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92"/>
  </p:notesMasterIdLst>
  <p:handoutMasterIdLst>
    <p:handoutMasterId r:id="rId93"/>
  </p:handoutMasterIdLst>
  <p:sldIdLst>
    <p:sldId id="442" r:id="rId2"/>
    <p:sldId id="443" r:id="rId3"/>
    <p:sldId id="444"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496" r:id="rId56"/>
    <p:sldId id="497" r:id="rId57"/>
    <p:sldId id="498" r:id="rId58"/>
    <p:sldId id="499" r:id="rId59"/>
    <p:sldId id="500" r:id="rId60"/>
    <p:sldId id="501" r:id="rId61"/>
    <p:sldId id="502" r:id="rId62"/>
    <p:sldId id="503" r:id="rId63"/>
    <p:sldId id="504" r:id="rId64"/>
    <p:sldId id="505" r:id="rId65"/>
    <p:sldId id="506" r:id="rId66"/>
    <p:sldId id="507" r:id="rId67"/>
    <p:sldId id="508" r:id="rId68"/>
    <p:sldId id="509" r:id="rId69"/>
    <p:sldId id="510" r:id="rId70"/>
    <p:sldId id="511" r:id="rId71"/>
    <p:sldId id="512" r:id="rId72"/>
    <p:sldId id="513" r:id="rId73"/>
    <p:sldId id="514" r:id="rId74"/>
    <p:sldId id="515" r:id="rId75"/>
    <p:sldId id="516" r:id="rId76"/>
    <p:sldId id="517" r:id="rId77"/>
    <p:sldId id="518" r:id="rId78"/>
    <p:sldId id="519" r:id="rId79"/>
    <p:sldId id="520" r:id="rId80"/>
    <p:sldId id="521" r:id="rId81"/>
    <p:sldId id="522" r:id="rId82"/>
    <p:sldId id="523" r:id="rId83"/>
    <p:sldId id="524" r:id="rId84"/>
    <p:sldId id="525" r:id="rId85"/>
    <p:sldId id="526" r:id="rId86"/>
    <p:sldId id="527" r:id="rId87"/>
    <p:sldId id="528" r:id="rId88"/>
    <p:sldId id="529" r:id="rId89"/>
    <p:sldId id="530" r:id="rId90"/>
    <p:sldId id="268" r:id="rId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9167" autoAdjust="0"/>
  </p:normalViewPr>
  <p:slideViewPr>
    <p:cSldViewPr>
      <p:cViewPr varScale="1">
        <p:scale>
          <a:sx n="87" d="100"/>
          <a:sy n="87" d="100"/>
        </p:scale>
        <p:origin x="160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varScale="1">
      <p:scale>
        <a:sx n="1" d="1"/>
        <a:sy n="1" d="1"/>
      </p:scale>
      <p:origin x="0" y="-25014"/>
    </p:cViewPr>
  </p:sorterViewPr>
  <p:notesViewPr>
    <p:cSldViewPr>
      <p:cViewPr varScale="1">
        <p:scale>
          <a:sx n="76" d="100"/>
          <a:sy n="76" d="100"/>
        </p:scale>
        <p:origin x="14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76.xml"/><Relationship Id="rId3" Type="http://schemas.openxmlformats.org/officeDocument/2006/relationships/slide" Target="slides/slide7.xml"/><Relationship Id="rId7" Type="http://schemas.openxmlformats.org/officeDocument/2006/relationships/slide" Target="slides/slide72.xml"/><Relationship Id="rId2" Type="http://schemas.openxmlformats.org/officeDocument/2006/relationships/slide" Target="slides/slide6.xml"/><Relationship Id="rId1" Type="http://schemas.openxmlformats.org/officeDocument/2006/relationships/slide" Target="slides/slide5.xml"/><Relationship Id="rId6" Type="http://schemas.openxmlformats.org/officeDocument/2006/relationships/slide" Target="slides/slide63.xml"/><Relationship Id="rId5" Type="http://schemas.openxmlformats.org/officeDocument/2006/relationships/slide" Target="slides/slide52.xml"/><Relationship Id="rId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000">
                <a:cs typeface="Arial" panose="020B0604020202020204" pitchFamily="34" charset="0"/>
              </a:rPr>
              <a:t>12-</a:t>
            </a:r>
            <a:fld id="{F3AA01AF-C355-4F03-B350-144C53E9C7BD}" type="slidenum">
              <a:rPr lang="en-US" altLang="en-US" sz="1000">
                <a:cs typeface="Arial" panose="020B0604020202020204" pitchFamily="34" charset="0"/>
              </a:rPr>
              <a:pPr algn="r" eaLnBrk="1" hangingPunct="1"/>
              <a:t>‹#›</a:t>
            </a:fld>
            <a:endParaRPr lang="en-US" altLang="en-US" sz="1000">
              <a:cs typeface="Arial" panose="020B0604020202020204" pitchFamily="34" charset="0"/>
            </a:endParaRPr>
          </a:p>
        </p:txBody>
      </p:sp>
    </p:spTree>
    <p:extLst>
      <p:ext uri="{BB962C8B-B14F-4D97-AF65-F5344CB8AC3E}">
        <p14:creationId xmlns:p14="http://schemas.microsoft.com/office/powerpoint/2010/main" val="1657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TextBox 7"/>
          <p:cNvSpPr txBox="1"/>
          <p:nvPr/>
        </p:nvSpPr>
        <p:spPr>
          <a:xfrm>
            <a:off x="6019800" y="0"/>
            <a:ext cx="838200" cy="261938"/>
          </a:xfrm>
          <a:prstGeom prst="rect">
            <a:avLst/>
          </a:prstGeom>
          <a:noFill/>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100"/>
              <a:t>12-</a:t>
            </a:r>
            <a:fld id="{97F1EEA1-4BB8-4E13-B58F-EEF04760D4F5}" type="slidenum">
              <a:rPr lang="en-US" altLang="en-US" sz="1100"/>
              <a:pPr algn="r" eaLnBrk="1" hangingPunct="1"/>
              <a:t>‹#›</a:t>
            </a:fld>
            <a:endParaRPr lang="en-US" altLang="en-US" sz="1100"/>
          </a:p>
        </p:txBody>
      </p:sp>
    </p:spTree>
    <p:extLst>
      <p:ext uri="{BB962C8B-B14F-4D97-AF65-F5344CB8AC3E}">
        <p14:creationId xmlns:p14="http://schemas.microsoft.com/office/powerpoint/2010/main" val="166542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63226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547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12672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649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19933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752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53015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854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36243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957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0957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33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059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71928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32745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81540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1366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369085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469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4070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2657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1571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72963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673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502382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776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56229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1878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1878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09977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981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533798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083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055314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2185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2186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00104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288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953664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390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662080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2493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22573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830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983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90620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595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069173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697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52097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800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508004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902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292722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180564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107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747396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209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086981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312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741439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414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34148"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041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517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06693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933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9933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81973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619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767326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72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627869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824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220747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926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918450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029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619211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682629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4233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718388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4336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433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0179489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438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631784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541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14829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035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519312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643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479212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4745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835350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848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814911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08060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053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088498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155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5155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21863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050"/>
          <p:cNvSpPr>
            <a:spLocks noChangeArrowheads="1" noTextEdit="1"/>
          </p:cNvSpPr>
          <p:nvPr>
            <p:ph type="sldImg"/>
          </p:nvPr>
        </p:nvSpPr>
        <p:spPr bwMode="auto">
          <a:solidFill>
            <a:srgbClr val="FFFFFF"/>
          </a:solidFill>
          <a:ln>
            <a:solidFill>
              <a:srgbClr val="000000"/>
            </a:solidFill>
            <a:miter lim="800000"/>
            <a:headEnd/>
            <a:tailEnd/>
          </a:ln>
        </p:spPr>
      </p:sp>
      <p:sp>
        <p:nvSpPr>
          <p:cNvPr id="15257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618533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360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040205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462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47701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565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97113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137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867082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667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731404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769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664982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872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74060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5974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080281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077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903046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179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026800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28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504353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384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385649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691660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589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1758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240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4267968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691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599185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793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739797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896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6653675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998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2080493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101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31894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203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9702351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305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7677663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408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
        <p:nvSpPr>
          <p:cNvPr id="17408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0171410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421192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613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7735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342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746803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715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5789206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817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4740504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920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4755712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022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8648635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125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3261943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2275"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32541970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329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2030820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4323"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3891836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534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0929956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637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245291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4451"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spcBef>
                <a:spcPct val="30000"/>
              </a:spcBef>
            </a:pPr>
            <a:endParaRPr lang="en-US" altLang="en-US" sz="1200">
              <a:latin typeface="Calibri" panose="020F0502020204030204" pitchFamily="34" charset="0"/>
            </a:endParaRPr>
          </a:p>
        </p:txBody>
      </p:sp>
    </p:spTree>
    <p:extLst>
      <p:ext uri="{BB962C8B-B14F-4D97-AF65-F5344CB8AC3E}">
        <p14:creationId xmlns:p14="http://schemas.microsoft.com/office/powerpoint/2010/main" val="14599675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7" name="Rectangle 3"/>
          <p:cNvSpPr>
            <a:spLocks noGrp="1" noChangeArrowheads="1"/>
          </p:cNvSpPr>
          <p:nvPr>
            <p:ph type="body" idx="1"/>
          </p:nvPr>
        </p:nvSpPr>
        <p:spPr/>
        <p:txBody>
          <a:bodyPr wrap="square" numCol="1" anchor="t" anchorCtr="0" compatLnSpc="1">
            <a:prstTxWarp prst="textNoShape">
              <a:avLst/>
            </a:prstTxWarp>
          </a:bodyPr>
          <a:lstStyle/>
          <a:p>
            <a:pPr eaLnBrk="1" hangingPunct="1">
              <a:defRPr/>
            </a:pPr>
            <a:endParaRPr lang="en-US" dirty="0" smtClean="0">
              <a:effectLst>
                <a:outerShdw blurRad="38100" dist="38100" dir="2700000" algn="tl">
                  <a:srgbClr val="C0C0C0"/>
                </a:outerShdw>
              </a:effectLst>
              <a:ea typeface="ＭＳ Ｐゴシック" charset="-128"/>
            </a:endParaRPr>
          </a:p>
        </p:txBody>
      </p:sp>
    </p:spTree>
    <p:extLst>
      <p:ext uri="{BB962C8B-B14F-4D97-AF65-F5344CB8AC3E}">
        <p14:creationId xmlns:p14="http://schemas.microsoft.com/office/powerpoint/2010/main" val="413029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V="1">
            <a:off x="5410200" y="3897313"/>
            <a:ext cx="3733800" cy="1920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V="1">
            <a:off x="5410200" y="4198938"/>
            <a:ext cx="1965325" cy="952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ounded Rectangle 6"/>
          <p:cNvSpPr/>
          <p:nvPr/>
        </p:nvSpPr>
        <p:spPr bwMode="white">
          <a:xfrm>
            <a:off x="7377113" y="4060825"/>
            <a:ext cx="1600200" cy="36513"/>
          </a:xfrm>
          <a:prstGeom prst="roundRect">
            <a:avLst>
              <a:gd name="adj" fmla="val 16667"/>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0" y="3649663"/>
            <a:ext cx="9144000" cy="2444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0" y="3675063"/>
            <a:ext cx="9144000" cy="1412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V="1">
            <a:off x="6413500" y="3643313"/>
            <a:ext cx="2730500" cy="247650"/>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0" y="0"/>
            <a:ext cx="9144000" cy="3702050"/>
          </a:xfrm>
          <a:prstGeom prst="rect">
            <a:avLst/>
          </a:prstGeom>
          <a:solidFill>
            <a:schemeClr val="accent1">
              <a:lumMod val="40000"/>
              <a:lumOff val="60000"/>
            </a:schemeClr>
          </a:solidFill>
          <a:ln w="50800" cap="rnd" cmpd="thickThin"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TextBox 13"/>
          <p:cNvSpPr txBox="1">
            <a:spLocks noChangeArrowheads="1"/>
          </p:cNvSpPr>
          <p:nvPr userDrawn="1"/>
        </p:nvSpPr>
        <p:spPr bwMode="auto">
          <a:xfrm>
            <a:off x="457200" y="5305425"/>
            <a:ext cx="4724400" cy="1323975"/>
          </a:xfrm>
          <a:prstGeom prst="rect">
            <a:avLst/>
          </a:prstGeom>
          <a:noFill/>
          <a:ln>
            <a:noFill/>
          </a:ln>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sz="1600" dirty="0" smtClean="0">
                <a:solidFill>
                  <a:srgbClr val="A3171E"/>
                </a:solidFill>
                <a:cs typeface="Arial" panose="020B0604020202020204" pitchFamily="34" charset="0"/>
              </a:rPr>
              <a:t>PowerPoint Authors:</a:t>
            </a:r>
          </a:p>
          <a:p>
            <a:pPr eaLnBrk="1" hangingPunct="1">
              <a:defRPr/>
            </a:pPr>
            <a:r>
              <a:rPr lang="en-US" sz="1600" dirty="0" smtClean="0">
                <a:solidFill>
                  <a:srgbClr val="A3171E"/>
                </a:solidFill>
                <a:cs typeface="Arial" panose="020B0604020202020204" pitchFamily="34" charset="0"/>
              </a:rPr>
              <a:t>	Susan Coomer Galbreath, Ph.D., CPA</a:t>
            </a:r>
          </a:p>
          <a:p>
            <a:pPr eaLnBrk="1" hangingPunct="1">
              <a:defRPr/>
            </a:pPr>
            <a:r>
              <a:rPr lang="en-US" sz="1600" dirty="0" smtClean="0">
                <a:solidFill>
                  <a:srgbClr val="A3171E"/>
                </a:solidFill>
                <a:cs typeface="Arial" panose="020B0604020202020204" pitchFamily="34" charset="0"/>
              </a:rPr>
              <a:t>	Charles W. Caldwell, D.B.A., CMA</a:t>
            </a:r>
          </a:p>
          <a:p>
            <a:pPr eaLnBrk="1" hangingPunct="1">
              <a:defRPr/>
            </a:pPr>
            <a:r>
              <a:rPr lang="en-US" sz="1600" dirty="0" smtClean="0">
                <a:solidFill>
                  <a:srgbClr val="A3171E"/>
                </a:solidFill>
                <a:cs typeface="Arial" panose="020B0604020202020204" pitchFamily="34" charset="0"/>
              </a:rPr>
              <a:t>	Jon A. Booker, Ph.D.,</a:t>
            </a:r>
            <a:r>
              <a:rPr lang="en-US" sz="1600" dirty="0" smtClean="0">
                <a:solidFill>
                  <a:srgbClr val="78310B"/>
                </a:solidFill>
                <a:cs typeface="Arial" panose="020B0604020202020204" pitchFamily="34" charset="0"/>
              </a:rPr>
              <a:t> </a:t>
            </a:r>
            <a:r>
              <a:rPr lang="en-US" sz="1600" dirty="0" smtClean="0">
                <a:solidFill>
                  <a:srgbClr val="A3171E"/>
                </a:solidFill>
                <a:cs typeface="Arial" panose="020B0604020202020204" pitchFamily="34" charset="0"/>
              </a:rPr>
              <a:t>CPA, CIA</a:t>
            </a:r>
          </a:p>
          <a:p>
            <a:pPr eaLnBrk="1" hangingPunct="1">
              <a:defRPr/>
            </a:pPr>
            <a:r>
              <a:rPr lang="en-US" sz="1600" dirty="0" smtClean="0">
                <a:solidFill>
                  <a:srgbClr val="A3171E"/>
                </a:solidFill>
                <a:cs typeface="Arial" panose="020B0604020202020204" pitchFamily="34" charset="0"/>
              </a:rPr>
              <a:t>	Cynthia J. Rooney, Ph.D., CPA</a:t>
            </a:r>
          </a:p>
        </p:txBody>
      </p:sp>
      <p:sp>
        <p:nvSpPr>
          <p:cNvPr id="15" name="Text Box 18"/>
          <p:cNvSpPr txBox="1">
            <a:spLocks noChangeArrowheads="1"/>
          </p:cNvSpPr>
          <p:nvPr userDrawn="1"/>
        </p:nvSpPr>
        <p:spPr bwMode="auto">
          <a:xfrm>
            <a:off x="4800600" y="6589713"/>
            <a:ext cx="3617913" cy="246062"/>
          </a:xfrm>
          <a:prstGeom prst="rect">
            <a:avLst/>
          </a:prstGeom>
          <a:noFill/>
          <a:ln>
            <a:noFill/>
          </a:ln>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sz="1000" i="1" dirty="0" smtClean="0">
                <a:solidFill>
                  <a:srgbClr val="85540A"/>
                </a:solidFill>
                <a:latin typeface="Times" panose="02020603050405020304" pitchFamily="18" charset="0"/>
              </a:rPr>
              <a:t>Copyright © 2015 by McGraw-Hill Education. All rights reserved.</a:t>
            </a:r>
          </a:p>
        </p:txBody>
      </p:sp>
      <p:sp>
        <p:nvSpPr>
          <p:cNvPr id="8" name="Title 7"/>
          <p:cNvSpPr>
            <a:spLocks noGrp="1"/>
          </p:cNvSpPr>
          <p:nvPr>
            <p:ph type="ctrTitle"/>
          </p:nvPr>
        </p:nvSpPr>
        <p:spPr>
          <a:xfrm>
            <a:off x="457200" y="1524000"/>
            <a:ext cx="8458200" cy="1470025"/>
          </a:xfrm>
        </p:spPr>
        <p:txBody>
          <a:bodyPr anchor="b"/>
          <a:lstStyle>
            <a:lvl1pPr>
              <a:defRPr sz="44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304800" y="3962400"/>
            <a:ext cx="4953000" cy="1752600"/>
          </a:xfrm>
        </p:spPr>
        <p:txBody>
          <a:bodyPr/>
          <a:lstStyle>
            <a:lvl1pPr marL="64008" indent="0" algn="l">
              <a:buNone/>
              <a:defRPr sz="2400">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67354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07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457200"/>
            <a:ext cx="8229600" cy="1066800"/>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93848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058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0"/>
            <a:ext cx="9144000" cy="311150"/>
          </a:xfrm>
          <a:prstGeom prst="rect">
            <a:avLst/>
          </a:prstGeom>
          <a:solidFill>
            <a:schemeClr val="accent1">
              <a:lumMod val="40000"/>
              <a:lumOff val="60000"/>
            </a:schemeClr>
          </a:solidFill>
          <a:ln w="50800" cap="rnd" cmpd="thickThin" algn="ctr">
            <a:solidFill>
              <a:schemeClr val="accent1">
                <a:lumMod val="60000"/>
                <a:lumOff val="4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8" name="Rectangle 27"/>
          <p:cNvSpPr/>
          <p:nvPr/>
        </p:nvSpPr>
        <p:spPr>
          <a:xfrm>
            <a:off x="0" y="366713"/>
            <a:ext cx="9144000" cy="8413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0" name="Rectangle 29"/>
          <p:cNvSpPr/>
          <p:nvPr/>
        </p:nvSpPr>
        <p:spPr>
          <a:xfrm>
            <a:off x="0" y="307975"/>
            <a:ext cx="9144000" cy="920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29" name="Title Placeholder 21"/>
          <p:cNvSpPr>
            <a:spLocks noGrp="1"/>
          </p:cNvSpPr>
          <p:nvPr userDrawn="1">
            <p:ph type="title"/>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12"/>
          <p:cNvSpPr>
            <a:spLocks noGrp="1"/>
          </p:cNvSpPr>
          <p:nvPr userDrawn="1">
            <p:ph type="body" idx="1"/>
          </p:nvPr>
        </p:nvSpPr>
        <p:spPr bwMode="auto">
          <a:xfrm>
            <a:off x="457200" y="1563688"/>
            <a:ext cx="8229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0" name="TextBox 19"/>
          <p:cNvSpPr txBox="1"/>
          <p:nvPr userDrawn="1"/>
        </p:nvSpPr>
        <p:spPr>
          <a:xfrm>
            <a:off x="7772400" y="0"/>
            <a:ext cx="1219200" cy="246063"/>
          </a:xfrm>
          <a:prstGeom prst="rect">
            <a:avLst/>
          </a:prstGeom>
          <a:noFill/>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000"/>
              <a:t>12-</a:t>
            </a:r>
            <a:fld id="{34DA848A-BDB4-41FA-9833-2887574940CB}" type="slidenum">
              <a:rPr lang="en-US" altLang="en-US" sz="1000"/>
              <a:pPr algn="r" eaLnBrk="1" hangingPunct="1"/>
              <a:t>‹#›</a:t>
            </a:fld>
            <a:endParaRPr lang="en-US" altLang="en-US" sz="1000"/>
          </a:p>
        </p:txBody>
      </p:sp>
    </p:spTree>
  </p:cSld>
  <p:clrMap bg1="lt1" tx1="dk1" bg2="lt2" tx2="dk2" accent1="accent1" accent2="accent2" accent3="accent3" accent4="accent4" accent5="accent5" accent6="accent6" hlink="hlink" folHlink="folHlink"/>
  <p:sldLayoutIdLst>
    <p:sldLayoutId id="2147484147" r:id="rId1"/>
    <p:sldLayoutId id="2147484144" r:id="rId2"/>
    <p:sldLayoutId id="2147484145" r:id="rId3"/>
    <p:sldLayoutId id="2147484146" r:id="rId4"/>
  </p:sldLayoutIdLst>
  <p:txStyles>
    <p:titleStyle>
      <a:lvl1pPr algn="l" rtl="0" eaLnBrk="0" fontAlgn="base" hangingPunct="0">
        <a:spcBef>
          <a:spcPct val="0"/>
        </a:spcBef>
        <a:spcAft>
          <a:spcPct val="0"/>
        </a:spcAft>
        <a:defRPr sz="4000" kern="12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Arial" pitchFamily="34" charset="0"/>
          <a:ea typeface="MS PGothic" pitchFamily="34" charset="-128"/>
        </a:defRPr>
      </a:lvl2pPr>
      <a:lvl3pPr algn="l" rtl="0" eaLnBrk="0" fontAlgn="base" hangingPunct="0">
        <a:spcBef>
          <a:spcPct val="0"/>
        </a:spcBef>
        <a:spcAft>
          <a:spcPct val="0"/>
        </a:spcAft>
        <a:defRPr sz="4000">
          <a:solidFill>
            <a:schemeClr val="tx2"/>
          </a:solidFill>
          <a:latin typeface="Arial" pitchFamily="34" charset="0"/>
          <a:ea typeface="MS PGothic" pitchFamily="34" charset="-128"/>
        </a:defRPr>
      </a:lvl3pPr>
      <a:lvl4pPr algn="l" rtl="0" eaLnBrk="0" fontAlgn="base" hangingPunct="0">
        <a:spcBef>
          <a:spcPct val="0"/>
        </a:spcBef>
        <a:spcAft>
          <a:spcPct val="0"/>
        </a:spcAft>
        <a:defRPr sz="4000">
          <a:solidFill>
            <a:schemeClr val="tx2"/>
          </a:solidFill>
          <a:latin typeface="Arial" pitchFamily="34" charset="0"/>
          <a:ea typeface="MS PGothic" pitchFamily="34" charset="-128"/>
        </a:defRPr>
      </a:lvl4pPr>
      <a:lvl5pPr algn="l" rtl="0" eaLnBrk="0" fontAlgn="base" hangingPunct="0">
        <a:spcBef>
          <a:spcPct val="0"/>
        </a:spcBef>
        <a:spcAft>
          <a:spcPct val="0"/>
        </a:spcAft>
        <a:defRPr sz="4000">
          <a:solidFill>
            <a:schemeClr val="tx2"/>
          </a:solidFill>
          <a:latin typeface="Arial" pitchFamily="34" charset="0"/>
          <a:ea typeface="MS PGothic" pitchFamily="34" charset="-128"/>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itchFamily="34" charset="-128"/>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S PGothic"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S PGothic"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9.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image" Target="../media/image13.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12.wmf"/><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12.wmf"/><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12.wmf"/><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12.wmf"/><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12.wmf"/><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12.wmf"/><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image" Target="../media/image12.wmf"/><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9.emf"/><Relationship Id="rId5" Type="http://schemas.openxmlformats.org/officeDocument/2006/relationships/oleObject" Target="../embeddings/Microsoft_Excel_97-2003_Worksheet1.xls"/><Relationship Id="rId4" Type="http://schemas.openxmlformats.org/officeDocument/2006/relationships/oleObject" Target="../embeddings/oleObject2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3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40.wmf"/><Relationship Id="rId4" Type="http://schemas.openxmlformats.org/officeDocument/2006/relationships/oleObject" Target="../embeddings/oleObject3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40.wmf"/><Relationship Id="rId4" Type="http://schemas.openxmlformats.org/officeDocument/2006/relationships/oleObject" Target="../embeddings/oleObject39.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vmlDrawing" Target="../drawings/vmlDrawing37.vml"/><Relationship Id="rId5" Type="http://schemas.openxmlformats.org/officeDocument/2006/relationships/image" Target="../media/image41.wmf"/><Relationship Id="rId4" Type="http://schemas.openxmlformats.org/officeDocument/2006/relationships/oleObject" Target="../embeddings/oleObject4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42.emf"/><Relationship Id="rId2" Type="http://schemas.openxmlformats.org/officeDocument/2006/relationships/slideLayout" Target="../slideLayouts/slideLayout3.xml"/><Relationship Id="rId1" Type="http://schemas.openxmlformats.org/officeDocument/2006/relationships/vmlDrawing" Target="../drawings/vmlDrawing38.vml"/><Relationship Id="rId6" Type="http://schemas.openxmlformats.org/officeDocument/2006/relationships/oleObject" Target="../embeddings/oleObject42.bin"/><Relationship Id="rId5" Type="http://schemas.openxmlformats.org/officeDocument/2006/relationships/image" Target="../media/image41.wmf"/><Relationship Id="rId4" Type="http://schemas.openxmlformats.org/officeDocument/2006/relationships/oleObject" Target="../embeddings/oleObject41.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80.xml"/><Relationship Id="rId7" Type="http://schemas.openxmlformats.org/officeDocument/2006/relationships/image" Target="../media/image44.emf"/><Relationship Id="rId2" Type="http://schemas.openxmlformats.org/officeDocument/2006/relationships/slideLayout" Target="../slideLayouts/slideLayout3.xml"/><Relationship Id="rId1" Type="http://schemas.openxmlformats.org/officeDocument/2006/relationships/vmlDrawing" Target="../drawings/vmlDrawing39.vml"/><Relationship Id="rId6" Type="http://schemas.openxmlformats.org/officeDocument/2006/relationships/oleObject" Target="../embeddings/oleObject44.bin"/><Relationship Id="rId5" Type="http://schemas.openxmlformats.org/officeDocument/2006/relationships/image" Target="../media/image43.emf"/><Relationship Id="rId4" Type="http://schemas.openxmlformats.org/officeDocument/2006/relationships/oleObject" Target="../embeddings/oleObject43.bin"/><Relationship Id="rId9" Type="http://schemas.openxmlformats.org/officeDocument/2006/relationships/image" Target="../media/image45.e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81.xml"/><Relationship Id="rId7" Type="http://schemas.openxmlformats.org/officeDocument/2006/relationships/image" Target="../media/image47.emf"/><Relationship Id="rId2" Type="http://schemas.openxmlformats.org/officeDocument/2006/relationships/slideLayout" Target="../slideLayouts/slideLayout3.xml"/><Relationship Id="rId1" Type="http://schemas.openxmlformats.org/officeDocument/2006/relationships/vmlDrawing" Target="../drawings/vmlDrawing40.vml"/><Relationship Id="rId6" Type="http://schemas.openxmlformats.org/officeDocument/2006/relationships/oleObject" Target="../embeddings/oleObject47.bin"/><Relationship Id="rId5" Type="http://schemas.openxmlformats.org/officeDocument/2006/relationships/image" Target="../media/image46.emf"/><Relationship Id="rId4" Type="http://schemas.openxmlformats.org/officeDocument/2006/relationships/oleObject" Target="../embeddings/oleObject46.bin"/><Relationship Id="rId9" Type="http://schemas.openxmlformats.org/officeDocument/2006/relationships/image" Target="../media/image48.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49.emf"/><Relationship Id="rId5" Type="http://schemas.openxmlformats.org/officeDocument/2006/relationships/oleObject" Target="../embeddings/oleObject49.bin"/><Relationship Id="rId4" Type="http://schemas.openxmlformats.org/officeDocument/2006/relationships/image" Target="../media/image50.wmf"/></Relationships>
</file>

<file path=ppt/slides/_rels/slide8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notesSlide" Target="../notesSlides/notesSlide85.xml"/><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50.wmf"/><Relationship Id="rId5" Type="http://schemas.openxmlformats.org/officeDocument/2006/relationships/image" Target="../media/image51.emf"/><Relationship Id="rId4" Type="http://schemas.openxmlformats.org/officeDocument/2006/relationships/oleObject" Target="../embeddings/oleObject50.bin"/></Relationships>
</file>

<file path=ppt/slides/_rels/slide86.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86.xml"/><Relationship Id="rId7"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43.vml"/><Relationship Id="rId6" Type="http://schemas.openxmlformats.org/officeDocument/2006/relationships/image" Target="../media/image50.wmf"/><Relationship Id="rId5" Type="http://schemas.openxmlformats.org/officeDocument/2006/relationships/image" Target="../media/image53.emf"/><Relationship Id="rId4" Type="http://schemas.openxmlformats.org/officeDocument/2006/relationships/oleObject" Target="../embeddings/oleObject52.bin"/></Relationships>
</file>

<file path=ppt/slides/_rels/slide87.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notesSlide" Target="../notesSlides/notesSlide87.xml"/><Relationship Id="rId7"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vmlDrawing" Target="../drawings/vmlDrawing44.vml"/><Relationship Id="rId6" Type="http://schemas.openxmlformats.org/officeDocument/2006/relationships/image" Target="../media/image50.wmf"/><Relationship Id="rId5" Type="http://schemas.openxmlformats.org/officeDocument/2006/relationships/image" Target="../media/image55.emf"/><Relationship Id="rId4" Type="http://schemas.openxmlformats.org/officeDocument/2006/relationships/oleObject" Target="../embeddings/oleObject54.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vmlDrawing" Target="../drawings/vmlDrawing45.vml"/><Relationship Id="rId6" Type="http://schemas.openxmlformats.org/officeDocument/2006/relationships/image" Target="../media/image55.emf"/><Relationship Id="rId5" Type="http://schemas.openxmlformats.org/officeDocument/2006/relationships/oleObject" Target="../embeddings/oleObject56.bin"/><Relationship Id="rId4" Type="http://schemas.openxmlformats.org/officeDocument/2006/relationships/image" Target="../media/image50.wmf"/></Relationships>
</file>

<file path=ppt/slides/_rels/slide8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209800"/>
            <a:ext cx="8458200" cy="1470025"/>
          </a:xfrm>
        </p:spPr>
        <p:txBody>
          <a:bodyPr/>
          <a:lstStyle/>
          <a:p>
            <a:pPr eaLnBrk="1" hangingPunct="1"/>
            <a:r>
              <a:rPr lang="en-US" altLang="en-US" smtClean="0">
                <a:cs typeface="Arial" panose="020B0604020202020204" pitchFamily="34" charset="0"/>
              </a:rPr>
              <a:t>Differential Analysis: The Key to Decision Making</a:t>
            </a:r>
          </a:p>
        </p:txBody>
      </p:sp>
      <p:sp>
        <p:nvSpPr>
          <p:cNvPr id="3" name="Subtitle 2"/>
          <p:cNvSpPr>
            <a:spLocks noGrp="1"/>
          </p:cNvSpPr>
          <p:nvPr>
            <p:ph type="subTitle" idx="1"/>
          </p:nvPr>
        </p:nvSpPr>
        <p:spPr>
          <a:xfrm>
            <a:off x="457200" y="3900488"/>
            <a:ext cx="4953000" cy="1752600"/>
          </a:xfrm>
        </p:spPr>
        <p:txBody>
          <a:bodyPr>
            <a:normAutofit/>
          </a:bodyPr>
          <a:lstStyle/>
          <a:p>
            <a:pPr eaLnBrk="1" fontAlgn="auto" hangingPunct="1">
              <a:spcAft>
                <a:spcPts val="0"/>
              </a:spcAft>
              <a:buClr>
                <a:schemeClr val="accent3"/>
              </a:buClr>
              <a:buFont typeface="Wingdings 3"/>
              <a:buNone/>
              <a:defRPr/>
            </a:pPr>
            <a:r>
              <a:rPr lang="en-US" dirty="0" smtClean="0"/>
              <a:t>Chapter 12</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sp>
        <p:nvSpPr>
          <p:cNvPr id="319491" name="Text Box 3"/>
          <p:cNvSpPr txBox="1">
            <a:spLocks noChangeArrowheads="1"/>
          </p:cNvSpPr>
          <p:nvPr/>
        </p:nvSpPr>
        <p:spPr bwMode="auto">
          <a:xfrm>
            <a:off x="638175" y="1676400"/>
            <a:ext cx="7848600" cy="831850"/>
          </a:xfrm>
          <a:prstGeom prst="rect">
            <a:avLst/>
          </a:prstGeom>
          <a:solidFill>
            <a:schemeClr val="accent1">
              <a:lumMod val="75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rgbClr val="FFFFFF"/>
                </a:solidFill>
                <a:latin typeface="Arial" charset="0"/>
              </a:rPr>
              <a:t>Which costs and benefits are relevant in Cynthia’s decision?</a:t>
            </a:r>
          </a:p>
        </p:txBody>
      </p:sp>
      <p:sp>
        <p:nvSpPr>
          <p:cNvPr id="319492" name="Text Box 4"/>
          <p:cNvSpPr txBox="1">
            <a:spLocks noChangeArrowheads="1"/>
          </p:cNvSpPr>
          <p:nvPr/>
        </p:nvSpPr>
        <p:spPr bwMode="auto">
          <a:xfrm>
            <a:off x="942975" y="2982913"/>
            <a:ext cx="3581400" cy="2292350"/>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1">
                    <a:lumMod val="50000"/>
                  </a:schemeClr>
                </a:solidFill>
                <a:latin typeface="Arial" charset="0"/>
              </a:rPr>
              <a:t>The cost of maintenance and repairs is </a:t>
            </a:r>
            <a:r>
              <a:rPr lang="en-US" sz="2400" b="1" dirty="0">
                <a:solidFill>
                  <a:srgbClr val="FF0000"/>
                </a:solidFill>
                <a:latin typeface="Arial" charset="0"/>
              </a:rPr>
              <a:t>relevant</a:t>
            </a:r>
            <a:r>
              <a:rPr lang="en-US" sz="2400" b="1" dirty="0">
                <a:solidFill>
                  <a:schemeClr val="accent1">
                    <a:lumMod val="50000"/>
                  </a:schemeClr>
                </a:solidFill>
                <a:latin typeface="Arial" charset="0"/>
              </a:rPr>
              <a:t>. In the long-run these costs depend upon miles driven. </a:t>
            </a:r>
          </a:p>
        </p:txBody>
      </p:sp>
      <p:sp>
        <p:nvSpPr>
          <p:cNvPr id="319493" name="Text Box 5"/>
          <p:cNvSpPr txBox="1">
            <a:spLocks noChangeArrowheads="1"/>
          </p:cNvSpPr>
          <p:nvPr/>
        </p:nvSpPr>
        <p:spPr bwMode="auto">
          <a:xfrm>
            <a:off x="4752975" y="2989263"/>
            <a:ext cx="3581400" cy="2308225"/>
          </a:xfrm>
          <a:prstGeom prst="rect">
            <a:avLst/>
          </a:prstGeom>
          <a:solidFill>
            <a:schemeClr val="accent3">
              <a:lumMod val="20000"/>
              <a:lumOff val="80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2">
                    <a:lumMod val="50000"/>
                  </a:schemeClr>
                </a:solidFill>
                <a:latin typeface="Arial" charset="0"/>
              </a:rPr>
              <a:t>The monthly school parking fee is </a:t>
            </a:r>
            <a:r>
              <a:rPr lang="en-US" sz="2400" b="1" dirty="0">
                <a:solidFill>
                  <a:srgbClr val="FF0000"/>
                </a:solidFill>
                <a:latin typeface="Arial" charset="0"/>
              </a:rPr>
              <a:t>not relevant</a:t>
            </a:r>
            <a:r>
              <a:rPr lang="en-US" sz="2400" b="1" dirty="0">
                <a:solidFill>
                  <a:schemeClr val="accent2">
                    <a:lumMod val="50000"/>
                  </a:schemeClr>
                </a:solidFill>
                <a:latin typeface="Arial" charset="0"/>
              </a:rPr>
              <a:t> because it must be paid if Cynthia drives or takes the train.</a:t>
            </a:r>
          </a:p>
        </p:txBody>
      </p:sp>
      <p:sp>
        <p:nvSpPr>
          <p:cNvPr id="319494" name="Text Box 6"/>
          <p:cNvSpPr txBox="1">
            <a:spLocks noChangeArrowheads="1"/>
          </p:cNvSpPr>
          <p:nvPr/>
        </p:nvSpPr>
        <p:spPr bwMode="auto">
          <a:xfrm>
            <a:off x="485775" y="5722938"/>
            <a:ext cx="8229600" cy="830262"/>
          </a:xfrm>
          <a:prstGeom prst="rect">
            <a:avLst/>
          </a:prstGeom>
          <a:solidFill>
            <a:schemeClr val="accent2"/>
          </a:solidFill>
          <a:ln w="9525">
            <a:solidFill>
              <a:srgbClr val="000000"/>
            </a:solidFill>
            <a:miter lim="800000"/>
            <a:headEnd/>
            <a:tailEnd/>
          </a:ln>
          <a:effectLst>
            <a:outerShdw dist="35921" dir="2700000" algn="ctr" rotWithShape="0">
              <a:srgbClr val="000000"/>
            </a:outerShdw>
          </a:effec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spcBef>
                <a:spcPct val="50000"/>
              </a:spcBef>
            </a:pPr>
            <a:r>
              <a:rPr lang="en-US" altLang="en-US" sz="2400" b="1">
                <a:solidFill>
                  <a:srgbClr val="FFFFFF"/>
                </a:solidFill>
              </a:rPr>
              <a:t>At this point, we can see that some of the average cost of $0.619 per mile are relevant and others are not.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19494"/>
                                        </p:tgtEl>
                                        <p:attrNameLst>
                                          <p:attrName>style.visibility</p:attrName>
                                        </p:attrNameLst>
                                      </p:cBhvr>
                                      <p:to>
                                        <p:strVal val="visible"/>
                                      </p:to>
                                    </p:set>
                                    <p:anim calcmode="lin" valueType="num">
                                      <p:cBhvr>
                                        <p:cTn id="7" dur="500" fill="hold"/>
                                        <p:tgtEl>
                                          <p:spTgt spid="319494"/>
                                        </p:tgtEl>
                                        <p:attrNameLst>
                                          <p:attrName>ppt_w</p:attrName>
                                        </p:attrNameLst>
                                      </p:cBhvr>
                                      <p:tavLst>
                                        <p:tav tm="0">
                                          <p:val>
                                            <p:fltVal val="0"/>
                                          </p:val>
                                        </p:tav>
                                        <p:tav tm="100000">
                                          <p:val>
                                            <p:strVal val="#ppt_w"/>
                                          </p:val>
                                        </p:tav>
                                      </p:tavLst>
                                    </p:anim>
                                    <p:anim calcmode="lin" valueType="num">
                                      <p:cBhvr>
                                        <p:cTn id="8" dur="500" fill="hold"/>
                                        <p:tgtEl>
                                          <p:spTgt spid="3194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sp>
        <p:nvSpPr>
          <p:cNvPr id="321540" name="Text Box 4"/>
          <p:cNvSpPr txBox="1">
            <a:spLocks noChangeArrowheads="1"/>
          </p:cNvSpPr>
          <p:nvPr/>
        </p:nvSpPr>
        <p:spPr bwMode="auto">
          <a:xfrm>
            <a:off x="946150" y="2781300"/>
            <a:ext cx="3581400" cy="1562100"/>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1">
                    <a:lumMod val="50000"/>
                  </a:schemeClr>
                </a:solidFill>
                <a:latin typeface="Arial" charset="0"/>
              </a:rPr>
              <a:t>The decline in resale value due to additional miles is a </a:t>
            </a:r>
            <a:r>
              <a:rPr lang="en-US" sz="2400" b="1" dirty="0">
                <a:solidFill>
                  <a:srgbClr val="FF0000"/>
                </a:solidFill>
                <a:latin typeface="Arial" charset="0"/>
              </a:rPr>
              <a:t>relevant</a:t>
            </a:r>
            <a:r>
              <a:rPr lang="en-US" sz="2400" b="1" dirty="0">
                <a:solidFill>
                  <a:schemeClr val="accent1">
                    <a:lumMod val="50000"/>
                  </a:schemeClr>
                </a:solidFill>
                <a:latin typeface="Arial" charset="0"/>
              </a:rPr>
              <a:t> cost. </a:t>
            </a:r>
          </a:p>
        </p:txBody>
      </p:sp>
      <p:sp>
        <p:nvSpPr>
          <p:cNvPr id="321541" name="Text Box 5"/>
          <p:cNvSpPr txBox="1">
            <a:spLocks noChangeArrowheads="1"/>
          </p:cNvSpPr>
          <p:nvPr/>
        </p:nvSpPr>
        <p:spPr bwMode="auto">
          <a:xfrm>
            <a:off x="4756150" y="2781300"/>
            <a:ext cx="3581400" cy="1562100"/>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1">
                    <a:lumMod val="50000"/>
                  </a:schemeClr>
                </a:solidFill>
                <a:latin typeface="Arial" charset="0"/>
              </a:rPr>
              <a:t>The round-trip train fare is clearly </a:t>
            </a:r>
            <a:r>
              <a:rPr lang="en-US" sz="2400" b="1" dirty="0">
                <a:solidFill>
                  <a:srgbClr val="FF0000"/>
                </a:solidFill>
                <a:latin typeface="Arial" charset="0"/>
              </a:rPr>
              <a:t>relevant</a:t>
            </a:r>
            <a:r>
              <a:rPr lang="en-US" sz="2400" b="1" dirty="0">
                <a:solidFill>
                  <a:schemeClr val="accent1">
                    <a:lumMod val="50000"/>
                  </a:schemeClr>
                </a:solidFill>
                <a:latin typeface="Arial" charset="0"/>
              </a:rPr>
              <a:t>. If she drives the cost can be avoided. </a:t>
            </a:r>
          </a:p>
        </p:txBody>
      </p:sp>
      <p:sp>
        <p:nvSpPr>
          <p:cNvPr id="321542" name="Text Box 6"/>
          <p:cNvSpPr txBox="1">
            <a:spLocks noChangeArrowheads="1"/>
          </p:cNvSpPr>
          <p:nvPr/>
        </p:nvSpPr>
        <p:spPr bwMode="auto">
          <a:xfrm>
            <a:off x="869950" y="4610100"/>
            <a:ext cx="3581400" cy="1927225"/>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1">
                    <a:lumMod val="50000"/>
                  </a:schemeClr>
                </a:solidFill>
                <a:latin typeface="Arial" charset="0"/>
              </a:rPr>
              <a:t>Relaxing on the train is </a:t>
            </a:r>
            <a:r>
              <a:rPr lang="en-US" sz="2400" b="1" dirty="0">
                <a:solidFill>
                  <a:srgbClr val="FF0000"/>
                </a:solidFill>
                <a:latin typeface="Arial" charset="0"/>
              </a:rPr>
              <a:t>relevant</a:t>
            </a:r>
            <a:r>
              <a:rPr lang="en-US" sz="2400" b="1" dirty="0">
                <a:solidFill>
                  <a:schemeClr val="accent1">
                    <a:lumMod val="50000"/>
                  </a:schemeClr>
                </a:solidFill>
                <a:latin typeface="Arial" charset="0"/>
              </a:rPr>
              <a:t> even though it is difficult to assign a dollar value to the benefit. </a:t>
            </a:r>
          </a:p>
        </p:txBody>
      </p:sp>
      <p:sp>
        <p:nvSpPr>
          <p:cNvPr id="321543" name="Text Box 7"/>
          <p:cNvSpPr txBox="1">
            <a:spLocks noChangeArrowheads="1"/>
          </p:cNvSpPr>
          <p:nvPr/>
        </p:nvSpPr>
        <p:spPr bwMode="auto">
          <a:xfrm>
            <a:off x="4756150" y="4610100"/>
            <a:ext cx="3581400" cy="1927225"/>
          </a:xfrm>
          <a:prstGeom prst="rect">
            <a:avLst/>
          </a:prstGeom>
          <a:solidFill>
            <a:schemeClr val="accent3">
              <a:lumMod val="20000"/>
              <a:lumOff val="80000"/>
            </a:schemeClr>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2">
                    <a:lumMod val="50000"/>
                  </a:schemeClr>
                </a:solidFill>
                <a:latin typeface="Arial" charset="0"/>
              </a:rPr>
              <a:t>The kennel cost is </a:t>
            </a:r>
            <a:r>
              <a:rPr lang="en-US" sz="2400" b="1" dirty="0">
                <a:solidFill>
                  <a:srgbClr val="FF0000"/>
                </a:solidFill>
                <a:latin typeface="Arial" charset="0"/>
              </a:rPr>
              <a:t>not relevant</a:t>
            </a:r>
            <a:r>
              <a:rPr lang="en-US" sz="2400" b="1" dirty="0">
                <a:solidFill>
                  <a:schemeClr val="accent2">
                    <a:lumMod val="50000"/>
                  </a:schemeClr>
                </a:solidFill>
                <a:latin typeface="Arial" charset="0"/>
              </a:rPr>
              <a:t> because Cynthia will incur the cost if she drives or takes the train.</a:t>
            </a:r>
          </a:p>
        </p:txBody>
      </p:sp>
      <p:sp>
        <p:nvSpPr>
          <p:cNvPr id="8" name="Text Box 3"/>
          <p:cNvSpPr txBox="1">
            <a:spLocks noChangeArrowheads="1"/>
          </p:cNvSpPr>
          <p:nvPr/>
        </p:nvSpPr>
        <p:spPr bwMode="auto">
          <a:xfrm>
            <a:off x="638175" y="1676400"/>
            <a:ext cx="7848600" cy="831850"/>
          </a:xfrm>
          <a:prstGeom prst="rect">
            <a:avLst/>
          </a:prstGeom>
          <a:solidFill>
            <a:schemeClr val="accent1">
              <a:lumMod val="75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rgbClr val="FFFFFF"/>
                </a:solidFill>
                <a:latin typeface="Arial" charset="0"/>
              </a:rPr>
              <a:t>Which costs and benefits are relevant in Cynthia’s decision?</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1543"/>
                                        </p:tgtEl>
                                        <p:attrNameLst>
                                          <p:attrName>style.visibility</p:attrName>
                                        </p:attrNameLst>
                                      </p:cBhvr>
                                      <p:to>
                                        <p:strVal val="visible"/>
                                      </p:to>
                                    </p:set>
                                    <p:animEffect transition="in" filter="dissolve">
                                      <p:cBhvr>
                                        <p:cTn id="7" dur="500"/>
                                        <p:tgtEl>
                                          <p:spTgt spid="32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sp>
        <p:nvSpPr>
          <p:cNvPr id="14339" name="Text Box 4"/>
          <p:cNvSpPr txBox="1">
            <a:spLocks noChangeArrowheads="1"/>
          </p:cNvSpPr>
          <p:nvPr/>
        </p:nvSpPr>
        <p:spPr bwMode="auto">
          <a:xfrm>
            <a:off x="2698750" y="2743200"/>
            <a:ext cx="3581400" cy="1927225"/>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spcBef>
                <a:spcPct val="50000"/>
              </a:spcBef>
            </a:pPr>
            <a:r>
              <a:rPr lang="en-US" altLang="en-US" sz="2400" b="1">
                <a:solidFill>
                  <a:srgbClr val="373D54"/>
                </a:solidFill>
              </a:rPr>
              <a:t>The cost of parking in New York is </a:t>
            </a:r>
            <a:r>
              <a:rPr lang="en-US" altLang="en-US" sz="2400" b="1">
                <a:solidFill>
                  <a:srgbClr val="FF0000"/>
                </a:solidFill>
              </a:rPr>
              <a:t>relevant</a:t>
            </a:r>
            <a:r>
              <a:rPr lang="en-US" altLang="en-US" sz="2400" b="1">
                <a:solidFill>
                  <a:srgbClr val="373D54"/>
                </a:solidFill>
              </a:rPr>
              <a:t> because it can be avoided if she takes the train. </a:t>
            </a:r>
          </a:p>
        </p:txBody>
      </p:sp>
      <p:sp>
        <p:nvSpPr>
          <p:cNvPr id="323589" name="Text Box 5"/>
          <p:cNvSpPr txBox="1">
            <a:spLocks noChangeArrowheads="1"/>
          </p:cNvSpPr>
          <p:nvPr/>
        </p:nvSpPr>
        <p:spPr bwMode="auto">
          <a:xfrm>
            <a:off x="1174750" y="4914900"/>
            <a:ext cx="6781800" cy="1562100"/>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1">
                    <a:lumMod val="50000"/>
                  </a:schemeClr>
                </a:solidFill>
                <a:latin typeface="Arial" charset="0"/>
              </a:rPr>
              <a:t>The benefits of having a car in New York and the problems of finding a parking space are both </a:t>
            </a:r>
            <a:r>
              <a:rPr lang="en-US" sz="2400" b="1" dirty="0">
                <a:solidFill>
                  <a:srgbClr val="FF0000"/>
                </a:solidFill>
                <a:latin typeface="Arial" charset="0"/>
              </a:rPr>
              <a:t>relevant</a:t>
            </a:r>
            <a:r>
              <a:rPr lang="en-US" sz="2400" b="1" dirty="0">
                <a:solidFill>
                  <a:schemeClr val="accent1">
                    <a:lumMod val="50000"/>
                  </a:schemeClr>
                </a:solidFill>
                <a:latin typeface="Arial" charset="0"/>
              </a:rPr>
              <a:t> but are difficult to assign a dollar amount.</a:t>
            </a:r>
          </a:p>
        </p:txBody>
      </p:sp>
      <p:sp>
        <p:nvSpPr>
          <p:cNvPr id="6" name="Text Box 3"/>
          <p:cNvSpPr txBox="1">
            <a:spLocks noChangeArrowheads="1"/>
          </p:cNvSpPr>
          <p:nvPr/>
        </p:nvSpPr>
        <p:spPr bwMode="auto">
          <a:xfrm>
            <a:off x="638175" y="1676400"/>
            <a:ext cx="7848600" cy="831850"/>
          </a:xfrm>
          <a:prstGeom prst="rect">
            <a:avLst/>
          </a:prstGeom>
          <a:solidFill>
            <a:schemeClr val="accent1">
              <a:lumMod val="75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rgbClr val="FFFFFF"/>
                </a:solidFill>
                <a:latin typeface="Arial" charset="0"/>
              </a:rPr>
              <a:t>Which costs and benefits are relevant in Cynthia’s decision?</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noFill/>
        </p:spPr>
        <p:txBody>
          <a:bodyPr lIns="90488" tIns="44450" rIns="90488" bIns="44450"/>
          <a:lstStyle/>
          <a:p>
            <a:r>
              <a:rPr lang="en-US" altLang="en-US" smtClean="0"/>
              <a:t>Identifying Relevant Costs</a:t>
            </a:r>
          </a:p>
        </p:txBody>
      </p:sp>
      <p:sp>
        <p:nvSpPr>
          <p:cNvPr id="325635" name="Text Box 1027"/>
          <p:cNvSpPr txBox="1">
            <a:spLocks noChangeArrowheads="1"/>
          </p:cNvSpPr>
          <p:nvPr/>
        </p:nvSpPr>
        <p:spPr bwMode="auto">
          <a:xfrm>
            <a:off x="533400" y="1600200"/>
            <a:ext cx="8047038" cy="1189038"/>
          </a:xfrm>
          <a:prstGeom prst="rect">
            <a:avLst/>
          </a:prstGeom>
          <a:solidFill>
            <a:schemeClr val="accent1">
              <a:lumMod val="75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rgbClr val="FFFFFF"/>
                </a:solidFill>
                <a:latin typeface="Arial" charset="0"/>
              </a:rPr>
              <a:t>From a financial standpoint, Cynthia would be better off taking the train to visit her friend. Some of the non-financial factors may influence her final decision.</a:t>
            </a:r>
          </a:p>
        </p:txBody>
      </p:sp>
      <p:graphicFrame>
        <p:nvGraphicFramePr>
          <p:cNvPr id="15364" name="Object 2"/>
          <p:cNvGraphicFramePr>
            <a:graphicFrameLocks noChangeAspect="1"/>
          </p:cNvGraphicFramePr>
          <p:nvPr/>
        </p:nvGraphicFramePr>
        <p:xfrm>
          <a:off x="1382713" y="3041650"/>
          <a:ext cx="6507162" cy="1976438"/>
        </p:xfrm>
        <a:graphic>
          <a:graphicData uri="http://schemas.openxmlformats.org/presentationml/2006/ole">
            <mc:AlternateContent xmlns:mc="http://schemas.openxmlformats.org/markup-compatibility/2006">
              <mc:Choice xmlns:v="urn:schemas-microsoft-com:vml" Requires="v">
                <p:oleObj spid="_x0000_s15366" name="Worksheet" r:id="rId4" imgW="3943431" imgH="1190549" progId="Excel.Sheet.8">
                  <p:embed/>
                </p:oleObj>
              </mc:Choice>
              <mc:Fallback>
                <p:oleObj name="Worksheet" r:id="rId4" imgW="3943431" imgH="11905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3041650"/>
                        <a:ext cx="6507162"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3"/>
          <p:cNvGraphicFramePr>
            <a:graphicFrameLocks noChangeAspect="1"/>
          </p:cNvGraphicFramePr>
          <p:nvPr/>
        </p:nvGraphicFramePr>
        <p:xfrm>
          <a:off x="1143000" y="5257800"/>
          <a:ext cx="6940550" cy="904875"/>
        </p:xfrm>
        <a:graphic>
          <a:graphicData uri="http://schemas.openxmlformats.org/presentationml/2006/ole">
            <mc:AlternateContent xmlns:mc="http://schemas.openxmlformats.org/markup-compatibility/2006">
              <mc:Choice xmlns:v="urn:schemas-microsoft-com:vml" Requires="v">
                <p:oleObj spid="_x0000_s15367" name="Worksheet" r:id="rId6" imgW="3943344" imgH="514226" progId="Excel.Sheet.8">
                  <p:embed/>
                </p:oleObj>
              </mc:Choice>
              <mc:Fallback>
                <p:oleObj name="Worksheet" r:id="rId6" imgW="3943344" imgH="514226"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257800"/>
                        <a:ext cx="69405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600" smtClean="0"/>
              <a:t>Total and Differential Cost Approaches</a:t>
            </a:r>
          </a:p>
        </p:txBody>
      </p:sp>
      <p:sp>
        <p:nvSpPr>
          <p:cNvPr id="4100" name="Text Box 3"/>
          <p:cNvSpPr txBox="1">
            <a:spLocks noChangeArrowheads="1"/>
          </p:cNvSpPr>
          <p:nvPr/>
        </p:nvSpPr>
        <p:spPr bwMode="auto">
          <a:xfrm>
            <a:off x="381000" y="1524000"/>
            <a:ext cx="8382000" cy="10064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000" b="1" dirty="0" smtClean="0">
                <a:solidFill>
                  <a:schemeClr val="tx2">
                    <a:lumMod val="75000"/>
                  </a:schemeClr>
                </a:solidFill>
              </a:rPr>
              <a:t>The management of a company is considering a new labor saving machine that rents for $3,000 per year. Data about the company’s annual sales and costs with and without the new machine are:</a:t>
            </a:r>
          </a:p>
        </p:txBody>
      </p:sp>
      <p:graphicFrame>
        <p:nvGraphicFramePr>
          <p:cNvPr id="16388" name="Object 2"/>
          <p:cNvGraphicFramePr>
            <a:graphicFrameLocks noChangeAspect="1"/>
          </p:cNvGraphicFramePr>
          <p:nvPr/>
        </p:nvGraphicFramePr>
        <p:xfrm>
          <a:off x="228600" y="2625725"/>
          <a:ext cx="8686800" cy="4079875"/>
        </p:xfrm>
        <a:graphic>
          <a:graphicData uri="http://schemas.openxmlformats.org/presentationml/2006/ole">
            <mc:AlternateContent xmlns:mc="http://schemas.openxmlformats.org/markup-compatibility/2006">
              <mc:Choice xmlns:v="urn:schemas-microsoft-com:vml" Requires="v">
                <p:oleObj spid="_x0000_s16389" name="Worksheet" r:id="rId4" imgW="5658307" imgH="2657856" progId="Excel.Sheet.8">
                  <p:embed/>
                </p:oleObj>
              </mc:Choice>
              <mc:Fallback>
                <p:oleObj name="Worksheet" r:id="rId4" imgW="5658307" imgH="265785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625725"/>
                        <a:ext cx="8686800"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altLang="en-US" sz="3600" smtClean="0"/>
              <a:t>Total and Differential Cost Approaches</a:t>
            </a:r>
          </a:p>
        </p:txBody>
      </p:sp>
      <p:sp>
        <p:nvSpPr>
          <p:cNvPr id="17411" name="Text Box 4"/>
          <p:cNvSpPr txBox="1">
            <a:spLocks noChangeArrowheads="1"/>
          </p:cNvSpPr>
          <p:nvPr/>
        </p:nvSpPr>
        <p:spPr bwMode="auto">
          <a:xfrm>
            <a:off x="228600" y="14478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spcBef>
                <a:spcPct val="50000"/>
              </a:spcBef>
            </a:pPr>
            <a:r>
              <a:rPr lang="en-US" altLang="en-US" sz="2400" b="1">
                <a:solidFill>
                  <a:srgbClr val="000000"/>
                </a:solidFill>
              </a:rPr>
              <a:t>As you can see, the only costs that differ between the alternatives are the direct labor costs savings and the increase in fixed rental costs.</a:t>
            </a:r>
          </a:p>
        </p:txBody>
      </p:sp>
      <p:graphicFrame>
        <p:nvGraphicFramePr>
          <p:cNvPr id="17412" name="Object 4"/>
          <p:cNvGraphicFramePr>
            <a:graphicFrameLocks noChangeAspect="1"/>
          </p:cNvGraphicFramePr>
          <p:nvPr/>
        </p:nvGraphicFramePr>
        <p:xfrm>
          <a:off x="228600" y="2625725"/>
          <a:ext cx="8686800" cy="4079875"/>
        </p:xfrm>
        <a:graphic>
          <a:graphicData uri="http://schemas.openxmlformats.org/presentationml/2006/ole">
            <mc:AlternateContent xmlns:mc="http://schemas.openxmlformats.org/markup-compatibility/2006">
              <mc:Choice xmlns:v="urn:schemas-microsoft-com:vml" Requires="v">
                <p:oleObj spid="_x0000_s17416" name="Worksheet" r:id="rId4" imgW="5658307" imgH="2657856" progId="Excel.Sheet.8">
                  <p:embed/>
                </p:oleObj>
              </mc:Choice>
              <mc:Fallback>
                <p:oleObj name="Worksheet" r:id="rId4" imgW="5658307" imgH="265785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625725"/>
                        <a:ext cx="8686800"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1371600" y="3810000"/>
            <a:ext cx="6324600" cy="2590800"/>
            <a:chOff x="1152" y="2304"/>
            <a:chExt cx="3984" cy="1632"/>
          </a:xfrm>
        </p:grpSpPr>
        <p:sp>
          <p:nvSpPr>
            <p:cNvPr id="329734" name="Rectangle 6"/>
            <p:cNvSpPr>
              <a:spLocks noChangeArrowheads="1"/>
            </p:cNvSpPr>
            <p:nvPr/>
          </p:nvSpPr>
          <p:spPr bwMode="auto">
            <a:xfrm>
              <a:off x="1152" y="2304"/>
              <a:ext cx="3984" cy="1632"/>
            </a:xfrm>
            <a:prstGeom prst="rect">
              <a:avLst/>
            </a:prstGeom>
            <a:solidFill>
              <a:schemeClr val="accent3">
                <a:lumMod val="40000"/>
                <a:lumOff val="60000"/>
              </a:schemeClr>
            </a:solidFill>
            <a:ln w="9525">
              <a:solidFill>
                <a:srgbClr val="000000"/>
              </a:solidFill>
              <a:miter lim="800000"/>
              <a:headEnd/>
              <a:tailEnd/>
            </a:ln>
            <a:effectLst>
              <a:outerShdw dist="35921" dir="2700000" algn="ctr" rotWithShape="0">
                <a:srgbClr val="000000"/>
              </a:outerShdw>
            </a:effectLst>
          </p:spPr>
          <p:txBody>
            <a:bodyPr wrap="none" anchor="ctr"/>
            <a:lstStyle/>
            <a:p>
              <a:pPr algn="ctr">
                <a:defRPr/>
              </a:pPr>
              <a:r>
                <a:rPr lang="en-US" sz="2200" b="1" dirty="0">
                  <a:solidFill>
                    <a:srgbClr val="663300"/>
                  </a:solidFill>
                  <a:latin typeface="Arial" charset="0"/>
                </a:rPr>
                <a:t>We can efficiently analyze the decision by</a:t>
              </a:r>
              <a:br>
                <a:rPr lang="en-US" sz="2200" b="1" dirty="0">
                  <a:solidFill>
                    <a:srgbClr val="663300"/>
                  </a:solidFill>
                  <a:latin typeface="Arial" charset="0"/>
                </a:rPr>
              </a:br>
              <a:r>
                <a:rPr lang="en-US" sz="2200" b="1" dirty="0">
                  <a:solidFill>
                    <a:srgbClr val="663300"/>
                  </a:solidFill>
                  <a:latin typeface="Arial" charset="0"/>
                </a:rPr>
                <a:t>looking at the different costs and revenues </a:t>
              </a:r>
              <a:br>
                <a:rPr lang="en-US" sz="2200" b="1" dirty="0">
                  <a:solidFill>
                    <a:srgbClr val="663300"/>
                  </a:solidFill>
                  <a:latin typeface="Arial" charset="0"/>
                </a:rPr>
              </a:br>
              <a:r>
                <a:rPr lang="en-US" sz="2200" b="1" dirty="0">
                  <a:solidFill>
                    <a:srgbClr val="663300"/>
                  </a:solidFill>
                  <a:latin typeface="Arial" charset="0"/>
                </a:rPr>
                <a:t>and arrive at the same solution</a:t>
              </a:r>
              <a:r>
                <a:rPr lang="en-US" sz="2400" b="1" dirty="0">
                  <a:latin typeface="Times New Roman" pitchFamily="18" charset="0"/>
                </a:rPr>
                <a:t>.</a:t>
              </a:r>
            </a:p>
            <a:p>
              <a:pPr algn="ctr">
                <a:defRPr/>
              </a:pPr>
              <a:endParaRPr lang="en-US" sz="2400" b="1" dirty="0">
                <a:latin typeface="Times New Roman" pitchFamily="18" charset="0"/>
              </a:endParaRPr>
            </a:p>
            <a:p>
              <a:pPr algn="ctr">
                <a:defRPr/>
              </a:pPr>
              <a:endParaRPr lang="en-US" sz="2400" dirty="0">
                <a:latin typeface="Times New Roman" pitchFamily="18" charset="0"/>
              </a:endParaRPr>
            </a:p>
            <a:p>
              <a:pPr algn="ctr">
                <a:defRPr/>
              </a:pPr>
              <a:endParaRPr lang="en-US" sz="2400" dirty="0">
                <a:latin typeface="Times New Roman" pitchFamily="18" charset="0"/>
              </a:endParaRPr>
            </a:p>
            <a:p>
              <a:pPr algn="ctr">
                <a:defRPr/>
              </a:pPr>
              <a:endParaRPr lang="en-US" sz="2400" dirty="0">
                <a:latin typeface="Times New Roman" pitchFamily="18" charset="0"/>
              </a:endParaRPr>
            </a:p>
          </p:txBody>
        </p:sp>
        <p:graphicFrame>
          <p:nvGraphicFramePr>
            <p:cNvPr id="17415" name="Object 3"/>
            <p:cNvGraphicFramePr>
              <a:graphicFrameLocks noChangeAspect="1"/>
            </p:cNvGraphicFramePr>
            <p:nvPr/>
          </p:nvGraphicFramePr>
          <p:xfrm>
            <a:off x="1252" y="3077"/>
            <a:ext cx="3791" cy="763"/>
          </p:xfrm>
          <a:graphic>
            <a:graphicData uri="http://schemas.openxmlformats.org/presentationml/2006/ole">
              <mc:AlternateContent xmlns:mc="http://schemas.openxmlformats.org/markup-compatibility/2006">
                <mc:Choice xmlns:v="urn:schemas-microsoft-com:vml" Requires="v">
                  <p:oleObj spid="_x0000_s17417" name="Worksheet" r:id="rId6" imgW="4429078" imgH="904858" progId="Excel.Sheet.8">
                    <p:embed/>
                  </p:oleObj>
                </mc:Choice>
                <mc:Fallback>
                  <p:oleObj name="Worksheet" r:id="rId6" imgW="4429078" imgH="904858"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 y="3077"/>
                          <a:ext cx="3791" cy="7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altLang="en-US" sz="3600" smtClean="0"/>
              <a:t>Total and Differential Cost Approaches</a:t>
            </a:r>
          </a:p>
        </p:txBody>
      </p:sp>
      <p:sp>
        <p:nvSpPr>
          <p:cNvPr id="18435" name="Text Box 3"/>
          <p:cNvSpPr txBox="1">
            <a:spLocks noChangeArrowheads="1"/>
          </p:cNvSpPr>
          <p:nvPr/>
        </p:nvSpPr>
        <p:spPr bwMode="auto">
          <a:xfrm>
            <a:off x="457200" y="1676400"/>
            <a:ext cx="8153400" cy="4373563"/>
          </a:xfrm>
          <a:prstGeom prst="rect">
            <a:avLst/>
          </a:prstGeom>
          <a:solidFill>
            <a:srgbClr val="EBF7FF"/>
          </a:solidFill>
          <a:ln w="9525">
            <a:solidFill>
              <a:schemeClr val="tx2"/>
            </a:solidFill>
            <a:miter lim="800000"/>
            <a:headEnd/>
            <a:tailEnd/>
          </a:ln>
        </p:spPr>
        <p:txBody>
          <a:bodyPr>
            <a:spAutoFit/>
          </a:bodyPr>
          <a:lstStyle>
            <a:lvl1pPr marL="457200" indent="-457200">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spcBef>
                <a:spcPct val="50000"/>
              </a:spcBef>
            </a:pPr>
            <a:r>
              <a:rPr lang="en-US" altLang="en-US" sz="2800" b="1">
                <a:solidFill>
                  <a:schemeClr val="tx2"/>
                </a:solidFill>
              </a:rPr>
              <a:t>Using the differential approach is desirable for two reasons:</a:t>
            </a:r>
          </a:p>
          <a:p>
            <a:pPr eaLnBrk="1" hangingPunct="1">
              <a:spcBef>
                <a:spcPct val="50000"/>
              </a:spcBef>
              <a:buFontTx/>
              <a:buAutoNum type="arabicPeriod"/>
            </a:pPr>
            <a:r>
              <a:rPr lang="en-US" altLang="en-US" sz="2800" b="1">
                <a:solidFill>
                  <a:schemeClr val="tx2"/>
                </a:solidFill>
              </a:rPr>
              <a:t>Only rarely will enough information be available to prepare detailed income statements for both alternatives.</a:t>
            </a:r>
          </a:p>
          <a:p>
            <a:pPr eaLnBrk="1" hangingPunct="1">
              <a:spcBef>
                <a:spcPct val="50000"/>
              </a:spcBef>
              <a:buFontTx/>
              <a:buAutoNum type="arabicPeriod"/>
            </a:pPr>
            <a:r>
              <a:rPr lang="en-US" altLang="en-US" sz="2800" b="1">
                <a:solidFill>
                  <a:schemeClr val="tx2"/>
                </a:solidFill>
              </a:rPr>
              <a:t>Mingling irrelevant costs with relevant costs may cause confusion and distract attention away from the information that is really critical.</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smtClean="0"/>
              <a:t>Learning Objective 2</a:t>
            </a:r>
          </a:p>
        </p:txBody>
      </p:sp>
      <p:sp>
        <p:nvSpPr>
          <p:cNvPr id="6" name="Text Box 13"/>
          <p:cNvSpPr txBox="1">
            <a:spLocks noChangeArrowheads="1"/>
          </p:cNvSpPr>
          <p:nvPr/>
        </p:nvSpPr>
        <p:spPr bwMode="auto">
          <a:xfrm>
            <a:off x="1905000" y="2057400"/>
            <a:ext cx="5334000" cy="3232150"/>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an analysis showing whether a product line or other business segment should be added or dropped.</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0488" tIns="44450" rIns="90488" bIns="44450"/>
          <a:lstStyle/>
          <a:p>
            <a:r>
              <a:rPr lang="en-US" altLang="en-US" smtClean="0"/>
              <a:t>Adding/Dropping Segments</a:t>
            </a:r>
          </a:p>
        </p:txBody>
      </p:sp>
      <p:sp>
        <p:nvSpPr>
          <p:cNvPr id="333827" name="Rectangle 3"/>
          <p:cNvSpPr>
            <a:spLocks noGrp="1" noChangeArrowheads="1"/>
          </p:cNvSpPr>
          <p:nvPr>
            <p:ph type="body" idx="1"/>
          </p:nvPr>
        </p:nvSpPr>
        <p:spPr>
          <a:xfrm>
            <a:off x="304800" y="1752600"/>
            <a:ext cx="4800600" cy="4495800"/>
          </a:xfrm>
          <a:solidFill>
            <a:schemeClr val="accent2">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lgn="ctr">
              <a:buFont typeface="Times"/>
              <a:buNone/>
              <a:defRPr/>
            </a:pPr>
            <a:r>
              <a:rPr lang="en-US" sz="2600" b="1" dirty="0" smtClean="0"/>
              <a:t>One of the most important decisions managers make is whether to add or drop a business segment. Ultimately, a decision  to drop an old segment or add a new one is going to hinge primarily on the impact the decision will have on net operating income. </a:t>
            </a:r>
            <a:endParaRPr lang="en-US" sz="2600" dirty="0" smtClean="0"/>
          </a:p>
        </p:txBody>
      </p:sp>
      <p:pic>
        <p:nvPicPr>
          <p:cNvPr id="20484" name="Picture 2" descr="C:\Documents and Settings\Dodd and Susan\Local Settings\Temporary Internet Files\Content.IE5\9MR6B6R4\MCj041149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63" y="1624013"/>
            <a:ext cx="2268537"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idx="4294967295"/>
          </p:nvPr>
        </p:nvSpPr>
        <p:spPr>
          <a:xfrm>
            <a:off x="5257800" y="4572000"/>
            <a:ext cx="3581400" cy="2057400"/>
          </a:xfrm>
          <a:solidFill>
            <a:schemeClr val="accent3">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lgn="ctr">
              <a:buFont typeface="Times"/>
              <a:buNone/>
              <a:defRPr/>
            </a:pPr>
            <a:r>
              <a:rPr lang="en-US" sz="2600" b="1" dirty="0" smtClean="0">
                <a:cs typeface="Arial" pitchFamily="34" charset="0"/>
              </a:rPr>
              <a:t>To assess this impact, it is necessary to carefully analyze   the costs.</a:t>
            </a:r>
            <a:endParaRPr lang="en-US" sz="2600" dirty="0" smtClean="0">
              <a:cs typeface="Arial" pitchFamily="34" charset="0"/>
            </a:endParaRP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0488" tIns="44450" rIns="90488" bIns="44450"/>
          <a:lstStyle/>
          <a:p>
            <a:r>
              <a:rPr lang="en-US" altLang="en-US" smtClean="0"/>
              <a:t>Adding/Dropping Segments</a:t>
            </a:r>
          </a:p>
        </p:txBody>
      </p:sp>
      <p:sp>
        <p:nvSpPr>
          <p:cNvPr id="335875" name="Rectangle 3"/>
          <p:cNvSpPr>
            <a:spLocks noGrp="1" noChangeArrowheads="1"/>
          </p:cNvSpPr>
          <p:nvPr>
            <p:ph type="body" idx="1"/>
          </p:nvPr>
        </p:nvSpPr>
        <p:spPr>
          <a:xfrm>
            <a:off x="533400" y="2514600"/>
            <a:ext cx="8001000" cy="3124200"/>
          </a:xfrm>
          <a:solidFill>
            <a:schemeClr val="accent4">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lgn="ctr">
              <a:buFont typeface="Times" pitchFamily="34" charset="0"/>
              <a:buNone/>
              <a:defRPr/>
            </a:pPr>
            <a:r>
              <a:rPr lang="en-US" sz="3200" b="1" dirty="0">
                <a:solidFill>
                  <a:schemeClr val="tx2"/>
                </a:solidFill>
              </a:rPr>
              <a:t>Due to the declining popularity of digital watches, Lovell Company’s digital watch line has not reported a profit for several years.  Lovell is considering </a:t>
            </a:r>
            <a:r>
              <a:rPr lang="en-US" sz="3200" b="1" dirty="0" smtClean="0">
                <a:solidFill>
                  <a:schemeClr val="tx2"/>
                </a:solidFill>
              </a:rPr>
              <a:t>discontinuing </a:t>
            </a:r>
            <a:r>
              <a:rPr lang="en-US" sz="3200" b="1" dirty="0">
                <a:solidFill>
                  <a:schemeClr val="tx2"/>
                </a:solidFill>
              </a:rPr>
              <a:t>this product line.</a:t>
            </a:r>
          </a:p>
        </p:txBody>
      </p:sp>
      <p:pic>
        <p:nvPicPr>
          <p:cNvPr id="2150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altLang="en-US" smtClean="0"/>
              <a:t>Learning Objective 1</a:t>
            </a:r>
          </a:p>
        </p:txBody>
      </p:sp>
      <p:sp>
        <p:nvSpPr>
          <p:cNvPr id="6" name="Text Box 13"/>
          <p:cNvSpPr txBox="1">
            <a:spLocks noChangeArrowheads="1"/>
          </p:cNvSpPr>
          <p:nvPr/>
        </p:nvSpPr>
        <p:spPr bwMode="auto">
          <a:xfrm>
            <a:off x="1905000" y="2590800"/>
            <a:ext cx="5334000" cy="1662113"/>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Identify relevant and irrelevant costs and benefits in a decision.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lIns="90488" tIns="44450" rIns="90488" bIns="44450"/>
          <a:lstStyle/>
          <a:p>
            <a:r>
              <a:rPr lang="en-US" altLang="en-US" smtClean="0"/>
              <a:t>A Contribution Margin Approach</a:t>
            </a:r>
          </a:p>
        </p:txBody>
      </p:sp>
      <p:sp>
        <p:nvSpPr>
          <p:cNvPr id="337923" name="Rectangle 3"/>
          <p:cNvSpPr>
            <a:spLocks noGrp="1" noChangeArrowheads="1"/>
          </p:cNvSpPr>
          <p:nvPr>
            <p:ph idx="1"/>
          </p:nvPr>
        </p:nvSpPr>
        <p:spPr>
          <a:xfrm>
            <a:off x="457200" y="1563688"/>
            <a:ext cx="8229600" cy="4913312"/>
          </a:xfrm>
          <a:solidFill>
            <a:srgbClr val="CCECFF"/>
          </a:solidFill>
          <a:ln w="12699">
            <a:solidFill>
              <a:srgbClr val="000000"/>
            </a:solidFill>
          </a:ln>
          <a:effectLst>
            <a:outerShdw dist="53882" dir="2700000" algn="ctr" rotWithShape="0">
              <a:srgbClr val="000000"/>
            </a:outerShdw>
          </a:effectLst>
        </p:spPr>
        <p:txBody>
          <a:bodyPr lIns="90488" tIns="44450" rIns="90488" bIns="44450"/>
          <a:lstStyle/>
          <a:p>
            <a:pPr algn="ctr">
              <a:buFont typeface="Times"/>
              <a:buNone/>
              <a:defRPr/>
            </a:pPr>
            <a:r>
              <a:rPr lang="en-US" sz="3200" b="1" dirty="0" smtClean="0">
                <a:solidFill>
                  <a:schemeClr val="accent4"/>
                </a:solidFill>
              </a:rPr>
              <a:t>DECISION RULE</a:t>
            </a:r>
          </a:p>
          <a:p>
            <a:pPr algn="ctr">
              <a:buFont typeface="Times"/>
              <a:buNone/>
              <a:defRPr/>
            </a:pPr>
            <a:r>
              <a:rPr lang="en-US" sz="3200" b="1" dirty="0" smtClean="0"/>
              <a:t>Lovell should drop the digital watch segment only if its profit would increase.</a:t>
            </a:r>
          </a:p>
          <a:p>
            <a:pPr algn="ctr">
              <a:buFont typeface="Times"/>
              <a:buNone/>
              <a:defRPr/>
            </a:pPr>
            <a:endParaRPr lang="en-US" sz="3200" b="1" dirty="0" smtClean="0"/>
          </a:p>
          <a:p>
            <a:pPr algn="ctr">
              <a:buFont typeface="Times"/>
              <a:buNone/>
              <a:defRPr/>
            </a:pPr>
            <a:r>
              <a:rPr lang="en-US" sz="3200" b="1" dirty="0" smtClean="0"/>
              <a:t> Lovell will compare the contribution margin that would be lost to the costs  that would be avoided if the line was to be dropped. </a:t>
            </a:r>
            <a:endParaRPr lang="en-US" b="1" dirty="0" smtClean="0"/>
          </a:p>
        </p:txBody>
      </p:sp>
      <p:pic>
        <p:nvPicPr>
          <p:cNvPr id="2253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0488" tIns="44450" rIns="90488" bIns="44450"/>
          <a:lstStyle/>
          <a:p>
            <a:r>
              <a:rPr lang="en-US" altLang="en-US" smtClean="0"/>
              <a:t>Adding/Dropping Segments</a:t>
            </a:r>
          </a:p>
        </p:txBody>
      </p:sp>
      <p:graphicFrame>
        <p:nvGraphicFramePr>
          <p:cNvPr id="23555" name="Object 2"/>
          <p:cNvGraphicFramePr>
            <a:graphicFrameLocks/>
          </p:cNvGraphicFramePr>
          <p:nvPr/>
        </p:nvGraphicFramePr>
        <p:xfrm>
          <a:off x="228600" y="1524000"/>
          <a:ext cx="8689975" cy="5181600"/>
        </p:xfrm>
        <a:graphic>
          <a:graphicData uri="http://schemas.openxmlformats.org/presentationml/2006/ole">
            <mc:AlternateContent xmlns:mc="http://schemas.openxmlformats.org/markup-compatibility/2006">
              <mc:Choice xmlns:v="urn:schemas-microsoft-com:vml" Requires="v">
                <p:oleObj spid="_x0000_s23557" name="Worksheet" r:id="rId4" imgW="4000782" imgH="2629148" progId="Excel.Sheet.8">
                  <p:embed/>
                </p:oleObj>
              </mc:Choice>
              <mc:Fallback>
                <p:oleObj name="Worksheet" r:id="rId4" imgW="4000782" imgH="262914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689975"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5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p:cNvGraphicFramePr>
          <p:nvPr/>
        </p:nvGraphicFramePr>
        <p:xfrm>
          <a:off x="228600" y="1524000"/>
          <a:ext cx="8689975" cy="5181600"/>
        </p:xfrm>
        <a:graphic>
          <a:graphicData uri="http://schemas.openxmlformats.org/presentationml/2006/ole">
            <mc:AlternateContent xmlns:mc="http://schemas.openxmlformats.org/markup-compatibility/2006">
              <mc:Choice xmlns:v="urn:schemas-microsoft-com:vml" Requires="v">
                <p:oleObj spid="_x0000_s24582" name="Worksheet" r:id="rId4" imgW="4000782" imgH="2629148" progId="Excel.Sheet.8">
                  <p:embed/>
                </p:oleObj>
              </mc:Choice>
              <mc:Fallback>
                <p:oleObj name="Worksheet" r:id="rId4" imgW="4000782" imgH="2629148"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689975"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Grp="1" noChangeArrowheads="1"/>
          </p:cNvSpPr>
          <p:nvPr>
            <p:ph type="title"/>
          </p:nvPr>
        </p:nvSpPr>
        <p:spPr>
          <a:noFill/>
        </p:spPr>
        <p:txBody>
          <a:bodyPr lIns="90488" tIns="44450" rIns="90488" bIns="44450"/>
          <a:lstStyle/>
          <a:p>
            <a:r>
              <a:rPr lang="en-US" altLang="en-US" smtClean="0"/>
              <a:t>Adding/Dropping Segments</a:t>
            </a:r>
          </a:p>
        </p:txBody>
      </p:sp>
      <p:sp>
        <p:nvSpPr>
          <p:cNvPr id="342020" name="Rectangle 4"/>
          <p:cNvSpPr>
            <a:spLocks noChangeArrowheads="1"/>
          </p:cNvSpPr>
          <p:nvPr/>
        </p:nvSpPr>
        <p:spPr bwMode="auto">
          <a:xfrm>
            <a:off x="609600" y="2354263"/>
            <a:ext cx="7696200" cy="2979737"/>
          </a:xfrm>
          <a:prstGeom prst="rect">
            <a:avLst/>
          </a:prstGeom>
          <a:solidFill>
            <a:schemeClr val="bg2">
              <a:lumMod val="50000"/>
            </a:schemeClr>
          </a:solidFill>
          <a:ln w="127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a:defRPr/>
            </a:pPr>
            <a:r>
              <a:rPr lang="en-US" sz="2700" dirty="0">
                <a:solidFill>
                  <a:schemeClr val="accent2"/>
                </a:solidFill>
              </a:rPr>
              <a:t>An investigation has revealed that </a:t>
            </a:r>
            <a:r>
              <a:rPr lang="en-US" sz="2700" dirty="0">
                <a:solidFill>
                  <a:srgbClr val="FFFFFF"/>
                </a:solidFill>
              </a:rPr>
              <a:t>the fixed general factory overhead</a:t>
            </a:r>
            <a:r>
              <a:rPr lang="en-US" sz="2700" dirty="0">
                <a:solidFill>
                  <a:srgbClr val="FFFF00"/>
                </a:solidFill>
              </a:rPr>
              <a:t> </a:t>
            </a:r>
            <a:r>
              <a:rPr lang="en-US" sz="2700" dirty="0">
                <a:solidFill>
                  <a:schemeClr val="accent2"/>
                </a:solidFill>
              </a:rPr>
              <a:t>and</a:t>
            </a:r>
            <a:r>
              <a:rPr lang="en-US" sz="2700" dirty="0">
                <a:solidFill>
                  <a:srgbClr val="FFFF00"/>
                </a:solidFill>
              </a:rPr>
              <a:t> </a:t>
            </a:r>
            <a:r>
              <a:rPr lang="en-US" sz="2700" dirty="0">
                <a:solidFill>
                  <a:srgbClr val="FFFFFF"/>
                </a:solidFill>
              </a:rPr>
              <a:t>fixed general </a:t>
            </a:r>
          </a:p>
          <a:p>
            <a:pPr algn="ctr">
              <a:defRPr/>
            </a:pPr>
            <a:r>
              <a:rPr lang="en-US" sz="2700" dirty="0">
                <a:solidFill>
                  <a:srgbClr val="FFFFFF"/>
                </a:solidFill>
              </a:rPr>
              <a:t>administrative expenses</a:t>
            </a:r>
            <a:r>
              <a:rPr lang="en-US" sz="2700" dirty="0">
                <a:solidFill>
                  <a:srgbClr val="FFFF00"/>
                </a:solidFill>
              </a:rPr>
              <a:t> </a:t>
            </a:r>
            <a:r>
              <a:rPr lang="en-US" sz="2700" dirty="0">
                <a:solidFill>
                  <a:schemeClr val="accent2"/>
                </a:solidFill>
              </a:rPr>
              <a:t>will not be affected by dropping the digital watch line. The fixed general factory overhead and general administrative expenses assigned to this product would be reallocated to other product lines.</a:t>
            </a:r>
          </a:p>
        </p:txBody>
      </p:sp>
      <p:pic>
        <p:nvPicPr>
          <p:cNvPr id="2458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p:cNvGraphicFramePr>
          <p:nvPr/>
        </p:nvGraphicFramePr>
        <p:xfrm>
          <a:off x="228600" y="1524000"/>
          <a:ext cx="8689975" cy="5181600"/>
        </p:xfrm>
        <a:graphic>
          <a:graphicData uri="http://schemas.openxmlformats.org/presentationml/2006/ole">
            <mc:AlternateContent xmlns:mc="http://schemas.openxmlformats.org/markup-compatibility/2006">
              <mc:Choice xmlns:v="urn:schemas-microsoft-com:vml" Requires="v">
                <p:oleObj spid="_x0000_s25607" name="Worksheet" r:id="rId4" imgW="4000782" imgH="2629148" progId="Excel.Sheet.8">
                  <p:embed/>
                </p:oleObj>
              </mc:Choice>
              <mc:Fallback>
                <p:oleObj name="Worksheet" r:id="rId4" imgW="4000782" imgH="2629148"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689975"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Rectangle 2"/>
          <p:cNvSpPr>
            <a:spLocks noGrp="1" noChangeArrowheads="1"/>
          </p:cNvSpPr>
          <p:nvPr>
            <p:ph type="title"/>
          </p:nvPr>
        </p:nvSpPr>
        <p:spPr>
          <a:noFill/>
        </p:spPr>
        <p:txBody>
          <a:bodyPr lIns="90488" tIns="44450" rIns="90488" bIns="44450"/>
          <a:lstStyle/>
          <a:p>
            <a:r>
              <a:rPr lang="en-US" altLang="en-US" smtClean="0"/>
              <a:t>Adding/Dropping Segments</a:t>
            </a:r>
          </a:p>
        </p:txBody>
      </p:sp>
      <p:sp>
        <p:nvSpPr>
          <p:cNvPr id="344068" name="Rectangle 4"/>
          <p:cNvSpPr>
            <a:spLocks noChangeArrowheads="1"/>
          </p:cNvSpPr>
          <p:nvPr/>
        </p:nvSpPr>
        <p:spPr bwMode="auto">
          <a:xfrm>
            <a:off x="850900" y="2541588"/>
            <a:ext cx="5699125" cy="1335087"/>
          </a:xfrm>
          <a:prstGeom prst="rect">
            <a:avLst/>
          </a:prstGeom>
          <a:solidFill>
            <a:schemeClr val="tx2">
              <a:lumMod val="60000"/>
              <a:lumOff val="40000"/>
            </a:schemeClr>
          </a:solidFill>
          <a:ln w="12700">
            <a:solidFill>
              <a:srgbClr val="000000"/>
            </a:solidFill>
            <a:miter lim="800000"/>
            <a:headEnd/>
            <a:tailEnd/>
          </a:ln>
          <a:effectLst>
            <a:outerShdw dist="53882" dir="2700000" algn="ctr" rotWithShape="0">
              <a:srgbClr val="000000"/>
            </a:outerShdw>
          </a:effectLst>
        </p:spPr>
        <p:txBody>
          <a:bodyPr wrap="none" lIns="90488" tIns="44450" rIns="90488" bIns="44450">
            <a:spAutoFit/>
          </a:bodyPr>
          <a:lstStyle/>
          <a:p>
            <a:pPr algn="ctr">
              <a:defRPr/>
            </a:pPr>
            <a:r>
              <a:rPr lang="en-US" sz="2700" dirty="0">
                <a:solidFill>
                  <a:srgbClr val="FFFFFF"/>
                </a:solidFill>
                <a:effectLst>
                  <a:outerShdw blurRad="38100" dist="38100" dir="2700000" algn="tl">
                    <a:srgbClr val="000000"/>
                  </a:outerShdw>
                </a:effectLst>
                <a:latin typeface="Arial" charset="0"/>
              </a:rPr>
              <a:t>The equipment used to manufacture</a:t>
            </a:r>
          </a:p>
          <a:p>
            <a:pPr algn="ctr">
              <a:defRPr/>
            </a:pPr>
            <a:r>
              <a:rPr lang="en-US" sz="2700" dirty="0">
                <a:solidFill>
                  <a:srgbClr val="FFFFFF"/>
                </a:solidFill>
                <a:effectLst>
                  <a:outerShdw blurRad="38100" dist="38100" dir="2700000" algn="tl">
                    <a:srgbClr val="000000"/>
                  </a:outerShdw>
                </a:effectLst>
                <a:latin typeface="Arial" charset="0"/>
              </a:rPr>
              <a:t>digital watches has no resale</a:t>
            </a:r>
          </a:p>
          <a:p>
            <a:pPr algn="ctr">
              <a:defRPr/>
            </a:pPr>
            <a:r>
              <a:rPr lang="en-US" sz="2700" dirty="0">
                <a:solidFill>
                  <a:srgbClr val="FFFFFF"/>
                </a:solidFill>
                <a:effectLst>
                  <a:outerShdw blurRad="38100" dist="38100" dir="2700000" algn="tl">
                    <a:srgbClr val="000000"/>
                  </a:outerShdw>
                </a:effectLst>
                <a:latin typeface="Arial" charset="0"/>
              </a:rPr>
              <a:t>value or alternative use.</a:t>
            </a:r>
          </a:p>
        </p:txBody>
      </p:sp>
      <p:sp>
        <p:nvSpPr>
          <p:cNvPr id="344069" name="Rectangle 5"/>
          <p:cNvSpPr>
            <a:spLocks noChangeArrowheads="1"/>
          </p:cNvSpPr>
          <p:nvPr/>
        </p:nvSpPr>
        <p:spPr bwMode="auto">
          <a:xfrm>
            <a:off x="3429000" y="4822825"/>
            <a:ext cx="4765675" cy="923925"/>
          </a:xfrm>
          <a:prstGeom prst="rect">
            <a:avLst/>
          </a:prstGeom>
          <a:solidFill>
            <a:schemeClr val="accent1">
              <a:lumMod val="40000"/>
              <a:lumOff val="60000"/>
            </a:schemeClr>
          </a:solidFill>
          <a:ln w="12700">
            <a:solidFill>
              <a:srgbClr val="000000"/>
            </a:solidFill>
            <a:miter lim="800000"/>
            <a:headEnd/>
            <a:tailEnd/>
          </a:ln>
          <a:effectLst>
            <a:outerShdw dist="53882" dir="2700000" algn="ctr" rotWithShape="0">
              <a:srgbClr val="000000"/>
            </a:outerShdw>
          </a:effectLst>
        </p:spPr>
        <p:txBody>
          <a:bodyPr wrap="none" lIns="90488" tIns="44450" rIns="90488" bIns="44450">
            <a:spAutoFit/>
          </a:bodyPr>
          <a:lstStyle/>
          <a:p>
            <a:pPr algn="ctr">
              <a:defRPr/>
            </a:pPr>
            <a:r>
              <a:rPr lang="en-US" sz="2700" b="1" dirty="0">
                <a:solidFill>
                  <a:srgbClr val="0000CC"/>
                </a:solidFill>
                <a:latin typeface="Arial" charset="0"/>
              </a:rPr>
              <a:t>Should Lovell retain or drop</a:t>
            </a:r>
          </a:p>
          <a:p>
            <a:pPr algn="ctr">
              <a:defRPr/>
            </a:pPr>
            <a:r>
              <a:rPr lang="en-US" sz="2700" b="1" dirty="0">
                <a:solidFill>
                  <a:srgbClr val="0000CC"/>
                </a:solidFill>
                <a:latin typeface="Arial" charset="0"/>
              </a:rPr>
              <a:t>the digital watch segment?</a:t>
            </a:r>
          </a:p>
        </p:txBody>
      </p:sp>
      <p:pic>
        <p:nvPicPr>
          <p:cNvPr id="2560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4069"/>
                                        </p:tgtEl>
                                        <p:attrNameLst>
                                          <p:attrName>style.visibility</p:attrName>
                                        </p:attrNameLst>
                                      </p:cBhvr>
                                      <p:to>
                                        <p:strVal val="visible"/>
                                      </p:to>
                                    </p:set>
                                    <p:anim calcmode="lin" valueType="num">
                                      <p:cBhvr additive="base">
                                        <p:cTn id="7" dur="500" fill="hold"/>
                                        <p:tgtEl>
                                          <p:spTgt spid="344069"/>
                                        </p:tgtEl>
                                        <p:attrNameLst>
                                          <p:attrName>ppt_x</p:attrName>
                                        </p:attrNameLst>
                                      </p:cBhvr>
                                      <p:tavLst>
                                        <p:tav tm="0">
                                          <p:val>
                                            <p:strVal val="0-#ppt_w/2"/>
                                          </p:val>
                                        </p:tav>
                                        <p:tav tm="100000">
                                          <p:val>
                                            <p:strVal val="#ppt_x"/>
                                          </p:val>
                                        </p:tav>
                                      </p:tavLst>
                                    </p:anim>
                                    <p:anim calcmode="lin" valueType="num">
                                      <p:cBhvr additive="base">
                                        <p:cTn id="8" dur="500" fill="hold"/>
                                        <p:tgtEl>
                                          <p:spTgt spid="3440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0488" tIns="44450" rIns="90488" bIns="44450"/>
          <a:lstStyle/>
          <a:p>
            <a:r>
              <a:rPr lang="en-US" altLang="en-US" smtClean="0"/>
              <a:t>A Contribution Margin Approach</a:t>
            </a:r>
          </a:p>
        </p:txBody>
      </p:sp>
      <p:graphicFrame>
        <p:nvGraphicFramePr>
          <p:cNvPr id="26627" name="Object 2"/>
          <p:cNvGraphicFramePr>
            <a:graphicFrameLocks/>
          </p:cNvGraphicFramePr>
          <p:nvPr/>
        </p:nvGraphicFramePr>
        <p:xfrm>
          <a:off x="228600" y="1524000"/>
          <a:ext cx="8686800" cy="2971800"/>
        </p:xfrm>
        <a:graphic>
          <a:graphicData uri="http://schemas.openxmlformats.org/presentationml/2006/ole">
            <mc:AlternateContent xmlns:mc="http://schemas.openxmlformats.org/markup-compatibility/2006">
              <mc:Choice xmlns:v="urn:schemas-microsoft-com:vml" Requires="v">
                <p:oleObj spid="_x0000_s26631" name="Worksheet" r:id="rId4" imgW="4458016" imgH="1653840" progId="Excel.Sheet.8">
                  <p:embed/>
                </p:oleObj>
              </mc:Choice>
              <mc:Fallback>
                <p:oleObj name="Worksheet" r:id="rId4" imgW="4458016" imgH="165384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6868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28" name="Picture 12" descr="MCPE03040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8238" y="4652963"/>
            <a:ext cx="17875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25" name="Rectangle 13"/>
          <p:cNvSpPr>
            <a:spLocks noChangeArrowheads="1"/>
          </p:cNvSpPr>
          <p:nvPr/>
        </p:nvSpPr>
        <p:spPr bwMode="auto">
          <a:xfrm rot="1588984">
            <a:off x="4826000" y="4783138"/>
            <a:ext cx="847725" cy="314325"/>
          </a:xfrm>
          <a:prstGeom prst="rect">
            <a:avLst/>
          </a:prstGeom>
          <a:solidFill>
            <a:srgbClr val="CCECFF"/>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1400" b="1">
                <a:solidFill>
                  <a:srgbClr val="0000CC"/>
                </a:solidFill>
              </a:rPr>
              <a:t>Retain</a:t>
            </a:r>
          </a:p>
        </p:txBody>
      </p:sp>
      <p:pic>
        <p:nvPicPr>
          <p:cNvPr id="2663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6125"/>
                                        </p:tgtEl>
                                        <p:attrNameLst>
                                          <p:attrName>style.visibility</p:attrName>
                                        </p:attrNameLst>
                                      </p:cBhvr>
                                      <p:to>
                                        <p:strVal val="visible"/>
                                      </p:to>
                                    </p:set>
                                    <p:anim calcmode="lin" valueType="num">
                                      <p:cBhvr additive="base">
                                        <p:cTn id="7" dur="500" fill="hold"/>
                                        <p:tgtEl>
                                          <p:spTgt spid="346125"/>
                                        </p:tgtEl>
                                        <p:attrNameLst>
                                          <p:attrName>ppt_x</p:attrName>
                                        </p:attrNameLst>
                                      </p:cBhvr>
                                      <p:tavLst>
                                        <p:tav tm="0">
                                          <p:val>
                                            <p:strVal val="0-#ppt_w/2"/>
                                          </p:val>
                                        </p:tav>
                                        <p:tav tm="100000">
                                          <p:val>
                                            <p:strVal val="#ppt_x"/>
                                          </p:val>
                                        </p:tav>
                                      </p:tavLst>
                                    </p:anim>
                                    <p:anim calcmode="lin" valueType="num">
                                      <p:cBhvr additive="base">
                                        <p:cTn id="8" dur="500" fill="hold"/>
                                        <p:tgtEl>
                                          <p:spTgt spid="346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0488" tIns="44450" rIns="90488" bIns="44450"/>
          <a:lstStyle/>
          <a:p>
            <a:r>
              <a:rPr lang="en-US" altLang="en-US" smtClean="0"/>
              <a:t>Comparative Income Approach</a:t>
            </a:r>
          </a:p>
        </p:txBody>
      </p:sp>
      <p:sp>
        <p:nvSpPr>
          <p:cNvPr id="348163" name="Rectangle 3"/>
          <p:cNvSpPr>
            <a:spLocks noGrp="1" noChangeArrowheads="1"/>
          </p:cNvSpPr>
          <p:nvPr>
            <p:ph type="body" idx="1"/>
          </p:nvPr>
        </p:nvSpPr>
        <p:spPr>
          <a:xfrm>
            <a:off x="228600" y="1828800"/>
            <a:ext cx="8686800" cy="3352800"/>
          </a:xfrm>
          <a:solidFill>
            <a:schemeClr val="accent3">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lgn="ctr">
              <a:buFont typeface="Times" pitchFamily="34" charset="0"/>
              <a:buNone/>
              <a:defRPr/>
            </a:pPr>
            <a:r>
              <a:rPr lang="en-US" sz="3200" b="1" dirty="0">
                <a:solidFill>
                  <a:srgbClr val="000000"/>
                </a:solidFill>
              </a:rPr>
              <a:t>The Lovell solution can also be obtained by preparing comparative income statements showing results with and without the digital watch segment.</a:t>
            </a:r>
            <a:br>
              <a:rPr lang="en-US" sz="3200" b="1" dirty="0">
                <a:solidFill>
                  <a:srgbClr val="000000"/>
                </a:solidFill>
              </a:rPr>
            </a:br>
            <a:endParaRPr lang="en-US" sz="3200" b="1" dirty="0">
              <a:solidFill>
                <a:srgbClr val="000000"/>
              </a:solidFill>
            </a:endParaRPr>
          </a:p>
          <a:p>
            <a:pPr algn="ctr">
              <a:buFont typeface="Times" pitchFamily="34" charset="0"/>
              <a:buNone/>
              <a:defRPr/>
            </a:pPr>
            <a:r>
              <a:rPr lang="en-US" sz="3200" b="1" dirty="0">
                <a:solidFill>
                  <a:schemeClr val="accent4">
                    <a:lumMod val="75000"/>
                  </a:schemeClr>
                </a:solidFill>
              </a:rPr>
              <a:t>Let’s look at this second approach.</a:t>
            </a:r>
          </a:p>
        </p:txBody>
      </p:sp>
      <p:pic>
        <p:nvPicPr>
          <p:cNvPr id="2765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p:cNvGraphicFramePr>
          <p:nvPr/>
        </p:nvGraphicFramePr>
        <p:xfrm>
          <a:off x="0" y="838200"/>
          <a:ext cx="9144000" cy="5867400"/>
        </p:xfrm>
        <a:graphic>
          <a:graphicData uri="http://schemas.openxmlformats.org/presentationml/2006/ole">
            <mc:AlternateContent xmlns:mc="http://schemas.openxmlformats.org/markup-compatibility/2006">
              <mc:Choice xmlns:v="urn:schemas-microsoft-com:vml" Requires="v">
                <p:oleObj spid="_x0000_s28678" name="Worksheet" r:id="rId4" imgW="5181600" imgH="3571717" progId="Excel.Sheet.8">
                  <p:embed/>
                </p:oleObj>
              </mc:Choice>
              <mc:Fallback>
                <p:oleObj name="Worksheet" r:id="rId4" imgW="5181600" imgH="3571717"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86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Line 3"/>
          <p:cNvSpPr>
            <a:spLocks noChangeShapeType="1"/>
          </p:cNvSpPr>
          <p:nvPr/>
        </p:nvSpPr>
        <p:spPr bwMode="auto">
          <a:xfrm flipV="1">
            <a:off x="7696200" y="3962400"/>
            <a:ext cx="304800" cy="10668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50212" name="Rectangle 4"/>
          <p:cNvSpPr>
            <a:spLocks noChangeArrowheads="1"/>
          </p:cNvSpPr>
          <p:nvPr/>
        </p:nvSpPr>
        <p:spPr bwMode="auto">
          <a:xfrm>
            <a:off x="5715000" y="4724400"/>
            <a:ext cx="3200400" cy="1927225"/>
          </a:xfrm>
          <a:prstGeom prst="rect">
            <a:avLst/>
          </a:prstGeom>
          <a:solidFill>
            <a:srgbClr val="FFC585"/>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p>
            <a:pPr algn="ctr">
              <a:defRPr/>
            </a:pPr>
            <a:r>
              <a:rPr lang="en-US" sz="2400" b="1" dirty="0">
                <a:solidFill>
                  <a:schemeClr val="tx2"/>
                </a:solidFill>
              </a:rPr>
              <a:t>If the digital watch line is dropped, the company loses $300,000 in contribution margin.</a:t>
            </a:r>
            <a:r>
              <a:rPr lang="en-US" sz="2400" dirty="0">
                <a:solidFill>
                  <a:schemeClr val="tx2"/>
                </a:solidFill>
                <a:effectLst>
                  <a:outerShdw blurRad="38100" dist="38100" dir="2700000" algn="tl">
                    <a:srgbClr val="000000"/>
                  </a:outerShdw>
                </a:effectLst>
              </a:rPr>
              <a:t> </a:t>
            </a:r>
          </a:p>
        </p:txBody>
      </p:sp>
      <p:pic>
        <p:nvPicPr>
          <p:cNvPr id="2867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p:cNvGraphicFramePr>
          <p:nvPr/>
        </p:nvGraphicFramePr>
        <p:xfrm>
          <a:off x="0" y="838200"/>
          <a:ext cx="9144000" cy="5867400"/>
        </p:xfrm>
        <a:graphic>
          <a:graphicData uri="http://schemas.openxmlformats.org/presentationml/2006/ole">
            <mc:AlternateContent xmlns:mc="http://schemas.openxmlformats.org/markup-compatibility/2006">
              <mc:Choice xmlns:v="urn:schemas-microsoft-com:vml" Requires="v">
                <p:oleObj spid="_x0000_s29702" name="Worksheet" r:id="rId4" imgW="5181600" imgH="3571717" progId="Excel.Sheet.8">
                  <p:embed/>
                </p:oleObj>
              </mc:Choice>
              <mc:Fallback>
                <p:oleObj name="Worksheet" r:id="rId4" imgW="5181600" imgH="3571717"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86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Line 3"/>
          <p:cNvSpPr>
            <a:spLocks noChangeShapeType="1"/>
          </p:cNvSpPr>
          <p:nvPr/>
        </p:nvSpPr>
        <p:spPr bwMode="auto">
          <a:xfrm flipH="1" flipV="1">
            <a:off x="6781800" y="4495800"/>
            <a:ext cx="533400" cy="4572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9700" name="Rectangle 4"/>
          <p:cNvSpPr>
            <a:spLocks noChangeArrowheads="1"/>
          </p:cNvSpPr>
          <p:nvPr/>
        </p:nvSpPr>
        <p:spPr bwMode="auto">
          <a:xfrm>
            <a:off x="4114800" y="4876800"/>
            <a:ext cx="4648200" cy="1562100"/>
          </a:xfrm>
          <a:prstGeom prst="rect">
            <a:avLst/>
          </a:prstGeom>
          <a:solidFill>
            <a:srgbClr val="FFC585"/>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2400" b="1">
                <a:solidFill>
                  <a:schemeClr val="tx2"/>
                </a:solidFill>
              </a:rPr>
              <a:t>On the other hand, the general factory overhead would be the same under both alternatives, so it is irrelevant.</a:t>
            </a:r>
          </a:p>
        </p:txBody>
      </p:sp>
      <p:pic>
        <p:nvPicPr>
          <p:cNvPr id="2970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p:cNvGraphicFramePr>
          <p:nvPr/>
        </p:nvGraphicFramePr>
        <p:xfrm>
          <a:off x="0" y="838200"/>
          <a:ext cx="9144000" cy="5867400"/>
        </p:xfrm>
        <a:graphic>
          <a:graphicData uri="http://schemas.openxmlformats.org/presentationml/2006/ole">
            <mc:AlternateContent xmlns:mc="http://schemas.openxmlformats.org/markup-compatibility/2006">
              <mc:Choice xmlns:v="urn:schemas-microsoft-com:vml" Requires="v">
                <p:oleObj spid="_x0000_s30726" name="Worksheet" r:id="rId4" imgW="5181905" imgH="3572256" progId="Excel.Sheet.8">
                  <p:embed/>
                </p:oleObj>
              </mc:Choice>
              <mc:Fallback>
                <p:oleObj name="Worksheet" r:id="rId4" imgW="5181905" imgH="357225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86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Line 3"/>
          <p:cNvSpPr>
            <a:spLocks noChangeShapeType="1"/>
          </p:cNvSpPr>
          <p:nvPr/>
        </p:nvSpPr>
        <p:spPr bwMode="auto">
          <a:xfrm>
            <a:off x="6553200" y="3276600"/>
            <a:ext cx="228600" cy="13716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0724" name="Rectangle 4"/>
          <p:cNvSpPr>
            <a:spLocks noChangeArrowheads="1"/>
          </p:cNvSpPr>
          <p:nvPr/>
        </p:nvSpPr>
        <p:spPr bwMode="auto">
          <a:xfrm>
            <a:off x="2971800" y="2444750"/>
            <a:ext cx="4648200" cy="1196975"/>
          </a:xfrm>
          <a:prstGeom prst="rect">
            <a:avLst/>
          </a:prstGeom>
          <a:solidFill>
            <a:srgbClr val="FFC585"/>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2400" b="1">
                <a:solidFill>
                  <a:schemeClr val="tx2"/>
                </a:solidFill>
              </a:rPr>
              <a:t>The salary of the product line manager would disappear, so it is relevant to the decision.</a:t>
            </a:r>
          </a:p>
        </p:txBody>
      </p:sp>
      <p:pic>
        <p:nvPicPr>
          <p:cNvPr id="30725"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p:cNvGraphicFramePr>
          <p:nvPr/>
        </p:nvGraphicFramePr>
        <p:xfrm>
          <a:off x="0" y="838200"/>
          <a:ext cx="9144000" cy="5867400"/>
        </p:xfrm>
        <a:graphic>
          <a:graphicData uri="http://schemas.openxmlformats.org/presentationml/2006/ole">
            <mc:AlternateContent xmlns:mc="http://schemas.openxmlformats.org/markup-compatibility/2006">
              <mc:Choice xmlns:v="urn:schemas-microsoft-com:vml" Requires="v">
                <p:oleObj spid="_x0000_s31750" name="Worksheet" r:id="rId4" imgW="5181905" imgH="3572256" progId="Excel.Sheet.8">
                  <p:embed/>
                </p:oleObj>
              </mc:Choice>
              <mc:Fallback>
                <p:oleObj name="Worksheet" r:id="rId4" imgW="5181905" imgH="357225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86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Line 3"/>
          <p:cNvSpPr>
            <a:spLocks noChangeShapeType="1"/>
          </p:cNvSpPr>
          <p:nvPr/>
        </p:nvSpPr>
        <p:spPr bwMode="auto">
          <a:xfrm flipH="1">
            <a:off x="6781800" y="3810000"/>
            <a:ext cx="152400" cy="1066800"/>
          </a:xfrm>
          <a:prstGeom prst="line">
            <a:avLst/>
          </a:prstGeom>
          <a:noFill/>
          <a:ln w="38100">
            <a:solidFill>
              <a:srgbClr val="FF0000"/>
            </a:solidFill>
            <a:round/>
            <a:headEnd/>
            <a:tailEnd type="triangle" w="med" len="med"/>
          </a:ln>
          <a:effectLst>
            <a:outerShdw dist="40161" dir="11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748" name="Rectangle 4"/>
          <p:cNvSpPr>
            <a:spLocks noChangeArrowheads="1"/>
          </p:cNvSpPr>
          <p:nvPr/>
        </p:nvSpPr>
        <p:spPr bwMode="auto">
          <a:xfrm>
            <a:off x="457200" y="2286000"/>
            <a:ext cx="8210550" cy="1562100"/>
          </a:xfrm>
          <a:prstGeom prst="rect">
            <a:avLst/>
          </a:prstGeom>
          <a:solidFill>
            <a:srgbClr val="FFC585"/>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2400" b="1">
                <a:solidFill>
                  <a:schemeClr val="tx2"/>
                </a:solidFill>
              </a:rPr>
              <a:t>The depreciation is a sunk cost.  Also, remember that the equipment has no resale value or alternative use, so the equipment and the depreciation expense associated with it are irrelevant to the decision. </a:t>
            </a:r>
          </a:p>
        </p:txBody>
      </p:sp>
      <p:pic>
        <p:nvPicPr>
          <p:cNvPr id="31749"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lIns="90488" tIns="44450" rIns="90488" bIns="44450"/>
          <a:lstStyle/>
          <a:p>
            <a:r>
              <a:rPr lang="en-US" altLang="en-US" smtClean="0"/>
              <a:t>Relevant Costs and Benefits</a:t>
            </a:r>
          </a:p>
        </p:txBody>
      </p:sp>
      <p:sp>
        <p:nvSpPr>
          <p:cNvPr id="305155" name="Rectangle 3"/>
          <p:cNvSpPr>
            <a:spLocks noGrp="1" noChangeArrowheads="1"/>
          </p:cNvSpPr>
          <p:nvPr>
            <p:ph sz="quarter" idx="1"/>
          </p:nvPr>
        </p:nvSpPr>
        <p:spPr>
          <a:xfrm>
            <a:off x="457200" y="1828800"/>
            <a:ext cx="8229600" cy="1295400"/>
          </a:xfrm>
          <a:solidFill>
            <a:schemeClr val="accent2">
              <a:lumMod val="20000"/>
              <a:lumOff val="80000"/>
            </a:schemeClr>
          </a:solidFill>
          <a:ln>
            <a:solidFill>
              <a:schemeClr val="accent1">
                <a:lumMod val="75000"/>
              </a:schemeClr>
            </a:solidFill>
          </a:ln>
        </p:spPr>
        <p:txBody>
          <a:bodyPr lIns="90488" tIns="44450" rIns="90488" bIns="44450"/>
          <a:lstStyle/>
          <a:p>
            <a:pPr algn="ctr">
              <a:buFont typeface="Times" pitchFamily="34" charset="0"/>
              <a:buNone/>
              <a:defRPr/>
            </a:pPr>
            <a:r>
              <a:rPr lang="en-US" sz="3400" dirty="0"/>
              <a:t>   A </a:t>
            </a:r>
            <a:r>
              <a:rPr lang="en-US" sz="3400" b="1" dirty="0">
                <a:solidFill>
                  <a:srgbClr val="0000CC"/>
                </a:solidFill>
              </a:rPr>
              <a:t>relevant cost</a:t>
            </a:r>
            <a:r>
              <a:rPr lang="en-US" sz="3400" dirty="0">
                <a:solidFill>
                  <a:schemeClr val="accent2"/>
                </a:solidFill>
                <a:effectLst>
                  <a:outerShdw blurRad="38100" dist="38100" dir="2700000" algn="tl">
                    <a:srgbClr val="000000"/>
                  </a:outerShdw>
                </a:effectLst>
              </a:rPr>
              <a:t> </a:t>
            </a:r>
            <a:r>
              <a:rPr lang="en-US" sz="3400" dirty="0"/>
              <a:t>is a cost that differs between alternatives.</a:t>
            </a:r>
          </a:p>
        </p:txBody>
      </p:sp>
      <p:sp>
        <p:nvSpPr>
          <p:cNvPr id="58" name="Rectangle 3"/>
          <p:cNvSpPr txBox="1">
            <a:spLocks noChangeArrowheads="1"/>
          </p:cNvSpPr>
          <p:nvPr/>
        </p:nvSpPr>
        <p:spPr bwMode="auto">
          <a:xfrm>
            <a:off x="457200" y="3429000"/>
            <a:ext cx="8229600" cy="1295400"/>
          </a:xfrm>
          <a:prstGeom prst="rect">
            <a:avLst/>
          </a:prstGeom>
          <a:solidFill>
            <a:schemeClr val="accent1">
              <a:lumMod val="60000"/>
              <a:lumOff val="40000"/>
            </a:schemeClr>
          </a:solidFill>
          <a:ln w="9525">
            <a:solidFill>
              <a:schemeClr val="accent5">
                <a:lumMod val="50000"/>
              </a:schemeClr>
            </a:solidFill>
            <a:miter lim="800000"/>
            <a:headEnd/>
            <a:tailEnd/>
          </a:ln>
        </p:spPr>
        <p:txBody>
          <a:bodyPr lIns="90488" tIns="44450" rIns="90488" bIns="44450"/>
          <a:lstStyle/>
          <a:p>
            <a:pPr marL="365125" indent="-255588" algn="ctr">
              <a:spcBef>
                <a:spcPts val="300"/>
              </a:spcBef>
              <a:buClr>
                <a:srgbClr val="A04DA3"/>
              </a:buClr>
              <a:buFont typeface="Times" pitchFamily="34" charset="0"/>
              <a:buNone/>
              <a:defRPr/>
            </a:pPr>
            <a:r>
              <a:rPr lang="en-US" sz="3400" dirty="0">
                <a:latin typeface="+mn-lt"/>
              </a:rPr>
              <a:t>   A </a:t>
            </a:r>
            <a:r>
              <a:rPr lang="en-US" sz="3400" b="1" dirty="0">
                <a:solidFill>
                  <a:srgbClr val="0000CC"/>
                </a:solidFill>
                <a:latin typeface="+mn-lt"/>
              </a:rPr>
              <a:t>relevant benefit</a:t>
            </a:r>
            <a:r>
              <a:rPr lang="en-US" sz="3400" dirty="0">
                <a:solidFill>
                  <a:schemeClr val="accent2"/>
                </a:solidFill>
                <a:effectLst>
                  <a:outerShdw blurRad="38100" dist="38100" dir="2700000" algn="tl">
                    <a:srgbClr val="000000"/>
                  </a:outerShdw>
                </a:effectLst>
                <a:latin typeface="+mn-lt"/>
              </a:rPr>
              <a:t> </a:t>
            </a:r>
            <a:r>
              <a:rPr lang="en-US" sz="3400" dirty="0">
                <a:latin typeface="+mn-lt"/>
              </a:rPr>
              <a:t>is a benefit that differs between alternatives.</a:t>
            </a: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5680">
            <a:off x="3276600" y="4946650"/>
            <a:ext cx="22463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p:cNvGraphicFramePr>
          <p:nvPr/>
        </p:nvGraphicFramePr>
        <p:xfrm>
          <a:off x="0" y="838200"/>
          <a:ext cx="9144000" cy="5867400"/>
        </p:xfrm>
        <a:graphic>
          <a:graphicData uri="http://schemas.openxmlformats.org/presentationml/2006/ole">
            <mc:AlternateContent xmlns:mc="http://schemas.openxmlformats.org/markup-compatibility/2006">
              <mc:Choice xmlns:v="urn:schemas-microsoft-com:vml" Requires="v">
                <p:oleObj spid="_x0000_s32774" name="Worksheet" r:id="rId4" imgW="5181905" imgH="3572256" progId="Excel.Sheet.8">
                  <p:embed/>
                </p:oleObj>
              </mc:Choice>
              <mc:Fallback>
                <p:oleObj name="Worksheet" r:id="rId4" imgW="5181905" imgH="357225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86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Rectangle 4"/>
          <p:cNvSpPr>
            <a:spLocks noChangeArrowheads="1"/>
          </p:cNvSpPr>
          <p:nvPr/>
        </p:nvSpPr>
        <p:spPr bwMode="auto">
          <a:xfrm>
            <a:off x="3048000" y="2797175"/>
            <a:ext cx="5029200" cy="1927225"/>
          </a:xfrm>
          <a:prstGeom prst="rect">
            <a:avLst/>
          </a:prstGeom>
          <a:solidFill>
            <a:srgbClr val="FFC585"/>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2400" b="1">
                <a:solidFill>
                  <a:schemeClr val="tx2"/>
                </a:solidFill>
              </a:rPr>
              <a:t>The complete comparative income statements reveal that Lovell would earn $40,000 of additional profit by retaining the digital watch line. </a:t>
            </a:r>
          </a:p>
        </p:txBody>
      </p:sp>
      <p:sp>
        <p:nvSpPr>
          <p:cNvPr id="32772" name="Line 3"/>
          <p:cNvSpPr>
            <a:spLocks noChangeShapeType="1"/>
          </p:cNvSpPr>
          <p:nvPr/>
        </p:nvSpPr>
        <p:spPr bwMode="auto">
          <a:xfrm>
            <a:off x="7315200" y="4724400"/>
            <a:ext cx="609600" cy="15240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3277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lIns="90488" tIns="44450" rIns="90488" bIns="44450"/>
          <a:lstStyle/>
          <a:p>
            <a:r>
              <a:rPr lang="en-US" altLang="en-US" sz="3400" smtClean="0"/>
              <a:t>Beware of Allocated Fixed Costs</a:t>
            </a:r>
          </a:p>
        </p:txBody>
      </p:sp>
      <p:graphicFrame>
        <p:nvGraphicFramePr>
          <p:cNvPr id="33795" name="Object 2"/>
          <p:cNvGraphicFramePr>
            <a:graphicFrameLocks/>
          </p:cNvGraphicFramePr>
          <p:nvPr/>
        </p:nvGraphicFramePr>
        <p:xfrm>
          <a:off x="1676400" y="1447800"/>
          <a:ext cx="4114800" cy="2586038"/>
        </p:xfrm>
        <a:graphic>
          <a:graphicData uri="http://schemas.openxmlformats.org/presentationml/2006/ole">
            <mc:AlternateContent xmlns:mc="http://schemas.openxmlformats.org/markup-compatibility/2006">
              <mc:Choice xmlns:v="urn:schemas-microsoft-com:vml" Requires="v">
                <p:oleObj spid="_x0000_s33936" name="Clip" r:id="rId4" imgW="8322945" imgH="5547995" progId="MS_ClipArt_Gallery.2">
                  <p:embed/>
                </p:oleObj>
              </mc:Choice>
              <mc:Fallback>
                <p:oleObj name="Clip" r:id="rId4" imgW="8322945" imgH="554799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4114800" cy="2586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589" name="Rectangle 141"/>
          <p:cNvSpPr>
            <a:spLocks noChangeArrowheads="1"/>
          </p:cNvSpPr>
          <p:nvPr/>
        </p:nvSpPr>
        <p:spPr bwMode="auto">
          <a:xfrm>
            <a:off x="1712913" y="1600200"/>
            <a:ext cx="3810000" cy="1566863"/>
          </a:xfrm>
          <a:prstGeom prst="rect">
            <a:avLst/>
          </a:prstGeom>
          <a:noFill/>
          <a:ln w="12699">
            <a:noFill/>
            <a:miter lim="800000"/>
            <a:headEnd/>
            <a:tailEnd/>
          </a:ln>
          <a:effectLst/>
        </p:spPr>
        <p:txBody>
          <a:bodyPr lIns="90488" tIns="44450" rIns="90488" bIns="44450">
            <a:spAutoFit/>
          </a:bodyPr>
          <a:lstStyle/>
          <a:p>
            <a:pPr algn="ctr">
              <a:defRPr/>
            </a:pPr>
            <a:r>
              <a:rPr lang="en-US" sz="2400" b="1" dirty="0">
                <a:effectLst>
                  <a:outerShdw blurRad="38100" dist="38100" dir="2700000" algn="tl">
                    <a:srgbClr val="FFFFFF"/>
                  </a:outerShdw>
                </a:effectLst>
                <a:latin typeface="Arial" charset="0"/>
              </a:rPr>
              <a:t>Why should we keep the digital watch segment when it’s showing a </a:t>
            </a:r>
            <a:r>
              <a:rPr lang="en-US" sz="2400" b="1" dirty="0">
                <a:solidFill>
                  <a:srgbClr val="FF0000"/>
                </a:solidFill>
                <a:effectLst>
                  <a:outerShdw blurRad="38100" dist="38100" dir="2700000" algn="tl">
                    <a:srgbClr val="000000"/>
                  </a:outerShdw>
                </a:effectLst>
                <a:latin typeface="Arial" charset="0"/>
              </a:rPr>
              <a:t>$100,000</a:t>
            </a:r>
            <a:r>
              <a:rPr lang="en-US" sz="2400" b="1" dirty="0">
                <a:effectLst>
                  <a:outerShdw blurRad="38100" dist="38100" dir="2700000" algn="tl">
                    <a:srgbClr val="FFFFFF"/>
                  </a:outerShdw>
                </a:effectLst>
                <a:latin typeface="Arial" charset="0"/>
              </a:rPr>
              <a:t> </a:t>
            </a:r>
            <a:r>
              <a:rPr lang="en-US" sz="2400" b="1" dirty="0">
                <a:solidFill>
                  <a:srgbClr val="FF0000"/>
                </a:solidFill>
                <a:effectLst>
                  <a:outerShdw blurRad="38100" dist="38100" dir="2700000" algn="tl">
                    <a:srgbClr val="000000"/>
                  </a:outerShdw>
                </a:effectLst>
                <a:latin typeface="Arial" charset="0"/>
              </a:rPr>
              <a:t>loss</a:t>
            </a:r>
            <a:r>
              <a:rPr lang="en-US" sz="2400" b="1" dirty="0">
                <a:effectLst>
                  <a:outerShdw blurRad="38100" dist="38100" dir="2700000" algn="tl">
                    <a:srgbClr val="FFFFFF"/>
                  </a:outerShdw>
                </a:effectLst>
                <a:latin typeface="Arial" charset="0"/>
              </a:rPr>
              <a:t>?</a:t>
            </a:r>
          </a:p>
        </p:txBody>
      </p:sp>
      <p:grpSp>
        <p:nvGrpSpPr>
          <p:cNvPr id="33797" name="Group 3"/>
          <p:cNvGrpSpPr>
            <a:grpSpLocks/>
          </p:cNvGrpSpPr>
          <p:nvPr/>
        </p:nvGrpSpPr>
        <p:grpSpPr bwMode="auto">
          <a:xfrm>
            <a:off x="1600200" y="3733800"/>
            <a:ext cx="5807075" cy="2878138"/>
            <a:chOff x="1000" y="2126"/>
            <a:chExt cx="3658" cy="1813"/>
          </a:xfrm>
        </p:grpSpPr>
        <p:grpSp>
          <p:nvGrpSpPr>
            <p:cNvPr id="33799" name="Group 4"/>
            <p:cNvGrpSpPr>
              <a:grpSpLocks/>
            </p:cNvGrpSpPr>
            <p:nvPr/>
          </p:nvGrpSpPr>
          <p:grpSpPr bwMode="auto">
            <a:xfrm>
              <a:off x="2268" y="2281"/>
              <a:ext cx="1114" cy="1079"/>
              <a:chOff x="2268" y="2281"/>
              <a:chExt cx="1114" cy="1079"/>
            </a:xfrm>
          </p:grpSpPr>
          <p:grpSp>
            <p:nvGrpSpPr>
              <p:cNvPr id="33882" name="Group 5"/>
              <p:cNvGrpSpPr>
                <a:grpSpLocks/>
              </p:cNvGrpSpPr>
              <p:nvPr/>
            </p:nvGrpSpPr>
            <p:grpSpPr bwMode="auto">
              <a:xfrm>
                <a:off x="2268" y="2610"/>
                <a:ext cx="1114" cy="750"/>
                <a:chOff x="2268" y="2610"/>
                <a:chExt cx="1114" cy="750"/>
              </a:xfrm>
            </p:grpSpPr>
            <p:grpSp>
              <p:nvGrpSpPr>
                <p:cNvPr id="33913" name="Group 6"/>
                <p:cNvGrpSpPr>
                  <a:grpSpLocks/>
                </p:cNvGrpSpPr>
                <p:nvPr/>
              </p:nvGrpSpPr>
              <p:grpSpPr bwMode="auto">
                <a:xfrm>
                  <a:off x="2591" y="2643"/>
                  <a:ext cx="423" cy="702"/>
                  <a:chOff x="2591" y="2643"/>
                  <a:chExt cx="423" cy="702"/>
                </a:xfrm>
              </p:grpSpPr>
              <p:sp>
                <p:nvSpPr>
                  <p:cNvPr id="33929" name="Freeform 7"/>
                  <p:cNvSpPr>
                    <a:spLocks/>
                  </p:cNvSpPr>
                  <p:nvPr/>
                </p:nvSpPr>
                <p:spPr bwMode="auto">
                  <a:xfrm>
                    <a:off x="2591" y="2643"/>
                    <a:ext cx="423" cy="702"/>
                  </a:xfrm>
                  <a:custGeom>
                    <a:avLst/>
                    <a:gdLst>
                      <a:gd name="T0" fmla="*/ 1 w 846"/>
                      <a:gd name="T1" fmla="*/ 0 h 1405"/>
                      <a:gd name="T2" fmla="*/ 1 w 846"/>
                      <a:gd name="T3" fmla="*/ 0 h 1405"/>
                      <a:gd name="T4" fmla="*/ 1 w 846"/>
                      <a:gd name="T5" fmla="*/ 0 h 1405"/>
                      <a:gd name="T6" fmla="*/ 1 w 846"/>
                      <a:gd name="T7" fmla="*/ 0 h 1405"/>
                      <a:gd name="T8" fmla="*/ 1 w 846"/>
                      <a:gd name="T9" fmla="*/ 0 h 1405"/>
                      <a:gd name="T10" fmla="*/ 1 w 846"/>
                      <a:gd name="T11" fmla="*/ 0 h 1405"/>
                      <a:gd name="T12" fmla="*/ 0 w 846"/>
                      <a:gd name="T13" fmla="*/ 0 h 1405"/>
                      <a:gd name="T14" fmla="*/ 1 w 846"/>
                      <a:gd name="T15" fmla="*/ 0 h 1405"/>
                      <a:gd name="T16" fmla="*/ 1 w 846"/>
                      <a:gd name="T17" fmla="*/ 0 h 1405"/>
                      <a:gd name="T18" fmla="*/ 1 w 846"/>
                      <a:gd name="T19" fmla="*/ 0 h 1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6"/>
                      <a:gd name="T31" fmla="*/ 0 h 1405"/>
                      <a:gd name="T32" fmla="*/ 846 w 846"/>
                      <a:gd name="T33" fmla="*/ 1405 h 14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6" h="1405">
                        <a:moveTo>
                          <a:pt x="263" y="0"/>
                        </a:moveTo>
                        <a:lnTo>
                          <a:pt x="499" y="185"/>
                        </a:lnTo>
                        <a:lnTo>
                          <a:pt x="691" y="30"/>
                        </a:lnTo>
                        <a:lnTo>
                          <a:pt x="738" y="705"/>
                        </a:lnTo>
                        <a:lnTo>
                          <a:pt x="792" y="1100"/>
                        </a:lnTo>
                        <a:lnTo>
                          <a:pt x="846" y="1405"/>
                        </a:lnTo>
                        <a:lnTo>
                          <a:pt x="0" y="1405"/>
                        </a:lnTo>
                        <a:lnTo>
                          <a:pt x="120" y="1022"/>
                        </a:lnTo>
                        <a:lnTo>
                          <a:pt x="198" y="544"/>
                        </a:lnTo>
                        <a:lnTo>
                          <a:pt x="263"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Freeform 8"/>
                  <p:cNvSpPr>
                    <a:spLocks/>
                  </p:cNvSpPr>
                  <p:nvPr/>
                </p:nvSpPr>
                <p:spPr bwMode="auto">
                  <a:xfrm>
                    <a:off x="2854" y="2697"/>
                    <a:ext cx="101" cy="127"/>
                  </a:xfrm>
                  <a:custGeom>
                    <a:avLst/>
                    <a:gdLst>
                      <a:gd name="T0" fmla="*/ 0 w 202"/>
                      <a:gd name="T1" fmla="*/ 0 h 255"/>
                      <a:gd name="T2" fmla="*/ 1 w 202"/>
                      <a:gd name="T3" fmla="*/ 0 h 255"/>
                      <a:gd name="T4" fmla="*/ 1 w 202"/>
                      <a:gd name="T5" fmla="*/ 0 h 255"/>
                      <a:gd name="T6" fmla="*/ 1 w 202"/>
                      <a:gd name="T7" fmla="*/ 0 h 255"/>
                      <a:gd name="T8" fmla="*/ 1 w 202"/>
                      <a:gd name="T9" fmla="*/ 0 h 255"/>
                      <a:gd name="T10" fmla="*/ 1 w 202"/>
                      <a:gd name="T11" fmla="*/ 0 h 255"/>
                      <a:gd name="T12" fmla="*/ 1 w 202"/>
                      <a:gd name="T13" fmla="*/ 0 h 255"/>
                      <a:gd name="T14" fmla="*/ 1 w 202"/>
                      <a:gd name="T15" fmla="*/ 0 h 255"/>
                      <a:gd name="T16" fmla="*/ 1 w 202"/>
                      <a:gd name="T17" fmla="*/ 0 h 255"/>
                      <a:gd name="T18" fmla="*/ 0 w 2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
                      <a:gd name="T31" fmla="*/ 0 h 255"/>
                      <a:gd name="T32" fmla="*/ 202 w 202"/>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 h="255">
                        <a:moveTo>
                          <a:pt x="0" y="93"/>
                        </a:moveTo>
                        <a:lnTo>
                          <a:pt x="28" y="123"/>
                        </a:lnTo>
                        <a:lnTo>
                          <a:pt x="44" y="141"/>
                        </a:lnTo>
                        <a:lnTo>
                          <a:pt x="54" y="165"/>
                        </a:lnTo>
                        <a:lnTo>
                          <a:pt x="62" y="201"/>
                        </a:lnTo>
                        <a:lnTo>
                          <a:pt x="66" y="239"/>
                        </a:lnTo>
                        <a:lnTo>
                          <a:pt x="86" y="255"/>
                        </a:lnTo>
                        <a:lnTo>
                          <a:pt x="202" y="107"/>
                        </a:lnTo>
                        <a:lnTo>
                          <a:pt x="146" y="0"/>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Freeform 9"/>
                  <p:cNvSpPr>
                    <a:spLocks/>
                  </p:cNvSpPr>
                  <p:nvPr/>
                </p:nvSpPr>
                <p:spPr bwMode="auto">
                  <a:xfrm>
                    <a:off x="2708" y="2652"/>
                    <a:ext cx="87" cy="177"/>
                  </a:xfrm>
                  <a:custGeom>
                    <a:avLst/>
                    <a:gdLst>
                      <a:gd name="T0" fmla="*/ 1 w 174"/>
                      <a:gd name="T1" fmla="*/ 0 h 355"/>
                      <a:gd name="T2" fmla="*/ 1 w 174"/>
                      <a:gd name="T3" fmla="*/ 0 h 355"/>
                      <a:gd name="T4" fmla="*/ 1 w 174"/>
                      <a:gd name="T5" fmla="*/ 0 h 355"/>
                      <a:gd name="T6" fmla="*/ 1 w 174"/>
                      <a:gd name="T7" fmla="*/ 0 h 355"/>
                      <a:gd name="T8" fmla="*/ 1 w 174"/>
                      <a:gd name="T9" fmla="*/ 0 h 355"/>
                      <a:gd name="T10" fmla="*/ 1 w 174"/>
                      <a:gd name="T11" fmla="*/ 0 h 355"/>
                      <a:gd name="T12" fmla="*/ 1 w 174"/>
                      <a:gd name="T13" fmla="*/ 0 h 355"/>
                      <a:gd name="T14" fmla="*/ 0 w 174"/>
                      <a:gd name="T15" fmla="*/ 0 h 355"/>
                      <a:gd name="T16" fmla="*/ 0 w 174"/>
                      <a:gd name="T17" fmla="*/ 0 h 355"/>
                      <a:gd name="T18" fmla="*/ 1 w 174"/>
                      <a:gd name="T19" fmla="*/ 0 h 355"/>
                      <a:gd name="T20" fmla="*/ 1 w 174"/>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55"/>
                      <a:gd name="T35" fmla="*/ 174 w 174"/>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55">
                        <a:moveTo>
                          <a:pt x="174" y="165"/>
                        </a:moveTo>
                        <a:lnTo>
                          <a:pt x="160" y="181"/>
                        </a:lnTo>
                        <a:lnTo>
                          <a:pt x="144" y="231"/>
                        </a:lnTo>
                        <a:lnTo>
                          <a:pt x="120" y="291"/>
                        </a:lnTo>
                        <a:lnTo>
                          <a:pt x="96" y="355"/>
                        </a:lnTo>
                        <a:lnTo>
                          <a:pt x="42" y="247"/>
                        </a:lnTo>
                        <a:lnTo>
                          <a:pt x="12" y="137"/>
                        </a:lnTo>
                        <a:lnTo>
                          <a:pt x="0" y="32"/>
                        </a:lnTo>
                        <a:lnTo>
                          <a:pt x="0" y="0"/>
                        </a:lnTo>
                        <a:lnTo>
                          <a:pt x="42" y="0"/>
                        </a:lnTo>
                        <a:lnTo>
                          <a:pt x="174"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932" name="Group 10"/>
                  <p:cNvGrpSpPr>
                    <a:grpSpLocks/>
                  </p:cNvGrpSpPr>
                  <p:nvPr/>
                </p:nvGrpSpPr>
                <p:grpSpPr bwMode="auto">
                  <a:xfrm>
                    <a:off x="2680" y="2939"/>
                    <a:ext cx="277" cy="367"/>
                    <a:chOff x="2680" y="2939"/>
                    <a:chExt cx="277" cy="367"/>
                  </a:xfrm>
                </p:grpSpPr>
                <p:sp>
                  <p:nvSpPr>
                    <p:cNvPr id="33934" name="Freeform 11"/>
                    <p:cNvSpPr>
                      <a:spLocks/>
                    </p:cNvSpPr>
                    <p:nvPr/>
                  </p:nvSpPr>
                  <p:spPr bwMode="auto">
                    <a:xfrm>
                      <a:off x="2710" y="2939"/>
                      <a:ext cx="208" cy="204"/>
                    </a:xfrm>
                    <a:custGeom>
                      <a:avLst/>
                      <a:gdLst>
                        <a:gd name="T0" fmla="*/ 0 w 418"/>
                        <a:gd name="T1" fmla="*/ 0 h 408"/>
                        <a:gd name="T2" fmla="*/ 0 w 418"/>
                        <a:gd name="T3" fmla="*/ 1 h 408"/>
                        <a:gd name="T4" fmla="*/ 0 w 418"/>
                        <a:gd name="T5" fmla="*/ 1 h 408"/>
                        <a:gd name="T6" fmla="*/ 0 w 418"/>
                        <a:gd name="T7" fmla="*/ 1 h 408"/>
                        <a:gd name="T8" fmla="*/ 0 w 418"/>
                        <a:gd name="T9" fmla="*/ 1 h 408"/>
                        <a:gd name="T10" fmla="*/ 0 w 418"/>
                        <a:gd name="T11" fmla="*/ 1 h 408"/>
                        <a:gd name="T12" fmla="*/ 0 w 418"/>
                        <a:gd name="T13" fmla="*/ 1 h 408"/>
                        <a:gd name="T14" fmla="*/ 0 w 418"/>
                        <a:gd name="T15" fmla="*/ 1 h 408"/>
                        <a:gd name="T16" fmla="*/ 0 w 418"/>
                        <a:gd name="T17" fmla="*/ 1 h 408"/>
                        <a:gd name="T18" fmla="*/ 0 w 418"/>
                        <a:gd name="T19" fmla="*/ 1 h 408"/>
                        <a:gd name="T20" fmla="*/ 0 w 418"/>
                        <a:gd name="T21" fmla="*/ 1 h 408"/>
                        <a:gd name="T22" fmla="*/ 0 w 418"/>
                        <a:gd name="T23" fmla="*/ 1 h 408"/>
                        <a:gd name="T24" fmla="*/ 0 w 418"/>
                        <a:gd name="T25" fmla="*/ 1 h 408"/>
                        <a:gd name="T26" fmla="*/ 0 w 418"/>
                        <a:gd name="T27" fmla="*/ 1 h 408"/>
                        <a:gd name="T28" fmla="*/ 0 w 418"/>
                        <a:gd name="T29" fmla="*/ 1 h 408"/>
                        <a:gd name="T30" fmla="*/ 0 w 418"/>
                        <a:gd name="T31" fmla="*/ 1 h 408"/>
                        <a:gd name="T32" fmla="*/ 0 w 418"/>
                        <a:gd name="T33" fmla="*/ 1 h 408"/>
                        <a:gd name="T34" fmla="*/ 0 w 418"/>
                        <a:gd name="T35" fmla="*/ 1 h 408"/>
                        <a:gd name="T36" fmla="*/ 0 w 418"/>
                        <a:gd name="T37" fmla="*/ 1 h 408"/>
                        <a:gd name="T38" fmla="*/ 0 w 418"/>
                        <a:gd name="T39" fmla="*/ 1 h 408"/>
                        <a:gd name="T40" fmla="*/ 0 w 418"/>
                        <a:gd name="T41" fmla="*/ 1 h 408"/>
                        <a:gd name="T42" fmla="*/ 0 w 418"/>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8"/>
                        <a:gd name="T67" fmla="*/ 0 h 408"/>
                        <a:gd name="T68" fmla="*/ 418 w 418"/>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8" h="408">
                          <a:moveTo>
                            <a:pt x="418" y="0"/>
                          </a:moveTo>
                          <a:lnTo>
                            <a:pt x="362" y="6"/>
                          </a:lnTo>
                          <a:lnTo>
                            <a:pt x="314" y="20"/>
                          </a:lnTo>
                          <a:lnTo>
                            <a:pt x="228" y="61"/>
                          </a:lnTo>
                          <a:lnTo>
                            <a:pt x="134" y="139"/>
                          </a:lnTo>
                          <a:lnTo>
                            <a:pt x="96" y="175"/>
                          </a:lnTo>
                          <a:lnTo>
                            <a:pt x="72" y="223"/>
                          </a:lnTo>
                          <a:lnTo>
                            <a:pt x="38" y="269"/>
                          </a:lnTo>
                          <a:lnTo>
                            <a:pt x="20" y="301"/>
                          </a:lnTo>
                          <a:lnTo>
                            <a:pt x="8" y="352"/>
                          </a:lnTo>
                          <a:lnTo>
                            <a:pt x="0" y="390"/>
                          </a:lnTo>
                          <a:lnTo>
                            <a:pt x="8" y="408"/>
                          </a:lnTo>
                          <a:lnTo>
                            <a:pt x="24" y="408"/>
                          </a:lnTo>
                          <a:lnTo>
                            <a:pt x="32" y="384"/>
                          </a:lnTo>
                          <a:lnTo>
                            <a:pt x="66" y="342"/>
                          </a:lnTo>
                          <a:lnTo>
                            <a:pt x="90" y="277"/>
                          </a:lnTo>
                          <a:lnTo>
                            <a:pt x="110" y="241"/>
                          </a:lnTo>
                          <a:lnTo>
                            <a:pt x="144" y="183"/>
                          </a:lnTo>
                          <a:lnTo>
                            <a:pt x="192" y="119"/>
                          </a:lnTo>
                          <a:lnTo>
                            <a:pt x="286" y="56"/>
                          </a:lnTo>
                          <a:lnTo>
                            <a:pt x="344" y="26"/>
                          </a:lnTo>
                          <a:lnTo>
                            <a:pt x="4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Freeform 12"/>
                    <p:cNvSpPr>
                      <a:spLocks/>
                    </p:cNvSpPr>
                    <p:nvPr/>
                  </p:nvSpPr>
                  <p:spPr bwMode="auto">
                    <a:xfrm>
                      <a:off x="2680" y="3034"/>
                      <a:ext cx="277" cy="272"/>
                    </a:xfrm>
                    <a:custGeom>
                      <a:avLst/>
                      <a:gdLst>
                        <a:gd name="T0" fmla="*/ 0 w 555"/>
                        <a:gd name="T1" fmla="*/ 0 h 544"/>
                        <a:gd name="T2" fmla="*/ 0 w 555"/>
                        <a:gd name="T3" fmla="*/ 1 h 544"/>
                        <a:gd name="T4" fmla="*/ 0 w 555"/>
                        <a:gd name="T5" fmla="*/ 1 h 544"/>
                        <a:gd name="T6" fmla="*/ 0 w 555"/>
                        <a:gd name="T7" fmla="*/ 1 h 544"/>
                        <a:gd name="T8" fmla="*/ 0 w 555"/>
                        <a:gd name="T9" fmla="*/ 1 h 544"/>
                        <a:gd name="T10" fmla="*/ 0 w 555"/>
                        <a:gd name="T11" fmla="*/ 1 h 544"/>
                        <a:gd name="T12" fmla="*/ 0 w 555"/>
                        <a:gd name="T13" fmla="*/ 1 h 544"/>
                        <a:gd name="T14" fmla="*/ 0 w 555"/>
                        <a:gd name="T15" fmla="*/ 1 h 544"/>
                        <a:gd name="T16" fmla="*/ 0 w 555"/>
                        <a:gd name="T17" fmla="*/ 1 h 544"/>
                        <a:gd name="T18" fmla="*/ 0 w 555"/>
                        <a:gd name="T19" fmla="*/ 1 h 544"/>
                        <a:gd name="T20" fmla="*/ 0 w 555"/>
                        <a:gd name="T21" fmla="*/ 1 h 544"/>
                        <a:gd name="T22" fmla="*/ 0 w 555"/>
                        <a:gd name="T23" fmla="*/ 1 h 544"/>
                        <a:gd name="T24" fmla="*/ 0 w 555"/>
                        <a:gd name="T25" fmla="*/ 1 h 544"/>
                        <a:gd name="T26" fmla="*/ 0 w 555"/>
                        <a:gd name="T27" fmla="*/ 1 h 544"/>
                        <a:gd name="T28" fmla="*/ 0 w 555"/>
                        <a:gd name="T29" fmla="*/ 1 h 544"/>
                        <a:gd name="T30" fmla="*/ 0 w 555"/>
                        <a:gd name="T31" fmla="*/ 1 h 544"/>
                        <a:gd name="T32" fmla="*/ 0 w 555"/>
                        <a:gd name="T33" fmla="*/ 1 h 544"/>
                        <a:gd name="T34" fmla="*/ 0 w 555"/>
                        <a:gd name="T35" fmla="*/ 1 h 544"/>
                        <a:gd name="T36" fmla="*/ 0 w 555"/>
                        <a:gd name="T37" fmla="*/ 1 h 544"/>
                        <a:gd name="T38" fmla="*/ 0 w 555"/>
                        <a:gd name="T39" fmla="*/ 1 h 544"/>
                        <a:gd name="T40" fmla="*/ 0 w 555"/>
                        <a:gd name="T41" fmla="*/ 1 h 544"/>
                        <a:gd name="T42" fmla="*/ 0 w 555"/>
                        <a:gd name="T43" fmla="*/ 1 h 544"/>
                        <a:gd name="T44" fmla="*/ 0 w 555"/>
                        <a:gd name="T45" fmla="*/ 1 h 544"/>
                        <a:gd name="T46" fmla="*/ 0 w 555"/>
                        <a:gd name="T47" fmla="*/ 1 h 544"/>
                        <a:gd name="T48" fmla="*/ 0 w 555"/>
                        <a:gd name="T49" fmla="*/ 1 h 544"/>
                        <a:gd name="T50" fmla="*/ 0 w 555"/>
                        <a:gd name="T51" fmla="*/ 1 h 544"/>
                        <a:gd name="T52" fmla="*/ 0 w 555"/>
                        <a:gd name="T53" fmla="*/ 1 h 544"/>
                        <a:gd name="T54" fmla="*/ 0 w 555"/>
                        <a:gd name="T55" fmla="*/ 1 h 544"/>
                        <a:gd name="T56" fmla="*/ 0 w 555"/>
                        <a:gd name="T57" fmla="*/ 1 h 544"/>
                        <a:gd name="T58" fmla="*/ 0 w 555"/>
                        <a:gd name="T59" fmla="*/ 1 h 544"/>
                        <a:gd name="T60" fmla="*/ 0 w 555"/>
                        <a:gd name="T61" fmla="*/ 1 h 544"/>
                        <a:gd name="T62" fmla="*/ 0 w 555"/>
                        <a:gd name="T63" fmla="*/ 1 h 544"/>
                        <a:gd name="T64" fmla="*/ 0 w 555"/>
                        <a:gd name="T65" fmla="*/ 1 h 544"/>
                        <a:gd name="T66" fmla="*/ 0 w 555"/>
                        <a:gd name="T67" fmla="*/ 1 h 544"/>
                        <a:gd name="T68" fmla="*/ 0 w 555"/>
                        <a:gd name="T69" fmla="*/ 1 h 544"/>
                        <a:gd name="T70" fmla="*/ 0 w 555"/>
                        <a:gd name="T71" fmla="*/ 1 h 544"/>
                        <a:gd name="T72" fmla="*/ 0 w 555"/>
                        <a:gd name="T73" fmla="*/ 0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5"/>
                        <a:gd name="T112" fmla="*/ 0 h 544"/>
                        <a:gd name="T113" fmla="*/ 555 w 555"/>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5" h="544">
                          <a:moveTo>
                            <a:pt x="549" y="0"/>
                          </a:moveTo>
                          <a:lnTo>
                            <a:pt x="477" y="78"/>
                          </a:lnTo>
                          <a:lnTo>
                            <a:pt x="433" y="102"/>
                          </a:lnTo>
                          <a:lnTo>
                            <a:pt x="397" y="114"/>
                          </a:lnTo>
                          <a:lnTo>
                            <a:pt x="351" y="145"/>
                          </a:lnTo>
                          <a:lnTo>
                            <a:pt x="191" y="253"/>
                          </a:lnTo>
                          <a:lnTo>
                            <a:pt x="157" y="289"/>
                          </a:lnTo>
                          <a:lnTo>
                            <a:pt x="107" y="325"/>
                          </a:lnTo>
                          <a:lnTo>
                            <a:pt x="71" y="349"/>
                          </a:lnTo>
                          <a:lnTo>
                            <a:pt x="36" y="373"/>
                          </a:lnTo>
                          <a:lnTo>
                            <a:pt x="6" y="394"/>
                          </a:lnTo>
                          <a:lnTo>
                            <a:pt x="0" y="412"/>
                          </a:lnTo>
                          <a:lnTo>
                            <a:pt x="2" y="430"/>
                          </a:lnTo>
                          <a:lnTo>
                            <a:pt x="20" y="430"/>
                          </a:lnTo>
                          <a:lnTo>
                            <a:pt x="49" y="412"/>
                          </a:lnTo>
                          <a:lnTo>
                            <a:pt x="83" y="390"/>
                          </a:lnTo>
                          <a:lnTo>
                            <a:pt x="113" y="371"/>
                          </a:lnTo>
                          <a:lnTo>
                            <a:pt x="109" y="402"/>
                          </a:lnTo>
                          <a:lnTo>
                            <a:pt x="85" y="438"/>
                          </a:lnTo>
                          <a:lnTo>
                            <a:pt x="65" y="454"/>
                          </a:lnTo>
                          <a:lnTo>
                            <a:pt x="59" y="468"/>
                          </a:lnTo>
                          <a:lnTo>
                            <a:pt x="36" y="490"/>
                          </a:lnTo>
                          <a:lnTo>
                            <a:pt x="14" y="520"/>
                          </a:lnTo>
                          <a:lnTo>
                            <a:pt x="18" y="544"/>
                          </a:lnTo>
                          <a:lnTo>
                            <a:pt x="83" y="538"/>
                          </a:lnTo>
                          <a:lnTo>
                            <a:pt x="101" y="498"/>
                          </a:lnTo>
                          <a:lnTo>
                            <a:pt x="143" y="456"/>
                          </a:lnTo>
                          <a:lnTo>
                            <a:pt x="137" y="426"/>
                          </a:lnTo>
                          <a:lnTo>
                            <a:pt x="191" y="383"/>
                          </a:lnTo>
                          <a:lnTo>
                            <a:pt x="487" y="179"/>
                          </a:lnTo>
                          <a:lnTo>
                            <a:pt x="435" y="173"/>
                          </a:lnTo>
                          <a:lnTo>
                            <a:pt x="417" y="133"/>
                          </a:lnTo>
                          <a:lnTo>
                            <a:pt x="463" y="120"/>
                          </a:lnTo>
                          <a:lnTo>
                            <a:pt x="477" y="108"/>
                          </a:lnTo>
                          <a:lnTo>
                            <a:pt x="493" y="108"/>
                          </a:lnTo>
                          <a:lnTo>
                            <a:pt x="555" y="26"/>
                          </a:lnTo>
                          <a:lnTo>
                            <a:pt x="54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933" name="Freeform 13"/>
                  <p:cNvSpPr>
                    <a:spLocks/>
                  </p:cNvSpPr>
                  <p:nvPr/>
                </p:nvSpPr>
                <p:spPr bwMode="auto">
                  <a:xfrm>
                    <a:off x="2773" y="2736"/>
                    <a:ext cx="126" cy="570"/>
                  </a:xfrm>
                  <a:custGeom>
                    <a:avLst/>
                    <a:gdLst>
                      <a:gd name="T0" fmla="*/ 0 w 254"/>
                      <a:gd name="T1" fmla="*/ 0 h 1142"/>
                      <a:gd name="T2" fmla="*/ 0 w 254"/>
                      <a:gd name="T3" fmla="*/ 0 h 1142"/>
                      <a:gd name="T4" fmla="*/ 0 w 254"/>
                      <a:gd name="T5" fmla="*/ 0 h 1142"/>
                      <a:gd name="T6" fmla="*/ 0 w 254"/>
                      <a:gd name="T7" fmla="*/ 0 h 1142"/>
                      <a:gd name="T8" fmla="*/ 0 w 254"/>
                      <a:gd name="T9" fmla="*/ 0 h 1142"/>
                      <a:gd name="T10" fmla="*/ 0 w 254"/>
                      <a:gd name="T11" fmla="*/ 0 h 1142"/>
                      <a:gd name="T12" fmla="*/ 0 w 254"/>
                      <a:gd name="T13" fmla="*/ 0 h 1142"/>
                      <a:gd name="T14" fmla="*/ 0 w 254"/>
                      <a:gd name="T15" fmla="*/ 0 h 1142"/>
                      <a:gd name="T16" fmla="*/ 0 w 254"/>
                      <a:gd name="T17" fmla="*/ 0 h 1142"/>
                      <a:gd name="T18" fmla="*/ 0 w 254"/>
                      <a:gd name="T19" fmla="*/ 0 h 1142"/>
                      <a:gd name="T20" fmla="*/ 0 w 254"/>
                      <a:gd name="T21" fmla="*/ 0 h 1142"/>
                      <a:gd name="T22" fmla="*/ 0 w 254"/>
                      <a:gd name="T23" fmla="*/ 0 h 1142"/>
                      <a:gd name="T24" fmla="*/ 0 w 254"/>
                      <a:gd name="T25" fmla="*/ 0 h 1142"/>
                      <a:gd name="T26" fmla="*/ 0 w 254"/>
                      <a:gd name="T27" fmla="*/ 0 h 1142"/>
                      <a:gd name="T28" fmla="*/ 0 w 254"/>
                      <a:gd name="T29" fmla="*/ 0 h 1142"/>
                      <a:gd name="T30" fmla="*/ 0 w 254"/>
                      <a:gd name="T31" fmla="*/ 0 h 1142"/>
                      <a:gd name="T32" fmla="*/ 0 w 254"/>
                      <a:gd name="T33" fmla="*/ 0 h 1142"/>
                      <a:gd name="T34" fmla="*/ 0 w 254"/>
                      <a:gd name="T35" fmla="*/ 0 h 1142"/>
                      <a:gd name="T36" fmla="*/ 0 w 254"/>
                      <a:gd name="T37" fmla="*/ 0 h 1142"/>
                      <a:gd name="T38" fmla="*/ 0 w 254"/>
                      <a:gd name="T39" fmla="*/ 0 h 1142"/>
                      <a:gd name="T40" fmla="*/ 0 w 254"/>
                      <a:gd name="T41" fmla="*/ 0 h 1142"/>
                      <a:gd name="T42" fmla="*/ 0 w 254"/>
                      <a:gd name="T43" fmla="*/ 0 h 1142"/>
                      <a:gd name="T44" fmla="*/ 0 w 254"/>
                      <a:gd name="T45" fmla="*/ 0 h 1142"/>
                      <a:gd name="T46" fmla="*/ 0 w 254"/>
                      <a:gd name="T47" fmla="*/ 0 h 1142"/>
                      <a:gd name="T48" fmla="*/ 0 w 254"/>
                      <a:gd name="T49" fmla="*/ 0 h 1142"/>
                      <a:gd name="T50" fmla="*/ 0 w 254"/>
                      <a:gd name="T51" fmla="*/ 0 h 1142"/>
                      <a:gd name="T52" fmla="*/ 0 w 254"/>
                      <a:gd name="T53" fmla="*/ 0 h 1142"/>
                      <a:gd name="T54" fmla="*/ 0 w 254"/>
                      <a:gd name="T55" fmla="*/ 0 h 1142"/>
                      <a:gd name="T56" fmla="*/ 0 w 254"/>
                      <a:gd name="T57" fmla="*/ 0 h 1142"/>
                      <a:gd name="T58" fmla="*/ 0 w 254"/>
                      <a:gd name="T59" fmla="*/ 0 h 1142"/>
                      <a:gd name="T60" fmla="*/ 0 w 254"/>
                      <a:gd name="T61" fmla="*/ 0 h 1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1142"/>
                      <a:gd name="T95" fmla="*/ 254 w 254"/>
                      <a:gd name="T96" fmla="*/ 1142 h 1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1142">
                        <a:moveTo>
                          <a:pt x="42" y="0"/>
                        </a:moveTo>
                        <a:lnTo>
                          <a:pt x="72" y="30"/>
                        </a:lnTo>
                        <a:lnTo>
                          <a:pt x="98" y="42"/>
                        </a:lnTo>
                        <a:lnTo>
                          <a:pt x="140" y="38"/>
                        </a:lnTo>
                        <a:lnTo>
                          <a:pt x="172" y="26"/>
                        </a:lnTo>
                        <a:lnTo>
                          <a:pt x="184" y="50"/>
                        </a:lnTo>
                        <a:lnTo>
                          <a:pt x="184" y="80"/>
                        </a:lnTo>
                        <a:lnTo>
                          <a:pt x="176" y="102"/>
                        </a:lnTo>
                        <a:lnTo>
                          <a:pt x="164" y="114"/>
                        </a:lnTo>
                        <a:lnTo>
                          <a:pt x="136" y="138"/>
                        </a:lnTo>
                        <a:lnTo>
                          <a:pt x="184" y="200"/>
                        </a:lnTo>
                        <a:lnTo>
                          <a:pt x="206" y="239"/>
                        </a:lnTo>
                        <a:lnTo>
                          <a:pt x="218" y="275"/>
                        </a:lnTo>
                        <a:lnTo>
                          <a:pt x="224" y="365"/>
                        </a:lnTo>
                        <a:lnTo>
                          <a:pt x="244" y="562"/>
                        </a:lnTo>
                        <a:lnTo>
                          <a:pt x="254" y="676"/>
                        </a:lnTo>
                        <a:lnTo>
                          <a:pt x="254" y="813"/>
                        </a:lnTo>
                        <a:lnTo>
                          <a:pt x="250" y="969"/>
                        </a:lnTo>
                        <a:lnTo>
                          <a:pt x="246" y="1142"/>
                        </a:lnTo>
                        <a:lnTo>
                          <a:pt x="6" y="1140"/>
                        </a:lnTo>
                        <a:lnTo>
                          <a:pt x="0" y="965"/>
                        </a:lnTo>
                        <a:lnTo>
                          <a:pt x="6" y="863"/>
                        </a:lnTo>
                        <a:lnTo>
                          <a:pt x="14" y="737"/>
                        </a:lnTo>
                        <a:lnTo>
                          <a:pt x="14" y="526"/>
                        </a:lnTo>
                        <a:lnTo>
                          <a:pt x="14" y="457"/>
                        </a:lnTo>
                        <a:lnTo>
                          <a:pt x="20" y="287"/>
                        </a:lnTo>
                        <a:lnTo>
                          <a:pt x="32" y="235"/>
                        </a:lnTo>
                        <a:lnTo>
                          <a:pt x="60" y="144"/>
                        </a:lnTo>
                        <a:lnTo>
                          <a:pt x="26" y="98"/>
                        </a:lnTo>
                        <a:lnTo>
                          <a:pt x="12" y="74"/>
                        </a:lnTo>
                        <a:lnTo>
                          <a:pt x="4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914" name="Group 14"/>
                <p:cNvGrpSpPr>
                  <a:grpSpLocks/>
                </p:cNvGrpSpPr>
                <p:nvPr/>
              </p:nvGrpSpPr>
              <p:grpSpPr bwMode="auto">
                <a:xfrm>
                  <a:off x="2268" y="2610"/>
                  <a:ext cx="1114" cy="750"/>
                  <a:chOff x="2268" y="2610"/>
                  <a:chExt cx="1114" cy="750"/>
                </a:xfrm>
              </p:grpSpPr>
              <p:grpSp>
                <p:nvGrpSpPr>
                  <p:cNvPr id="33915" name="Group 15"/>
                  <p:cNvGrpSpPr>
                    <a:grpSpLocks/>
                  </p:cNvGrpSpPr>
                  <p:nvPr/>
                </p:nvGrpSpPr>
                <p:grpSpPr bwMode="auto">
                  <a:xfrm>
                    <a:off x="2268" y="2629"/>
                    <a:ext cx="473" cy="731"/>
                    <a:chOff x="2268" y="2629"/>
                    <a:chExt cx="473" cy="731"/>
                  </a:xfrm>
                </p:grpSpPr>
                <p:sp>
                  <p:nvSpPr>
                    <p:cNvPr id="33923" name="Freeform 16"/>
                    <p:cNvSpPr>
                      <a:spLocks/>
                    </p:cNvSpPr>
                    <p:nvPr/>
                  </p:nvSpPr>
                  <p:spPr bwMode="auto">
                    <a:xfrm>
                      <a:off x="2268" y="2638"/>
                      <a:ext cx="467" cy="722"/>
                    </a:xfrm>
                    <a:custGeom>
                      <a:avLst/>
                      <a:gdLst>
                        <a:gd name="T0" fmla="*/ 1 w 934"/>
                        <a:gd name="T1" fmla="*/ 0 h 1444"/>
                        <a:gd name="T2" fmla="*/ 1 w 934"/>
                        <a:gd name="T3" fmla="*/ 1 h 1444"/>
                        <a:gd name="T4" fmla="*/ 1 w 934"/>
                        <a:gd name="T5" fmla="*/ 1 h 1444"/>
                        <a:gd name="T6" fmla="*/ 1 w 934"/>
                        <a:gd name="T7" fmla="*/ 1 h 1444"/>
                        <a:gd name="T8" fmla="*/ 1 w 934"/>
                        <a:gd name="T9" fmla="*/ 1 h 1444"/>
                        <a:gd name="T10" fmla="*/ 1 w 934"/>
                        <a:gd name="T11" fmla="*/ 1 h 1444"/>
                        <a:gd name="T12" fmla="*/ 1 w 934"/>
                        <a:gd name="T13" fmla="*/ 1 h 1444"/>
                        <a:gd name="T14" fmla="*/ 1 w 934"/>
                        <a:gd name="T15" fmla="*/ 1 h 1444"/>
                        <a:gd name="T16" fmla="*/ 1 w 934"/>
                        <a:gd name="T17" fmla="*/ 1 h 1444"/>
                        <a:gd name="T18" fmla="*/ 1 w 934"/>
                        <a:gd name="T19" fmla="*/ 1 h 1444"/>
                        <a:gd name="T20" fmla="*/ 1 w 934"/>
                        <a:gd name="T21" fmla="*/ 1 h 1444"/>
                        <a:gd name="T22" fmla="*/ 1 w 934"/>
                        <a:gd name="T23" fmla="*/ 1 h 1444"/>
                        <a:gd name="T24" fmla="*/ 1 w 934"/>
                        <a:gd name="T25" fmla="*/ 1 h 1444"/>
                        <a:gd name="T26" fmla="*/ 1 w 934"/>
                        <a:gd name="T27" fmla="*/ 1 h 1444"/>
                        <a:gd name="T28" fmla="*/ 1 w 934"/>
                        <a:gd name="T29" fmla="*/ 1 h 1444"/>
                        <a:gd name="T30" fmla="*/ 1 w 934"/>
                        <a:gd name="T31" fmla="*/ 1 h 1444"/>
                        <a:gd name="T32" fmla="*/ 1 w 934"/>
                        <a:gd name="T33" fmla="*/ 1 h 1444"/>
                        <a:gd name="T34" fmla="*/ 1 w 934"/>
                        <a:gd name="T35" fmla="*/ 1 h 1444"/>
                        <a:gd name="T36" fmla="*/ 1 w 934"/>
                        <a:gd name="T37" fmla="*/ 1 h 1444"/>
                        <a:gd name="T38" fmla="*/ 1 w 934"/>
                        <a:gd name="T39" fmla="*/ 1 h 1444"/>
                        <a:gd name="T40" fmla="*/ 1 w 934"/>
                        <a:gd name="T41" fmla="*/ 1 h 1444"/>
                        <a:gd name="T42" fmla="*/ 1 w 934"/>
                        <a:gd name="T43" fmla="*/ 1 h 1444"/>
                        <a:gd name="T44" fmla="*/ 1 w 934"/>
                        <a:gd name="T45" fmla="*/ 1 h 1444"/>
                        <a:gd name="T46" fmla="*/ 1 w 934"/>
                        <a:gd name="T47" fmla="*/ 1 h 1444"/>
                        <a:gd name="T48" fmla="*/ 1 w 934"/>
                        <a:gd name="T49" fmla="*/ 1 h 1444"/>
                        <a:gd name="T50" fmla="*/ 1 w 934"/>
                        <a:gd name="T51" fmla="*/ 1 h 1444"/>
                        <a:gd name="T52" fmla="*/ 1 w 934"/>
                        <a:gd name="T53" fmla="*/ 1 h 1444"/>
                        <a:gd name="T54" fmla="*/ 0 w 934"/>
                        <a:gd name="T55" fmla="*/ 1 h 1444"/>
                        <a:gd name="T56" fmla="*/ 1 w 934"/>
                        <a:gd name="T57" fmla="*/ 1 h 1444"/>
                        <a:gd name="T58" fmla="*/ 1 w 934"/>
                        <a:gd name="T59" fmla="*/ 1 h 1444"/>
                        <a:gd name="T60" fmla="*/ 1 w 934"/>
                        <a:gd name="T61" fmla="*/ 1 h 1444"/>
                        <a:gd name="T62" fmla="*/ 1 w 934"/>
                        <a:gd name="T63" fmla="*/ 1 h 1444"/>
                        <a:gd name="T64" fmla="*/ 1 w 934"/>
                        <a:gd name="T65" fmla="*/ 1 h 1444"/>
                        <a:gd name="T66" fmla="*/ 1 w 934"/>
                        <a:gd name="T67" fmla="*/ 1 h 1444"/>
                        <a:gd name="T68" fmla="*/ 1 w 934"/>
                        <a:gd name="T69" fmla="*/ 1 h 1444"/>
                        <a:gd name="T70" fmla="*/ 1 w 934"/>
                        <a:gd name="T71" fmla="*/ 1 h 1444"/>
                        <a:gd name="T72" fmla="*/ 1 w 934"/>
                        <a:gd name="T73" fmla="*/ 1 h 1444"/>
                        <a:gd name="T74" fmla="*/ 1 w 934"/>
                        <a:gd name="T75" fmla="*/ 1 h 1444"/>
                        <a:gd name="T76" fmla="*/ 1 w 934"/>
                        <a:gd name="T77" fmla="*/ 1 h 1444"/>
                        <a:gd name="T78" fmla="*/ 1 w 934"/>
                        <a:gd name="T79" fmla="*/ 1 h 1444"/>
                        <a:gd name="T80" fmla="*/ 1 w 934"/>
                        <a:gd name="T81" fmla="*/ 1 h 1444"/>
                        <a:gd name="T82" fmla="*/ 1 w 934"/>
                        <a:gd name="T83" fmla="*/ 1 h 1444"/>
                        <a:gd name="T84" fmla="*/ 1 w 934"/>
                        <a:gd name="T85" fmla="*/ 1 h 1444"/>
                        <a:gd name="T86" fmla="*/ 1 w 934"/>
                        <a:gd name="T87" fmla="*/ 1 h 1444"/>
                        <a:gd name="T88" fmla="*/ 1 w 934"/>
                        <a:gd name="T89" fmla="*/ 1 h 1444"/>
                        <a:gd name="T90" fmla="*/ 1 w 934"/>
                        <a:gd name="T91" fmla="*/ 1 h 1444"/>
                        <a:gd name="T92" fmla="*/ 1 w 934"/>
                        <a:gd name="T93" fmla="*/ 1 h 1444"/>
                        <a:gd name="T94" fmla="*/ 1 w 934"/>
                        <a:gd name="T95" fmla="*/ 1 h 1444"/>
                        <a:gd name="T96" fmla="*/ 1 w 934"/>
                        <a:gd name="T97" fmla="*/ 1 h 1444"/>
                        <a:gd name="T98" fmla="*/ 1 w 934"/>
                        <a:gd name="T99" fmla="*/ 1 h 1444"/>
                        <a:gd name="T100" fmla="*/ 1 w 934"/>
                        <a:gd name="T101" fmla="*/ 1 h 1444"/>
                        <a:gd name="T102" fmla="*/ 1 w 934"/>
                        <a:gd name="T103" fmla="*/ 1 h 1444"/>
                        <a:gd name="T104" fmla="*/ 1 w 934"/>
                        <a:gd name="T105" fmla="*/ 1 h 1444"/>
                        <a:gd name="T106" fmla="*/ 1 w 934"/>
                        <a:gd name="T107" fmla="*/ 1 h 1444"/>
                        <a:gd name="T108" fmla="*/ 1 w 934"/>
                        <a:gd name="T109" fmla="*/ 1 h 1444"/>
                        <a:gd name="T110" fmla="*/ 1 w 934"/>
                        <a:gd name="T111" fmla="*/ 1 h 1444"/>
                        <a:gd name="T112" fmla="*/ 1 w 934"/>
                        <a:gd name="T113" fmla="*/ 1 h 1444"/>
                        <a:gd name="T114" fmla="*/ 1 w 934"/>
                        <a:gd name="T115" fmla="*/ 0 h 1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4"/>
                        <a:gd name="T175" fmla="*/ 0 h 1444"/>
                        <a:gd name="T176" fmla="*/ 934 w 934"/>
                        <a:gd name="T177" fmla="*/ 1444 h 1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4" h="1444">
                          <a:moveTo>
                            <a:pt x="829" y="0"/>
                          </a:moveTo>
                          <a:lnTo>
                            <a:pt x="795" y="46"/>
                          </a:lnTo>
                          <a:lnTo>
                            <a:pt x="705" y="76"/>
                          </a:lnTo>
                          <a:lnTo>
                            <a:pt x="631" y="94"/>
                          </a:lnTo>
                          <a:lnTo>
                            <a:pt x="567" y="102"/>
                          </a:lnTo>
                          <a:lnTo>
                            <a:pt x="453" y="120"/>
                          </a:lnTo>
                          <a:lnTo>
                            <a:pt x="413" y="136"/>
                          </a:lnTo>
                          <a:lnTo>
                            <a:pt x="399" y="143"/>
                          </a:lnTo>
                          <a:lnTo>
                            <a:pt x="389" y="155"/>
                          </a:lnTo>
                          <a:lnTo>
                            <a:pt x="359" y="299"/>
                          </a:lnTo>
                          <a:lnTo>
                            <a:pt x="339" y="375"/>
                          </a:lnTo>
                          <a:lnTo>
                            <a:pt x="316" y="452"/>
                          </a:lnTo>
                          <a:lnTo>
                            <a:pt x="304" y="494"/>
                          </a:lnTo>
                          <a:lnTo>
                            <a:pt x="294" y="500"/>
                          </a:lnTo>
                          <a:lnTo>
                            <a:pt x="272" y="514"/>
                          </a:lnTo>
                          <a:lnTo>
                            <a:pt x="266" y="534"/>
                          </a:lnTo>
                          <a:lnTo>
                            <a:pt x="250" y="566"/>
                          </a:lnTo>
                          <a:lnTo>
                            <a:pt x="196" y="707"/>
                          </a:lnTo>
                          <a:lnTo>
                            <a:pt x="188" y="761"/>
                          </a:lnTo>
                          <a:lnTo>
                            <a:pt x="174" y="795"/>
                          </a:lnTo>
                          <a:lnTo>
                            <a:pt x="108" y="865"/>
                          </a:lnTo>
                          <a:lnTo>
                            <a:pt x="94" y="899"/>
                          </a:lnTo>
                          <a:lnTo>
                            <a:pt x="76" y="928"/>
                          </a:lnTo>
                          <a:lnTo>
                            <a:pt x="62" y="954"/>
                          </a:lnTo>
                          <a:lnTo>
                            <a:pt x="48" y="984"/>
                          </a:lnTo>
                          <a:lnTo>
                            <a:pt x="28" y="1040"/>
                          </a:lnTo>
                          <a:lnTo>
                            <a:pt x="8" y="1088"/>
                          </a:lnTo>
                          <a:lnTo>
                            <a:pt x="0" y="1118"/>
                          </a:lnTo>
                          <a:lnTo>
                            <a:pt x="4" y="1154"/>
                          </a:lnTo>
                          <a:lnTo>
                            <a:pt x="6" y="1185"/>
                          </a:lnTo>
                          <a:lnTo>
                            <a:pt x="16" y="1225"/>
                          </a:lnTo>
                          <a:lnTo>
                            <a:pt x="32" y="1255"/>
                          </a:lnTo>
                          <a:lnTo>
                            <a:pt x="44" y="1285"/>
                          </a:lnTo>
                          <a:lnTo>
                            <a:pt x="80" y="1317"/>
                          </a:lnTo>
                          <a:lnTo>
                            <a:pt x="381" y="1325"/>
                          </a:lnTo>
                          <a:lnTo>
                            <a:pt x="447" y="1142"/>
                          </a:lnTo>
                          <a:lnTo>
                            <a:pt x="501" y="1054"/>
                          </a:lnTo>
                          <a:lnTo>
                            <a:pt x="533" y="928"/>
                          </a:lnTo>
                          <a:lnTo>
                            <a:pt x="483" y="1176"/>
                          </a:lnTo>
                          <a:lnTo>
                            <a:pt x="463" y="1261"/>
                          </a:lnTo>
                          <a:lnTo>
                            <a:pt x="445" y="1357"/>
                          </a:lnTo>
                          <a:lnTo>
                            <a:pt x="411" y="1444"/>
                          </a:lnTo>
                          <a:lnTo>
                            <a:pt x="645" y="1444"/>
                          </a:lnTo>
                          <a:lnTo>
                            <a:pt x="723" y="1307"/>
                          </a:lnTo>
                          <a:lnTo>
                            <a:pt x="767" y="1239"/>
                          </a:lnTo>
                          <a:lnTo>
                            <a:pt x="803" y="1158"/>
                          </a:lnTo>
                          <a:lnTo>
                            <a:pt x="845" y="1054"/>
                          </a:lnTo>
                          <a:lnTo>
                            <a:pt x="862" y="954"/>
                          </a:lnTo>
                          <a:lnTo>
                            <a:pt x="882" y="867"/>
                          </a:lnTo>
                          <a:lnTo>
                            <a:pt x="904" y="767"/>
                          </a:lnTo>
                          <a:lnTo>
                            <a:pt x="920" y="669"/>
                          </a:lnTo>
                          <a:lnTo>
                            <a:pt x="934" y="558"/>
                          </a:lnTo>
                          <a:lnTo>
                            <a:pt x="934" y="482"/>
                          </a:lnTo>
                          <a:lnTo>
                            <a:pt x="934" y="410"/>
                          </a:lnTo>
                          <a:lnTo>
                            <a:pt x="934" y="307"/>
                          </a:lnTo>
                          <a:lnTo>
                            <a:pt x="934" y="243"/>
                          </a:lnTo>
                          <a:lnTo>
                            <a:pt x="902" y="26"/>
                          </a:lnTo>
                          <a:lnTo>
                            <a:pt x="82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17"/>
                    <p:cNvSpPr>
                      <a:spLocks/>
                    </p:cNvSpPr>
                    <p:nvPr/>
                  </p:nvSpPr>
                  <p:spPr bwMode="auto">
                    <a:xfrm>
                      <a:off x="2384" y="2978"/>
                      <a:ext cx="199" cy="171"/>
                    </a:xfrm>
                    <a:custGeom>
                      <a:avLst/>
                      <a:gdLst>
                        <a:gd name="T0" fmla="*/ 1 w 397"/>
                        <a:gd name="T1" fmla="*/ 0 h 343"/>
                        <a:gd name="T2" fmla="*/ 1 w 397"/>
                        <a:gd name="T3" fmla="*/ 0 h 343"/>
                        <a:gd name="T4" fmla="*/ 1 w 397"/>
                        <a:gd name="T5" fmla="*/ 0 h 343"/>
                        <a:gd name="T6" fmla="*/ 1 w 397"/>
                        <a:gd name="T7" fmla="*/ 0 h 343"/>
                        <a:gd name="T8" fmla="*/ 1 w 397"/>
                        <a:gd name="T9" fmla="*/ 0 h 343"/>
                        <a:gd name="T10" fmla="*/ 1 w 397"/>
                        <a:gd name="T11" fmla="*/ 0 h 343"/>
                        <a:gd name="T12" fmla="*/ 1 w 397"/>
                        <a:gd name="T13" fmla="*/ 0 h 343"/>
                        <a:gd name="T14" fmla="*/ 1 w 397"/>
                        <a:gd name="T15" fmla="*/ 0 h 343"/>
                        <a:gd name="T16" fmla="*/ 1 w 397"/>
                        <a:gd name="T17" fmla="*/ 0 h 343"/>
                        <a:gd name="T18" fmla="*/ 1 w 397"/>
                        <a:gd name="T19" fmla="*/ 0 h 343"/>
                        <a:gd name="T20" fmla="*/ 1 w 397"/>
                        <a:gd name="T21" fmla="*/ 0 h 343"/>
                        <a:gd name="T22" fmla="*/ 1 w 397"/>
                        <a:gd name="T23" fmla="*/ 0 h 343"/>
                        <a:gd name="T24" fmla="*/ 1 w 397"/>
                        <a:gd name="T25" fmla="*/ 0 h 343"/>
                        <a:gd name="T26" fmla="*/ 1 w 397"/>
                        <a:gd name="T27" fmla="*/ 0 h 343"/>
                        <a:gd name="T28" fmla="*/ 1 w 397"/>
                        <a:gd name="T29" fmla="*/ 0 h 343"/>
                        <a:gd name="T30" fmla="*/ 1 w 397"/>
                        <a:gd name="T31" fmla="*/ 0 h 343"/>
                        <a:gd name="T32" fmla="*/ 1 w 397"/>
                        <a:gd name="T33" fmla="*/ 0 h 343"/>
                        <a:gd name="T34" fmla="*/ 1 w 397"/>
                        <a:gd name="T35" fmla="*/ 0 h 343"/>
                        <a:gd name="T36" fmla="*/ 1 w 397"/>
                        <a:gd name="T37" fmla="*/ 0 h 343"/>
                        <a:gd name="T38" fmla="*/ 1 w 397"/>
                        <a:gd name="T39" fmla="*/ 0 h 343"/>
                        <a:gd name="T40" fmla="*/ 1 w 397"/>
                        <a:gd name="T41" fmla="*/ 0 h 343"/>
                        <a:gd name="T42" fmla="*/ 1 w 397"/>
                        <a:gd name="T43" fmla="*/ 0 h 343"/>
                        <a:gd name="T44" fmla="*/ 1 w 397"/>
                        <a:gd name="T45" fmla="*/ 0 h 343"/>
                        <a:gd name="T46" fmla="*/ 1 w 397"/>
                        <a:gd name="T47" fmla="*/ 0 h 343"/>
                        <a:gd name="T48" fmla="*/ 1 w 397"/>
                        <a:gd name="T49" fmla="*/ 0 h 343"/>
                        <a:gd name="T50" fmla="*/ 1 w 397"/>
                        <a:gd name="T51" fmla="*/ 0 h 343"/>
                        <a:gd name="T52" fmla="*/ 1 w 397"/>
                        <a:gd name="T53" fmla="*/ 0 h 343"/>
                        <a:gd name="T54" fmla="*/ 1 w 397"/>
                        <a:gd name="T55" fmla="*/ 0 h 343"/>
                        <a:gd name="T56" fmla="*/ 1 w 397"/>
                        <a:gd name="T57" fmla="*/ 0 h 343"/>
                        <a:gd name="T58" fmla="*/ 0 w 397"/>
                        <a:gd name="T59" fmla="*/ 0 h 343"/>
                        <a:gd name="T60" fmla="*/ 0 w 397"/>
                        <a:gd name="T61" fmla="*/ 0 h 343"/>
                        <a:gd name="T62" fmla="*/ 1 w 397"/>
                        <a:gd name="T63" fmla="*/ 0 h 343"/>
                        <a:gd name="T64" fmla="*/ 1 w 397"/>
                        <a:gd name="T65" fmla="*/ 0 h 343"/>
                        <a:gd name="T66" fmla="*/ 1 w 397"/>
                        <a:gd name="T67" fmla="*/ 0 h 343"/>
                        <a:gd name="T68" fmla="*/ 1 w 397"/>
                        <a:gd name="T69" fmla="*/ 0 h 343"/>
                        <a:gd name="T70" fmla="*/ 1 w 397"/>
                        <a:gd name="T71" fmla="*/ 0 h 343"/>
                        <a:gd name="T72" fmla="*/ 1 w 397"/>
                        <a:gd name="T73" fmla="*/ 0 h 343"/>
                        <a:gd name="T74" fmla="*/ 1 w 397"/>
                        <a:gd name="T75" fmla="*/ 0 h 343"/>
                        <a:gd name="T76" fmla="*/ 1 w 397"/>
                        <a:gd name="T77" fmla="*/ 0 h 343"/>
                        <a:gd name="T78" fmla="*/ 1 w 397"/>
                        <a:gd name="T79" fmla="*/ 0 h 343"/>
                        <a:gd name="T80" fmla="*/ 1 w 397"/>
                        <a:gd name="T81" fmla="*/ 0 h 343"/>
                        <a:gd name="T82" fmla="*/ 1 w 397"/>
                        <a:gd name="T83" fmla="*/ 0 h 343"/>
                        <a:gd name="T84" fmla="*/ 1 w 397"/>
                        <a:gd name="T85" fmla="*/ 0 h 343"/>
                        <a:gd name="T86" fmla="*/ 1 w 397"/>
                        <a:gd name="T87" fmla="*/ 0 h 343"/>
                        <a:gd name="T88" fmla="*/ 1 w 397"/>
                        <a:gd name="T89" fmla="*/ 0 h 343"/>
                        <a:gd name="T90" fmla="*/ 1 w 397"/>
                        <a:gd name="T91" fmla="*/ 0 h 343"/>
                        <a:gd name="T92" fmla="*/ 1 w 397"/>
                        <a:gd name="T93" fmla="*/ 0 h 3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7"/>
                        <a:gd name="T142" fmla="*/ 0 h 343"/>
                        <a:gd name="T143" fmla="*/ 397 w 397"/>
                        <a:gd name="T144" fmla="*/ 343 h 3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7" h="343">
                          <a:moveTo>
                            <a:pt x="133" y="0"/>
                          </a:moveTo>
                          <a:lnTo>
                            <a:pt x="175" y="12"/>
                          </a:lnTo>
                          <a:lnTo>
                            <a:pt x="205" y="20"/>
                          </a:lnTo>
                          <a:lnTo>
                            <a:pt x="223" y="36"/>
                          </a:lnTo>
                          <a:lnTo>
                            <a:pt x="245" y="48"/>
                          </a:lnTo>
                          <a:lnTo>
                            <a:pt x="263" y="60"/>
                          </a:lnTo>
                          <a:lnTo>
                            <a:pt x="283" y="74"/>
                          </a:lnTo>
                          <a:lnTo>
                            <a:pt x="311" y="32"/>
                          </a:lnTo>
                          <a:lnTo>
                            <a:pt x="313" y="86"/>
                          </a:lnTo>
                          <a:lnTo>
                            <a:pt x="323" y="122"/>
                          </a:lnTo>
                          <a:lnTo>
                            <a:pt x="355" y="90"/>
                          </a:lnTo>
                          <a:lnTo>
                            <a:pt x="379" y="62"/>
                          </a:lnTo>
                          <a:lnTo>
                            <a:pt x="397" y="42"/>
                          </a:lnTo>
                          <a:lnTo>
                            <a:pt x="397" y="84"/>
                          </a:lnTo>
                          <a:lnTo>
                            <a:pt x="379" y="132"/>
                          </a:lnTo>
                          <a:lnTo>
                            <a:pt x="361" y="174"/>
                          </a:lnTo>
                          <a:lnTo>
                            <a:pt x="335" y="200"/>
                          </a:lnTo>
                          <a:lnTo>
                            <a:pt x="319" y="218"/>
                          </a:lnTo>
                          <a:lnTo>
                            <a:pt x="295" y="218"/>
                          </a:lnTo>
                          <a:lnTo>
                            <a:pt x="259" y="341"/>
                          </a:lnTo>
                          <a:lnTo>
                            <a:pt x="221" y="343"/>
                          </a:lnTo>
                          <a:lnTo>
                            <a:pt x="185" y="331"/>
                          </a:lnTo>
                          <a:lnTo>
                            <a:pt x="157" y="317"/>
                          </a:lnTo>
                          <a:lnTo>
                            <a:pt x="193" y="299"/>
                          </a:lnTo>
                          <a:lnTo>
                            <a:pt x="203" y="293"/>
                          </a:lnTo>
                          <a:lnTo>
                            <a:pt x="125" y="218"/>
                          </a:lnTo>
                          <a:lnTo>
                            <a:pt x="84" y="210"/>
                          </a:lnTo>
                          <a:lnTo>
                            <a:pt x="26" y="212"/>
                          </a:lnTo>
                          <a:lnTo>
                            <a:pt x="14" y="212"/>
                          </a:lnTo>
                          <a:lnTo>
                            <a:pt x="0" y="198"/>
                          </a:lnTo>
                          <a:lnTo>
                            <a:pt x="0" y="174"/>
                          </a:lnTo>
                          <a:lnTo>
                            <a:pt x="78" y="174"/>
                          </a:lnTo>
                          <a:lnTo>
                            <a:pt x="102" y="176"/>
                          </a:lnTo>
                          <a:lnTo>
                            <a:pt x="96" y="182"/>
                          </a:lnTo>
                          <a:lnTo>
                            <a:pt x="131" y="206"/>
                          </a:lnTo>
                          <a:lnTo>
                            <a:pt x="173" y="241"/>
                          </a:lnTo>
                          <a:lnTo>
                            <a:pt x="203" y="265"/>
                          </a:lnTo>
                          <a:lnTo>
                            <a:pt x="235" y="212"/>
                          </a:lnTo>
                          <a:lnTo>
                            <a:pt x="235" y="194"/>
                          </a:lnTo>
                          <a:lnTo>
                            <a:pt x="229" y="146"/>
                          </a:lnTo>
                          <a:lnTo>
                            <a:pt x="259" y="156"/>
                          </a:lnTo>
                          <a:lnTo>
                            <a:pt x="275" y="138"/>
                          </a:lnTo>
                          <a:lnTo>
                            <a:pt x="251" y="114"/>
                          </a:lnTo>
                          <a:lnTo>
                            <a:pt x="227" y="90"/>
                          </a:lnTo>
                          <a:lnTo>
                            <a:pt x="187" y="62"/>
                          </a:lnTo>
                          <a:lnTo>
                            <a:pt x="167" y="30"/>
                          </a:lnTo>
                          <a:lnTo>
                            <a:pt x="133"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18"/>
                    <p:cNvSpPr>
                      <a:spLocks/>
                    </p:cNvSpPr>
                    <p:nvPr/>
                  </p:nvSpPr>
                  <p:spPr bwMode="auto">
                    <a:xfrm>
                      <a:off x="2451" y="2737"/>
                      <a:ext cx="89" cy="230"/>
                    </a:xfrm>
                    <a:custGeom>
                      <a:avLst/>
                      <a:gdLst>
                        <a:gd name="T0" fmla="*/ 1 w 178"/>
                        <a:gd name="T1" fmla="*/ 0 h 461"/>
                        <a:gd name="T2" fmla="*/ 1 w 178"/>
                        <a:gd name="T3" fmla="*/ 0 h 461"/>
                        <a:gd name="T4" fmla="*/ 1 w 178"/>
                        <a:gd name="T5" fmla="*/ 0 h 461"/>
                        <a:gd name="T6" fmla="*/ 1 w 178"/>
                        <a:gd name="T7" fmla="*/ 0 h 461"/>
                        <a:gd name="T8" fmla="*/ 1 w 178"/>
                        <a:gd name="T9" fmla="*/ 0 h 461"/>
                        <a:gd name="T10" fmla="*/ 1 w 178"/>
                        <a:gd name="T11" fmla="*/ 0 h 461"/>
                        <a:gd name="T12" fmla="*/ 1 w 178"/>
                        <a:gd name="T13" fmla="*/ 0 h 461"/>
                        <a:gd name="T14" fmla="*/ 1 w 178"/>
                        <a:gd name="T15" fmla="*/ 0 h 461"/>
                        <a:gd name="T16" fmla="*/ 1 w 178"/>
                        <a:gd name="T17" fmla="*/ 0 h 461"/>
                        <a:gd name="T18" fmla="*/ 1 w 178"/>
                        <a:gd name="T19" fmla="*/ 0 h 461"/>
                        <a:gd name="T20" fmla="*/ 0 w 178"/>
                        <a:gd name="T21" fmla="*/ 0 h 461"/>
                        <a:gd name="T22" fmla="*/ 1 w 178"/>
                        <a:gd name="T23" fmla="*/ 0 h 461"/>
                        <a:gd name="T24" fmla="*/ 1 w 178"/>
                        <a:gd name="T25" fmla="*/ 0 h 461"/>
                        <a:gd name="T26" fmla="*/ 1 w 178"/>
                        <a:gd name="T27" fmla="*/ 0 h 461"/>
                        <a:gd name="T28" fmla="*/ 1 w 178"/>
                        <a:gd name="T29" fmla="*/ 0 h 461"/>
                        <a:gd name="T30" fmla="*/ 1 w 178"/>
                        <a:gd name="T31" fmla="*/ 0 h 461"/>
                        <a:gd name="T32" fmla="*/ 1 w 178"/>
                        <a:gd name="T33" fmla="*/ 0 h 461"/>
                        <a:gd name="T34" fmla="*/ 1 w 178"/>
                        <a:gd name="T35" fmla="*/ 0 h 461"/>
                        <a:gd name="T36" fmla="*/ 1 w 178"/>
                        <a:gd name="T37" fmla="*/ 0 h 461"/>
                        <a:gd name="T38" fmla="*/ 1 w 178"/>
                        <a:gd name="T39" fmla="*/ 0 h 461"/>
                        <a:gd name="T40" fmla="*/ 1 w 178"/>
                        <a:gd name="T41" fmla="*/ 0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
                        <a:gd name="T64" fmla="*/ 0 h 461"/>
                        <a:gd name="T65" fmla="*/ 178 w 178"/>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 h="461">
                          <a:moveTo>
                            <a:pt x="60" y="0"/>
                          </a:moveTo>
                          <a:lnTo>
                            <a:pt x="132" y="142"/>
                          </a:lnTo>
                          <a:lnTo>
                            <a:pt x="154" y="215"/>
                          </a:lnTo>
                          <a:lnTo>
                            <a:pt x="172" y="287"/>
                          </a:lnTo>
                          <a:lnTo>
                            <a:pt x="178" y="347"/>
                          </a:lnTo>
                          <a:lnTo>
                            <a:pt x="178" y="461"/>
                          </a:lnTo>
                          <a:lnTo>
                            <a:pt x="166" y="423"/>
                          </a:lnTo>
                          <a:lnTo>
                            <a:pt x="100" y="389"/>
                          </a:lnTo>
                          <a:lnTo>
                            <a:pt x="72" y="381"/>
                          </a:lnTo>
                          <a:lnTo>
                            <a:pt x="18" y="341"/>
                          </a:lnTo>
                          <a:lnTo>
                            <a:pt x="0" y="287"/>
                          </a:lnTo>
                          <a:lnTo>
                            <a:pt x="16" y="263"/>
                          </a:lnTo>
                          <a:lnTo>
                            <a:pt x="64" y="333"/>
                          </a:lnTo>
                          <a:lnTo>
                            <a:pt x="90" y="363"/>
                          </a:lnTo>
                          <a:lnTo>
                            <a:pt x="136" y="389"/>
                          </a:lnTo>
                          <a:lnTo>
                            <a:pt x="150" y="389"/>
                          </a:lnTo>
                          <a:lnTo>
                            <a:pt x="166" y="407"/>
                          </a:lnTo>
                          <a:lnTo>
                            <a:pt x="154" y="263"/>
                          </a:lnTo>
                          <a:lnTo>
                            <a:pt x="112" y="156"/>
                          </a:lnTo>
                          <a:lnTo>
                            <a:pt x="88" y="102"/>
                          </a:lnTo>
                          <a:lnTo>
                            <a:pt x="6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926" name="Group 19"/>
                    <p:cNvGrpSpPr>
                      <a:grpSpLocks/>
                    </p:cNvGrpSpPr>
                    <p:nvPr/>
                  </p:nvGrpSpPr>
                  <p:grpSpPr bwMode="auto">
                    <a:xfrm>
                      <a:off x="2532" y="2629"/>
                      <a:ext cx="209" cy="731"/>
                      <a:chOff x="2532" y="2629"/>
                      <a:chExt cx="209" cy="731"/>
                    </a:xfrm>
                  </p:grpSpPr>
                  <p:sp>
                    <p:nvSpPr>
                      <p:cNvPr id="33927" name="Freeform 20"/>
                      <p:cNvSpPr>
                        <a:spLocks/>
                      </p:cNvSpPr>
                      <p:nvPr/>
                    </p:nvSpPr>
                    <p:spPr bwMode="auto">
                      <a:xfrm>
                        <a:off x="2532" y="2638"/>
                        <a:ext cx="203" cy="722"/>
                      </a:xfrm>
                      <a:custGeom>
                        <a:avLst/>
                        <a:gdLst>
                          <a:gd name="T0" fmla="*/ 1 w 405"/>
                          <a:gd name="T1" fmla="*/ 0 h 1444"/>
                          <a:gd name="T2" fmla="*/ 1 w 405"/>
                          <a:gd name="T3" fmla="*/ 1 h 1444"/>
                          <a:gd name="T4" fmla="*/ 1 w 405"/>
                          <a:gd name="T5" fmla="*/ 1 h 1444"/>
                          <a:gd name="T6" fmla="*/ 1 w 405"/>
                          <a:gd name="T7" fmla="*/ 1 h 1444"/>
                          <a:gd name="T8" fmla="*/ 1 w 405"/>
                          <a:gd name="T9" fmla="*/ 1 h 1444"/>
                          <a:gd name="T10" fmla="*/ 1 w 405"/>
                          <a:gd name="T11" fmla="*/ 1 h 1444"/>
                          <a:gd name="T12" fmla="*/ 1 w 405"/>
                          <a:gd name="T13" fmla="*/ 1 h 1444"/>
                          <a:gd name="T14" fmla="*/ 1 w 405"/>
                          <a:gd name="T15" fmla="*/ 1 h 1444"/>
                          <a:gd name="T16" fmla="*/ 1 w 405"/>
                          <a:gd name="T17" fmla="*/ 1 h 1444"/>
                          <a:gd name="T18" fmla="*/ 1 w 405"/>
                          <a:gd name="T19" fmla="*/ 1 h 1444"/>
                          <a:gd name="T20" fmla="*/ 1 w 405"/>
                          <a:gd name="T21" fmla="*/ 1 h 1444"/>
                          <a:gd name="T22" fmla="*/ 1 w 405"/>
                          <a:gd name="T23" fmla="*/ 1 h 1444"/>
                          <a:gd name="T24" fmla="*/ 1 w 405"/>
                          <a:gd name="T25" fmla="*/ 1 h 1444"/>
                          <a:gd name="T26" fmla="*/ 1 w 405"/>
                          <a:gd name="T27" fmla="*/ 1 h 1444"/>
                          <a:gd name="T28" fmla="*/ 1 w 405"/>
                          <a:gd name="T29" fmla="*/ 1 h 1444"/>
                          <a:gd name="T30" fmla="*/ 1 w 405"/>
                          <a:gd name="T31" fmla="*/ 1 h 1444"/>
                          <a:gd name="T32" fmla="*/ 1 w 405"/>
                          <a:gd name="T33" fmla="*/ 1 h 1444"/>
                          <a:gd name="T34" fmla="*/ 1 w 405"/>
                          <a:gd name="T35" fmla="*/ 1 h 1444"/>
                          <a:gd name="T36" fmla="*/ 1 w 405"/>
                          <a:gd name="T37" fmla="*/ 1 h 1444"/>
                          <a:gd name="T38" fmla="*/ 1 w 405"/>
                          <a:gd name="T39" fmla="*/ 1 h 1444"/>
                          <a:gd name="T40" fmla="*/ 1 w 405"/>
                          <a:gd name="T41" fmla="*/ 1 h 1444"/>
                          <a:gd name="T42" fmla="*/ 1 w 405"/>
                          <a:gd name="T43" fmla="*/ 1 h 1444"/>
                          <a:gd name="T44" fmla="*/ 1 w 405"/>
                          <a:gd name="T45" fmla="*/ 1 h 1444"/>
                          <a:gd name="T46" fmla="*/ 0 w 405"/>
                          <a:gd name="T47" fmla="*/ 1 h 1444"/>
                          <a:gd name="T48" fmla="*/ 1 w 405"/>
                          <a:gd name="T49" fmla="*/ 1 h 1444"/>
                          <a:gd name="T50" fmla="*/ 1 w 405"/>
                          <a:gd name="T51" fmla="*/ 1 h 1444"/>
                          <a:gd name="T52" fmla="*/ 1 w 405"/>
                          <a:gd name="T53" fmla="*/ 1 h 1444"/>
                          <a:gd name="T54" fmla="*/ 1 w 405"/>
                          <a:gd name="T55" fmla="*/ 1 h 1444"/>
                          <a:gd name="T56" fmla="*/ 1 w 405"/>
                          <a:gd name="T57" fmla="*/ 1 h 1444"/>
                          <a:gd name="T58" fmla="*/ 1 w 405"/>
                          <a:gd name="T59" fmla="*/ 1 h 1444"/>
                          <a:gd name="T60" fmla="*/ 1 w 405"/>
                          <a:gd name="T61" fmla="*/ 1 h 1444"/>
                          <a:gd name="T62" fmla="*/ 1 w 405"/>
                          <a:gd name="T63" fmla="*/ 1 h 1444"/>
                          <a:gd name="T64" fmla="*/ 1 w 405"/>
                          <a:gd name="T65" fmla="*/ 1 h 1444"/>
                          <a:gd name="T66" fmla="*/ 1 w 405"/>
                          <a:gd name="T67" fmla="*/ 1 h 1444"/>
                          <a:gd name="T68" fmla="*/ 1 w 405"/>
                          <a:gd name="T69" fmla="*/ 1 h 1444"/>
                          <a:gd name="T70" fmla="*/ 1 w 405"/>
                          <a:gd name="T71" fmla="*/ 1 h 1444"/>
                          <a:gd name="T72" fmla="*/ 1 w 405"/>
                          <a:gd name="T73" fmla="*/ 1 h 1444"/>
                          <a:gd name="T74" fmla="*/ 1 w 405"/>
                          <a:gd name="T75" fmla="*/ 1 h 1444"/>
                          <a:gd name="T76" fmla="*/ 1 w 405"/>
                          <a:gd name="T77" fmla="*/ 1 h 1444"/>
                          <a:gd name="T78" fmla="*/ 1 w 405"/>
                          <a:gd name="T79" fmla="*/ 0 h 14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1444"/>
                          <a:gd name="T122" fmla="*/ 405 w 405"/>
                          <a:gd name="T123" fmla="*/ 1444 h 14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1444">
                            <a:moveTo>
                              <a:pt x="300" y="0"/>
                            </a:moveTo>
                            <a:lnTo>
                              <a:pt x="266" y="46"/>
                            </a:lnTo>
                            <a:lnTo>
                              <a:pt x="224" y="104"/>
                            </a:lnTo>
                            <a:lnTo>
                              <a:pt x="156" y="183"/>
                            </a:lnTo>
                            <a:lnTo>
                              <a:pt x="108" y="249"/>
                            </a:lnTo>
                            <a:lnTo>
                              <a:pt x="238" y="315"/>
                            </a:lnTo>
                            <a:lnTo>
                              <a:pt x="106" y="367"/>
                            </a:lnTo>
                            <a:lnTo>
                              <a:pt x="108" y="440"/>
                            </a:lnTo>
                            <a:lnTo>
                              <a:pt x="110" y="492"/>
                            </a:lnTo>
                            <a:lnTo>
                              <a:pt x="118" y="542"/>
                            </a:lnTo>
                            <a:lnTo>
                              <a:pt x="130" y="598"/>
                            </a:lnTo>
                            <a:lnTo>
                              <a:pt x="148" y="669"/>
                            </a:lnTo>
                            <a:lnTo>
                              <a:pt x="164" y="723"/>
                            </a:lnTo>
                            <a:lnTo>
                              <a:pt x="182" y="789"/>
                            </a:lnTo>
                            <a:lnTo>
                              <a:pt x="192" y="829"/>
                            </a:lnTo>
                            <a:lnTo>
                              <a:pt x="200" y="887"/>
                            </a:lnTo>
                            <a:lnTo>
                              <a:pt x="202" y="938"/>
                            </a:lnTo>
                            <a:lnTo>
                              <a:pt x="192" y="1000"/>
                            </a:lnTo>
                            <a:lnTo>
                              <a:pt x="182" y="1054"/>
                            </a:lnTo>
                            <a:lnTo>
                              <a:pt x="166" y="1108"/>
                            </a:lnTo>
                            <a:lnTo>
                              <a:pt x="140" y="1176"/>
                            </a:lnTo>
                            <a:lnTo>
                              <a:pt x="112" y="1247"/>
                            </a:lnTo>
                            <a:lnTo>
                              <a:pt x="72" y="1317"/>
                            </a:lnTo>
                            <a:lnTo>
                              <a:pt x="0" y="1444"/>
                            </a:lnTo>
                            <a:lnTo>
                              <a:pt x="116" y="1444"/>
                            </a:lnTo>
                            <a:lnTo>
                              <a:pt x="194" y="1307"/>
                            </a:lnTo>
                            <a:lnTo>
                              <a:pt x="238" y="1239"/>
                            </a:lnTo>
                            <a:lnTo>
                              <a:pt x="274" y="1158"/>
                            </a:lnTo>
                            <a:lnTo>
                              <a:pt x="316" y="1054"/>
                            </a:lnTo>
                            <a:lnTo>
                              <a:pt x="333" y="954"/>
                            </a:lnTo>
                            <a:lnTo>
                              <a:pt x="353" y="867"/>
                            </a:lnTo>
                            <a:lnTo>
                              <a:pt x="375" y="767"/>
                            </a:lnTo>
                            <a:lnTo>
                              <a:pt x="391" y="669"/>
                            </a:lnTo>
                            <a:lnTo>
                              <a:pt x="405" y="558"/>
                            </a:lnTo>
                            <a:lnTo>
                              <a:pt x="405" y="482"/>
                            </a:lnTo>
                            <a:lnTo>
                              <a:pt x="405" y="410"/>
                            </a:lnTo>
                            <a:lnTo>
                              <a:pt x="405" y="307"/>
                            </a:lnTo>
                            <a:lnTo>
                              <a:pt x="405" y="243"/>
                            </a:lnTo>
                            <a:lnTo>
                              <a:pt x="373" y="26"/>
                            </a:lnTo>
                            <a:lnTo>
                              <a:pt x="30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Freeform 21"/>
                      <p:cNvSpPr>
                        <a:spLocks/>
                      </p:cNvSpPr>
                      <p:nvPr/>
                    </p:nvSpPr>
                    <p:spPr bwMode="auto">
                      <a:xfrm>
                        <a:off x="2538" y="2629"/>
                        <a:ext cx="203" cy="722"/>
                      </a:xfrm>
                      <a:custGeom>
                        <a:avLst/>
                        <a:gdLst>
                          <a:gd name="T0" fmla="*/ 1 w 405"/>
                          <a:gd name="T1" fmla="*/ 0 h 1445"/>
                          <a:gd name="T2" fmla="*/ 1 w 405"/>
                          <a:gd name="T3" fmla="*/ 0 h 1445"/>
                          <a:gd name="T4" fmla="*/ 1 w 405"/>
                          <a:gd name="T5" fmla="*/ 0 h 1445"/>
                          <a:gd name="T6" fmla="*/ 1 w 405"/>
                          <a:gd name="T7" fmla="*/ 0 h 1445"/>
                          <a:gd name="T8" fmla="*/ 1 w 405"/>
                          <a:gd name="T9" fmla="*/ 0 h 1445"/>
                          <a:gd name="T10" fmla="*/ 1 w 405"/>
                          <a:gd name="T11" fmla="*/ 0 h 1445"/>
                          <a:gd name="T12" fmla="*/ 1 w 405"/>
                          <a:gd name="T13" fmla="*/ 0 h 1445"/>
                          <a:gd name="T14" fmla="*/ 1 w 405"/>
                          <a:gd name="T15" fmla="*/ 0 h 1445"/>
                          <a:gd name="T16" fmla="*/ 1 w 405"/>
                          <a:gd name="T17" fmla="*/ 0 h 1445"/>
                          <a:gd name="T18" fmla="*/ 1 w 405"/>
                          <a:gd name="T19" fmla="*/ 0 h 1445"/>
                          <a:gd name="T20" fmla="*/ 1 w 405"/>
                          <a:gd name="T21" fmla="*/ 0 h 1445"/>
                          <a:gd name="T22" fmla="*/ 1 w 405"/>
                          <a:gd name="T23" fmla="*/ 0 h 1445"/>
                          <a:gd name="T24" fmla="*/ 1 w 405"/>
                          <a:gd name="T25" fmla="*/ 0 h 1445"/>
                          <a:gd name="T26" fmla="*/ 1 w 405"/>
                          <a:gd name="T27" fmla="*/ 0 h 1445"/>
                          <a:gd name="T28" fmla="*/ 1 w 405"/>
                          <a:gd name="T29" fmla="*/ 0 h 1445"/>
                          <a:gd name="T30" fmla="*/ 1 w 405"/>
                          <a:gd name="T31" fmla="*/ 0 h 1445"/>
                          <a:gd name="T32" fmla="*/ 1 w 405"/>
                          <a:gd name="T33" fmla="*/ 0 h 1445"/>
                          <a:gd name="T34" fmla="*/ 1 w 405"/>
                          <a:gd name="T35" fmla="*/ 0 h 1445"/>
                          <a:gd name="T36" fmla="*/ 1 w 405"/>
                          <a:gd name="T37" fmla="*/ 0 h 1445"/>
                          <a:gd name="T38" fmla="*/ 1 w 405"/>
                          <a:gd name="T39" fmla="*/ 0 h 1445"/>
                          <a:gd name="T40" fmla="*/ 1 w 405"/>
                          <a:gd name="T41" fmla="*/ 0 h 1445"/>
                          <a:gd name="T42" fmla="*/ 1 w 405"/>
                          <a:gd name="T43" fmla="*/ 0 h 1445"/>
                          <a:gd name="T44" fmla="*/ 1 w 405"/>
                          <a:gd name="T45" fmla="*/ 0 h 1445"/>
                          <a:gd name="T46" fmla="*/ 0 w 405"/>
                          <a:gd name="T47" fmla="*/ 0 h 1445"/>
                          <a:gd name="T48" fmla="*/ 1 w 405"/>
                          <a:gd name="T49" fmla="*/ 0 h 1445"/>
                          <a:gd name="T50" fmla="*/ 1 w 405"/>
                          <a:gd name="T51" fmla="*/ 0 h 1445"/>
                          <a:gd name="T52" fmla="*/ 1 w 405"/>
                          <a:gd name="T53" fmla="*/ 0 h 1445"/>
                          <a:gd name="T54" fmla="*/ 1 w 405"/>
                          <a:gd name="T55" fmla="*/ 0 h 1445"/>
                          <a:gd name="T56" fmla="*/ 1 w 405"/>
                          <a:gd name="T57" fmla="*/ 0 h 1445"/>
                          <a:gd name="T58" fmla="*/ 1 w 405"/>
                          <a:gd name="T59" fmla="*/ 0 h 1445"/>
                          <a:gd name="T60" fmla="*/ 1 w 405"/>
                          <a:gd name="T61" fmla="*/ 0 h 1445"/>
                          <a:gd name="T62" fmla="*/ 1 w 405"/>
                          <a:gd name="T63" fmla="*/ 0 h 1445"/>
                          <a:gd name="T64" fmla="*/ 1 w 405"/>
                          <a:gd name="T65" fmla="*/ 0 h 1445"/>
                          <a:gd name="T66" fmla="*/ 1 w 405"/>
                          <a:gd name="T67" fmla="*/ 0 h 1445"/>
                          <a:gd name="T68" fmla="*/ 1 w 405"/>
                          <a:gd name="T69" fmla="*/ 0 h 1445"/>
                          <a:gd name="T70" fmla="*/ 1 w 405"/>
                          <a:gd name="T71" fmla="*/ 0 h 1445"/>
                          <a:gd name="T72" fmla="*/ 1 w 405"/>
                          <a:gd name="T73" fmla="*/ 0 h 1445"/>
                          <a:gd name="T74" fmla="*/ 1 w 405"/>
                          <a:gd name="T75" fmla="*/ 0 h 1445"/>
                          <a:gd name="T76" fmla="*/ 1 w 405"/>
                          <a:gd name="T77" fmla="*/ 0 h 1445"/>
                          <a:gd name="T78" fmla="*/ 1 w 405"/>
                          <a:gd name="T79" fmla="*/ 0 h 14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1445"/>
                          <a:gd name="T122" fmla="*/ 405 w 405"/>
                          <a:gd name="T123" fmla="*/ 1445 h 14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1445">
                            <a:moveTo>
                              <a:pt x="300" y="0"/>
                            </a:moveTo>
                            <a:lnTo>
                              <a:pt x="266" y="46"/>
                            </a:lnTo>
                            <a:lnTo>
                              <a:pt x="224" y="104"/>
                            </a:lnTo>
                            <a:lnTo>
                              <a:pt x="156" y="183"/>
                            </a:lnTo>
                            <a:lnTo>
                              <a:pt x="108" y="249"/>
                            </a:lnTo>
                            <a:lnTo>
                              <a:pt x="238" y="315"/>
                            </a:lnTo>
                            <a:lnTo>
                              <a:pt x="106" y="367"/>
                            </a:lnTo>
                            <a:lnTo>
                              <a:pt x="108" y="440"/>
                            </a:lnTo>
                            <a:lnTo>
                              <a:pt x="110" y="492"/>
                            </a:lnTo>
                            <a:lnTo>
                              <a:pt x="118" y="542"/>
                            </a:lnTo>
                            <a:lnTo>
                              <a:pt x="130" y="598"/>
                            </a:lnTo>
                            <a:lnTo>
                              <a:pt x="148" y="670"/>
                            </a:lnTo>
                            <a:lnTo>
                              <a:pt x="164" y="723"/>
                            </a:lnTo>
                            <a:lnTo>
                              <a:pt x="182" y="783"/>
                            </a:lnTo>
                            <a:lnTo>
                              <a:pt x="192" y="829"/>
                            </a:lnTo>
                            <a:lnTo>
                              <a:pt x="200" y="887"/>
                            </a:lnTo>
                            <a:lnTo>
                              <a:pt x="202" y="938"/>
                            </a:lnTo>
                            <a:lnTo>
                              <a:pt x="192" y="1000"/>
                            </a:lnTo>
                            <a:lnTo>
                              <a:pt x="182" y="1054"/>
                            </a:lnTo>
                            <a:lnTo>
                              <a:pt x="166" y="1108"/>
                            </a:lnTo>
                            <a:lnTo>
                              <a:pt x="140" y="1176"/>
                            </a:lnTo>
                            <a:lnTo>
                              <a:pt x="112" y="1247"/>
                            </a:lnTo>
                            <a:lnTo>
                              <a:pt x="72" y="1317"/>
                            </a:lnTo>
                            <a:lnTo>
                              <a:pt x="0" y="1445"/>
                            </a:lnTo>
                            <a:lnTo>
                              <a:pt x="116" y="1445"/>
                            </a:lnTo>
                            <a:lnTo>
                              <a:pt x="194" y="1307"/>
                            </a:lnTo>
                            <a:lnTo>
                              <a:pt x="238" y="1239"/>
                            </a:lnTo>
                            <a:lnTo>
                              <a:pt x="274" y="1158"/>
                            </a:lnTo>
                            <a:lnTo>
                              <a:pt x="316" y="1054"/>
                            </a:lnTo>
                            <a:lnTo>
                              <a:pt x="333" y="954"/>
                            </a:lnTo>
                            <a:lnTo>
                              <a:pt x="353" y="867"/>
                            </a:lnTo>
                            <a:lnTo>
                              <a:pt x="375" y="767"/>
                            </a:lnTo>
                            <a:lnTo>
                              <a:pt x="391" y="670"/>
                            </a:lnTo>
                            <a:lnTo>
                              <a:pt x="405" y="558"/>
                            </a:lnTo>
                            <a:lnTo>
                              <a:pt x="405" y="482"/>
                            </a:lnTo>
                            <a:lnTo>
                              <a:pt x="405" y="411"/>
                            </a:lnTo>
                            <a:lnTo>
                              <a:pt x="405" y="307"/>
                            </a:lnTo>
                            <a:lnTo>
                              <a:pt x="405" y="243"/>
                            </a:lnTo>
                            <a:lnTo>
                              <a:pt x="373" y="26"/>
                            </a:lnTo>
                            <a:lnTo>
                              <a:pt x="30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3916" name="Group 22"/>
                  <p:cNvGrpSpPr>
                    <a:grpSpLocks/>
                  </p:cNvGrpSpPr>
                  <p:nvPr/>
                </p:nvGrpSpPr>
                <p:grpSpPr bwMode="auto">
                  <a:xfrm>
                    <a:off x="2905" y="2610"/>
                    <a:ext cx="477" cy="720"/>
                    <a:chOff x="2905" y="2610"/>
                    <a:chExt cx="477" cy="720"/>
                  </a:xfrm>
                </p:grpSpPr>
                <p:sp>
                  <p:nvSpPr>
                    <p:cNvPr id="33917" name="Freeform 23"/>
                    <p:cNvSpPr>
                      <a:spLocks/>
                    </p:cNvSpPr>
                    <p:nvPr/>
                  </p:nvSpPr>
                  <p:spPr bwMode="auto">
                    <a:xfrm>
                      <a:off x="2911" y="2619"/>
                      <a:ext cx="471" cy="711"/>
                    </a:xfrm>
                    <a:custGeom>
                      <a:avLst/>
                      <a:gdLst>
                        <a:gd name="T0" fmla="*/ 1 w 942"/>
                        <a:gd name="T1" fmla="*/ 0 h 1423"/>
                        <a:gd name="T2" fmla="*/ 1 w 942"/>
                        <a:gd name="T3" fmla="*/ 0 h 1423"/>
                        <a:gd name="T4" fmla="*/ 1 w 942"/>
                        <a:gd name="T5" fmla="*/ 0 h 1423"/>
                        <a:gd name="T6" fmla="*/ 0 w 942"/>
                        <a:gd name="T7" fmla="*/ 0 h 1423"/>
                        <a:gd name="T8" fmla="*/ 1 w 942"/>
                        <a:gd name="T9" fmla="*/ 0 h 1423"/>
                        <a:gd name="T10" fmla="*/ 1 w 942"/>
                        <a:gd name="T11" fmla="*/ 0 h 1423"/>
                        <a:gd name="T12" fmla="*/ 1 w 942"/>
                        <a:gd name="T13" fmla="*/ 0 h 1423"/>
                        <a:gd name="T14" fmla="*/ 1 w 942"/>
                        <a:gd name="T15" fmla="*/ 0 h 1423"/>
                        <a:gd name="T16" fmla="*/ 1 w 942"/>
                        <a:gd name="T17" fmla="*/ 0 h 1423"/>
                        <a:gd name="T18" fmla="*/ 1 w 942"/>
                        <a:gd name="T19" fmla="*/ 0 h 1423"/>
                        <a:gd name="T20" fmla="*/ 1 w 942"/>
                        <a:gd name="T21" fmla="*/ 0 h 1423"/>
                        <a:gd name="T22" fmla="*/ 1 w 942"/>
                        <a:gd name="T23" fmla="*/ 0 h 1423"/>
                        <a:gd name="T24" fmla="*/ 1 w 942"/>
                        <a:gd name="T25" fmla="*/ 0 h 1423"/>
                        <a:gd name="T26" fmla="*/ 1 w 942"/>
                        <a:gd name="T27" fmla="*/ 0 h 1423"/>
                        <a:gd name="T28" fmla="*/ 1 w 942"/>
                        <a:gd name="T29" fmla="*/ 0 h 1423"/>
                        <a:gd name="T30" fmla="*/ 1 w 942"/>
                        <a:gd name="T31" fmla="*/ 0 h 1423"/>
                        <a:gd name="T32" fmla="*/ 1 w 942"/>
                        <a:gd name="T33" fmla="*/ 0 h 1423"/>
                        <a:gd name="T34" fmla="*/ 1 w 942"/>
                        <a:gd name="T35" fmla="*/ 0 h 1423"/>
                        <a:gd name="T36" fmla="*/ 1 w 942"/>
                        <a:gd name="T37" fmla="*/ 0 h 1423"/>
                        <a:gd name="T38" fmla="*/ 1 w 942"/>
                        <a:gd name="T39" fmla="*/ 0 h 1423"/>
                        <a:gd name="T40" fmla="*/ 1 w 942"/>
                        <a:gd name="T41" fmla="*/ 0 h 1423"/>
                        <a:gd name="T42" fmla="*/ 1 w 942"/>
                        <a:gd name="T43" fmla="*/ 0 h 1423"/>
                        <a:gd name="T44" fmla="*/ 1 w 942"/>
                        <a:gd name="T45" fmla="*/ 0 h 1423"/>
                        <a:gd name="T46" fmla="*/ 1 w 942"/>
                        <a:gd name="T47" fmla="*/ 0 h 1423"/>
                        <a:gd name="T48" fmla="*/ 1 w 942"/>
                        <a:gd name="T49" fmla="*/ 0 h 1423"/>
                        <a:gd name="T50" fmla="*/ 1 w 942"/>
                        <a:gd name="T51" fmla="*/ 0 h 1423"/>
                        <a:gd name="T52" fmla="*/ 1 w 942"/>
                        <a:gd name="T53" fmla="*/ 0 h 1423"/>
                        <a:gd name="T54" fmla="*/ 1 w 942"/>
                        <a:gd name="T55" fmla="*/ 0 h 1423"/>
                        <a:gd name="T56" fmla="*/ 1 w 942"/>
                        <a:gd name="T57" fmla="*/ 0 h 1423"/>
                        <a:gd name="T58" fmla="*/ 1 w 942"/>
                        <a:gd name="T59" fmla="*/ 0 h 1423"/>
                        <a:gd name="T60" fmla="*/ 1 w 942"/>
                        <a:gd name="T61" fmla="*/ 0 h 1423"/>
                        <a:gd name="T62" fmla="*/ 1 w 942"/>
                        <a:gd name="T63" fmla="*/ 0 h 1423"/>
                        <a:gd name="T64" fmla="*/ 1 w 942"/>
                        <a:gd name="T65" fmla="*/ 0 h 1423"/>
                        <a:gd name="T66" fmla="*/ 1 w 942"/>
                        <a:gd name="T67" fmla="*/ 0 h 1423"/>
                        <a:gd name="T68" fmla="*/ 1 w 942"/>
                        <a:gd name="T69" fmla="*/ 0 h 1423"/>
                        <a:gd name="T70" fmla="*/ 1 w 942"/>
                        <a:gd name="T71" fmla="*/ 0 h 1423"/>
                        <a:gd name="T72" fmla="*/ 1 w 942"/>
                        <a:gd name="T73" fmla="*/ 0 h 1423"/>
                        <a:gd name="T74" fmla="*/ 1 w 942"/>
                        <a:gd name="T75" fmla="*/ 0 h 1423"/>
                        <a:gd name="T76" fmla="*/ 1 w 942"/>
                        <a:gd name="T77" fmla="*/ 0 h 1423"/>
                        <a:gd name="T78" fmla="*/ 1 w 942"/>
                        <a:gd name="T79" fmla="*/ 0 h 1423"/>
                        <a:gd name="T80" fmla="*/ 1 w 942"/>
                        <a:gd name="T81" fmla="*/ 0 h 1423"/>
                        <a:gd name="T82" fmla="*/ 1 w 942"/>
                        <a:gd name="T83" fmla="*/ 0 h 1423"/>
                        <a:gd name="T84" fmla="*/ 1 w 942"/>
                        <a:gd name="T85" fmla="*/ 0 h 1423"/>
                        <a:gd name="T86" fmla="*/ 1 w 942"/>
                        <a:gd name="T87" fmla="*/ 0 h 1423"/>
                        <a:gd name="T88" fmla="*/ 1 w 942"/>
                        <a:gd name="T89" fmla="*/ 0 h 1423"/>
                        <a:gd name="T90" fmla="*/ 1 w 942"/>
                        <a:gd name="T91" fmla="*/ 0 h 1423"/>
                        <a:gd name="T92" fmla="*/ 1 w 942"/>
                        <a:gd name="T93" fmla="*/ 0 h 1423"/>
                        <a:gd name="T94" fmla="*/ 1 w 942"/>
                        <a:gd name="T95" fmla="*/ 0 h 1423"/>
                        <a:gd name="T96" fmla="*/ 1 w 942"/>
                        <a:gd name="T97" fmla="*/ 0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2"/>
                        <a:gd name="T148" fmla="*/ 0 h 1423"/>
                        <a:gd name="T149" fmla="*/ 942 w 942"/>
                        <a:gd name="T150" fmla="*/ 1423 h 1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2"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874" y="1423"/>
                          </a:lnTo>
                          <a:lnTo>
                            <a:pt x="942" y="1385"/>
                          </a:lnTo>
                          <a:lnTo>
                            <a:pt x="900" y="1080"/>
                          </a:lnTo>
                          <a:lnTo>
                            <a:pt x="870" y="972"/>
                          </a:lnTo>
                          <a:lnTo>
                            <a:pt x="870" y="897"/>
                          </a:lnTo>
                          <a:lnTo>
                            <a:pt x="862" y="871"/>
                          </a:lnTo>
                          <a:lnTo>
                            <a:pt x="856" y="843"/>
                          </a:lnTo>
                          <a:lnTo>
                            <a:pt x="842" y="827"/>
                          </a:lnTo>
                          <a:lnTo>
                            <a:pt x="810" y="789"/>
                          </a:lnTo>
                          <a:lnTo>
                            <a:pt x="800" y="757"/>
                          </a:lnTo>
                          <a:lnTo>
                            <a:pt x="788" y="711"/>
                          </a:lnTo>
                          <a:lnTo>
                            <a:pt x="776" y="670"/>
                          </a:lnTo>
                          <a:lnTo>
                            <a:pt x="748" y="616"/>
                          </a:lnTo>
                          <a:lnTo>
                            <a:pt x="712" y="472"/>
                          </a:lnTo>
                          <a:lnTo>
                            <a:pt x="690" y="440"/>
                          </a:lnTo>
                          <a:lnTo>
                            <a:pt x="668" y="427"/>
                          </a:lnTo>
                          <a:lnTo>
                            <a:pt x="644" y="409"/>
                          </a:lnTo>
                          <a:lnTo>
                            <a:pt x="654" y="369"/>
                          </a:lnTo>
                          <a:lnTo>
                            <a:pt x="646" y="353"/>
                          </a:lnTo>
                          <a:lnTo>
                            <a:pt x="613" y="301"/>
                          </a:lnTo>
                          <a:lnTo>
                            <a:pt x="628" y="269"/>
                          </a:lnTo>
                          <a:lnTo>
                            <a:pt x="632" y="247"/>
                          </a:lnTo>
                          <a:lnTo>
                            <a:pt x="630" y="225"/>
                          </a:lnTo>
                          <a:lnTo>
                            <a:pt x="622" y="201"/>
                          </a:lnTo>
                          <a:lnTo>
                            <a:pt x="611" y="166"/>
                          </a:lnTo>
                          <a:lnTo>
                            <a:pt x="601" y="144"/>
                          </a:lnTo>
                          <a:lnTo>
                            <a:pt x="589" y="136"/>
                          </a:lnTo>
                          <a:lnTo>
                            <a:pt x="571" y="128"/>
                          </a:lnTo>
                          <a:lnTo>
                            <a:pt x="547" y="122"/>
                          </a:lnTo>
                          <a:lnTo>
                            <a:pt x="471" y="120"/>
                          </a:lnTo>
                          <a:lnTo>
                            <a:pt x="387" y="108"/>
                          </a:lnTo>
                          <a:lnTo>
                            <a:pt x="299" y="86"/>
                          </a:lnTo>
                          <a:lnTo>
                            <a:pt x="219" y="62"/>
                          </a:lnTo>
                          <a:lnTo>
                            <a:pt x="137" y="2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8" name="Freeform 24"/>
                    <p:cNvSpPr>
                      <a:spLocks/>
                    </p:cNvSpPr>
                    <p:nvPr/>
                  </p:nvSpPr>
                  <p:spPr bwMode="auto">
                    <a:xfrm>
                      <a:off x="3087" y="2700"/>
                      <a:ext cx="227" cy="491"/>
                    </a:xfrm>
                    <a:custGeom>
                      <a:avLst/>
                      <a:gdLst>
                        <a:gd name="T0" fmla="*/ 1 w 453"/>
                        <a:gd name="T1" fmla="*/ 1 h 982"/>
                        <a:gd name="T2" fmla="*/ 1 w 453"/>
                        <a:gd name="T3" fmla="*/ 1 h 982"/>
                        <a:gd name="T4" fmla="*/ 1 w 453"/>
                        <a:gd name="T5" fmla="*/ 1 h 982"/>
                        <a:gd name="T6" fmla="*/ 1 w 453"/>
                        <a:gd name="T7" fmla="*/ 1 h 982"/>
                        <a:gd name="T8" fmla="*/ 1 w 453"/>
                        <a:gd name="T9" fmla="*/ 1 h 982"/>
                        <a:gd name="T10" fmla="*/ 1 w 453"/>
                        <a:gd name="T11" fmla="*/ 1 h 982"/>
                        <a:gd name="T12" fmla="*/ 1 w 453"/>
                        <a:gd name="T13" fmla="*/ 1 h 982"/>
                        <a:gd name="T14" fmla="*/ 1 w 453"/>
                        <a:gd name="T15" fmla="*/ 1 h 982"/>
                        <a:gd name="T16" fmla="*/ 1 w 453"/>
                        <a:gd name="T17" fmla="*/ 1 h 982"/>
                        <a:gd name="T18" fmla="*/ 1 w 453"/>
                        <a:gd name="T19" fmla="*/ 1 h 982"/>
                        <a:gd name="T20" fmla="*/ 1 w 453"/>
                        <a:gd name="T21" fmla="*/ 1 h 982"/>
                        <a:gd name="T22" fmla="*/ 1 w 453"/>
                        <a:gd name="T23" fmla="*/ 1 h 982"/>
                        <a:gd name="T24" fmla="*/ 1 w 453"/>
                        <a:gd name="T25" fmla="*/ 1 h 982"/>
                        <a:gd name="T26" fmla="*/ 1 w 453"/>
                        <a:gd name="T27" fmla="*/ 1 h 982"/>
                        <a:gd name="T28" fmla="*/ 1 w 453"/>
                        <a:gd name="T29" fmla="*/ 1 h 982"/>
                        <a:gd name="T30" fmla="*/ 1 w 453"/>
                        <a:gd name="T31" fmla="*/ 1 h 982"/>
                        <a:gd name="T32" fmla="*/ 1 w 453"/>
                        <a:gd name="T33" fmla="*/ 1 h 982"/>
                        <a:gd name="T34" fmla="*/ 1 w 453"/>
                        <a:gd name="T35" fmla="*/ 1 h 982"/>
                        <a:gd name="T36" fmla="*/ 1 w 453"/>
                        <a:gd name="T37" fmla="*/ 1 h 982"/>
                        <a:gd name="T38" fmla="*/ 1 w 453"/>
                        <a:gd name="T39" fmla="*/ 1 h 982"/>
                        <a:gd name="T40" fmla="*/ 1 w 453"/>
                        <a:gd name="T41" fmla="*/ 1 h 982"/>
                        <a:gd name="T42" fmla="*/ 1 w 453"/>
                        <a:gd name="T43" fmla="*/ 1 h 982"/>
                        <a:gd name="T44" fmla="*/ 1 w 453"/>
                        <a:gd name="T45" fmla="*/ 1 h 982"/>
                        <a:gd name="T46" fmla="*/ 1 w 453"/>
                        <a:gd name="T47" fmla="*/ 1 h 982"/>
                        <a:gd name="T48" fmla="*/ 1 w 453"/>
                        <a:gd name="T49" fmla="*/ 1 h 982"/>
                        <a:gd name="T50" fmla="*/ 1 w 453"/>
                        <a:gd name="T51" fmla="*/ 1 h 982"/>
                        <a:gd name="T52" fmla="*/ 1 w 453"/>
                        <a:gd name="T53" fmla="*/ 1 h 982"/>
                        <a:gd name="T54" fmla="*/ 1 w 453"/>
                        <a:gd name="T55" fmla="*/ 1 h 982"/>
                        <a:gd name="T56" fmla="*/ 1 w 453"/>
                        <a:gd name="T57" fmla="*/ 1 h 982"/>
                        <a:gd name="T58" fmla="*/ 1 w 453"/>
                        <a:gd name="T59" fmla="*/ 1 h 982"/>
                        <a:gd name="T60" fmla="*/ 1 w 453"/>
                        <a:gd name="T61" fmla="*/ 1 h 982"/>
                        <a:gd name="T62" fmla="*/ 1 w 453"/>
                        <a:gd name="T63" fmla="*/ 1 h 982"/>
                        <a:gd name="T64" fmla="*/ 1 w 453"/>
                        <a:gd name="T65" fmla="*/ 0 h 9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3"/>
                        <a:gd name="T100" fmla="*/ 0 h 982"/>
                        <a:gd name="T101" fmla="*/ 453 w 453"/>
                        <a:gd name="T102" fmla="*/ 982 h 9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3" h="982">
                          <a:moveTo>
                            <a:pt x="172" y="0"/>
                          </a:moveTo>
                          <a:lnTo>
                            <a:pt x="210" y="35"/>
                          </a:lnTo>
                          <a:lnTo>
                            <a:pt x="184" y="71"/>
                          </a:lnTo>
                          <a:lnTo>
                            <a:pt x="172" y="107"/>
                          </a:lnTo>
                          <a:lnTo>
                            <a:pt x="160" y="155"/>
                          </a:lnTo>
                          <a:lnTo>
                            <a:pt x="150" y="227"/>
                          </a:lnTo>
                          <a:lnTo>
                            <a:pt x="190" y="211"/>
                          </a:lnTo>
                          <a:lnTo>
                            <a:pt x="220" y="199"/>
                          </a:lnTo>
                          <a:lnTo>
                            <a:pt x="244" y="217"/>
                          </a:lnTo>
                          <a:lnTo>
                            <a:pt x="178" y="275"/>
                          </a:lnTo>
                          <a:lnTo>
                            <a:pt x="150" y="306"/>
                          </a:lnTo>
                          <a:lnTo>
                            <a:pt x="150" y="394"/>
                          </a:lnTo>
                          <a:lnTo>
                            <a:pt x="160" y="402"/>
                          </a:lnTo>
                          <a:lnTo>
                            <a:pt x="226" y="348"/>
                          </a:lnTo>
                          <a:lnTo>
                            <a:pt x="258" y="330"/>
                          </a:lnTo>
                          <a:lnTo>
                            <a:pt x="297" y="316"/>
                          </a:lnTo>
                          <a:lnTo>
                            <a:pt x="317" y="316"/>
                          </a:lnTo>
                          <a:lnTo>
                            <a:pt x="299" y="348"/>
                          </a:lnTo>
                          <a:lnTo>
                            <a:pt x="275" y="378"/>
                          </a:lnTo>
                          <a:lnTo>
                            <a:pt x="244" y="400"/>
                          </a:lnTo>
                          <a:lnTo>
                            <a:pt x="210" y="412"/>
                          </a:lnTo>
                          <a:lnTo>
                            <a:pt x="184" y="426"/>
                          </a:lnTo>
                          <a:lnTo>
                            <a:pt x="154" y="456"/>
                          </a:lnTo>
                          <a:lnTo>
                            <a:pt x="148" y="516"/>
                          </a:lnTo>
                          <a:lnTo>
                            <a:pt x="132" y="551"/>
                          </a:lnTo>
                          <a:lnTo>
                            <a:pt x="138" y="611"/>
                          </a:lnTo>
                          <a:lnTo>
                            <a:pt x="136" y="661"/>
                          </a:lnTo>
                          <a:lnTo>
                            <a:pt x="156" y="651"/>
                          </a:lnTo>
                          <a:lnTo>
                            <a:pt x="174" y="651"/>
                          </a:lnTo>
                          <a:lnTo>
                            <a:pt x="160" y="695"/>
                          </a:lnTo>
                          <a:lnTo>
                            <a:pt x="130" y="725"/>
                          </a:lnTo>
                          <a:lnTo>
                            <a:pt x="132" y="749"/>
                          </a:lnTo>
                          <a:lnTo>
                            <a:pt x="148" y="802"/>
                          </a:lnTo>
                          <a:lnTo>
                            <a:pt x="156" y="842"/>
                          </a:lnTo>
                          <a:lnTo>
                            <a:pt x="208" y="892"/>
                          </a:lnTo>
                          <a:lnTo>
                            <a:pt x="264" y="880"/>
                          </a:lnTo>
                          <a:lnTo>
                            <a:pt x="341" y="872"/>
                          </a:lnTo>
                          <a:lnTo>
                            <a:pt x="377" y="868"/>
                          </a:lnTo>
                          <a:lnTo>
                            <a:pt x="411" y="874"/>
                          </a:lnTo>
                          <a:lnTo>
                            <a:pt x="435" y="886"/>
                          </a:lnTo>
                          <a:lnTo>
                            <a:pt x="453" y="908"/>
                          </a:lnTo>
                          <a:lnTo>
                            <a:pt x="399" y="902"/>
                          </a:lnTo>
                          <a:lnTo>
                            <a:pt x="347" y="898"/>
                          </a:lnTo>
                          <a:lnTo>
                            <a:pt x="299" y="898"/>
                          </a:lnTo>
                          <a:lnTo>
                            <a:pt x="264" y="902"/>
                          </a:lnTo>
                          <a:lnTo>
                            <a:pt x="240" y="938"/>
                          </a:lnTo>
                          <a:lnTo>
                            <a:pt x="323" y="958"/>
                          </a:lnTo>
                          <a:lnTo>
                            <a:pt x="184" y="976"/>
                          </a:lnTo>
                          <a:lnTo>
                            <a:pt x="94" y="982"/>
                          </a:lnTo>
                          <a:lnTo>
                            <a:pt x="148" y="938"/>
                          </a:lnTo>
                          <a:lnTo>
                            <a:pt x="148" y="902"/>
                          </a:lnTo>
                          <a:lnTo>
                            <a:pt x="108" y="832"/>
                          </a:lnTo>
                          <a:lnTo>
                            <a:pt x="100" y="743"/>
                          </a:lnTo>
                          <a:lnTo>
                            <a:pt x="114" y="653"/>
                          </a:lnTo>
                          <a:lnTo>
                            <a:pt x="94" y="633"/>
                          </a:lnTo>
                          <a:lnTo>
                            <a:pt x="106" y="597"/>
                          </a:lnTo>
                          <a:lnTo>
                            <a:pt x="0" y="591"/>
                          </a:lnTo>
                          <a:lnTo>
                            <a:pt x="34" y="557"/>
                          </a:lnTo>
                          <a:lnTo>
                            <a:pt x="84" y="561"/>
                          </a:lnTo>
                          <a:lnTo>
                            <a:pt x="130" y="520"/>
                          </a:lnTo>
                          <a:lnTo>
                            <a:pt x="112" y="490"/>
                          </a:lnTo>
                          <a:lnTo>
                            <a:pt x="130" y="442"/>
                          </a:lnTo>
                          <a:lnTo>
                            <a:pt x="136" y="280"/>
                          </a:lnTo>
                          <a:lnTo>
                            <a:pt x="142" y="185"/>
                          </a:lnTo>
                          <a:lnTo>
                            <a:pt x="166" y="35"/>
                          </a:lnTo>
                          <a:lnTo>
                            <a:pt x="172"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25"/>
                    <p:cNvSpPr>
                      <a:spLocks/>
                    </p:cNvSpPr>
                    <p:nvPr/>
                  </p:nvSpPr>
                  <p:spPr bwMode="auto">
                    <a:xfrm>
                      <a:off x="3033" y="2937"/>
                      <a:ext cx="98" cy="20"/>
                    </a:xfrm>
                    <a:custGeom>
                      <a:avLst/>
                      <a:gdLst>
                        <a:gd name="T0" fmla="*/ 1 w 196"/>
                        <a:gd name="T1" fmla="*/ 0 h 40"/>
                        <a:gd name="T2" fmla="*/ 0 w 196"/>
                        <a:gd name="T3" fmla="*/ 1 h 40"/>
                        <a:gd name="T4" fmla="*/ 1 w 196"/>
                        <a:gd name="T5" fmla="*/ 1 h 40"/>
                        <a:gd name="T6" fmla="*/ 1 w 196"/>
                        <a:gd name="T7" fmla="*/ 0 h 40"/>
                        <a:gd name="T8" fmla="*/ 0 60000 65536"/>
                        <a:gd name="T9" fmla="*/ 0 60000 65536"/>
                        <a:gd name="T10" fmla="*/ 0 60000 65536"/>
                        <a:gd name="T11" fmla="*/ 0 60000 65536"/>
                        <a:gd name="T12" fmla="*/ 0 w 196"/>
                        <a:gd name="T13" fmla="*/ 0 h 40"/>
                        <a:gd name="T14" fmla="*/ 196 w 196"/>
                        <a:gd name="T15" fmla="*/ 40 h 40"/>
                      </a:gdLst>
                      <a:ahLst/>
                      <a:cxnLst>
                        <a:cxn ang="T8">
                          <a:pos x="T0" y="T1"/>
                        </a:cxn>
                        <a:cxn ang="T9">
                          <a:pos x="T2" y="T3"/>
                        </a:cxn>
                        <a:cxn ang="T10">
                          <a:pos x="T4" y="T5"/>
                        </a:cxn>
                        <a:cxn ang="T11">
                          <a:pos x="T6" y="T7"/>
                        </a:cxn>
                      </a:cxnLst>
                      <a:rect l="T12" t="T13" r="T14" b="T15"/>
                      <a:pathLst>
                        <a:path w="196" h="40">
                          <a:moveTo>
                            <a:pt x="196" y="0"/>
                          </a:moveTo>
                          <a:lnTo>
                            <a:pt x="0" y="34"/>
                          </a:lnTo>
                          <a:lnTo>
                            <a:pt x="108" y="40"/>
                          </a:lnTo>
                          <a:lnTo>
                            <a:pt x="196"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920" name="Group 26"/>
                    <p:cNvGrpSpPr>
                      <a:grpSpLocks/>
                    </p:cNvGrpSpPr>
                    <p:nvPr/>
                  </p:nvGrpSpPr>
                  <p:grpSpPr bwMode="auto">
                    <a:xfrm>
                      <a:off x="2905" y="2610"/>
                      <a:ext cx="169" cy="720"/>
                      <a:chOff x="2905" y="2610"/>
                      <a:chExt cx="169" cy="720"/>
                    </a:xfrm>
                  </p:grpSpPr>
                  <p:sp>
                    <p:nvSpPr>
                      <p:cNvPr id="33921" name="Freeform 27"/>
                      <p:cNvSpPr>
                        <a:spLocks/>
                      </p:cNvSpPr>
                      <p:nvPr/>
                    </p:nvSpPr>
                    <p:spPr bwMode="auto">
                      <a:xfrm>
                        <a:off x="2911" y="2619"/>
                        <a:ext cx="163" cy="711"/>
                      </a:xfrm>
                      <a:custGeom>
                        <a:avLst/>
                        <a:gdLst>
                          <a:gd name="T0" fmla="*/ 1 w 325"/>
                          <a:gd name="T1" fmla="*/ 0 h 1423"/>
                          <a:gd name="T2" fmla="*/ 1 w 325"/>
                          <a:gd name="T3" fmla="*/ 0 h 1423"/>
                          <a:gd name="T4" fmla="*/ 1 w 325"/>
                          <a:gd name="T5" fmla="*/ 0 h 1423"/>
                          <a:gd name="T6" fmla="*/ 0 w 325"/>
                          <a:gd name="T7" fmla="*/ 0 h 1423"/>
                          <a:gd name="T8" fmla="*/ 1 w 325"/>
                          <a:gd name="T9" fmla="*/ 0 h 1423"/>
                          <a:gd name="T10" fmla="*/ 1 w 325"/>
                          <a:gd name="T11" fmla="*/ 0 h 1423"/>
                          <a:gd name="T12" fmla="*/ 1 w 325"/>
                          <a:gd name="T13" fmla="*/ 0 h 1423"/>
                          <a:gd name="T14" fmla="*/ 1 w 325"/>
                          <a:gd name="T15" fmla="*/ 0 h 1423"/>
                          <a:gd name="T16" fmla="*/ 1 w 325"/>
                          <a:gd name="T17" fmla="*/ 0 h 1423"/>
                          <a:gd name="T18" fmla="*/ 1 w 325"/>
                          <a:gd name="T19" fmla="*/ 0 h 1423"/>
                          <a:gd name="T20" fmla="*/ 1 w 325"/>
                          <a:gd name="T21" fmla="*/ 0 h 1423"/>
                          <a:gd name="T22" fmla="*/ 1 w 325"/>
                          <a:gd name="T23" fmla="*/ 0 h 1423"/>
                          <a:gd name="T24" fmla="*/ 1 w 325"/>
                          <a:gd name="T25" fmla="*/ 0 h 1423"/>
                          <a:gd name="T26" fmla="*/ 1 w 325"/>
                          <a:gd name="T27" fmla="*/ 0 h 1423"/>
                          <a:gd name="T28" fmla="*/ 1 w 325"/>
                          <a:gd name="T29" fmla="*/ 0 h 1423"/>
                          <a:gd name="T30" fmla="*/ 1 w 325"/>
                          <a:gd name="T31" fmla="*/ 0 h 1423"/>
                          <a:gd name="T32" fmla="*/ 1 w 325"/>
                          <a:gd name="T33" fmla="*/ 0 h 1423"/>
                          <a:gd name="T34" fmla="*/ 1 w 325"/>
                          <a:gd name="T35" fmla="*/ 0 h 1423"/>
                          <a:gd name="T36" fmla="*/ 1 w 325"/>
                          <a:gd name="T37" fmla="*/ 0 h 1423"/>
                          <a:gd name="T38" fmla="*/ 1 w 325"/>
                          <a:gd name="T39" fmla="*/ 0 h 1423"/>
                          <a:gd name="T40" fmla="*/ 1 w 325"/>
                          <a:gd name="T41" fmla="*/ 0 h 1423"/>
                          <a:gd name="T42" fmla="*/ 1 w 325"/>
                          <a:gd name="T43" fmla="*/ 0 h 1423"/>
                          <a:gd name="T44" fmla="*/ 1 w 325"/>
                          <a:gd name="T45" fmla="*/ 0 h 1423"/>
                          <a:gd name="T46" fmla="*/ 1 w 325"/>
                          <a:gd name="T47" fmla="*/ 0 h 1423"/>
                          <a:gd name="T48" fmla="*/ 1 w 325"/>
                          <a:gd name="T49" fmla="*/ 0 h 1423"/>
                          <a:gd name="T50" fmla="*/ 1 w 325"/>
                          <a:gd name="T51" fmla="*/ 0 h 1423"/>
                          <a:gd name="T52" fmla="*/ 1 w 325"/>
                          <a:gd name="T53" fmla="*/ 0 h 1423"/>
                          <a:gd name="T54" fmla="*/ 1 w 325"/>
                          <a:gd name="T55" fmla="*/ 0 h 1423"/>
                          <a:gd name="T56" fmla="*/ 1 w 325"/>
                          <a:gd name="T57" fmla="*/ 0 h 1423"/>
                          <a:gd name="T58" fmla="*/ 1 w 325"/>
                          <a:gd name="T59" fmla="*/ 0 h 1423"/>
                          <a:gd name="T60" fmla="*/ 1 w 325"/>
                          <a:gd name="T61" fmla="*/ 0 h 1423"/>
                          <a:gd name="T62" fmla="*/ 1 w 325"/>
                          <a:gd name="T63" fmla="*/ 0 h 1423"/>
                          <a:gd name="T64" fmla="*/ 1 w 325"/>
                          <a:gd name="T65" fmla="*/ 0 h 1423"/>
                          <a:gd name="T66" fmla="*/ 1 w 325"/>
                          <a:gd name="T67" fmla="*/ 0 h 1423"/>
                          <a:gd name="T68" fmla="*/ 1 w 325"/>
                          <a:gd name="T69" fmla="*/ 0 h 1423"/>
                          <a:gd name="T70" fmla="*/ 1 w 325"/>
                          <a:gd name="T71" fmla="*/ 0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23"/>
                          <a:gd name="T110" fmla="*/ 325 w 325"/>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287" y="1423"/>
                            </a:lnTo>
                            <a:lnTo>
                              <a:pt x="271" y="1387"/>
                            </a:lnTo>
                            <a:lnTo>
                              <a:pt x="237" y="1293"/>
                            </a:lnTo>
                            <a:lnTo>
                              <a:pt x="217" y="1227"/>
                            </a:lnTo>
                            <a:lnTo>
                              <a:pt x="197" y="1154"/>
                            </a:lnTo>
                            <a:lnTo>
                              <a:pt x="187" y="1078"/>
                            </a:lnTo>
                            <a:lnTo>
                              <a:pt x="187" y="1002"/>
                            </a:lnTo>
                            <a:lnTo>
                              <a:pt x="191" y="931"/>
                            </a:lnTo>
                            <a:lnTo>
                              <a:pt x="213" y="815"/>
                            </a:lnTo>
                            <a:lnTo>
                              <a:pt x="231" y="739"/>
                            </a:lnTo>
                            <a:lnTo>
                              <a:pt x="259" y="652"/>
                            </a:lnTo>
                            <a:lnTo>
                              <a:pt x="293" y="552"/>
                            </a:lnTo>
                            <a:lnTo>
                              <a:pt x="299" y="492"/>
                            </a:lnTo>
                            <a:lnTo>
                              <a:pt x="311" y="427"/>
                            </a:lnTo>
                            <a:lnTo>
                              <a:pt x="315" y="383"/>
                            </a:lnTo>
                            <a:lnTo>
                              <a:pt x="171" y="351"/>
                            </a:lnTo>
                            <a:lnTo>
                              <a:pt x="325" y="261"/>
                            </a:lnTo>
                            <a:lnTo>
                              <a:pt x="269" y="213"/>
                            </a:lnTo>
                            <a:lnTo>
                              <a:pt x="231" y="166"/>
                            </a:lnTo>
                            <a:lnTo>
                              <a:pt x="183" y="98"/>
                            </a:lnTo>
                            <a:lnTo>
                              <a:pt x="137" y="2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2" name="Freeform 28"/>
                      <p:cNvSpPr>
                        <a:spLocks/>
                      </p:cNvSpPr>
                      <p:nvPr/>
                    </p:nvSpPr>
                    <p:spPr bwMode="auto">
                      <a:xfrm>
                        <a:off x="2905" y="2610"/>
                        <a:ext cx="163" cy="711"/>
                      </a:xfrm>
                      <a:custGeom>
                        <a:avLst/>
                        <a:gdLst>
                          <a:gd name="T0" fmla="*/ 1 w 325"/>
                          <a:gd name="T1" fmla="*/ 0 h 1423"/>
                          <a:gd name="T2" fmla="*/ 1 w 325"/>
                          <a:gd name="T3" fmla="*/ 0 h 1423"/>
                          <a:gd name="T4" fmla="*/ 1 w 325"/>
                          <a:gd name="T5" fmla="*/ 0 h 1423"/>
                          <a:gd name="T6" fmla="*/ 0 w 325"/>
                          <a:gd name="T7" fmla="*/ 0 h 1423"/>
                          <a:gd name="T8" fmla="*/ 1 w 325"/>
                          <a:gd name="T9" fmla="*/ 0 h 1423"/>
                          <a:gd name="T10" fmla="*/ 1 w 325"/>
                          <a:gd name="T11" fmla="*/ 0 h 1423"/>
                          <a:gd name="T12" fmla="*/ 1 w 325"/>
                          <a:gd name="T13" fmla="*/ 0 h 1423"/>
                          <a:gd name="T14" fmla="*/ 1 w 325"/>
                          <a:gd name="T15" fmla="*/ 0 h 1423"/>
                          <a:gd name="T16" fmla="*/ 1 w 325"/>
                          <a:gd name="T17" fmla="*/ 0 h 1423"/>
                          <a:gd name="T18" fmla="*/ 1 w 325"/>
                          <a:gd name="T19" fmla="*/ 0 h 1423"/>
                          <a:gd name="T20" fmla="*/ 1 w 325"/>
                          <a:gd name="T21" fmla="*/ 0 h 1423"/>
                          <a:gd name="T22" fmla="*/ 1 w 325"/>
                          <a:gd name="T23" fmla="*/ 0 h 1423"/>
                          <a:gd name="T24" fmla="*/ 1 w 325"/>
                          <a:gd name="T25" fmla="*/ 0 h 1423"/>
                          <a:gd name="T26" fmla="*/ 1 w 325"/>
                          <a:gd name="T27" fmla="*/ 0 h 1423"/>
                          <a:gd name="T28" fmla="*/ 1 w 325"/>
                          <a:gd name="T29" fmla="*/ 0 h 1423"/>
                          <a:gd name="T30" fmla="*/ 1 w 325"/>
                          <a:gd name="T31" fmla="*/ 0 h 1423"/>
                          <a:gd name="T32" fmla="*/ 1 w 325"/>
                          <a:gd name="T33" fmla="*/ 0 h 1423"/>
                          <a:gd name="T34" fmla="*/ 1 w 325"/>
                          <a:gd name="T35" fmla="*/ 0 h 1423"/>
                          <a:gd name="T36" fmla="*/ 1 w 325"/>
                          <a:gd name="T37" fmla="*/ 0 h 1423"/>
                          <a:gd name="T38" fmla="*/ 1 w 325"/>
                          <a:gd name="T39" fmla="*/ 0 h 1423"/>
                          <a:gd name="T40" fmla="*/ 1 w 325"/>
                          <a:gd name="T41" fmla="*/ 0 h 1423"/>
                          <a:gd name="T42" fmla="*/ 1 w 325"/>
                          <a:gd name="T43" fmla="*/ 0 h 1423"/>
                          <a:gd name="T44" fmla="*/ 1 w 325"/>
                          <a:gd name="T45" fmla="*/ 0 h 1423"/>
                          <a:gd name="T46" fmla="*/ 1 w 325"/>
                          <a:gd name="T47" fmla="*/ 0 h 1423"/>
                          <a:gd name="T48" fmla="*/ 1 w 325"/>
                          <a:gd name="T49" fmla="*/ 0 h 1423"/>
                          <a:gd name="T50" fmla="*/ 1 w 325"/>
                          <a:gd name="T51" fmla="*/ 0 h 1423"/>
                          <a:gd name="T52" fmla="*/ 1 w 325"/>
                          <a:gd name="T53" fmla="*/ 0 h 1423"/>
                          <a:gd name="T54" fmla="*/ 1 w 325"/>
                          <a:gd name="T55" fmla="*/ 0 h 1423"/>
                          <a:gd name="T56" fmla="*/ 1 w 325"/>
                          <a:gd name="T57" fmla="*/ 0 h 1423"/>
                          <a:gd name="T58" fmla="*/ 1 w 325"/>
                          <a:gd name="T59" fmla="*/ 0 h 1423"/>
                          <a:gd name="T60" fmla="*/ 1 w 325"/>
                          <a:gd name="T61" fmla="*/ 0 h 1423"/>
                          <a:gd name="T62" fmla="*/ 1 w 325"/>
                          <a:gd name="T63" fmla="*/ 0 h 1423"/>
                          <a:gd name="T64" fmla="*/ 1 w 325"/>
                          <a:gd name="T65" fmla="*/ 0 h 1423"/>
                          <a:gd name="T66" fmla="*/ 1 w 325"/>
                          <a:gd name="T67" fmla="*/ 0 h 1423"/>
                          <a:gd name="T68" fmla="*/ 1 w 325"/>
                          <a:gd name="T69" fmla="*/ 0 h 1423"/>
                          <a:gd name="T70" fmla="*/ 1 w 325"/>
                          <a:gd name="T71" fmla="*/ 0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23"/>
                          <a:gd name="T110" fmla="*/ 325 w 325"/>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287" y="1423"/>
                            </a:lnTo>
                            <a:lnTo>
                              <a:pt x="271" y="1387"/>
                            </a:lnTo>
                            <a:lnTo>
                              <a:pt x="237" y="1293"/>
                            </a:lnTo>
                            <a:lnTo>
                              <a:pt x="217" y="1228"/>
                            </a:lnTo>
                            <a:lnTo>
                              <a:pt x="197" y="1154"/>
                            </a:lnTo>
                            <a:lnTo>
                              <a:pt x="187" y="1078"/>
                            </a:lnTo>
                            <a:lnTo>
                              <a:pt x="187" y="1002"/>
                            </a:lnTo>
                            <a:lnTo>
                              <a:pt x="191" y="931"/>
                            </a:lnTo>
                            <a:lnTo>
                              <a:pt x="213" y="815"/>
                            </a:lnTo>
                            <a:lnTo>
                              <a:pt x="231" y="739"/>
                            </a:lnTo>
                            <a:lnTo>
                              <a:pt x="259" y="652"/>
                            </a:lnTo>
                            <a:lnTo>
                              <a:pt x="293" y="552"/>
                            </a:lnTo>
                            <a:lnTo>
                              <a:pt x="299" y="492"/>
                            </a:lnTo>
                            <a:lnTo>
                              <a:pt x="311" y="427"/>
                            </a:lnTo>
                            <a:lnTo>
                              <a:pt x="315" y="383"/>
                            </a:lnTo>
                            <a:lnTo>
                              <a:pt x="171" y="351"/>
                            </a:lnTo>
                            <a:lnTo>
                              <a:pt x="325" y="261"/>
                            </a:lnTo>
                            <a:lnTo>
                              <a:pt x="269" y="213"/>
                            </a:lnTo>
                            <a:lnTo>
                              <a:pt x="231" y="166"/>
                            </a:lnTo>
                            <a:lnTo>
                              <a:pt x="183" y="98"/>
                            </a:lnTo>
                            <a:lnTo>
                              <a:pt x="137" y="2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33883" name="Group 29"/>
              <p:cNvGrpSpPr>
                <a:grpSpLocks/>
              </p:cNvGrpSpPr>
              <p:nvPr/>
            </p:nvGrpSpPr>
            <p:grpSpPr bwMode="auto">
              <a:xfrm>
                <a:off x="2609" y="2281"/>
                <a:ext cx="373" cy="476"/>
                <a:chOff x="2609" y="2281"/>
                <a:chExt cx="373" cy="476"/>
              </a:xfrm>
            </p:grpSpPr>
            <p:sp>
              <p:nvSpPr>
                <p:cNvPr id="33884" name="Freeform 30"/>
                <p:cNvSpPr>
                  <a:spLocks/>
                </p:cNvSpPr>
                <p:nvPr/>
              </p:nvSpPr>
              <p:spPr bwMode="auto">
                <a:xfrm>
                  <a:off x="2622" y="2296"/>
                  <a:ext cx="360" cy="461"/>
                </a:xfrm>
                <a:custGeom>
                  <a:avLst/>
                  <a:gdLst>
                    <a:gd name="T0" fmla="*/ 1 w 720"/>
                    <a:gd name="T1" fmla="*/ 1 h 920"/>
                    <a:gd name="T2" fmla="*/ 1 w 720"/>
                    <a:gd name="T3" fmla="*/ 1 h 920"/>
                    <a:gd name="T4" fmla="*/ 1 w 720"/>
                    <a:gd name="T5" fmla="*/ 1 h 920"/>
                    <a:gd name="T6" fmla="*/ 1 w 720"/>
                    <a:gd name="T7" fmla="*/ 1 h 920"/>
                    <a:gd name="T8" fmla="*/ 1 w 720"/>
                    <a:gd name="T9" fmla="*/ 1 h 920"/>
                    <a:gd name="T10" fmla="*/ 1 w 720"/>
                    <a:gd name="T11" fmla="*/ 1 h 920"/>
                    <a:gd name="T12" fmla="*/ 1 w 720"/>
                    <a:gd name="T13" fmla="*/ 1 h 920"/>
                    <a:gd name="T14" fmla="*/ 1 w 720"/>
                    <a:gd name="T15" fmla="*/ 1 h 920"/>
                    <a:gd name="T16" fmla="*/ 1 w 720"/>
                    <a:gd name="T17" fmla="*/ 1 h 920"/>
                    <a:gd name="T18" fmla="*/ 1 w 720"/>
                    <a:gd name="T19" fmla="*/ 1 h 920"/>
                    <a:gd name="T20" fmla="*/ 1 w 720"/>
                    <a:gd name="T21" fmla="*/ 1 h 920"/>
                    <a:gd name="T22" fmla="*/ 1 w 720"/>
                    <a:gd name="T23" fmla="*/ 1 h 920"/>
                    <a:gd name="T24" fmla="*/ 1 w 720"/>
                    <a:gd name="T25" fmla="*/ 1 h 920"/>
                    <a:gd name="T26" fmla="*/ 1 w 720"/>
                    <a:gd name="T27" fmla="*/ 1 h 920"/>
                    <a:gd name="T28" fmla="*/ 1 w 720"/>
                    <a:gd name="T29" fmla="*/ 1 h 920"/>
                    <a:gd name="T30" fmla="*/ 1 w 720"/>
                    <a:gd name="T31" fmla="*/ 1 h 920"/>
                    <a:gd name="T32" fmla="*/ 1 w 720"/>
                    <a:gd name="T33" fmla="*/ 1 h 920"/>
                    <a:gd name="T34" fmla="*/ 1 w 720"/>
                    <a:gd name="T35" fmla="*/ 1 h 920"/>
                    <a:gd name="T36" fmla="*/ 1 w 720"/>
                    <a:gd name="T37" fmla="*/ 1 h 920"/>
                    <a:gd name="T38" fmla="*/ 1 w 720"/>
                    <a:gd name="T39" fmla="*/ 1 h 920"/>
                    <a:gd name="T40" fmla="*/ 1 w 720"/>
                    <a:gd name="T41" fmla="*/ 1 h 920"/>
                    <a:gd name="T42" fmla="*/ 1 w 720"/>
                    <a:gd name="T43" fmla="*/ 1 h 920"/>
                    <a:gd name="T44" fmla="*/ 1 w 720"/>
                    <a:gd name="T45" fmla="*/ 1 h 920"/>
                    <a:gd name="T46" fmla="*/ 1 w 720"/>
                    <a:gd name="T47" fmla="*/ 1 h 920"/>
                    <a:gd name="T48" fmla="*/ 1 w 720"/>
                    <a:gd name="T49" fmla="*/ 1 h 920"/>
                    <a:gd name="T50" fmla="*/ 1 w 720"/>
                    <a:gd name="T51" fmla="*/ 0 h 920"/>
                    <a:gd name="T52" fmla="*/ 1 w 720"/>
                    <a:gd name="T53" fmla="*/ 1 h 920"/>
                    <a:gd name="T54" fmla="*/ 1 w 720"/>
                    <a:gd name="T55" fmla="*/ 1 h 920"/>
                    <a:gd name="T56" fmla="*/ 1 w 720"/>
                    <a:gd name="T57" fmla="*/ 1 h 920"/>
                    <a:gd name="T58" fmla="*/ 1 w 720"/>
                    <a:gd name="T59" fmla="*/ 1 h 920"/>
                    <a:gd name="T60" fmla="*/ 1 w 720"/>
                    <a:gd name="T61" fmla="*/ 1 h 920"/>
                    <a:gd name="T62" fmla="*/ 1 w 720"/>
                    <a:gd name="T63" fmla="*/ 1 h 9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0"/>
                    <a:gd name="T97" fmla="*/ 0 h 920"/>
                    <a:gd name="T98" fmla="*/ 720 w 720"/>
                    <a:gd name="T99" fmla="*/ 920 h 9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0" h="920">
                      <a:moveTo>
                        <a:pt x="24" y="466"/>
                      </a:moveTo>
                      <a:lnTo>
                        <a:pt x="6" y="474"/>
                      </a:lnTo>
                      <a:lnTo>
                        <a:pt x="0" y="492"/>
                      </a:lnTo>
                      <a:lnTo>
                        <a:pt x="4" y="534"/>
                      </a:lnTo>
                      <a:lnTo>
                        <a:pt x="22" y="589"/>
                      </a:lnTo>
                      <a:lnTo>
                        <a:pt x="40" y="623"/>
                      </a:lnTo>
                      <a:lnTo>
                        <a:pt x="72" y="655"/>
                      </a:lnTo>
                      <a:lnTo>
                        <a:pt x="114" y="685"/>
                      </a:lnTo>
                      <a:lnTo>
                        <a:pt x="142" y="701"/>
                      </a:lnTo>
                      <a:lnTo>
                        <a:pt x="173" y="713"/>
                      </a:lnTo>
                      <a:lnTo>
                        <a:pt x="191" y="711"/>
                      </a:lnTo>
                      <a:lnTo>
                        <a:pt x="203" y="715"/>
                      </a:lnTo>
                      <a:lnTo>
                        <a:pt x="209" y="739"/>
                      </a:lnTo>
                      <a:lnTo>
                        <a:pt x="217" y="763"/>
                      </a:lnTo>
                      <a:lnTo>
                        <a:pt x="227" y="785"/>
                      </a:lnTo>
                      <a:lnTo>
                        <a:pt x="241" y="799"/>
                      </a:lnTo>
                      <a:lnTo>
                        <a:pt x="257" y="815"/>
                      </a:lnTo>
                      <a:lnTo>
                        <a:pt x="283" y="834"/>
                      </a:lnTo>
                      <a:lnTo>
                        <a:pt x="315" y="852"/>
                      </a:lnTo>
                      <a:lnTo>
                        <a:pt x="357" y="894"/>
                      </a:lnTo>
                      <a:lnTo>
                        <a:pt x="379" y="910"/>
                      </a:lnTo>
                      <a:lnTo>
                        <a:pt x="397" y="918"/>
                      </a:lnTo>
                      <a:lnTo>
                        <a:pt x="427" y="920"/>
                      </a:lnTo>
                      <a:lnTo>
                        <a:pt x="451" y="918"/>
                      </a:lnTo>
                      <a:lnTo>
                        <a:pt x="475" y="912"/>
                      </a:lnTo>
                      <a:lnTo>
                        <a:pt x="495" y="904"/>
                      </a:lnTo>
                      <a:lnTo>
                        <a:pt x="523" y="888"/>
                      </a:lnTo>
                      <a:lnTo>
                        <a:pt x="547" y="874"/>
                      </a:lnTo>
                      <a:lnTo>
                        <a:pt x="571" y="852"/>
                      </a:lnTo>
                      <a:lnTo>
                        <a:pt x="607" y="852"/>
                      </a:lnTo>
                      <a:lnTo>
                        <a:pt x="637" y="832"/>
                      </a:lnTo>
                      <a:lnTo>
                        <a:pt x="665" y="781"/>
                      </a:lnTo>
                      <a:lnTo>
                        <a:pt x="688" y="751"/>
                      </a:lnTo>
                      <a:lnTo>
                        <a:pt x="708" y="713"/>
                      </a:lnTo>
                      <a:lnTo>
                        <a:pt x="718" y="659"/>
                      </a:lnTo>
                      <a:lnTo>
                        <a:pt x="720" y="611"/>
                      </a:lnTo>
                      <a:lnTo>
                        <a:pt x="714" y="562"/>
                      </a:lnTo>
                      <a:lnTo>
                        <a:pt x="700" y="526"/>
                      </a:lnTo>
                      <a:lnTo>
                        <a:pt x="694" y="490"/>
                      </a:lnTo>
                      <a:lnTo>
                        <a:pt x="690" y="436"/>
                      </a:lnTo>
                      <a:lnTo>
                        <a:pt x="676" y="372"/>
                      </a:lnTo>
                      <a:lnTo>
                        <a:pt x="655" y="322"/>
                      </a:lnTo>
                      <a:lnTo>
                        <a:pt x="635" y="293"/>
                      </a:lnTo>
                      <a:lnTo>
                        <a:pt x="625" y="259"/>
                      </a:lnTo>
                      <a:lnTo>
                        <a:pt x="601" y="205"/>
                      </a:lnTo>
                      <a:lnTo>
                        <a:pt x="569" y="149"/>
                      </a:lnTo>
                      <a:lnTo>
                        <a:pt x="533" y="101"/>
                      </a:lnTo>
                      <a:lnTo>
                        <a:pt x="497" y="61"/>
                      </a:lnTo>
                      <a:lnTo>
                        <a:pt x="451" y="30"/>
                      </a:lnTo>
                      <a:lnTo>
                        <a:pt x="399" y="8"/>
                      </a:lnTo>
                      <a:lnTo>
                        <a:pt x="351" y="0"/>
                      </a:lnTo>
                      <a:lnTo>
                        <a:pt x="309" y="0"/>
                      </a:lnTo>
                      <a:lnTo>
                        <a:pt x="245" y="8"/>
                      </a:lnTo>
                      <a:lnTo>
                        <a:pt x="243" y="12"/>
                      </a:lnTo>
                      <a:lnTo>
                        <a:pt x="197" y="26"/>
                      </a:lnTo>
                      <a:lnTo>
                        <a:pt x="142" y="53"/>
                      </a:lnTo>
                      <a:lnTo>
                        <a:pt x="90" y="83"/>
                      </a:lnTo>
                      <a:lnTo>
                        <a:pt x="60" y="113"/>
                      </a:lnTo>
                      <a:lnTo>
                        <a:pt x="36" y="145"/>
                      </a:lnTo>
                      <a:lnTo>
                        <a:pt x="22" y="187"/>
                      </a:lnTo>
                      <a:lnTo>
                        <a:pt x="6" y="259"/>
                      </a:lnTo>
                      <a:lnTo>
                        <a:pt x="6" y="322"/>
                      </a:lnTo>
                      <a:lnTo>
                        <a:pt x="12" y="388"/>
                      </a:lnTo>
                      <a:lnTo>
                        <a:pt x="24" y="46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85" name="Group 31"/>
                <p:cNvGrpSpPr>
                  <a:grpSpLocks/>
                </p:cNvGrpSpPr>
                <p:nvPr/>
              </p:nvGrpSpPr>
              <p:grpSpPr bwMode="auto">
                <a:xfrm>
                  <a:off x="2675" y="2440"/>
                  <a:ext cx="285" cy="282"/>
                  <a:chOff x="2675" y="2440"/>
                  <a:chExt cx="285" cy="282"/>
                </a:xfrm>
              </p:grpSpPr>
              <p:grpSp>
                <p:nvGrpSpPr>
                  <p:cNvPr id="33895" name="Group 32"/>
                  <p:cNvGrpSpPr>
                    <a:grpSpLocks/>
                  </p:cNvGrpSpPr>
                  <p:nvPr/>
                </p:nvGrpSpPr>
                <p:grpSpPr bwMode="auto">
                  <a:xfrm>
                    <a:off x="2675" y="2440"/>
                    <a:ext cx="285" cy="282"/>
                    <a:chOff x="2675" y="2440"/>
                    <a:chExt cx="285" cy="282"/>
                  </a:xfrm>
                </p:grpSpPr>
                <p:sp>
                  <p:nvSpPr>
                    <p:cNvPr id="33902" name="Freeform 33"/>
                    <p:cNvSpPr>
                      <a:spLocks/>
                    </p:cNvSpPr>
                    <p:nvPr/>
                  </p:nvSpPr>
                  <p:spPr bwMode="auto">
                    <a:xfrm>
                      <a:off x="2860" y="2440"/>
                      <a:ext cx="79" cy="131"/>
                    </a:xfrm>
                    <a:custGeom>
                      <a:avLst/>
                      <a:gdLst>
                        <a:gd name="T0" fmla="*/ 1 w 158"/>
                        <a:gd name="T1" fmla="*/ 0 h 263"/>
                        <a:gd name="T2" fmla="*/ 1 w 158"/>
                        <a:gd name="T3" fmla="*/ 0 h 263"/>
                        <a:gd name="T4" fmla="*/ 1 w 158"/>
                        <a:gd name="T5" fmla="*/ 0 h 263"/>
                        <a:gd name="T6" fmla="*/ 1 w 158"/>
                        <a:gd name="T7" fmla="*/ 0 h 263"/>
                        <a:gd name="T8" fmla="*/ 1 w 158"/>
                        <a:gd name="T9" fmla="*/ 0 h 263"/>
                        <a:gd name="T10" fmla="*/ 1 w 158"/>
                        <a:gd name="T11" fmla="*/ 0 h 263"/>
                        <a:gd name="T12" fmla="*/ 1 w 158"/>
                        <a:gd name="T13" fmla="*/ 0 h 263"/>
                        <a:gd name="T14" fmla="*/ 1 w 158"/>
                        <a:gd name="T15" fmla="*/ 0 h 263"/>
                        <a:gd name="T16" fmla="*/ 1 w 158"/>
                        <a:gd name="T17" fmla="*/ 0 h 263"/>
                        <a:gd name="T18" fmla="*/ 1 w 158"/>
                        <a:gd name="T19" fmla="*/ 0 h 263"/>
                        <a:gd name="T20" fmla="*/ 1 w 158"/>
                        <a:gd name="T21" fmla="*/ 0 h 263"/>
                        <a:gd name="T22" fmla="*/ 1 w 158"/>
                        <a:gd name="T23" fmla="*/ 0 h 263"/>
                        <a:gd name="T24" fmla="*/ 1 w 158"/>
                        <a:gd name="T25" fmla="*/ 0 h 263"/>
                        <a:gd name="T26" fmla="*/ 1 w 158"/>
                        <a:gd name="T27" fmla="*/ 0 h 263"/>
                        <a:gd name="T28" fmla="*/ 1 w 158"/>
                        <a:gd name="T29" fmla="*/ 0 h 263"/>
                        <a:gd name="T30" fmla="*/ 1 w 158"/>
                        <a:gd name="T31" fmla="*/ 0 h 263"/>
                        <a:gd name="T32" fmla="*/ 1 w 158"/>
                        <a:gd name="T33" fmla="*/ 0 h 263"/>
                        <a:gd name="T34" fmla="*/ 1 w 158"/>
                        <a:gd name="T35" fmla="*/ 0 h 263"/>
                        <a:gd name="T36" fmla="*/ 1 w 158"/>
                        <a:gd name="T37" fmla="*/ 0 h 263"/>
                        <a:gd name="T38" fmla="*/ 1 w 158"/>
                        <a:gd name="T39" fmla="*/ 0 h 263"/>
                        <a:gd name="T40" fmla="*/ 1 w 158"/>
                        <a:gd name="T41" fmla="*/ 0 h 263"/>
                        <a:gd name="T42" fmla="*/ 1 w 158"/>
                        <a:gd name="T43" fmla="*/ 0 h 263"/>
                        <a:gd name="T44" fmla="*/ 1 w 158"/>
                        <a:gd name="T45" fmla="*/ 0 h 263"/>
                        <a:gd name="T46" fmla="*/ 1 w 158"/>
                        <a:gd name="T47" fmla="*/ 0 h 263"/>
                        <a:gd name="T48" fmla="*/ 1 w 158"/>
                        <a:gd name="T49" fmla="*/ 0 h 263"/>
                        <a:gd name="T50" fmla="*/ 1 w 158"/>
                        <a:gd name="T51" fmla="*/ 0 h 263"/>
                        <a:gd name="T52" fmla="*/ 1 w 158"/>
                        <a:gd name="T53" fmla="*/ 0 h 263"/>
                        <a:gd name="T54" fmla="*/ 1 w 158"/>
                        <a:gd name="T55" fmla="*/ 0 h 263"/>
                        <a:gd name="T56" fmla="*/ 1 w 158"/>
                        <a:gd name="T57" fmla="*/ 0 h 263"/>
                        <a:gd name="T58" fmla="*/ 1 w 158"/>
                        <a:gd name="T59" fmla="*/ 0 h 263"/>
                        <a:gd name="T60" fmla="*/ 1 w 158"/>
                        <a:gd name="T61" fmla="*/ 0 h 263"/>
                        <a:gd name="T62" fmla="*/ 1 w 158"/>
                        <a:gd name="T63" fmla="*/ 0 h 263"/>
                        <a:gd name="T64" fmla="*/ 1 w 158"/>
                        <a:gd name="T65" fmla="*/ 0 h 263"/>
                        <a:gd name="T66" fmla="*/ 1 w 158"/>
                        <a:gd name="T67" fmla="*/ 0 h 263"/>
                        <a:gd name="T68" fmla="*/ 1 w 158"/>
                        <a:gd name="T69" fmla="*/ 0 h 263"/>
                        <a:gd name="T70" fmla="*/ 1 w 158"/>
                        <a:gd name="T71" fmla="*/ 0 h 263"/>
                        <a:gd name="T72" fmla="*/ 1 w 158"/>
                        <a:gd name="T73" fmla="*/ 0 h 263"/>
                        <a:gd name="T74" fmla="*/ 1 w 158"/>
                        <a:gd name="T75" fmla="*/ 0 h 263"/>
                        <a:gd name="T76" fmla="*/ 1 w 158"/>
                        <a:gd name="T77" fmla="*/ 0 h 263"/>
                        <a:gd name="T78" fmla="*/ 1 w 158"/>
                        <a:gd name="T79" fmla="*/ 0 h 263"/>
                        <a:gd name="T80" fmla="*/ 1 w 158"/>
                        <a:gd name="T81" fmla="*/ 0 h 263"/>
                        <a:gd name="T82" fmla="*/ 1 w 158"/>
                        <a:gd name="T83" fmla="*/ 0 h 263"/>
                        <a:gd name="T84" fmla="*/ 1 w 158"/>
                        <a:gd name="T85" fmla="*/ 0 h 263"/>
                        <a:gd name="T86" fmla="*/ 1 w 158"/>
                        <a:gd name="T87" fmla="*/ 0 h 263"/>
                        <a:gd name="T88" fmla="*/ 0 w 158"/>
                        <a:gd name="T89" fmla="*/ 0 h 263"/>
                        <a:gd name="T90" fmla="*/ 1 w 158"/>
                        <a:gd name="T91" fmla="*/ 0 h 263"/>
                        <a:gd name="T92" fmla="*/ 1 w 158"/>
                        <a:gd name="T93" fmla="*/ 0 h 263"/>
                        <a:gd name="T94" fmla="*/ 1 w 158"/>
                        <a:gd name="T95" fmla="*/ 0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263"/>
                        <a:gd name="T146" fmla="*/ 158 w 158"/>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263">
                          <a:moveTo>
                            <a:pt x="104" y="0"/>
                          </a:moveTo>
                          <a:lnTo>
                            <a:pt x="104" y="20"/>
                          </a:lnTo>
                          <a:lnTo>
                            <a:pt x="100" y="35"/>
                          </a:lnTo>
                          <a:lnTo>
                            <a:pt x="88" y="43"/>
                          </a:lnTo>
                          <a:lnTo>
                            <a:pt x="68" y="61"/>
                          </a:lnTo>
                          <a:lnTo>
                            <a:pt x="46" y="83"/>
                          </a:lnTo>
                          <a:lnTo>
                            <a:pt x="146" y="63"/>
                          </a:lnTo>
                          <a:lnTo>
                            <a:pt x="156" y="67"/>
                          </a:lnTo>
                          <a:lnTo>
                            <a:pt x="136" y="77"/>
                          </a:lnTo>
                          <a:lnTo>
                            <a:pt x="122" y="91"/>
                          </a:lnTo>
                          <a:lnTo>
                            <a:pt x="108" y="103"/>
                          </a:lnTo>
                          <a:lnTo>
                            <a:pt x="96" y="109"/>
                          </a:lnTo>
                          <a:lnTo>
                            <a:pt x="78" y="109"/>
                          </a:lnTo>
                          <a:lnTo>
                            <a:pt x="50" y="107"/>
                          </a:lnTo>
                          <a:lnTo>
                            <a:pt x="80" y="115"/>
                          </a:lnTo>
                          <a:lnTo>
                            <a:pt x="90" y="121"/>
                          </a:lnTo>
                          <a:lnTo>
                            <a:pt x="110" y="121"/>
                          </a:lnTo>
                          <a:lnTo>
                            <a:pt x="126" y="115"/>
                          </a:lnTo>
                          <a:lnTo>
                            <a:pt x="144" y="105"/>
                          </a:lnTo>
                          <a:lnTo>
                            <a:pt x="158" y="91"/>
                          </a:lnTo>
                          <a:lnTo>
                            <a:pt x="124" y="125"/>
                          </a:lnTo>
                          <a:lnTo>
                            <a:pt x="106" y="129"/>
                          </a:lnTo>
                          <a:lnTo>
                            <a:pt x="90" y="129"/>
                          </a:lnTo>
                          <a:lnTo>
                            <a:pt x="76" y="125"/>
                          </a:lnTo>
                          <a:lnTo>
                            <a:pt x="64" y="121"/>
                          </a:lnTo>
                          <a:lnTo>
                            <a:pt x="52" y="121"/>
                          </a:lnTo>
                          <a:lnTo>
                            <a:pt x="40" y="121"/>
                          </a:lnTo>
                          <a:lnTo>
                            <a:pt x="48" y="157"/>
                          </a:lnTo>
                          <a:lnTo>
                            <a:pt x="62" y="181"/>
                          </a:lnTo>
                          <a:lnTo>
                            <a:pt x="74" y="193"/>
                          </a:lnTo>
                          <a:lnTo>
                            <a:pt x="86" y="203"/>
                          </a:lnTo>
                          <a:lnTo>
                            <a:pt x="96" y="215"/>
                          </a:lnTo>
                          <a:lnTo>
                            <a:pt x="102" y="229"/>
                          </a:lnTo>
                          <a:lnTo>
                            <a:pt x="104" y="249"/>
                          </a:lnTo>
                          <a:lnTo>
                            <a:pt x="96" y="263"/>
                          </a:lnTo>
                          <a:lnTo>
                            <a:pt x="92" y="233"/>
                          </a:lnTo>
                          <a:lnTo>
                            <a:pt x="86" y="217"/>
                          </a:lnTo>
                          <a:lnTo>
                            <a:pt x="74" y="211"/>
                          </a:lnTo>
                          <a:lnTo>
                            <a:pt x="56" y="203"/>
                          </a:lnTo>
                          <a:lnTo>
                            <a:pt x="44" y="197"/>
                          </a:lnTo>
                          <a:lnTo>
                            <a:pt x="32" y="187"/>
                          </a:lnTo>
                          <a:lnTo>
                            <a:pt x="18" y="173"/>
                          </a:lnTo>
                          <a:lnTo>
                            <a:pt x="8" y="157"/>
                          </a:lnTo>
                          <a:lnTo>
                            <a:pt x="2" y="139"/>
                          </a:lnTo>
                          <a:lnTo>
                            <a:pt x="0" y="117"/>
                          </a:lnTo>
                          <a:lnTo>
                            <a:pt x="2" y="97"/>
                          </a:lnTo>
                          <a:lnTo>
                            <a:pt x="8" y="73"/>
                          </a:lnTo>
                          <a:lnTo>
                            <a:pt x="104"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903" name="Group 34"/>
                    <p:cNvGrpSpPr>
                      <a:grpSpLocks/>
                    </p:cNvGrpSpPr>
                    <p:nvPr/>
                  </p:nvGrpSpPr>
                  <p:grpSpPr bwMode="auto">
                    <a:xfrm>
                      <a:off x="2675" y="2527"/>
                      <a:ext cx="285" cy="195"/>
                      <a:chOff x="2675" y="2527"/>
                      <a:chExt cx="285" cy="195"/>
                    </a:xfrm>
                  </p:grpSpPr>
                  <p:sp>
                    <p:nvSpPr>
                      <p:cNvPr id="33905" name="Freeform 35"/>
                      <p:cNvSpPr>
                        <a:spLocks/>
                      </p:cNvSpPr>
                      <p:nvPr/>
                    </p:nvSpPr>
                    <p:spPr bwMode="auto">
                      <a:xfrm>
                        <a:off x="2675" y="2527"/>
                        <a:ext cx="232" cy="195"/>
                      </a:xfrm>
                      <a:custGeom>
                        <a:avLst/>
                        <a:gdLst>
                          <a:gd name="T0" fmla="*/ 0 w 465"/>
                          <a:gd name="T1" fmla="*/ 0 h 388"/>
                          <a:gd name="T2" fmla="*/ 0 w 465"/>
                          <a:gd name="T3" fmla="*/ 1 h 388"/>
                          <a:gd name="T4" fmla="*/ 0 w 465"/>
                          <a:gd name="T5" fmla="*/ 1 h 388"/>
                          <a:gd name="T6" fmla="*/ 0 w 465"/>
                          <a:gd name="T7" fmla="*/ 1 h 388"/>
                          <a:gd name="T8" fmla="*/ 0 w 465"/>
                          <a:gd name="T9" fmla="*/ 1 h 388"/>
                          <a:gd name="T10" fmla="*/ 0 w 465"/>
                          <a:gd name="T11" fmla="*/ 1 h 388"/>
                          <a:gd name="T12" fmla="*/ 0 w 465"/>
                          <a:gd name="T13" fmla="*/ 1 h 388"/>
                          <a:gd name="T14" fmla="*/ 0 w 465"/>
                          <a:gd name="T15" fmla="*/ 1 h 388"/>
                          <a:gd name="T16" fmla="*/ 0 w 465"/>
                          <a:gd name="T17" fmla="*/ 1 h 388"/>
                          <a:gd name="T18" fmla="*/ 0 w 465"/>
                          <a:gd name="T19" fmla="*/ 1 h 388"/>
                          <a:gd name="T20" fmla="*/ 0 w 465"/>
                          <a:gd name="T21" fmla="*/ 1 h 388"/>
                          <a:gd name="T22" fmla="*/ 0 w 465"/>
                          <a:gd name="T23" fmla="*/ 1 h 388"/>
                          <a:gd name="T24" fmla="*/ 0 w 465"/>
                          <a:gd name="T25" fmla="*/ 1 h 388"/>
                          <a:gd name="T26" fmla="*/ 0 w 465"/>
                          <a:gd name="T27" fmla="*/ 1 h 388"/>
                          <a:gd name="T28" fmla="*/ 0 w 465"/>
                          <a:gd name="T29" fmla="*/ 1 h 388"/>
                          <a:gd name="T30" fmla="*/ 0 w 465"/>
                          <a:gd name="T31" fmla="*/ 1 h 388"/>
                          <a:gd name="T32" fmla="*/ 0 w 465"/>
                          <a:gd name="T33" fmla="*/ 1 h 388"/>
                          <a:gd name="T34" fmla="*/ 0 w 465"/>
                          <a:gd name="T35" fmla="*/ 1 h 388"/>
                          <a:gd name="T36" fmla="*/ 0 w 465"/>
                          <a:gd name="T37" fmla="*/ 1 h 388"/>
                          <a:gd name="T38" fmla="*/ 0 w 465"/>
                          <a:gd name="T39" fmla="*/ 1 h 388"/>
                          <a:gd name="T40" fmla="*/ 0 w 465"/>
                          <a:gd name="T41" fmla="*/ 1 h 388"/>
                          <a:gd name="T42" fmla="*/ 0 w 465"/>
                          <a:gd name="T43" fmla="*/ 1 h 388"/>
                          <a:gd name="T44" fmla="*/ 0 w 465"/>
                          <a:gd name="T45" fmla="*/ 1 h 388"/>
                          <a:gd name="T46" fmla="*/ 0 w 465"/>
                          <a:gd name="T47" fmla="*/ 1 h 388"/>
                          <a:gd name="T48" fmla="*/ 0 w 465"/>
                          <a:gd name="T49" fmla="*/ 1 h 388"/>
                          <a:gd name="T50" fmla="*/ 0 w 465"/>
                          <a:gd name="T51" fmla="*/ 1 h 388"/>
                          <a:gd name="T52" fmla="*/ 0 w 465"/>
                          <a:gd name="T53" fmla="*/ 1 h 388"/>
                          <a:gd name="T54" fmla="*/ 0 w 465"/>
                          <a:gd name="T55" fmla="*/ 1 h 388"/>
                          <a:gd name="T56" fmla="*/ 0 w 465"/>
                          <a:gd name="T57" fmla="*/ 1 h 388"/>
                          <a:gd name="T58" fmla="*/ 0 w 465"/>
                          <a:gd name="T59" fmla="*/ 1 h 388"/>
                          <a:gd name="T60" fmla="*/ 0 w 465"/>
                          <a:gd name="T61" fmla="*/ 1 h 388"/>
                          <a:gd name="T62" fmla="*/ 0 w 465"/>
                          <a:gd name="T63" fmla="*/ 1 h 388"/>
                          <a:gd name="T64" fmla="*/ 0 w 465"/>
                          <a:gd name="T65" fmla="*/ 1 h 388"/>
                          <a:gd name="T66" fmla="*/ 0 w 465"/>
                          <a:gd name="T67" fmla="*/ 1 h 388"/>
                          <a:gd name="T68" fmla="*/ 0 w 465"/>
                          <a:gd name="T69" fmla="*/ 1 h 388"/>
                          <a:gd name="T70" fmla="*/ 0 w 465"/>
                          <a:gd name="T71" fmla="*/ 1 h 388"/>
                          <a:gd name="T72" fmla="*/ 0 w 465"/>
                          <a:gd name="T73" fmla="*/ 1 h 388"/>
                          <a:gd name="T74" fmla="*/ 0 w 465"/>
                          <a:gd name="T75" fmla="*/ 1 h 388"/>
                          <a:gd name="T76" fmla="*/ 0 w 465"/>
                          <a:gd name="T77" fmla="*/ 1 h 388"/>
                          <a:gd name="T78" fmla="*/ 0 w 465"/>
                          <a:gd name="T79" fmla="*/ 1 h 388"/>
                          <a:gd name="T80" fmla="*/ 0 w 465"/>
                          <a:gd name="T81" fmla="*/ 1 h 388"/>
                          <a:gd name="T82" fmla="*/ 0 w 465"/>
                          <a:gd name="T83" fmla="*/ 1 h 388"/>
                          <a:gd name="T84" fmla="*/ 0 w 465"/>
                          <a:gd name="T85" fmla="*/ 1 h 388"/>
                          <a:gd name="T86" fmla="*/ 0 w 465"/>
                          <a:gd name="T87" fmla="*/ 0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5"/>
                          <a:gd name="T133" fmla="*/ 0 h 388"/>
                          <a:gd name="T134" fmla="*/ 465 w 465"/>
                          <a:gd name="T135" fmla="*/ 388 h 3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5" h="388">
                            <a:moveTo>
                              <a:pt x="20" y="0"/>
                            </a:moveTo>
                            <a:lnTo>
                              <a:pt x="26" y="38"/>
                            </a:lnTo>
                            <a:lnTo>
                              <a:pt x="42" y="72"/>
                            </a:lnTo>
                            <a:lnTo>
                              <a:pt x="71" y="107"/>
                            </a:lnTo>
                            <a:lnTo>
                              <a:pt x="89" y="125"/>
                            </a:lnTo>
                            <a:lnTo>
                              <a:pt x="111" y="139"/>
                            </a:lnTo>
                            <a:lnTo>
                              <a:pt x="141" y="139"/>
                            </a:lnTo>
                            <a:lnTo>
                              <a:pt x="183" y="133"/>
                            </a:lnTo>
                            <a:lnTo>
                              <a:pt x="223" y="133"/>
                            </a:lnTo>
                            <a:lnTo>
                              <a:pt x="245" y="125"/>
                            </a:lnTo>
                            <a:lnTo>
                              <a:pt x="265" y="127"/>
                            </a:lnTo>
                            <a:lnTo>
                              <a:pt x="263" y="153"/>
                            </a:lnTo>
                            <a:lnTo>
                              <a:pt x="269" y="181"/>
                            </a:lnTo>
                            <a:lnTo>
                              <a:pt x="249" y="183"/>
                            </a:lnTo>
                            <a:lnTo>
                              <a:pt x="225" y="187"/>
                            </a:lnTo>
                            <a:lnTo>
                              <a:pt x="223" y="207"/>
                            </a:lnTo>
                            <a:lnTo>
                              <a:pt x="227" y="231"/>
                            </a:lnTo>
                            <a:lnTo>
                              <a:pt x="235" y="257"/>
                            </a:lnTo>
                            <a:lnTo>
                              <a:pt x="253" y="277"/>
                            </a:lnTo>
                            <a:lnTo>
                              <a:pt x="279" y="285"/>
                            </a:lnTo>
                            <a:lnTo>
                              <a:pt x="313" y="283"/>
                            </a:lnTo>
                            <a:lnTo>
                              <a:pt x="331" y="283"/>
                            </a:lnTo>
                            <a:lnTo>
                              <a:pt x="349" y="301"/>
                            </a:lnTo>
                            <a:lnTo>
                              <a:pt x="371" y="319"/>
                            </a:lnTo>
                            <a:lnTo>
                              <a:pt x="399" y="329"/>
                            </a:lnTo>
                            <a:lnTo>
                              <a:pt x="427" y="329"/>
                            </a:lnTo>
                            <a:lnTo>
                              <a:pt x="441" y="327"/>
                            </a:lnTo>
                            <a:lnTo>
                              <a:pt x="453" y="349"/>
                            </a:lnTo>
                            <a:lnTo>
                              <a:pt x="465" y="364"/>
                            </a:lnTo>
                            <a:lnTo>
                              <a:pt x="443" y="378"/>
                            </a:lnTo>
                            <a:lnTo>
                              <a:pt x="419" y="388"/>
                            </a:lnTo>
                            <a:lnTo>
                              <a:pt x="387" y="388"/>
                            </a:lnTo>
                            <a:lnTo>
                              <a:pt x="355" y="388"/>
                            </a:lnTo>
                            <a:lnTo>
                              <a:pt x="351" y="388"/>
                            </a:lnTo>
                            <a:lnTo>
                              <a:pt x="295" y="380"/>
                            </a:lnTo>
                            <a:lnTo>
                              <a:pt x="265" y="370"/>
                            </a:lnTo>
                            <a:lnTo>
                              <a:pt x="227" y="347"/>
                            </a:lnTo>
                            <a:lnTo>
                              <a:pt x="179" y="301"/>
                            </a:lnTo>
                            <a:lnTo>
                              <a:pt x="111" y="241"/>
                            </a:lnTo>
                            <a:lnTo>
                              <a:pt x="47" y="175"/>
                            </a:lnTo>
                            <a:lnTo>
                              <a:pt x="20" y="139"/>
                            </a:lnTo>
                            <a:lnTo>
                              <a:pt x="2" y="104"/>
                            </a:lnTo>
                            <a:lnTo>
                              <a:pt x="0" y="76"/>
                            </a:lnTo>
                            <a:lnTo>
                              <a:pt x="2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36"/>
                      <p:cNvSpPr>
                        <a:spLocks/>
                      </p:cNvSpPr>
                      <p:nvPr/>
                    </p:nvSpPr>
                    <p:spPr bwMode="auto">
                      <a:xfrm>
                        <a:off x="2824" y="2560"/>
                        <a:ext cx="39" cy="103"/>
                      </a:xfrm>
                      <a:custGeom>
                        <a:avLst/>
                        <a:gdLst>
                          <a:gd name="T0" fmla="*/ 0 w 80"/>
                          <a:gd name="T1" fmla="*/ 1 h 205"/>
                          <a:gd name="T2" fmla="*/ 0 w 80"/>
                          <a:gd name="T3" fmla="*/ 0 h 205"/>
                          <a:gd name="T4" fmla="*/ 0 w 80"/>
                          <a:gd name="T5" fmla="*/ 1 h 205"/>
                          <a:gd name="T6" fmla="*/ 0 w 80"/>
                          <a:gd name="T7" fmla="*/ 1 h 205"/>
                          <a:gd name="T8" fmla="*/ 0 w 80"/>
                          <a:gd name="T9" fmla="*/ 1 h 205"/>
                          <a:gd name="T10" fmla="*/ 0 w 80"/>
                          <a:gd name="T11" fmla="*/ 1 h 205"/>
                          <a:gd name="T12" fmla="*/ 0 w 80"/>
                          <a:gd name="T13" fmla="*/ 1 h 205"/>
                          <a:gd name="T14" fmla="*/ 0 w 80"/>
                          <a:gd name="T15" fmla="*/ 1 h 205"/>
                          <a:gd name="T16" fmla="*/ 0 w 80"/>
                          <a:gd name="T17" fmla="*/ 1 h 205"/>
                          <a:gd name="T18" fmla="*/ 0 w 80"/>
                          <a:gd name="T19" fmla="*/ 1 h 205"/>
                          <a:gd name="T20" fmla="*/ 0 w 80"/>
                          <a:gd name="T21" fmla="*/ 1 h 205"/>
                          <a:gd name="T22" fmla="*/ 0 w 80"/>
                          <a:gd name="T23" fmla="*/ 1 h 205"/>
                          <a:gd name="T24" fmla="*/ 0 w 80"/>
                          <a:gd name="T25" fmla="*/ 1 h 205"/>
                          <a:gd name="T26" fmla="*/ 0 w 80"/>
                          <a:gd name="T27" fmla="*/ 1 h 205"/>
                          <a:gd name="T28" fmla="*/ 0 w 80"/>
                          <a:gd name="T29" fmla="*/ 1 h 205"/>
                          <a:gd name="T30" fmla="*/ 0 w 80"/>
                          <a:gd name="T31" fmla="*/ 1 h 205"/>
                          <a:gd name="T32" fmla="*/ 0 w 80"/>
                          <a:gd name="T33" fmla="*/ 1 h 205"/>
                          <a:gd name="T34" fmla="*/ 0 w 80"/>
                          <a:gd name="T35" fmla="*/ 1 h 205"/>
                          <a:gd name="T36" fmla="*/ 0 w 80"/>
                          <a:gd name="T37" fmla="*/ 1 h 205"/>
                          <a:gd name="T38" fmla="*/ 0 w 80"/>
                          <a:gd name="T39" fmla="*/ 1 h 205"/>
                          <a:gd name="T40" fmla="*/ 0 w 80"/>
                          <a:gd name="T41" fmla="*/ 1 h 205"/>
                          <a:gd name="T42" fmla="*/ 0 w 80"/>
                          <a:gd name="T43" fmla="*/ 1 h 205"/>
                          <a:gd name="T44" fmla="*/ 0 w 80"/>
                          <a:gd name="T45" fmla="*/ 1 h 205"/>
                          <a:gd name="T46" fmla="*/ 0 w 80"/>
                          <a:gd name="T47" fmla="*/ 1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205"/>
                          <a:gd name="T74" fmla="*/ 80 w 80"/>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205">
                            <a:moveTo>
                              <a:pt x="80" y="6"/>
                            </a:moveTo>
                            <a:lnTo>
                              <a:pt x="60" y="0"/>
                            </a:lnTo>
                            <a:lnTo>
                              <a:pt x="46" y="2"/>
                            </a:lnTo>
                            <a:lnTo>
                              <a:pt x="34" y="12"/>
                            </a:lnTo>
                            <a:lnTo>
                              <a:pt x="24" y="24"/>
                            </a:lnTo>
                            <a:lnTo>
                              <a:pt x="16" y="43"/>
                            </a:lnTo>
                            <a:lnTo>
                              <a:pt x="16" y="65"/>
                            </a:lnTo>
                            <a:lnTo>
                              <a:pt x="12" y="107"/>
                            </a:lnTo>
                            <a:lnTo>
                              <a:pt x="0" y="145"/>
                            </a:lnTo>
                            <a:lnTo>
                              <a:pt x="12" y="163"/>
                            </a:lnTo>
                            <a:lnTo>
                              <a:pt x="22" y="205"/>
                            </a:lnTo>
                            <a:lnTo>
                              <a:pt x="18" y="149"/>
                            </a:lnTo>
                            <a:lnTo>
                              <a:pt x="22" y="115"/>
                            </a:lnTo>
                            <a:lnTo>
                              <a:pt x="22" y="85"/>
                            </a:lnTo>
                            <a:lnTo>
                              <a:pt x="24" y="71"/>
                            </a:lnTo>
                            <a:lnTo>
                              <a:pt x="32" y="65"/>
                            </a:lnTo>
                            <a:lnTo>
                              <a:pt x="46" y="67"/>
                            </a:lnTo>
                            <a:lnTo>
                              <a:pt x="56" y="67"/>
                            </a:lnTo>
                            <a:lnTo>
                              <a:pt x="40" y="57"/>
                            </a:lnTo>
                            <a:lnTo>
                              <a:pt x="36" y="45"/>
                            </a:lnTo>
                            <a:lnTo>
                              <a:pt x="34" y="32"/>
                            </a:lnTo>
                            <a:lnTo>
                              <a:pt x="42" y="18"/>
                            </a:lnTo>
                            <a:lnTo>
                              <a:pt x="58" y="10"/>
                            </a:lnTo>
                            <a:lnTo>
                              <a:pt x="80" y="6"/>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37"/>
                      <p:cNvSpPr>
                        <a:spLocks/>
                      </p:cNvSpPr>
                      <p:nvPr/>
                    </p:nvSpPr>
                    <p:spPr bwMode="auto">
                      <a:xfrm>
                        <a:off x="2853" y="2572"/>
                        <a:ext cx="26" cy="19"/>
                      </a:xfrm>
                      <a:custGeom>
                        <a:avLst/>
                        <a:gdLst>
                          <a:gd name="T0" fmla="*/ 0 w 52"/>
                          <a:gd name="T1" fmla="*/ 1 h 37"/>
                          <a:gd name="T2" fmla="*/ 1 w 52"/>
                          <a:gd name="T3" fmla="*/ 1 h 37"/>
                          <a:gd name="T4" fmla="*/ 1 w 52"/>
                          <a:gd name="T5" fmla="*/ 1 h 37"/>
                          <a:gd name="T6" fmla="*/ 1 w 52"/>
                          <a:gd name="T7" fmla="*/ 0 h 37"/>
                          <a:gd name="T8" fmla="*/ 1 w 52"/>
                          <a:gd name="T9" fmla="*/ 1 h 37"/>
                          <a:gd name="T10" fmla="*/ 1 w 52"/>
                          <a:gd name="T11" fmla="*/ 1 h 37"/>
                          <a:gd name="T12" fmla="*/ 1 w 52"/>
                          <a:gd name="T13" fmla="*/ 1 h 37"/>
                          <a:gd name="T14" fmla="*/ 1 w 52"/>
                          <a:gd name="T15" fmla="*/ 1 h 37"/>
                          <a:gd name="T16" fmla="*/ 0 w 52"/>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7"/>
                          <a:gd name="T29" fmla="*/ 52 w 5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7">
                            <a:moveTo>
                              <a:pt x="0" y="37"/>
                            </a:moveTo>
                            <a:lnTo>
                              <a:pt x="12" y="25"/>
                            </a:lnTo>
                            <a:lnTo>
                              <a:pt x="18" y="14"/>
                            </a:lnTo>
                            <a:lnTo>
                              <a:pt x="28" y="0"/>
                            </a:lnTo>
                            <a:lnTo>
                              <a:pt x="28" y="19"/>
                            </a:lnTo>
                            <a:lnTo>
                              <a:pt x="36" y="31"/>
                            </a:lnTo>
                            <a:lnTo>
                              <a:pt x="52" y="35"/>
                            </a:lnTo>
                            <a:lnTo>
                              <a:pt x="28" y="35"/>
                            </a:lnTo>
                            <a:lnTo>
                              <a:pt x="0" y="37"/>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38"/>
                      <p:cNvSpPr>
                        <a:spLocks/>
                      </p:cNvSpPr>
                      <p:nvPr/>
                    </p:nvSpPr>
                    <p:spPr bwMode="auto">
                      <a:xfrm>
                        <a:off x="2876" y="2579"/>
                        <a:ext cx="30" cy="11"/>
                      </a:xfrm>
                      <a:custGeom>
                        <a:avLst/>
                        <a:gdLst>
                          <a:gd name="T0" fmla="*/ 0 w 60"/>
                          <a:gd name="T1" fmla="*/ 1 h 21"/>
                          <a:gd name="T2" fmla="*/ 1 w 60"/>
                          <a:gd name="T3" fmla="*/ 1 h 21"/>
                          <a:gd name="T4" fmla="*/ 1 w 60"/>
                          <a:gd name="T5" fmla="*/ 1 h 21"/>
                          <a:gd name="T6" fmla="*/ 1 w 60"/>
                          <a:gd name="T7" fmla="*/ 0 h 21"/>
                          <a:gd name="T8" fmla="*/ 1 w 60"/>
                          <a:gd name="T9" fmla="*/ 1 h 21"/>
                          <a:gd name="T10" fmla="*/ 1 w 60"/>
                          <a:gd name="T11" fmla="*/ 1 h 21"/>
                          <a:gd name="T12" fmla="*/ 0 w 60"/>
                          <a:gd name="T13" fmla="*/ 1 h 21"/>
                          <a:gd name="T14" fmla="*/ 0 60000 65536"/>
                          <a:gd name="T15" fmla="*/ 0 60000 65536"/>
                          <a:gd name="T16" fmla="*/ 0 60000 65536"/>
                          <a:gd name="T17" fmla="*/ 0 60000 65536"/>
                          <a:gd name="T18" fmla="*/ 0 60000 65536"/>
                          <a:gd name="T19" fmla="*/ 0 60000 65536"/>
                          <a:gd name="T20" fmla="*/ 0 60000 65536"/>
                          <a:gd name="T21" fmla="*/ 0 w 60"/>
                          <a:gd name="T22" fmla="*/ 0 h 21"/>
                          <a:gd name="T23" fmla="*/ 60 w 6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1">
                            <a:moveTo>
                              <a:pt x="0" y="21"/>
                            </a:moveTo>
                            <a:lnTo>
                              <a:pt x="36" y="15"/>
                            </a:lnTo>
                            <a:lnTo>
                              <a:pt x="48" y="9"/>
                            </a:lnTo>
                            <a:lnTo>
                              <a:pt x="60" y="0"/>
                            </a:lnTo>
                            <a:lnTo>
                              <a:pt x="54" y="15"/>
                            </a:lnTo>
                            <a:lnTo>
                              <a:pt x="40" y="21"/>
                            </a:lnTo>
                            <a:lnTo>
                              <a:pt x="0" y="21"/>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9" name="Freeform 39"/>
                      <p:cNvSpPr>
                        <a:spLocks/>
                      </p:cNvSpPr>
                      <p:nvPr/>
                    </p:nvSpPr>
                    <p:spPr bwMode="auto">
                      <a:xfrm>
                        <a:off x="2909" y="2579"/>
                        <a:ext cx="51" cy="37"/>
                      </a:xfrm>
                      <a:custGeom>
                        <a:avLst/>
                        <a:gdLst>
                          <a:gd name="T0" fmla="*/ 0 w 101"/>
                          <a:gd name="T1" fmla="*/ 1 h 73"/>
                          <a:gd name="T2" fmla="*/ 1 w 101"/>
                          <a:gd name="T3" fmla="*/ 1 h 73"/>
                          <a:gd name="T4" fmla="*/ 1 w 101"/>
                          <a:gd name="T5" fmla="*/ 1 h 73"/>
                          <a:gd name="T6" fmla="*/ 1 w 101"/>
                          <a:gd name="T7" fmla="*/ 1 h 73"/>
                          <a:gd name="T8" fmla="*/ 1 w 101"/>
                          <a:gd name="T9" fmla="*/ 1 h 73"/>
                          <a:gd name="T10" fmla="*/ 1 w 101"/>
                          <a:gd name="T11" fmla="*/ 1 h 73"/>
                          <a:gd name="T12" fmla="*/ 1 w 101"/>
                          <a:gd name="T13" fmla="*/ 1 h 73"/>
                          <a:gd name="T14" fmla="*/ 1 w 101"/>
                          <a:gd name="T15" fmla="*/ 1 h 73"/>
                          <a:gd name="T16" fmla="*/ 1 w 101"/>
                          <a:gd name="T17" fmla="*/ 1 h 73"/>
                          <a:gd name="T18" fmla="*/ 1 w 101"/>
                          <a:gd name="T19" fmla="*/ 1 h 73"/>
                          <a:gd name="T20" fmla="*/ 1 w 101"/>
                          <a:gd name="T21" fmla="*/ 0 h 73"/>
                          <a:gd name="T22" fmla="*/ 0 w 101"/>
                          <a:gd name="T23" fmla="*/ 1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73"/>
                          <a:gd name="T38" fmla="*/ 101 w 10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73">
                            <a:moveTo>
                              <a:pt x="0" y="3"/>
                            </a:moveTo>
                            <a:lnTo>
                              <a:pt x="22" y="11"/>
                            </a:lnTo>
                            <a:lnTo>
                              <a:pt x="40" y="17"/>
                            </a:lnTo>
                            <a:lnTo>
                              <a:pt x="60" y="29"/>
                            </a:lnTo>
                            <a:lnTo>
                              <a:pt x="78" y="49"/>
                            </a:lnTo>
                            <a:lnTo>
                              <a:pt x="101" y="73"/>
                            </a:lnTo>
                            <a:lnTo>
                              <a:pt x="90" y="47"/>
                            </a:lnTo>
                            <a:lnTo>
                              <a:pt x="76" y="29"/>
                            </a:lnTo>
                            <a:lnTo>
                              <a:pt x="62" y="15"/>
                            </a:lnTo>
                            <a:lnTo>
                              <a:pt x="46" y="7"/>
                            </a:lnTo>
                            <a:lnTo>
                              <a:pt x="26" y="0"/>
                            </a:lnTo>
                            <a:lnTo>
                              <a:pt x="0" y="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0" name="Freeform 40"/>
                      <p:cNvSpPr>
                        <a:spLocks/>
                      </p:cNvSpPr>
                      <p:nvPr/>
                    </p:nvSpPr>
                    <p:spPr bwMode="auto">
                      <a:xfrm>
                        <a:off x="2889" y="2597"/>
                        <a:ext cx="9" cy="21"/>
                      </a:xfrm>
                      <a:custGeom>
                        <a:avLst/>
                        <a:gdLst>
                          <a:gd name="T0" fmla="*/ 0 w 18"/>
                          <a:gd name="T1" fmla="*/ 0 h 42"/>
                          <a:gd name="T2" fmla="*/ 1 w 18"/>
                          <a:gd name="T3" fmla="*/ 1 h 42"/>
                          <a:gd name="T4" fmla="*/ 1 w 18"/>
                          <a:gd name="T5" fmla="*/ 1 h 42"/>
                          <a:gd name="T6" fmla="*/ 1 w 18"/>
                          <a:gd name="T7" fmla="*/ 1 h 42"/>
                          <a:gd name="T8" fmla="*/ 0 w 18"/>
                          <a:gd name="T9" fmla="*/ 0 h 42"/>
                          <a:gd name="T10" fmla="*/ 0 60000 65536"/>
                          <a:gd name="T11" fmla="*/ 0 60000 65536"/>
                          <a:gd name="T12" fmla="*/ 0 60000 65536"/>
                          <a:gd name="T13" fmla="*/ 0 60000 65536"/>
                          <a:gd name="T14" fmla="*/ 0 60000 65536"/>
                          <a:gd name="T15" fmla="*/ 0 w 18"/>
                          <a:gd name="T16" fmla="*/ 0 h 42"/>
                          <a:gd name="T17" fmla="*/ 18 w 18"/>
                          <a:gd name="T18" fmla="*/ 42 h 42"/>
                        </a:gdLst>
                        <a:ahLst/>
                        <a:cxnLst>
                          <a:cxn ang="T10">
                            <a:pos x="T0" y="T1"/>
                          </a:cxn>
                          <a:cxn ang="T11">
                            <a:pos x="T2" y="T3"/>
                          </a:cxn>
                          <a:cxn ang="T12">
                            <a:pos x="T4" y="T5"/>
                          </a:cxn>
                          <a:cxn ang="T13">
                            <a:pos x="T6" y="T7"/>
                          </a:cxn>
                          <a:cxn ang="T14">
                            <a:pos x="T8" y="T9"/>
                          </a:cxn>
                        </a:cxnLst>
                        <a:rect l="T15" t="T16" r="T17" b="T18"/>
                        <a:pathLst>
                          <a:path w="18" h="42">
                            <a:moveTo>
                              <a:pt x="0" y="0"/>
                            </a:moveTo>
                            <a:lnTo>
                              <a:pt x="18" y="24"/>
                            </a:lnTo>
                            <a:lnTo>
                              <a:pt x="16" y="42"/>
                            </a:lnTo>
                            <a:lnTo>
                              <a:pt x="4" y="22"/>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41"/>
                      <p:cNvSpPr>
                        <a:spLocks/>
                      </p:cNvSpPr>
                      <p:nvPr/>
                    </p:nvSpPr>
                    <p:spPr bwMode="auto">
                      <a:xfrm>
                        <a:off x="2848" y="2608"/>
                        <a:ext cx="92" cy="37"/>
                      </a:xfrm>
                      <a:custGeom>
                        <a:avLst/>
                        <a:gdLst>
                          <a:gd name="T0" fmla="*/ 0 w 184"/>
                          <a:gd name="T1" fmla="*/ 1 h 74"/>
                          <a:gd name="T2" fmla="*/ 1 w 184"/>
                          <a:gd name="T3" fmla="*/ 1 h 74"/>
                          <a:gd name="T4" fmla="*/ 1 w 184"/>
                          <a:gd name="T5" fmla="*/ 1 h 74"/>
                          <a:gd name="T6" fmla="*/ 1 w 184"/>
                          <a:gd name="T7" fmla="*/ 1 h 74"/>
                          <a:gd name="T8" fmla="*/ 1 w 184"/>
                          <a:gd name="T9" fmla="*/ 1 h 74"/>
                          <a:gd name="T10" fmla="*/ 1 w 184"/>
                          <a:gd name="T11" fmla="*/ 1 h 74"/>
                          <a:gd name="T12" fmla="*/ 1 w 184"/>
                          <a:gd name="T13" fmla="*/ 1 h 74"/>
                          <a:gd name="T14" fmla="*/ 1 w 184"/>
                          <a:gd name="T15" fmla="*/ 1 h 74"/>
                          <a:gd name="T16" fmla="*/ 1 w 184"/>
                          <a:gd name="T17" fmla="*/ 1 h 74"/>
                          <a:gd name="T18" fmla="*/ 1 w 184"/>
                          <a:gd name="T19" fmla="*/ 1 h 74"/>
                          <a:gd name="T20" fmla="*/ 1 w 184"/>
                          <a:gd name="T21" fmla="*/ 0 h 74"/>
                          <a:gd name="T22" fmla="*/ 1 w 184"/>
                          <a:gd name="T23" fmla="*/ 1 h 74"/>
                          <a:gd name="T24" fmla="*/ 1 w 184"/>
                          <a:gd name="T25" fmla="*/ 1 h 74"/>
                          <a:gd name="T26" fmla="*/ 1 w 184"/>
                          <a:gd name="T27" fmla="*/ 1 h 74"/>
                          <a:gd name="T28" fmla="*/ 1 w 184"/>
                          <a:gd name="T29" fmla="*/ 1 h 74"/>
                          <a:gd name="T30" fmla="*/ 1 w 184"/>
                          <a:gd name="T31" fmla="*/ 1 h 74"/>
                          <a:gd name="T32" fmla="*/ 1 w 184"/>
                          <a:gd name="T33" fmla="*/ 1 h 74"/>
                          <a:gd name="T34" fmla="*/ 1 w 184"/>
                          <a:gd name="T35" fmla="*/ 1 h 74"/>
                          <a:gd name="T36" fmla="*/ 1 w 184"/>
                          <a:gd name="T37" fmla="*/ 1 h 74"/>
                          <a:gd name="T38" fmla="*/ 0 w 184"/>
                          <a:gd name="T39" fmla="*/ 1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74"/>
                          <a:gd name="T62" fmla="*/ 184 w 184"/>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74">
                            <a:moveTo>
                              <a:pt x="0" y="74"/>
                            </a:moveTo>
                            <a:lnTo>
                              <a:pt x="26" y="66"/>
                            </a:lnTo>
                            <a:lnTo>
                              <a:pt x="46" y="58"/>
                            </a:lnTo>
                            <a:lnTo>
                              <a:pt x="68" y="42"/>
                            </a:lnTo>
                            <a:lnTo>
                              <a:pt x="88" y="30"/>
                            </a:lnTo>
                            <a:lnTo>
                              <a:pt x="110" y="30"/>
                            </a:lnTo>
                            <a:lnTo>
                              <a:pt x="116" y="14"/>
                            </a:lnTo>
                            <a:lnTo>
                              <a:pt x="132" y="8"/>
                            </a:lnTo>
                            <a:lnTo>
                              <a:pt x="154" y="6"/>
                            </a:lnTo>
                            <a:lnTo>
                              <a:pt x="172" y="6"/>
                            </a:lnTo>
                            <a:lnTo>
                              <a:pt x="184" y="0"/>
                            </a:lnTo>
                            <a:lnTo>
                              <a:pt x="156" y="18"/>
                            </a:lnTo>
                            <a:lnTo>
                              <a:pt x="140" y="24"/>
                            </a:lnTo>
                            <a:lnTo>
                              <a:pt x="122" y="36"/>
                            </a:lnTo>
                            <a:lnTo>
                              <a:pt x="110" y="48"/>
                            </a:lnTo>
                            <a:lnTo>
                              <a:pt x="92" y="50"/>
                            </a:lnTo>
                            <a:lnTo>
                              <a:pt x="74" y="58"/>
                            </a:lnTo>
                            <a:lnTo>
                              <a:pt x="52" y="68"/>
                            </a:lnTo>
                            <a:lnTo>
                              <a:pt x="34" y="74"/>
                            </a:lnTo>
                            <a:lnTo>
                              <a:pt x="0" y="74"/>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2" name="Freeform 42"/>
                      <p:cNvSpPr>
                        <a:spLocks/>
                      </p:cNvSpPr>
                      <p:nvPr/>
                    </p:nvSpPr>
                    <p:spPr bwMode="auto">
                      <a:xfrm>
                        <a:off x="2857" y="2632"/>
                        <a:ext cx="78" cy="25"/>
                      </a:xfrm>
                      <a:custGeom>
                        <a:avLst/>
                        <a:gdLst>
                          <a:gd name="T0" fmla="*/ 0 w 156"/>
                          <a:gd name="T1" fmla="*/ 1 h 50"/>
                          <a:gd name="T2" fmla="*/ 1 w 156"/>
                          <a:gd name="T3" fmla="*/ 1 h 50"/>
                          <a:gd name="T4" fmla="*/ 1 w 156"/>
                          <a:gd name="T5" fmla="*/ 1 h 50"/>
                          <a:gd name="T6" fmla="*/ 1 w 156"/>
                          <a:gd name="T7" fmla="*/ 1 h 50"/>
                          <a:gd name="T8" fmla="*/ 1 w 156"/>
                          <a:gd name="T9" fmla="*/ 1 h 50"/>
                          <a:gd name="T10" fmla="*/ 1 w 156"/>
                          <a:gd name="T11" fmla="*/ 1 h 50"/>
                          <a:gd name="T12" fmla="*/ 1 w 156"/>
                          <a:gd name="T13" fmla="*/ 1 h 50"/>
                          <a:gd name="T14" fmla="*/ 1 w 156"/>
                          <a:gd name="T15" fmla="*/ 0 h 50"/>
                          <a:gd name="T16" fmla="*/ 1 w 156"/>
                          <a:gd name="T17" fmla="*/ 1 h 50"/>
                          <a:gd name="T18" fmla="*/ 1 w 156"/>
                          <a:gd name="T19" fmla="*/ 1 h 50"/>
                          <a:gd name="T20" fmla="*/ 1 w 156"/>
                          <a:gd name="T21" fmla="*/ 1 h 50"/>
                          <a:gd name="T22" fmla="*/ 1 w 156"/>
                          <a:gd name="T23" fmla="*/ 1 h 50"/>
                          <a:gd name="T24" fmla="*/ 1 w 156"/>
                          <a:gd name="T25" fmla="*/ 1 h 50"/>
                          <a:gd name="T26" fmla="*/ 1 w 156"/>
                          <a:gd name="T27" fmla="*/ 1 h 50"/>
                          <a:gd name="T28" fmla="*/ 1 w 156"/>
                          <a:gd name="T29" fmla="*/ 1 h 50"/>
                          <a:gd name="T30" fmla="*/ 0 w 156"/>
                          <a:gd name="T31" fmla="*/ 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50"/>
                          <a:gd name="T50" fmla="*/ 156 w 156"/>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50">
                            <a:moveTo>
                              <a:pt x="0" y="40"/>
                            </a:moveTo>
                            <a:lnTo>
                              <a:pt x="38" y="44"/>
                            </a:lnTo>
                            <a:lnTo>
                              <a:pt x="74" y="38"/>
                            </a:lnTo>
                            <a:lnTo>
                              <a:pt x="88" y="30"/>
                            </a:lnTo>
                            <a:lnTo>
                              <a:pt x="104" y="20"/>
                            </a:lnTo>
                            <a:lnTo>
                              <a:pt x="118" y="10"/>
                            </a:lnTo>
                            <a:lnTo>
                              <a:pt x="134" y="8"/>
                            </a:lnTo>
                            <a:lnTo>
                              <a:pt x="156" y="0"/>
                            </a:lnTo>
                            <a:lnTo>
                              <a:pt x="138" y="14"/>
                            </a:lnTo>
                            <a:lnTo>
                              <a:pt x="118" y="16"/>
                            </a:lnTo>
                            <a:lnTo>
                              <a:pt x="104" y="28"/>
                            </a:lnTo>
                            <a:lnTo>
                              <a:pt x="86" y="42"/>
                            </a:lnTo>
                            <a:lnTo>
                              <a:pt x="72" y="50"/>
                            </a:lnTo>
                            <a:lnTo>
                              <a:pt x="50" y="50"/>
                            </a:lnTo>
                            <a:lnTo>
                              <a:pt x="26" y="46"/>
                            </a:lnTo>
                            <a:lnTo>
                              <a:pt x="0" y="4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904" name="Freeform 43"/>
                    <p:cNvSpPr>
                      <a:spLocks/>
                    </p:cNvSpPr>
                    <p:nvPr/>
                  </p:nvSpPr>
                  <p:spPr bwMode="auto">
                    <a:xfrm>
                      <a:off x="2748" y="2524"/>
                      <a:ext cx="62" cy="47"/>
                    </a:xfrm>
                    <a:custGeom>
                      <a:avLst/>
                      <a:gdLst>
                        <a:gd name="T0" fmla="*/ 1 w 124"/>
                        <a:gd name="T1" fmla="*/ 0 h 94"/>
                        <a:gd name="T2" fmla="*/ 1 w 124"/>
                        <a:gd name="T3" fmla="*/ 1 h 94"/>
                        <a:gd name="T4" fmla="*/ 1 w 124"/>
                        <a:gd name="T5" fmla="*/ 1 h 94"/>
                        <a:gd name="T6" fmla="*/ 1 w 124"/>
                        <a:gd name="T7" fmla="*/ 1 h 94"/>
                        <a:gd name="T8" fmla="*/ 1 w 124"/>
                        <a:gd name="T9" fmla="*/ 1 h 94"/>
                        <a:gd name="T10" fmla="*/ 1 w 124"/>
                        <a:gd name="T11" fmla="*/ 1 h 94"/>
                        <a:gd name="T12" fmla="*/ 1 w 124"/>
                        <a:gd name="T13" fmla="*/ 1 h 94"/>
                        <a:gd name="T14" fmla="*/ 1 w 124"/>
                        <a:gd name="T15" fmla="*/ 1 h 94"/>
                        <a:gd name="T16" fmla="*/ 1 w 124"/>
                        <a:gd name="T17" fmla="*/ 1 h 94"/>
                        <a:gd name="T18" fmla="*/ 0 w 124"/>
                        <a:gd name="T19" fmla="*/ 1 h 94"/>
                        <a:gd name="T20" fmla="*/ 1 w 124"/>
                        <a:gd name="T21" fmla="*/ 1 h 94"/>
                        <a:gd name="T22" fmla="*/ 1 w 124"/>
                        <a:gd name="T23" fmla="*/ 1 h 94"/>
                        <a:gd name="T24" fmla="*/ 1 w 124"/>
                        <a:gd name="T25" fmla="*/ 1 h 94"/>
                        <a:gd name="T26" fmla="*/ 1 w 124"/>
                        <a:gd name="T27" fmla="*/ 1 h 94"/>
                        <a:gd name="T28" fmla="*/ 1 w 124"/>
                        <a:gd name="T29" fmla="*/ 1 h 94"/>
                        <a:gd name="T30" fmla="*/ 1 w 124"/>
                        <a:gd name="T31" fmla="*/ 1 h 94"/>
                        <a:gd name="T32" fmla="*/ 1 w 124"/>
                        <a:gd name="T33" fmla="*/ 1 h 94"/>
                        <a:gd name="T34" fmla="*/ 1 w 124"/>
                        <a:gd name="T35" fmla="*/ 1 h 94"/>
                        <a:gd name="T36" fmla="*/ 1 w 124"/>
                        <a:gd name="T37" fmla="*/ 1 h 94"/>
                        <a:gd name="T38" fmla="*/ 1 w 124"/>
                        <a:gd name="T39" fmla="*/ 1 h 94"/>
                        <a:gd name="T40" fmla="*/ 1 w 124"/>
                        <a:gd name="T41" fmla="*/ 1 h 94"/>
                        <a:gd name="T42" fmla="*/ 1 w 124"/>
                        <a:gd name="T43" fmla="*/ 1 h 94"/>
                        <a:gd name="T44" fmla="*/ 1 w 124"/>
                        <a:gd name="T45" fmla="*/ 1 h 94"/>
                        <a:gd name="T46" fmla="*/ 1 w 124"/>
                        <a:gd name="T47" fmla="*/ 1 h 94"/>
                        <a:gd name="T48" fmla="*/ 1 w 124"/>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94"/>
                        <a:gd name="T77" fmla="*/ 124 w 124"/>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94">
                          <a:moveTo>
                            <a:pt x="122" y="0"/>
                          </a:moveTo>
                          <a:lnTo>
                            <a:pt x="124" y="38"/>
                          </a:lnTo>
                          <a:lnTo>
                            <a:pt x="118" y="60"/>
                          </a:lnTo>
                          <a:lnTo>
                            <a:pt x="106" y="80"/>
                          </a:lnTo>
                          <a:lnTo>
                            <a:pt x="84" y="90"/>
                          </a:lnTo>
                          <a:lnTo>
                            <a:pt x="54" y="94"/>
                          </a:lnTo>
                          <a:lnTo>
                            <a:pt x="34" y="92"/>
                          </a:lnTo>
                          <a:lnTo>
                            <a:pt x="18" y="84"/>
                          </a:lnTo>
                          <a:lnTo>
                            <a:pt x="8" y="76"/>
                          </a:lnTo>
                          <a:lnTo>
                            <a:pt x="0" y="66"/>
                          </a:lnTo>
                          <a:lnTo>
                            <a:pt x="6" y="58"/>
                          </a:lnTo>
                          <a:lnTo>
                            <a:pt x="22" y="76"/>
                          </a:lnTo>
                          <a:lnTo>
                            <a:pt x="36" y="86"/>
                          </a:lnTo>
                          <a:lnTo>
                            <a:pt x="58" y="90"/>
                          </a:lnTo>
                          <a:lnTo>
                            <a:pt x="82" y="86"/>
                          </a:lnTo>
                          <a:lnTo>
                            <a:pt x="96" y="72"/>
                          </a:lnTo>
                          <a:lnTo>
                            <a:pt x="106" y="54"/>
                          </a:lnTo>
                          <a:lnTo>
                            <a:pt x="114" y="40"/>
                          </a:lnTo>
                          <a:lnTo>
                            <a:pt x="118" y="24"/>
                          </a:lnTo>
                          <a:lnTo>
                            <a:pt x="100" y="36"/>
                          </a:lnTo>
                          <a:lnTo>
                            <a:pt x="84" y="42"/>
                          </a:lnTo>
                          <a:lnTo>
                            <a:pt x="62" y="42"/>
                          </a:lnTo>
                          <a:lnTo>
                            <a:pt x="40" y="42"/>
                          </a:lnTo>
                          <a:lnTo>
                            <a:pt x="100" y="22"/>
                          </a:lnTo>
                          <a:lnTo>
                            <a:pt x="12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96" name="Group 44"/>
                  <p:cNvGrpSpPr>
                    <a:grpSpLocks/>
                  </p:cNvGrpSpPr>
                  <p:nvPr/>
                </p:nvGrpSpPr>
                <p:grpSpPr bwMode="auto">
                  <a:xfrm>
                    <a:off x="2878" y="2468"/>
                    <a:ext cx="58" cy="25"/>
                    <a:chOff x="2878" y="2468"/>
                    <a:chExt cx="58" cy="25"/>
                  </a:xfrm>
                </p:grpSpPr>
                <p:sp>
                  <p:nvSpPr>
                    <p:cNvPr id="33900" name="Freeform 45"/>
                    <p:cNvSpPr>
                      <a:spLocks/>
                    </p:cNvSpPr>
                    <p:nvPr/>
                  </p:nvSpPr>
                  <p:spPr bwMode="auto">
                    <a:xfrm>
                      <a:off x="2879" y="2469"/>
                      <a:ext cx="57" cy="24"/>
                    </a:xfrm>
                    <a:custGeom>
                      <a:avLst/>
                      <a:gdLst>
                        <a:gd name="T0" fmla="*/ 0 w 114"/>
                        <a:gd name="T1" fmla="*/ 1 h 48"/>
                        <a:gd name="T2" fmla="*/ 1 w 114"/>
                        <a:gd name="T3" fmla="*/ 1 h 48"/>
                        <a:gd name="T4" fmla="*/ 1 w 114"/>
                        <a:gd name="T5" fmla="*/ 1 h 48"/>
                        <a:gd name="T6" fmla="*/ 1 w 114"/>
                        <a:gd name="T7" fmla="*/ 1 h 48"/>
                        <a:gd name="T8" fmla="*/ 1 w 114"/>
                        <a:gd name="T9" fmla="*/ 1 h 48"/>
                        <a:gd name="T10" fmla="*/ 1 w 114"/>
                        <a:gd name="T11" fmla="*/ 0 h 48"/>
                        <a:gd name="T12" fmla="*/ 1 w 114"/>
                        <a:gd name="T13" fmla="*/ 1 h 48"/>
                        <a:gd name="T14" fmla="*/ 1 w 114"/>
                        <a:gd name="T15" fmla="*/ 1 h 48"/>
                        <a:gd name="T16" fmla="*/ 1 w 114"/>
                        <a:gd name="T17" fmla="*/ 1 h 48"/>
                        <a:gd name="T18" fmla="*/ 1 w 114"/>
                        <a:gd name="T19" fmla="*/ 1 h 48"/>
                        <a:gd name="T20" fmla="*/ 1 w 114"/>
                        <a:gd name="T21" fmla="*/ 1 h 48"/>
                        <a:gd name="T22" fmla="*/ 1 w 114"/>
                        <a:gd name="T23" fmla="*/ 1 h 48"/>
                        <a:gd name="T24" fmla="*/ 1 w 114"/>
                        <a:gd name="T25" fmla="*/ 1 h 48"/>
                        <a:gd name="T26" fmla="*/ 0 w 114"/>
                        <a:gd name="T27" fmla="*/ 1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48"/>
                        <a:gd name="T44" fmla="*/ 114 w 11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48">
                          <a:moveTo>
                            <a:pt x="0" y="44"/>
                          </a:moveTo>
                          <a:lnTo>
                            <a:pt x="10" y="28"/>
                          </a:lnTo>
                          <a:lnTo>
                            <a:pt x="22" y="18"/>
                          </a:lnTo>
                          <a:lnTo>
                            <a:pt x="36" y="8"/>
                          </a:lnTo>
                          <a:lnTo>
                            <a:pt x="54" y="2"/>
                          </a:lnTo>
                          <a:lnTo>
                            <a:pt x="72" y="0"/>
                          </a:lnTo>
                          <a:lnTo>
                            <a:pt x="90" y="2"/>
                          </a:lnTo>
                          <a:lnTo>
                            <a:pt x="114" y="10"/>
                          </a:lnTo>
                          <a:lnTo>
                            <a:pt x="86" y="16"/>
                          </a:lnTo>
                          <a:lnTo>
                            <a:pt x="74" y="28"/>
                          </a:lnTo>
                          <a:lnTo>
                            <a:pt x="62" y="40"/>
                          </a:lnTo>
                          <a:lnTo>
                            <a:pt x="50" y="46"/>
                          </a:lnTo>
                          <a:lnTo>
                            <a:pt x="36" y="48"/>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46"/>
                    <p:cNvSpPr>
                      <a:spLocks/>
                    </p:cNvSpPr>
                    <p:nvPr/>
                  </p:nvSpPr>
                  <p:spPr bwMode="auto">
                    <a:xfrm>
                      <a:off x="2878" y="2468"/>
                      <a:ext cx="57" cy="25"/>
                    </a:xfrm>
                    <a:custGeom>
                      <a:avLst/>
                      <a:gdLst>
                        <a:gd name="T0" fmla="*/ 0 w 114"/>
                        <a:gd name="T1" fmla="*/ 1 h 50"/>
                        <a:gd name="T2" fmla="*/ 1 w 114"/>
                        <a:gd name="T3" fmla="*/ 1 h 50"/>
                        <a:gd name="T4" fmla="*/ 1 w 114"/>
                        <a:gd name="T5" fmla="*/ 1 h 50"/>
                        <a:gd name="T6" fmla="*/ 1 w 114"/>
                        <a:gd name="T7" fmla="*/ 1 h 50"/>
                        <a:gd name="T8" fmla="*/ 1 w 114"/>
                        <a:gd name="T9" fmla="*/ 1 h 50"/>
                        <a:gd name="T10" fmla="*/ 1 w 114"/>
                        <a:gd name="T11" fmla="*/ 0 h 50"/>
                        <a:gd name="T12" fmla="*/ 1 w 114"/>
                        <a:gd name="T13" fmla="*/ 1 h 50"/>
                        <a:gd name="T14" fmla="*/ 1 w 114"/>
                        <a:gd name="T15" fmla="*/ 1 h 50"/>
                        <a:gd name="T16" fmla="*/ 1 w 114"/>
                        <a:gd name="T17" fmla="*/ 1 h 50"/>
                        <a:gd name="T18" fmla="*/ 1 w 114"/>
                        <a:gd name="T19" fmla="*/ 1 h 50"/>
                        <a:gd name="T20" fmla="*/ 1 w 114"/>
                        <a:gd name="T21" fmla="*/ 1 h 50"/>
                        <a:gd name="T22" fmla="*/ 1 w 114"/>
                        <a:gd name="T23" fmla="*/ 1 h 50"/>
                        <a:gd name="T24" fmla="*/ 1 w 114"/>
                        <a:gd name="T25" fmla="*/ 1 h 50"/>
                        <a:gd name="T26" fmla="*/ 1 w 114"/>
                        <a:gd name="T27" fmla="*/ 1 h 50"/>
                        <a:gd name="T28" fmla="*/ 1 w 114"/>
                        <a:gd name="T29" fmla="*/ 1 h 50"/>
                        <a:gd name="T30" fmla="*/ 1 w 114"/>
                        <a:gd name="T31" fmla="*/ 1 h 50"/>
                        <a:gd name="T32" fmla="*/ 0 w 114"/>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50"/>
                        <a:gd name="T53" fmla="*/ 114 w 114"/>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50">
                          <a:moveTo>
                            <a:pt x="0" y="44"/>
                          </a:moveTo>
                          <a:lnTo>
                            <a:pt x="10" y="28"/>
                          </a:lnTo>
                          <a:lnTo>
                            <a:pt x="22" y="18"/>
                          </a:lnTo>
                          <a:lnTo>
                            <a:pt x="36" y="8"/>
                          </a:lnTo>
                          <a:lnTo>
                            <a:pt x="54" y="2"/>
                          </a:lnTo>
                          <a:lnTo>
                            <a:pt x="72" y="0"/>
                          </a:lnTo>
                          <a:lnTo>
                            <a:pt x="90" y="2"/>
                          </a:lnTo>
                          <a:lnTo>
                            <a:pt x="114" y="10"/>
                          </a:lnTo>
                          <a:lnTo>
                            <a:pt x="80" y="8"/>
                          </a:lnTo>
                          <a:lnTo>
                            <a:pt x="80" y="20"/>
                          </a:lnTo>
                          <a:lnTo>
                            <a:pt x="76" y="34"/>
                          </a:lnTo>
                          <a:lnTo>
                            <a:pt x="58" y="46"/>
                          </a:lnTo>
                          <a:lnTo>
                            <a:pt x="44" y="50"/>
                          </a:lnTo>
                          <a:lnTo>
                            <a:pt x="34" y="42"/>
                          </a:lnTo>
                          <a:lnTo>
                            <a:pt x="28" y="32"/>
                          </a:lnTo>
                          <a:lnTo>
                            <a:pt x="24" y="22"/>
                          </a:lnTo>
                          <a:lnTo>
                            <a:pt x="0" y="44"/>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97" name="Group 47"/>
                  <p:cNvGrpSpPr>
                    <a:grpSpLocks/>
                  </p:cNvGrpSpPr>
                  <p:nvPr/>
                </p:nvGrpSpPr>
                <p:grpSpPr bwMode="auto">
                  <a:xfrm>
                    <a:off x="2742" y="2518"/>
                    <a:ext cx="67" cy="30"/>
                    <a:chOff x="2742" y="2518"/>
                    <a:chExt cx="67" cy="30"/>
                  </a:xfrm>
                </p:grpSpPr>
                <p:sp>
                  <p:nvSpPr>
                    <p:cNvPr id="33898" name="Freeform 48"/>
                    <p:cNvSpPr>
                      <a:spLocks/>
                    </p:cNvSpPr>
                    <p:nvPr/>
                  </p:nvSpPr>
                  <p:spPr bwMode="auto">
                    <a:xfrm>
                      <a:off x="2743" y="2518"/>
                      <a:ext cx="66" cy="30"/>
                    </a:xfrm>
                    <a:custGeom>
                      <a:avLst/>
                      <a:gdLst>
                        <a:gd name="T0" fmla="*/ 0 w 132"/>
                        <a:gd name="T1" fmla="*/ 1 h 60"/>
                        <a:gd name="T2" fmla="*/ 1 w 132"/>
                        <a:gd name="T3" fmla="*/ 1 h 60"/>
                        <a:gd name="T4" fmla="*/ 1 w 132"/>
                        <a:gd name="T5" fmla="*/ 1 h 60"/>
                        <a:gd name="T6" fmla="*/ 1 w 132"/>
                        <a:gd name="T7" fmla="*/ 1 h 60"/>
                        <a:gd name="T8" fmla="*/ 1 w 132"/>
                        <a:gd name="T9" fmla="*/ 1 h 60"/>
                        <a:gd name="T10" fmla="*/ 1 w 132"/>
                        <a:gd name="T11" fmla="*/ 0 h 60"/>
                        <a:gd name="T12" fmla="*/ 1 w 132"/>
                        <a:gd name="T13" fmla="*/ 1 h 60"/>
                        <a:gd name="T14" fmla="*/ 1 w 132"/>
                        <a:gd name="T15" fmla="*/ 1 h 60"/>
                        <a:gd name="T16" fmla="*/ 1 w 132"/>
                        <a:gd name="T17" fmla="*/ 1 h 60"/>
                        <a:gd name="T18" fmla="*/ 1 w 132"/>
                        <a:gd name="T19" fmla="*/ 1 h 60"/>
                        <a:gd name="T20" fmla="*/ 1 w 132"/>
                        <a:gd name="T21" fmla="*/ 1 h 60"/>
                        <a:gd name="T22" fmla="*/ 1 w 132"/>
                        <a:gd name="T23" fmla="*/ 1 h 60"/>
                        <a:gd name="T24" fmla="*/ 1 w 132"/>
                        <a:gd name="T25" fmla="*/ 1 h 60"/>
                        <a:gd name="T26" fmla="*/ 1 w 132"/>
                        <a:gd name="T27" fmla="*/ 1 h 60"/>
                        <a:gd name="T28" fmla="*/ 0 w 132"/>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0"/>
                        <a:gd name="T47" fmla="*/ 132 w 132"/>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0">
                          <a:moveTo>
                            <a:pt x="0" y="58"/>
                          </a:moveTo>
                          <a:lnTo>
                            <a:pt x="40" y="42"/>
                          </a:lnTo>
                          <a:lnTo>
                            <a:pt x="64" y="30"/>
                          </a:lnTo>
                          <a:lnTo>
                            <a:pt x="92" y="14"/>
                          </a:lnTo>
                          <a:lnTo>
                            <a:pt x="112" y="2"/>
                          </a:lnTo>
                          <a:lnTo>
                            <a:pt x="122" y="0"/>
                          </a:lnTo>
                          <a:lnTo>
                            <a:pt x="132" y="8"/>
                          </a:lnTo>
                          <a:lnTo>
                            <a:pt x="132" y="24"/>
                          </a:lnTo>
                          <a:lnTo>
                            <a:pt x="122" y="40"/>
                          </a:lnTo>
                          <a:lnTo>
                            <a:pt x="120" y="42"/>
                          </a:lnTo>
                          <a:lnTo>
                            <a:pt x="104" y="50"/>
                          </a:lnTo>
                          <a:lnTo>
                            <a:pt x="102" y="52"/>
                          </a:lnTo>
                          <a:lnTo>
                            <a:pt x="70" y="58"/>
                          </a:lnTo>
                          <a:lnTo>
                            <a:pt x="26" y="60"/>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49"/>
                    <p:cNvSpPr>
                      <a:spLocks/>
                    </p:cNvSpPr>
                    <p:nvPr/>
                  </p:nvSpPr>
                  <p:spPr bwMode="auto">
                    <a:xfrm>
                      <a:off x="2742" y="2518"/>
                      <a:ext cx="66" cy="29"/>
                    </a:xfrm>
                    <a:custGeom>
                      <a:avLst/>
                      <a:gdLst>
                        <a:gd name="T0" fmla="*/ 0 w 132"/>
                        <a:gd name="T1" fmla="*/ 1 h 58"/>
                        <a:gd name="T2" fmla="*/ 1 w 132"/>
                        <a:gd name="T3" fmla="*/ 1 h 58"/>
                        <a:gd name="T4" fmla="*/ 1 w 132"/>
                        <a:gd name="T5" fmla="*/ 1 h 58"/>
                        <a:gd name="T6" fmla="*/ 1 w 132"/>
                        <a:gd name="T7" fmla="*/ 1 h 58"/>
                        <a:gd name="T8" fmla="*/ 1 w 132"/>
                        <a:gd name="T9" fmla="*/ 1 h 58"/>
                        <a:gd name="T10" fmla="*/ 1 w 132"/>
                        <a:gd name="T11" fmla="*/ 0 h 58"/>
                        <a:gd name="T12" fmla="*/ 1 w 132"/>
                        <a:gd name="T13" fmla="*/ 1 h 58"/>
                        <a:gd name="T14" fmla="*/ 1 w 132"/>
                        <a:gd name="T15" fmla="*/ 1 h 58"/>
                        <a:gd name="T16" fmla="*/ 1 w 132"/>
                        <a:gd name="T17" fmla="*/ 1 h 58"/>
                        <a:gd name="T18" fmla="*/ 1 w 132"/>
                        <a:gd name="T19" fmla="*/ 1 h 58"/>
                        <a:gd name="T20" fmla="*/ 1 w 132"/>
                        <a:gd name="T21" fmla="*/ 1 h 58"/>
                        <a:gd name="T22" fmla="*/ 1 w 132"/>
                        <a:gd name="T23" fmla="*/ 1 h 58"/>
                        <a:gd name="T24" fmla="*/ 1 w 132"/>
                        <a:gd name="T25" fmla="*/ 1 h 58"/>
                        <a:gd name="T26" fmla="*/ 1 w 132"/>
                        <a:gd name="T27" fmla="*/ 1 h 58"/>
                        <a:gd name="T28" fmla="*/ 1 w 132"/>
                        <a:gd name="T29" fmla="*/ 1 h 58"/>
                        <a:gd name="T30" fmla="*/ 1 w 132"/>
                        <a:gd name="T31" fmla="*/ 1 h 58"/>
                        <a:gd name="T32" fmla="*/ 0 w 132"/>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58"/>
                        <a:gd name="T53" fmla="*/ 132 w 13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58">
                          <a:moveTo>
                            <a:pt x="0" y="58"/>
                          </a:moveTo>
                          <a:lnTo>
                            <a:pt x="40" y="42"/>
                          </a:lnTo>
                          <a:lnTo>
                            <a:pt x="64" y="30"/>
                          </a:lnTo>
                          <a:lnTo>
                            <a:pt x="92" y="14"/>
                          </a:lnTo>
                          <a:lnTo>
                            <a:pt x="112" y="2"/>
                          </a:lnTo>
                          <a:lnTo>
                            <a:pt x="122" y="0"/>
                          </a:lnTo>
                          <a:lnTo>
                            <a:pt x="132" y="4"/>
                          </a:lnTo>
                          <a:lnTo>
                            <a:pt x="116" y="8"/>
                          </a:lnTo>
                          <a:lnTo>
                            <a:pt x="124" y="16"/>
                          </a:lnTo>
                          <a:lnTo>
                            <a:pt x="126" y="28"/>
                          </a:lnTo>
                          <a:lnTo>
                            <a:pt x="118" y="48"/>
                          </a:lnTo>
                          <a:lnTo>
                            <a:pt x="102" y="54"/>
                          </a:lnTo>
                          <a:lnTo>
                            <a:pt x="82" y="58"/>
                          </a:lnTo>
                          <a:lnTo>
                            <a:pt x="66" y="50"/>
                          </a:lnTo>
                          <a:lnTo>
                            <a:pt x="56" y="40"/>
                          </a:lnTo>
                          <a:lnTo>
                            <a:pt x="30" y="50"/>
                          </a:lnTo>
                          <a:lnTo>
                            <a:pt x="0" y="58"/>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3886" name="Group 50"/>
                <p:cNvGrpSpPr>
                  <a:grpSpLocks/>
                </p:cNvGrpSpPr>
                <p:nvPr/>
              </p:nvGrpSpPr>
              <p:grpSpPr bwMode="auto">
                <a:xfrm>
                  <a:off x="2609" y="2281"/>
                  <a:ext cx="339" cy="296"/>
                  <a:chOff x="2609" y="2281"/>
                  <a:chExt cx="339" cy="296"/>
                </a:xfrm>
              </p:grpSpPr>
              <p:grpSp>
                <p:nvGrpSpPr>
                  <p:cNvPr id="33887" name="Group 51"/>
                  <p:cNvGrpSpPr>
                    <a:grpSpLocks/>
                  </p:cNvGrpSpPr>
                  <p:nvPr/>
                </p:nvGrpSpPr>
                <p:grpSpPr bwMode="auto">
                  <a:xfrm>
                    <a:off x="2723" y="2423"/>
                    <a:ext cx="195" cy="114"/>
                    <a:chOff x="2723" y="2423"/>
                    <a:chExt cx="195" cy="114"/>
                  </a:xfrm>
                </p:grpSpPr>
                <p:sp>
                  <p:nvSpPr>
                    <p:cNvPr id="33893" name="Freeform 52"/>
                    <p:cNvSpPr>
                      <a:spLocks/>
                    </p:cNvSpPr>
                    <p:nvPr/>
                  </p:nvSpPr>
                  <p:spPr bwMode="auto">
                    <a:xfrm>
                      <a:off x="2723" y="2495"/>
                      <a:ext cx="93" cy="42"/>
                    </a:xfrm>
                    <a:custGeom>
                      <a:avLst/>
                      <a:gdLst>
                        <a:gd name="T0" fmla="*/ 1 w 186"/>
                        <a:gd name="T1" fmla="*/ 0 h 86"/>
                        <a:gd name="T2" fmla="*/ 1 w 186"/>
                        <a:gd name="T3" fmla="*/ 0 h 86"/>
                        <a:gd name="T4" fmla="*/ 1 w 186"/>
                        <a:gd name="T5" fmla="*/ 0 h 86"/>
                        <a:gd name="T6" fmla="*/ 1 w 186"/>
                        <a:gd name="T7" fmla="*/ 0 h 86"/>
                        <a:gd name="T8" fmla="*/ 1 w 186"/>
                        <a:gd name="T9" fmla="*/ 0 h 86"/>
                        <a:gd name="T10" fmla="*/ 1 w 186"/>
                        <a:gd name="T11" fmla="*/ 0 h 86"/>
                        <a:gd name="T12" fmla="*/ 1 w 186"/>
                        <a:gd name="T13" fmla="*/ 0 h 86"/>
                        <a:gd name="T14" fmla="*/ 1 w 186"/>
                        <a:gd name="T15" fmla="*/ 0 h 86"/>
                        <a:gd name="T16" fmla="*/ 1 w 186"/>
                        <a:gd name="T17" fmla="*/ 0 h 86"/>
                        <a:gd name="T18" fmla="*/ 1 w 186"/>
                        <a:gd name="T19" fmla="*/ 0 h 86"/>
                        <a:gd name="T20" fmla="*/ 1 w 186"/>
                        <a:gd name="T21" fmla="*/ 0 h 86"/>
                        <a:gd name="T22" fmla="*/ 1 w 186"/>
                        <a:gd name="T23" fmla="*/ 0 h 86"/>
                        <a:gd name="T24" fmla="*/ 1 w 186"/>
                        <a:gd name="T25" fmla="*/ 0 h 86"/>
                        <a:gd name="T26" fmla="*/ 0 w 186"/>
                        <a:gd name="T27" fmla="*/ 0 h 86"/>
                        <a:gd name="T28" fmla="*/ 1 w 186"/>
                        <a:gd name="T29" fmla="*/ 0 h 86"/>
                        <a:gd name="T30" fmla="*/ 1 w 186"/>
                        <a:gd name="T31" fmla="*/ 0 h 86"/>
                        <a:gd name="T32" fmla="*/ 1 w 186"/>
                        <a:gd name="T33" fmla="*/ 0 h 86"/>
                        <a:gd name="T34" fmla="*/ 1 w 186"/>
                        <a:gd name="T35" fmla="*/ 0 h 86"/>
                        <a:gd name="T36" fmla="*/ 1 w 186"/>
                        <a:gd name="T37" fmla="*/ 0 h 86"/>
                        <a:gd name="T38" fmla="*/ 1 w 186"/>
                        <a:gd name="T39" fmla="*/ 0 h 86"/>
                        <a:gd name="T40" fmla="*/ 1 w 186"/>
                        <a:gd name="T41" fmla="*/ 0 h 86"/>
                        <a:gd name="T42" fmla="*/ 1 w 186"/>
                        <a:gd name="T43" fmla="*/ 0 h 86"/>
                        <a:gd name="T44" fmla="*/ 1 w 186"/>
                        <a:gd name="T45" fmla="*/ 0 h 86"/>
                        <a:gd name="T46" fmla="*/ 1 w 186"/>
                        <a:gd name="T47" fmla="*/ 0 h 86"/>
                        <a:gd name="T48" fmla="*/ 1 w 186"/>
                        <a:gd name="T49" fmla="*/ 0 h 86"/>
                        <a:gd name="T50" fmla="*/ 1 w 186"/>
                        <a:gd name="T51" fmla="*/ 0 h 86"/>
                        <a:gd name="T52" fmla="*/ 1 w 186"/>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6"/>
                        <a:gd name="T82" fmla="*/ 0 h 86"/>
                        <a:gd name="T83" fmla="*/ 186 w 186"/>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6" h="86">
                          <a:moveTo>
                            <a:pt x="186" y="10"/>
                          </a:moveTo>
                          <a:lnTo>
                            <a:pt x="172" y="6"/>
                          </a:lnTo>
                          <a:lnTo>
                            <a:pt x="162" y="0"/>
                          </a:lnTo>
                          <a:lnTo>
                            <a:pt x="140" y="6"/>
                          </a:lnTo>
                          <a:lnTo>
                            <a:pt x="114" y="6"/>
                          </a:lnTo>
                          <a:lnTo>
                            <a:pt x="82" y="8"/>
                          </a:lnTo>
                          <a:lnTo>
                            <a:pt x="54" y="8"/>
                          </a:lnTo>
                          <a:lnTo>
                            <a:pt x="44" y="0"/>
                          </a:lnTo>
                          <a:lnTo>
                            <a:pt x="30" y="0"/>
                          </a:lnTo>
                          <a:lnTo>
                            <a:pt x="24" y="10"/>
                          </a:lnTo>
                          <a:lnTo>
                            <a:pt x="22" y="22"/>
                          </a:lnTo>
                          <a:lnTo>
                            <a:pt x="16" y="38"/>
                          </a:lnTo>
                          <a:lnTo>
                            <a:pt x="10" y="54"/>
                          </a:lnTo>
                          <a:lnTo>
                            <a:pt x="0" y="66"/>
                          </a:lnTo>
                          <a:lnTo>
                            <a:pt x="10" y="78"/>
                          </a:lnTo>
                          <a:lnTo>
                            <a:pt x="12" y="86"/>
                          </a:lnTo>
                          <a:lnTo>
                            <a:pt x="22" y="72"/>
                          </a:lnTo>
                          <a:lnTo>
                            <a:pt x="40" y="54"/>
                          </a:lnTo>
                          <a:lnTo>
                            <a:pt x="50" y="44"/>
                          </a:lnTo>
                          <a:lnTo>
                            <a:pt x="66" y="36"/>
                          </a:lnTo>
                          <a:lnTo>
                            <a:pt x="82" y="32"/>
                          </a:lnTo>
                          <a:lnTo>
                            <a:pt x="102" y="30"/>
                          </a:lnTo>
                          <a:lnTo>
                            <a:pt x="126" y="28"/>
                          </a:lnTo>
                          <a:lnTo>
                            <a:pt x="144" y="26"/>
                          </a:lnTo>
                          <a:lnTo>
                            <a:pt x="160" y="26"/>
                          </a:lnTo>
                          <a:lnTo>
                            <a:pt x="168" y="18"/>
                          </a:lnTo>
                          <a:lnTo>
                            <a:pt x="186" y="1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53"/>
                    <p:cNvSpPr>
                      <a:spLocks/>
                    </p:cNvSpPr>
                    <p:nvPr/>
                  </p:nvSpPr>
                  <p:spPr bwMode="auto">
                    <a:xfrm>
                      <a:off x="2855" y="2423"/>
                      <a:ext cx="63" cy="72"/>
                    </a:xfrm>
                    <a:custGeom>
                      <a:avLst/>
                      <a:gdLst>
                        <a:gd name="T0" fmla="*/ 0 w 126"/>
                        <a:gd name="T1" fmla="*/ 1 h 143"/>
                        <a:gd name="T2" fmla="*/ 1 w 126"/>
                        <a:gd name="T3" fmla="*/ 1 h 143"/>
                        <a:gd name="T4" fmla="*/ 1 w 126"/>
                        <a:gd name="T5" fmla="*/ 1 h 143"/>
                        <a:gd name="T6" fmla="*/ 1 w 126"/>
                        <a:gd name="T7" fmla="*/ 1 h 143"/>
                        <a:gd name="T8" fmla="*/ 1 w 126"/>
                        <a:gd name="T9" fmla="*/ 1 h 143"/>
                        <a:gd name="T10" fmla="*/ 1 w 126"/>
                        <a:gd name="T11" fmla="*/ 1 h 143"/>
                        <a:gd name="T12" fmla="*/ 1 w 126"/>
                        <a:gd name="T13" fmla="*/ 1 h 143"/>
                        <a:gd name="T14" fmla="*/ 1 w 126"/>
                        <a:gd name="T15" fmla="*/ 1 h 143"/>
                        <a:gd name="T16" fmla="*/ 1 w 126"/>
                        <a:gd name="T17" fmla="*/ 1 h 143"/>
                        <a:gd name="T18" fmla="*/ 1 w 126"/>
                        <a:gd name="T19" fmla="*/ 1 h 143"/>
                        <a:gd name="T20" fmla="*/ 1 w 126"/>
                        <a:gd name="T21" fmla="*/ 0 h 143"/>
                        <a:gd name="T22" fmla="*/ 1 w 126"/>
                        <a:gd name="T23" fmla="*/ 0 h 143"/>
                        <a:gd name="T24" fmla="*/ 1 w 126"/>
                        <a:gd name="T25" fmla="*/ 1 h 143"/>
                        <a:gd name="T26" fmla="*/ 1 w 126"/>
                        <a:gd name="T27" fmla="*/ 1 h 143"/>
                        <a:gd name="T28" fmla="*/ 1 w 126"/>
                        <a:gd name="T29" fmla="*/ 1 h 143"/>
                        <a:gd name="T30" fmla="*/ 1 w 126"/>
                        <a:gd name="T31" fmla="*/ 1 h 143"/>
                        <a:gd name="T32" fmla="*/ 1 w 126"/>
                        <a:gd name="T33" fmla="*/ 1 h 143"/>
                        <a:gd name="T34" fmla="*/ 1 w 126"/>
                        <a:gd name="T35" fmla="*/ 1 h 143"/>
                        <a:gd name="T36" fmla="*/ 1 w 126"/>
                        <a:gd name="T37" fmla="*/ 1 h 143"/>
                        <a:gd name="T38" fmla="*/ 1 w 126"/>
                        <a:gd name="T39" fmla="*/ 1 h 143"/>
                        <a:gd name="T40" fmla="*/ 0 w 126"/>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43"/>
                        <a:gd name="T65" fmla="*/ 126 w 126"/>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43">
                          <a:moveTo>
                            <a:pt x="0" y="143"/>
                          </a:moveTo>
                          <a:lnTo>
                            <a:pt x="30" y="99"/>
                          </a:lnTo>
                          <a:lnTo>
                            <a:pt x="58" y="83"/>
                          </a:lnTo>
                          <a:lnTo>
                            <a:pt x="80" y="73"/>
                          </a:lnTo>
                          <a:lnTo>
                            <a:pt x="96" y="55"/>
                          </a:lnTo>
                          <a:lnTo>
                            <a:pt x="110" y="42"/>
                          </a:lnTo>
                          <a:lnTo>
                            <a:pt x="122" y="30"/>
                          </a:lnTo>
                          <a:lnTo>
                            <a:pt x="120" y="30"/>
                          </a:lnTo>
                          <a:lnTo>
                            <a:pt x="126" y="14"/>
                          </a:lnTo>
                          <a:lnTo>
                            <a:pt x="122" y="6"/>
                          </a:lnTo>
                          <a:lnTo>
                            <a:pt x="114" y="0"/>
                          </a:lnTo>
                          <a:lnTo>
                            <a:pt x="112" y="0"/>
                          </a:lnTo>
                          <a:lnTo>
                            <a:pt x="96" y="4"/>
                          </a:lnTo>
                          <a:lnTo>
                            <a:pt x="90" y="18"/>
                          </a:lnTo>
                          <a:lnTo>
                            <a:pt x="82" y="30"/>
                          </a:lnTo>
                          <a:lnTo>
                            <a:pt x="68" y="40"/>
                          </a:lnTo>
                          <a:lnTo>
                            <a:pt x="48" y="55"/>
                          </a:lnTo>
                          <a:lnTo>
                            <a:pt x="36" y="79"/>
                          </a:lnTo>
                          <a:lnTo>
                            <a:pt x="22" y="103"/>
                          </a:lnTo>
                          <a:lnTo>
                            <a:pt x="12" y="119"/>
                          </a:lnTo>
                          <a:lnTo>
                            <a:pt x="0" y="14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88" name="Group 54"/>
                  <p:cNvGrpSpPr>
                    <a:grpSpLocks/>
                  </p:cNvGrpSpPr>
                  <p:nvPr/>
                </p:nvGrpSpPr>
                <p:grpSpPr bwMode="auto">
                  <a:xfrm>
                    <a:off x="2609" y="2281"/>
                    <a:ext cx="339" cy="296"/>
                    <a:chOff x="2609" y="2281"/>
                    <a:chExt cx="339" cy="296"/>
                  </a:xfrm>
                </p:grpSpPr>
                <p:grpSp>
                  <p:nvGrpSpPr>
                    <p:cNvPr id="33889" name="Group 55"/>
                    <p:cNvGrpSpPr>
                      <a:grpSpLocks/>
                    </p:cNvGrpSpPr>
                    <p:nvPr/>
                  </p:nvGrpSpPr>
                  <p:grpSpPr bwMode="auto">
                    <a:xfrm>
                      <a:off x="2609" y="2281"/>
                      <a:ext cx="339" cy="296"/>
                      <a:chOff x="2609" y="2281"/>
                      <a:chExt cx="339" cy="296"/>
                    </a:xfrm>
                  </p:grpSpPr>
                  <p:sp>
                    <p:nvSpPr>
                      <p:cNvPr id="33891" name="Freeform 56"/>
                      <p:cNvSpPr>
                        <a:spLocks/>
                      </p:cNvSpPr>
                      <p:nvPr/>
                    </p:nvSpPr>
                    <p:spPr bwMode="auto">
                      <a:xfrm>
                        <a:off x="2609" y="2281"/>
                        <a:ext cx="339" cy="296"/>
                      </a:xfrm>
                      <a:custGeom>
                        <a:avLst/>
                        <a:gdLst>
                          <a:gd name="T0" fmla="*/ 0 w 679"/>
                          <a:gd name="T1" fmla="*/ 1 h 592"/>
                          <a:gd name="T2" fmla="*/ 0 w 679"/>
                          <a:gd name="T3" fmla="*/ 1 h 592"/>
                          <a:gd name="T4" fmla="*/ 0 w 679"/>
                          <a:gd name="T5" fmla="*/ 1 h 592"/>
                          <a:gd name="T6" fmla="*/ 0 w 679"/>
                          <a:gd name="T7" fmla="*/ 1 h 592"/>
                          <a:gd name="T8" fmla="*/ 0 w 679"/>
                          <a:gd name="T9" fmla="*/ 1 h 592"/>
                          <a:gd name="T10" fmla="*/ 0 w 679"/>
                          <a:gd name="T11" fmla="*/ 1 h 592"/>
                          <a:gd name="T12" fmla="*/ 0 w 679"/>
                          <a:gd name="T13" fmla="*/ 1 h 592"/>
                          <a:gd name="T14" fmla="*/ 0 w 679"/>
                          <a:gd name="T15" fmla="*/ 1 h 592"/>
                          <a:gd name="T16" fmla="*/ 0 w 679"/>
                          <a:gd name="T17" fmla="*/ 1 h 592"/>
                          <a:gd name="T18" fmla="*/ 0 w 679"/>
                          <a:gd name="T19" fmla="*/ 1 h 592"/>
                          <a:gd name="T20" fmla="*/ 0 w 679"/>
                          <a:gd name="T21" fmla="*/ 1 h 592"/>
                          <a:gd name="T22" fmla="*/ 0 w 679"/>
                          <a:gd name="T23" fmla="*/ 1 h 592"/>
                          <a:gd name="T24" fmla="*/ 0 w 679"/>
                          <a:gd name="T25" fmla="*/ 1 h 592"/>
                          <a:gd name="T26" fmla="*/ 0 w 679"/>
                          <a:gd name="T27" fmla="*/ 1 h 592"/>
                          <a:gd name="T28" fmla="*/ 0 w 679"/>
                          <a:gd name="T29" fmla="*/ 1 h 592"/>
                          <a:gd name="T30" fmla="*/ 0 w 679"/>
                          <a:gd name="T31" fmla="*/ 1 h 592"/>
                          <a:gd name="T32" fmla="*/ 0 w 679"/>
                          <a:gd name="T33" fmla="*/ 1 h 592"/>
                          <a:gd name="T34" fmla="*/ 0 w 679"/>
                          <a:gd name="T35" fmla="*/ 1 h 592"/>
                          <a:gd name="T36" fmla="*/ 0 w 679"/>
                          <a:gd name="T37" fmla="*/ 1 h 592"/>
                          <a:gd name="T38" fmla="*/ 0 w 679"/>
                          <a:gd name="T39" fmla="*/ 1 h 592"/>
                          <a:gd name="T40" fmla="*/ 0 w 679"/>
                          <a:gd name="T41" fmla="*/ 1 h 592"/>
                          <a:gd name="T42" fmla="*/ 0 w 679"/>
                          <a:gd name="T43" fmla="*/ 1 h 592"/>
                          <a:gd name="T44" fmla="*/ 0 w 679"/>
                          <a:gd name="T45" fmla="*/ 1 h 592"/>
                          <a:gd name="T46" fmla="*/ 0 w 679"/>
                          <a:gd name="T47" fmla="*/ 1 h 592"/>
                          <a:gd name="T48" fmla="*/ 0 w 679"/>
                          <a:gd name="T49" fmla="*/ 1 h 592"/>
                          <a:gd name="T50" fmla="*/ 0 w 679"/>
                          <a:gd name="T51" fmla="*/ 1 h 592"/>
                          <a:gd name="T52" fmla="*/ 0 w 679"/>
                          <a:gd name="T53" fmla="*/ 1 h 592"/>
                          <a:gd name="T54" fmla="*/ 0 w 679"/>
                          <a:gd name="T55" fmla="*/ 1 h 592"/>
                          <a:gd name="T56" fmla="*/ 0 w 679"/>
                          <a:gd name="T57" fmla="*/ 1 h 592"/>
                          <a:gd name="T58" fmla="*/ 0 w 679"/>
                          <a:gd name="T59" fmla="*/ 1 h 592"/>
                          <a:gd name="T60" fmla="*/ 0 w 679"/>
                          <a:gd name="T61" fmla="*/ 1 h 592"/>
                          <a:gd name="T62" fmla="*/ 0 w 679"/>
                          <a:gd name="T63" fmla="*/ 1 h 592"/>
                          <a:gd name="T64" fmla="*/ 0 w 679"/>
                          <a:gd name="T65" fmla="*/ 1 h 592"/>
                          <a:gd name="T66" fmla="*/ 0 w 679"/>
                          <a:gd name="T67" fmla="*/ 1 h 592"/>
                          <a:gd name="T68" fmla="*/ 0 w 679"/>
                          <a:gd name="T69" fmla="*/ 1 h 592"/>
                          <a:gd name="T70" fmla="*/ 0 w 679"/>
                          <a:gd name="T71" fmla="*/ 1 h 592"/>
                          <a:gd name="T72" fmla="*/ 0 w 679"/>
                          <a:gd name="T73" fmla="*/ 1 h 592"/>
                          <a:gd name="T74" fmla="*/ 0 w 679"/>
                          <a:gd name="T75" fmla="*/ 1 h 592"/>
                          <a:gd name="T76" fmla="*/ 0 w 679"/>
                          <a:gd name="T77" fmla="*/ 1 h 592"/>
                          <a:gd name="T78" fmla="*/ 0 w 679"/>
                          <a:gd name="T79" fmla="*/ 1 h 592"/>
                          <a:gd name="T80" fmla="*/ 0 w 679"/>
                          <a:gd name="T81" fmla="*/ 1 h 592"/>
                          <a:gd name="T82" fmla="*/ 0 w 679"/>
                          <a:gd name="T83" fmla="*/ 1 h 592"/>
                          <a:gd name="T84" fmla="*/ 0 w 679"/>
                          <a:gd name="T85" fmla="*/ 1 h 592"/>
                          <a:gd name="T86" fmla="*/ 0 w 679"/>
                          <a:gd name="T87" fmla="*/ 0 h 592"/>
                          <a:gd name="T88" fmla="*/ 0 w 679"/>
                          <a:gd name="T89" fmla="*/ 0 h 592"/>
                          <a:gd name="T90" fmla="*/ 0 w 679"/>
                          <a:gd name="T91" fmla="*/ 1 h 592"/>
                          <a:gd name="T92" fmla="*/ 0 w 679"/>
                          <a:gd name="T93" fmla="*/ 1 h 592"/>
                          <a:gd name="T94" fmla="*/ 0 w 679"/>
                          <a:gd name="T95" fmla="*/ 1 h 592"/>
                          <a:gd name="T96" fmla="*/ 0 w 679"/>
                          <a:gd name="T97" fmla="*/ 1 h 592"/>
                          <a:gd name="T98" fmla="*/ 0 w 679"/>
                          <a:gd name="T99" fmla="*/ 1 h 592"/>
                          <a:gd name="T100" fmla="*/ 0 w 679"/>
                          <a:gd name="T101" fmla="*/ 1 h 592"/>
                          <a:gd name="T102" fmla="*/ 0 w 679"/>
                          <a:gd name="T103" fmla="*/ 1 h 592"/>
                          <a:gd name="T104" fmla="*/ 0 w 679"/>
                          <a:gd name="T105" fmla="*/ 1 h 592"/>
                          <a:gd name="T106" fmla="*/ 0 w 679"/>
                          <a:gd name="T107" fmla="*/ 1 h 592"/>
                          <a:gd name="T108" fmla="*/ 0 w 679"/>
                          <a:gd name="T109" fmla="*/ 1 h 592"/>
                          <a:gd name="T110" fmla="*/ 0 w 679"/>
                          <a:gd name="T111" fmla="*/ 1 h 592"/>
                          <a:gd name="T112" fmla="*/ 0 w 679"/>
                          <a:gd name="T113" fmla="*/ 1 h 592"/>
                          <a:gd name="T114" fmla="*/ 0 w 679"/>
                          <a:gd name="T115" fmla="*/ 1 h 592"/>
                          <a:gd name="T116" fmla="*/ 0 w 679"/>
                          <a:gd name="T117" fmla="*/ 1 h 592"/>
                          <a:gd name="T118" fmla="*/ 0 w 679"/>
                          <a:gd name="T119" fmla="*/ 1 h 592"/>
                          <a:gd name="T120" fmla="*/ 0 w 679"/>
                          <a:gd name="T121" fmla="*/ 1 h 592"/>
                          <a:gd name="T122" fmla="*/ 0 w 679"/>
                          <a:gd name="T123" fmla="*/ 1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9"/>
                          <a:gd name="T187" fmla="*/ 0 h 592"/>
                          <a:gd name="T188" fmla="*/ 679 w 679"/>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9" h="592">
                            <a:moveTo>
                              <a:pt x="38" y="500"/>
                            </a:moveTo>
                            <a:lnTo>
                              <a:pt x="68" y="530"/>
                            </a:lnTo>
                            <a:lnTo>
                              <a:pt x="92" y="560"/>
                            </a:lnTo>
                            <a:lnTo>
                              <a:pt x="126" y="578"/>
                            </a:lnTo>
                            <a:lnTo>
                              <a:pt x="140" y="592"/>
                            </a:lnTo>
                            <a:lnTo>
                              <a:pt x="146" y="536"/>
                            </a:lnTo>
                            <a:lnTo>
                              <a:pt x="158" y="484"/>
                            </a:lnTo>
                            <a:lnTo>
                              <a:pt x="168" y="440"/>
                            </a:lnTo>
                            <a:lnTo>
                              <a:pt x="174" y="404"/>
                            </a:lnTo>
                            <a:lnTo>
                              <a:pt x="170" y="358"/>
                            </a:lnTo>
                            <a:lnTo>
                              <a:pt x="156" y="329"/>
                            </a:lnTo>
                            <a:lnTo>
                              <a:pt x="140" y="315"/>
                            </a:lnTo>
                            <a:lnTo>
                              <a:pt x="181" y="321"/>
                            </a:lnTo>
                            <a:lnTo>
                              <a:pt x="233" y="309"/>
                            </a:lnTo>
                            <a:lnTo>
                              <a:pt x="265" y="293"/>
                            </a:lnTo>
                            <a:lnTo>
                              <a:pt x="301" y="279"/>
                            </a:lnTo>
                            <a:lnTo>
                              <a:pt x="341" y="263"/>
                            </a:lnTo>
                            <a:lnTo>
                              <a:pt x="377" y="249"/>
                            </a:lnTo>
                            <a:lnTo>
                              <a:pt x="403" y="231"/>
                            </a:lnTo>
                            <a:lnTo>
                              <a:pt x="441" y="197"/>
                            </a:lnTo>
                            <a:lnTo>
                              <a:pt x="441" y="195"/>
                            </a:lnTo>
                            <a:lnTo>
                              <a:pt x="459" y="159"/>
                            </a:lnTo>
                            <a:lnTo>
                              <a:pt x="475" y="129"/>
                            </a:lnTo>
                            <a:lnTo>
                              <a:pt x="507" y="137"/>
                            </a:lnTo>
                            <a:lnTo>
                              <a:pt x="547" y="159"/>
                            </a:lnTo>
                            <a:lnTo>
                              <a:pt x="585" y="185"/>
                            </a:lnTo>
                            <a:lnTo>
                              <a:pt x="613" y="215"/>
                            </a:lnTo>
                            <a:lnTo>
                              <a:pt x="633" y="251"/>
                            </a:lnTo>
                            <a:lnTo>
                              <a:pt x="649" y="285"/>
                            </a:lnTo>
                            <a:lnTo>
                              <a:pt x="657" y="321"/>
                            </a:lnTo>
                            <a:lnTo>
                              <a:pt x="679" y="350"/>
                            </a:lnTo>
                            <a:lnTo>
                              <a:pt x="673" y="291"/>
                            </a:lnTo>
                            <a:lnTo>
                              <a:pt x="661" y="255"/>
                            </a:lnTo>
                            <a:lnTo>
                              <a:pt x="645" y="215"/>
                            </a:lnTo>
                            <a:lnTo>
                              <a:pt x="637" y="171"/>
                            </a:lnTo>
                            <a:lnTo>
                              <a:pt x="603" y="129"/>
                            </a:lnTo>
                            <a:lnTo>
                              <a:pt x="555" y="76"/>
                            </a:lnTo>
                            <a:lnTo>
                              <a:pt x="525" y="46"/>
                            </a:lnTo>
                            <a:lnTo>
                              <a:pt x="501" y="24"/>
                            </a:lnTo>
                            <a:lnTo>
                              <a:pt x="475" y="12"/>
                            </a:lnTo>
                            <a:lnTo>
                              <a:pt x="451" y="4"/>
                            </a:lnTo>
                            <a:lnTo>
                              <a:pt x="415" y="4"/>
                            </a:lnTo>
                            <a:lnTo>
                              <a:pt x="401" y="4"/>
                            </a:lnTo>
                            <a:lnTo>
                              <a:pt x="355" y="0"/>
                            </a:lnTo>
                            <a:lnTo>
                              <a:pt x="293" y="0"/>
                            </a:lnTo>
                            <a:lnTo>
                              <a:pt x="235" y="16"/>
                            </a:lnTo>
                            <a:lnTo>
                              <a:pt x="187" y="34"/>
                            </a:lnTo>
                            <a:lnTo>
                              <a:pt x="144" y="48"/>
                            </a:lnTo>
                            <a:lnTo>
                              <a:pt x="110" y="64"/>
                            </a:lnTo>
                            <a:lnTo>
                              <a:pt x="86" y="81"/>
                            </a:lnTo>
                            <a:lnTo>
                              <a:pt x="66" y="99"/>
                            </a:lnTo>
                            <a:lnTo>
                              <a:pt x="44" y="123"/>
                            </a:lnTo>
                            <a:lnTo>
                              <a:pt x="24" y="153"/>
                            </a:lnTo>
                            <a:lnTo>
                              <a:pt x="8" y="177"/>
                            </a:lnTo>
                            <a:lnTo>
                              <a:pt x="0" y="209"/>
                            </a:lnTo>
                            <a:lnTo>
                              <a:pt x="0" y="255"/>
                            </a:lnTo>
                            <a:lnTo>
                              <a:pt x="0" y="297"/>
                            </a:lnTo>
                            <a:lnTo>
                              <a:pt x="6" y="338"/>
                            </a:lnTo>
                            <a:lnTo>
                              <a:pt x="6" y="388"/>
                            </a:lnTo>
                            <a:lnTo>
                              <a:pt x="8" y="428"/>
                            </a:lnTo>
                            <a:lnTo>
                              <a:pt x="18" y="454"/>
                            </a:lnTo>
                            <a:lnTo>
                              <a:pt x="38" y="50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57"/>
                      <p:cNvSpPr>
                        <a:spLocks/>
                      </p:cNvSpPr>
                      <p:nvPr/>
                    </p:nvSpPr>
                    <p:spPr bwMode="auto">
                      <a:xfrm>
                        <a:off x="2624" y="2288"/>
                        <a:ext cx="207" cy="263"/>
                      </a:xfrm>
                      <a:custGeom>
                        <a:avLst/>
                        <a:gdLst>
                          <a:gd name="T0" fmla="*/ 0 w 415"/>
                          <a:gd name="T1" fmla="*/ 1 h 526"/>
                          <a:gd name="T2" fmla="*/ 0 w 415"/>
                          <a:gd name="T3" fmla="*/ 0 h 526"/>
                          <a:gd name="T4" fmla="*/ 0 w 415"/>
                          <a:gd name="T5" fmla="*/ 1 h 526"/>
                          <a:gd name="T6" fmla="*/ 0 w 415"/>
                          <a:gd name="T7" fmla="*/ 1 h 526"/>
                          <a:gd name="T8" fmla="*/ 0 w 415"/>
                          <a:gd name="T9" fmla="*/ 1 h 526"/>
                          <a:gd name="T10" fmla="*/ 0 w 415"/>
                          <a:gd name="T11" fmla="*/ 1 h 526"/>
                          <a:gd name="T12" fmla="*/ 0 w 415"/>
                          <a:gd name="T13" fmla="*/ 1 h 526"/>
                          <a:gd name="T14" fmla="*/ 0 w 415"/>
                          <a:gd name="T15" fmla="*/ 1 h 526"/>
                          <a:gd name="T16" fmla="*/ 0 w 415"/>
                          <a:gd name="T17" fmla="*/ 1 h 526"/>
                          <a:gd name="T18" fmla="*/ 0 w 415"/>
                          <a:gd name="T19" fmla="*/ 1 h 526"/>
                          <a:gd name="T20" fmla="*/ 0 w 415"/>
                          <a:gd name="T21" fmla="*/ 1 h 526"/>
                          <a:gd name="T22" fmla="*/ 0 w 415"/>
                          <a:gd name="T23" fmla="*/ 1 h 526"/>
                          <a:gd name="T24" fmla="*/ 0 w 415"/>
                          <a:gd name="T25" fmla="*/ 1 h 526"/>
                          <a:gd name="T26" fmla="*/ 0 w 415"/>
                          <a:gd name="T27" fmla="*/ 1 h 526"/>
                          <a:gd name="T28" fmla="*/ 0 w 415"/>
                          <a:gd name="T29" fmla="*/ 1 h 526"/>
                          <a:gd name="T30" fmla="*/ 0 w 415"/>
                          <a:gd name="T31" fmla="*/ 1 h 526"/>
                          <a:gd name="T32" fmla="*/ 0 w 415"/>
                          <a:gd name="T33" fmla="*/ 1 h 526"/>
                          <a:gd name="T34" fmla="*/ 0 w 415"/>
                          <a:gd name="T35" fmla="*/ 1 h 526"/>
                          <a:gd name="T36" fmla="*/ 0 w 415"/>
                          <a:gd name="T37" fmla="*/ 1 h 526"/>
                          <a:gd name="T38" fmla="*/ 0 w 415"/>
                          <a:gd name="T39" fmla="*/ 1 h 526"/>
                          <a:gd name="T40" fmla="*/ 0 w 415"/>
                          <a:gd name="T41" fmla="*/ 1 h 526"/>
                          <a:gd name="T42" fmla="*/ 0 w 415"/>
                          <a:gd name="T43" fmla="*/ 1 h 526"/>
                          <a:gd name="T44" fmla="*/ 0 w 415"/>
                          <a:gd name="T45" fmla="*/ 1 h 526"/>
                          <a:gd name="T46" fmla="*/ 0 w 415"/>
                          <a:gd name="T47" fmla="*/ 1 h 526"/>
                          <a:gd name="T48" fmla="*/ 0 w 415"/>
                          <a:gd name="T49" fmla="*/ 1 h 526"/>
                          <a:gd name="T50" fmla="*/ 0 w 415"/>
                          <a:gd name="T51" fmla="*/ 1 h 526"/>
                          <a:gd name="T52" fmla="*/ 0 w 415"/>
                          <a:gd name="T53" fmla="*/ 1 h 526"/>
                          <a:gd name="T54" fmla="*/ 0 w 415"/>
                          <a:gd name="T55" fmla="*/ 1 h 526"/>
                          <a:gd name="T56" fmla="*/ 0 w 415"/>
                          <a:gd name="T57" fmla="*/ 1 h 526"/>
                          <a:gd name="T58" fmla="*/ 0 w 415"/>
                          <a:gd name="T59" fmla="*/ 1 h 526"/>
                          <a:gd name="T60" fmla="*/ 0 w 415"/>
                          <a:gd name="T61" fmla="*/ 1 h 526"/>
                          <a:gd name="T62" fmla="*/ 0 w 415"/>
                          <a:gd name="T63" fmla="*/ 1 h 526"/>
                          <a:gd name="T64" fmla="*/ 0 w 415"/>
                          <a:gd name="T65" fmla="*/ 1 h 526"/>
                          <a:gd name="T66" fmla="*/ 0 w 415"/>
                          <a:gd name="T67" fmla="*/ 1 h 526"/>
                          <a:gd name="T68" fmla="*/ 0 w 415"/>
                          <a:gd name="T69" fmla="*/ 1 h 526"/>
                          <a:gd name="T70" fmla="*/ 0 w 415"/>
                          <a:gd name="T71" fmla="*/ 1 h 526"/>
                          <a:gd name="T72" fmla="*/ 0 w 415"/>
                          <a:gd name="T73" fmla="*/ 1 h 526"/>
                          <a:gd name="T74" fmla="*/ 0 w 415"/>
                          <a:gd name="T75" fmla="*/ 1 h 526"/>
                          <a:gd name="T76" fmla="*/ 0 w 415"/>
                          <a:gd name="T77" fmla="*/ 1 h 526"/>
                          <a:gd name="T78" fmla="*/ 0 w 415"/>
                          <a:gd name="T79" fmla="*/ 1 h 526"/>
                          <a:gd name="T80" fmla="*/ 0 w 415"/>
                          <a:gd name="T81" fmla="*/ 1 h 526"/>
                          <a:gd name="T82" fmla="*/ 0 w 415"/>
                          <a:gd name="T83" fmla="*/ 1 h 526"/>
                          <a:gd name="T84" fmla="*/ 0 w 415"/>
                          <a:gd name="T85" fmla="*/ 1 h 526"/>
                          <a:gd name="T86" fmla="*/ 0 w 415"/>
                          <a:gd name="T87" fmla="*/ 1 h 526"/>
                          <a:gd name="T88" fmla="*/ 0 w 415"/>
                          <a:gd name="T89" fmla="*/ 1 h 526"/>
                          <a:gd name="T90" fmla="*/ 0 w 415"/>
                          <a:gd name="T91" fmla="*/ 1 h 526"/>
                          <a:gd name="T92" fmla="*/ 0 w 415"/>
                          <a:gd name="T93" fmla="*/ 1 h 526"/>
                          <a:gd name="T94" fmla="*/ 0 w 415"/>
                          <a:gd name="T95" fmla="*/ 1 h 526"/>
                          <a:gd name="T96" fmla="*/ 0 w 415"/>
                          <a:gd name="T97" fmla="*/ 1 h 526"/>
                          <a:gd name="T98" fmla="*/ 0 w 415"/>
                          <a:gd name="T99" fmla="*/ 1 h 526"/>
                          <a:gd name="T100" fmla="*/ 0 w 415"/>
                          <a:gd name="T101" fmla="*/ 1 h 526"/>
                          <a:gd name="T102" fmla="*/ 0 w 415"/>
                          <a:gd name="T103" fmla="*/ 1 h 5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5"/>
                          <a:gd name="T157" fmla="*/ 0 h 526"/>
                          <a:gd name="T158" fmla="*/ 415 w 415"/>
                          <a:gd name="T159" fmla="*/ 526 h 5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5" h="526">
                            <a:moveTo>
                              <a:pt x="257" y="16"/>
                            </a:moveTo>
                            <a:lnTo>
                              <a:pt x="281" y="4"/>
                            </a:lnTo>
                            <a:lnTo>
                              <a:pt x="305" y="0"/>
                            </a:lnTo>
                            <a:lnTo>
                              <a:pt x="327" y="0"/>
                            </a:lnTo>
                            <a:lnTo>
                              <a:pt x="359" y="6"/>
                            </a:lnTo>
                            <a:lnTo>
                              <a:pt x="375" y="12"/>
                            </a:lnTo>
                            <a:lnTo>
                              <a:pt x="389" y="30"/>
                            </a:lnTo>
                            <a:lnTo>
                              <a:pt x="403" y="56"/>
                            </a:lnTo>
                            <a:lnTo>
                              <a:pt x="415" y="73"/>
                            </a:lnTo>
                            <a:lnTo>
                              <a:pt x="415" y="93"/>
                            </a:lnTo>
                            <a:lnTo>
                              <a:pt x="413" y="115"/>
                            </a:lnTo>
                            <a:lnTo>
                              <a:pt x="395" y="143"/>
                            </a:lnTo>
                            <a:lnTo>
                              <a:pt x="379" y="167"/>
                            </a:lnTo>
                            <a:lnTo>
                              <a:pt x="359" y="187"/>
                            </a:lnTo>
                            <a:lnTo>
                              <a:pt x="335" y="205"/>
                            </a:lnTo>
                            <a:lnTo>
                              <a:pt x="317" y="219"/>
                            </a:lnTo>
                            <a:lnTo>
                              <a:pt x="287" y="227"/>
                            </a:lnTo>
                            <a:lnTo>
                              <a:pt x="257" y="239"/>
                            </a:lnTo>
                            <a:lnTo>
                              <a:pt x="231" y="249"/>
                            </a:lnTo>
                            <a:lnTo>
                              <a:pt x="209" y="257"/>
                            </a:lnTo>
                            <a:lnTo>
                              <a:pt x="191" y="257"/>
                            </a:lnTo>
                            <a:lnTo>
                              <a:pt x="179" y="263"/>
                            </a:lnTo>
                            <a:lnTo>
                              <a:pt x="173" y="269"/>
                            </a:lnTo>
                            <a:lnTo>
                              <a:pt x="201" y="269"/>
                            </a:lnTo>
                            <a:lnTo>
                              <a:pt x="183" y="279"/>
                            </a:lnTo>
                            <a:lnTo>
                              <a:pt x="159" y="287"/>
                            </a:lnTo>
                            <a:lnTo>
                              <a:pt x="126" y="287"/>
                            </a:lnTo>
                            <a:lnTo>
                              <a:pt x="102" y="287"/>
                            </a:lnTo>
                            <a:lnTo>
                              <a:pt x="94" y="293"/>
                            </a:lnTo>
                            <a:lnTo>
                              <a:pt x="108" y="326"/>
                            </a:lnTo>
                            <a:lnTo>
                              <a:pt x="116" y="362"/>
                            </a:lnTo>
                            <a:lnTo>
                              <a:pt x="116" y="394"/>
                            </a:lnTo>
                            <a:lnTo>
                              <a:pt x="116" y="428"/>
                            </a:lnTo>
                            <a:lnTo>
                              <a:pt x="122" y="452"/>
                            </a:lnTo>
                            <a:lnTo>
                              <a:pt x="114" y="484"/>
                            </a:lnTo>
                            <a:lnTo>
                              <a:pt x="102" y="522"/>
                            </a:lnTo>
                            <a:lnTo>
                              <a:pt x="90" y="526"/>
                            </a:lnTo>
                            <a:lnTo>
                              <a:pt x="80" y="512"/>
                            </a:lnTo>
                            <a:lnTo>
                              <a:pt x="46" y="476"/>
                            </a:lnTo>
                            <a:lnTo>
                              <a:pt x="12" y="456"/>
                            </a:lnTo>
                            <a:lnTo>
                              <a:pt x="50" y="456"/>
                            </a:lnTo>
                            <a:lnTo>
                              <a:pt x="34" y="416"/>
                            </a:lnTo>
                            <a:lnTo>
                              <a:pt x="14" y="398"/>
                            </a:lnTo>
                            <a:lnTo>
                              <a:pt x="30" y="368"/>
                            </a:lnTo>
                            <a:lnTo>
                              <a:pt x="20" y="358"/>
                            </a:lnTo>
                            <a:lnTo>
                              <a:pt x="36" y="362"/>
                            </a:lnTo>
                            <a:lnTo>
                              <a:pt x="18" y="326"/>
                            </a:lnTo>
                            <a:lnTo>
                              <a:pt x="40" y="328"/>
                            </a:lnTo>
                            <a:lnTo>
                              <a:pt x="4" y="283"/>
                            </a:lnTo>
                            <a:lnTo>
                              <a:pt x="0" y="243"/>
                            </a:lnTo>
                            <a:lnTo>
                              <a:pt x="18" y="257"/>
                            </a:lnTo>
                            <a:lnTo>
                              <a:pt x="6" y="229"/>
                            </a:lnTo>
                            <a:lnTo>
                              <a:pt x="48" y="233"/>
                            </a:lnTo>
                            <a:lnTo>
                              <a:pt x="64" y="225"/>
                            </a:lnTo>
                            <a:lnTo>
                              <a:pt x="46" y="203"/>
                            </a:lnTo>
                            <a:lnTo>
                              <a:pt x="76" y="199"/>
                            </a:lnTo>
                            <a:lnTo>
                              <a:pt x="48" y="183"/>
                            </a:lnTo>
                            <a:lnTo>
                              <a:pt x="24" y="165"/>
                            </a:lnTo>
                            <a:lnTo>
                              <a:pt x="72" y="179"/>
                            </a:lnTo>
                            <a:lnTo>
                              <a:pt x="104" y="187"/>
                            </a:lnTo>
                            <a:lnTo>
                              <a:pt x="132" y="189"/>
                            </a:lnTo>
                            <a:lnTo>
                              <a:pt x="167" y="193"/>
                            </a:lnTo>
                            <a:lnTo>
                              <a:pt x="201" y="191"/>
                            </a:lnTo>
                            <a:lnTo>
                              <a:pt x="213" y="185"/>
                            </a:lnTo>
                            <a:lnTo>
                              <a:pt x="203" y="171"/>
                            </a:lnTo>
                            <a:lnTo>
                              <a:pt x="243" y="165"/>
                            </a:lnTo>
                            <a:lnTo>
                              <a:pt x="209" y="159"/>
                            </a:lnTo>
                            <a:lnTo>
                              <a:pt x="177" y="155"/>
                            </a:lnTo>
                            <a:lnTo>
                              <a:pt x="142" y="155"/>
                            </a:lnTo>
                            <a:lnTo>
                              <a:pt x="106" y="155"/>
                            </a:lnTo>
                            <a:lnTo>
                              <a:pt x="132" y="135"/>
                            </a:lnTo>
                            <a:lnTo>
                              <a:pt x="100" y="143"/>
                            </a:lnTo>
                            <a:lnTo>
                              <a:pt x="72" y="139"/>
                            </a:lnTo>
                            <a:lnTo>
                              <a:pt x="48" y="135"/>
                            </a:lnTo>
                            <a:lnTo>
                              <a:pt x="34" y="133"/>
                            </a:lnTo>
                            <a:lnTo>
                              <a:pt x="66" y="125"/>
                            </a:lnTo>
                            <a:lnTo>
                              <a:pt x="90" y="119"/>
                            </a:lnTo>
                            <a:lnTo>
                              <a:pt x="108" y="111"/>
                            </a:lnTo>
                            <a:lnTo>
                              <a:pt x="118" y="107"/>
                            </a:lnTo>
                            <a:lnTo>
                              <a:pt x="96" y="107"/>
                            </a:lnTo>
                            <a:lnTo>
                              <a:pt x="136" y="87"/>
                            </a:lnTo>
                            <a:lnTo>
                              <a:pt x="114" y="81"/>
                            </a:lnTo>
                            <a:lnTo>
                              <a:pt x="96" y="81"/>
                            </a:lnTo>
                            <a:lnTo>
                              <a:pt x="132" y="75"/>
                            </a:lnTo>
                            <a:lnTo>
                              <a:pt x="173" y="79"/>
                            </a:lnTo>
                            <a:lnTo>
                              <a:pt x="193" y="87"/>
                            </a:lnTo>
                            <a:lnTo>
                              <a:pt x="217" y="89"/>
                            </a:lnTo>
                            <a:lnTo>
                              <a:pt x="239" y="89"/>
                            </a:lnTo>
                            <a:lnTo>
                              <a:pt x="263" y="87"/>
                            </a:lnTo>
                            <a:lnTo>
                              <a:pt x="279" y="79"/>
                            </a:lnTo>
                            <a:lnTo>
                              <a:pt x="295" y="71"/>
                            </a:lnTo>
                            <a:lnTo>
                              <a:pt x="305" y="65"/>
                            </a:lnTo>
                            <a:lnTo>
                              <a:pt x="281" y="65"/>
                            </a:lnTo>
                            <a:lnTo>
                              <a:pt x="253" y="62"/>
                            </a:lnTo>
                            <a:lnTo>
                              <a:pt x="215" y="60"/>
                            </a:lnTo>
                            <a:lnTo>
                              <a:pt x="267" y="54"/>
                            </a:lnTo>
                            <a:lnTo>
                              <a:pt x="295" y="48"/>
                            </a:lnTo>
                            <a:lnTo>
                              <a:pt x="315" y="44"/>
                            </a:lnTo>
                            <a:lnTo>
                              <a:pt x="329" y="34"/>
                            </a:lnTo>
                            <a:lnTo>
                              <a:pt x="305" y="36"/>
                            </a:lnTo>
                            <a:lnTo>
                              <a:pt x="317" y="20"/>
                            </a:lnTo>
                            <a:lnTo>
                              <a:pt x="329" y="16"/>
                            </a:lnTo>
                            <a:lnTo>
                              <a:pt x="299" y="16"/>
                            </a:lnTo>
                            <a:lnTo>
                              <a:pt x="275" y="18"/>
                            </a:lnTo>
                            <a:lnTo>
                              <a:pt x="257" y="1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90" name="Freeform 58"/>
                    <p:cNvSpPr>
                      <a:spLocks/>
                    </p:cNvSpPr>
                    <p:nvPr/>
                  </p:nvSpPr>
                  <p:spPr bwMode="auto">
                    <a:xfrm>
                      <a:off x="2834" y="2286"/>
                      <a:ext cx="58" cy="68"/>
                    </a:xfrm>
                    <a:custGeom>
                      <a:avLst/>
                      <a:gdLst>
                        <a:gd name="T0" fmla="*/ 0 w 116"/>
                        <a:gd name="T1" fmla="*/ 0 h 135"/>
                        <a:gd name="T2" fmla="*/ 1 w 116"/>
                        <a:gd name="T3" fmla="*/ 1 h 135"/>
                        <a:gd name="T4" fmla="*/ 1 w 116"/>
                        <a:gd name="T5" fmla="*/ 1 h 135"/>
                        <a:gd name="T6" fmla="*/ 1 w 116"/>
                        <a:gd name="T7" fmla="*/ 1 h 135"/>
                        <a:gd name="T8" fmla="*/ 1 w 116"/>
                        <a:gd name="T9" fmla="*/ 1 h 135"/>
                        <a:gd name="T10" fmla="*/ 1 w 116"/>
                        <a:gd name="T11" fmla="*/ 1 h 135"/>
                        <a:gd name="T12" fmla="*/ 1 w 116"/>
                        <a:gd name="T13" fmla="*/ 1 h 135"/>
                        <a:gd name="T14" fmla="*/ 1 w 116"/>
                        <a:gd name="T15" fmla="*/ 1 h 135"/>
                        <a:gd name="T16" fmla="*/ 1 w 116"/>
                        <a:gd name="T17" fmla="*/ 1 h 135"/>
                        <a:gd name="T18" fmla="*/ 1 w 116"/>
                        <a:gd name="T19" fmla="*/ 1 h 135"/>
                        <a:gd name="T20" fmla="*/ 1 w 116"/>
                        <a:gd name="T21" fmla="*/ 1 h 135"/>
                        <a:gd name="T22" fmla="*/ 1 w 116"/>
                        <a:gd name="T23" fmla="*/ 1 h 135"/>
                        <a:gd name="T24" fmla="*/ 1 w 116"/>
                        <a:gd name="T25" fmla="*/ 1 h 135"/>
                        <a:gd name="T26" fmla="*/ 1 w 116"/>
                        <a:gd name="T27" fmla="*/ 1 h 135"/>
                        <a:gd name="T28" fmla="*/ 1 w 116"/>
                        <a:gd name="T29" fmla="*/ 1 h 135"/>
                        <a:gd name="T30" fmla="*/ 1 w 116"/>
                        <a:gd name="T31" fmla="*/ 1 h 135"/>
                        <a:gd name="T32" fmla="*/ 1 w 116"/>
                        <a:gd name="T33" fmla="*/ 1 h 135"/>
                        <a:gd name="T34" fmla="*/ 1 w 116"/>
                        <a:gd name="T35" fmla="*/ 1 h 135"/>
                        <a:gd name="T36" fmla="*/ 1 w 116"/>
                        <a:gd name="T37" fmla="*/ 1 h 135"/>
                        <a:gd name="T38" fmla="*/ 0 w 116"/>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135"/>
                        <a:gd name="T62" fmla="*/ 116 w 116"/>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135">
                          <a:moveTo>
                            <a:pt x="0" y="0"/>
                          </a:moveTo>
                          <a:lnTo>
                            <a:pt x="24" y="28"/>
                          </a:lnTo>
                          <a:lnTo>
                            <a:pt x="38" y="38"/>
                          </a:lnTo>
                          <a:lnTo>
                            <a:pt x="54" y="52"/>
                          </a:lnTo>
                          <a:lnTo>
                            <a:pt x="72" y="60"/>
                          </a:lnTo>
                          <a:lnTo>
                            <a:pt x="94" y="69"/>
                          </a:lnTo>
                          <a:lnTo>
                            <a:pt x="66" y="64"/>
                          </a:lnTo>
                          <a:lnTo>
                            <a:pt x="46" y="58"/>
                          </a:lnTo>
                          <a:lnTo>
                            <a:pt x="38" y="62"/>
                          </a:lnTo>
                          <a:lnTo>
                            <a:pt x="52" y="79"/>
                          </a:lnTo>
                          <a:lnTo>
                            <a:pt x="62" y="99"/>
                          </a:lnTo>
                          <a:lnTo>
                            <a:pt x="86" y="113"/>
                          </a:lnTo>
                          <a:lnTo>
                            <a:pt x="116" y="135"/>
                          </a:lnTo>
                          <a:lnTo>
                            <a:pt x="76" y="115"/>
                          </a:lnTo>
                          <a:lnTo>
                            <a:pt x="54" y="103"/>
                          </a:lnTo>
                          <a:lnTo>
                            <a:pt x="32" y="95"/>
                          </a:lnTo>
                          <a:lnTo>
                            <a:pt x="18" y="77"/>
                          </a:lnTo>
                          <a:lnTo>
                            <a:pt x="18" y="54"/>
                          </a:lnTo>
                          <a:lnTo>
                            <a:pt x="6" y="3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33800" name="Freeform 59"/>
            <p:cNvSpPr>
              <a:spLocks/>
            </p:cNvSpPr>
            <p:nvPr/>
          </p:nvSpPr>
          <p:spPr bwMode="auto">
            <a:xfrm>
              <a:off x="1000" y="3290"/>
              <a:ext cx="3658" cy="649"/>
            </a:xfrm>
            <a:custGeom>
              <a:avLst/>
              <a:gdLst>
                <a:gd name="T0" fmla="*/ 1 w 7316"/>
                <a:gd name="T1" fmla="*/ 0 h 1299"/>
                <a:gd name="T2" fmla="*/ 0 w 7316"/>
                <a:gd name="T3" fmla="*/ 0 h 1299"/>
                <a:gd name="T4" fmla="*/ 1 w 7316"/>
                <a:gd name="T5" fmla="*/ 0 h 1299"/>
                <a:gd name="T6" fmla="*/ 1 w 7316"/>
                <a:gd name="T7" fmla="*/ 0 h 1299"/>
                <a:gd name="T8" fmla="*/ 1 w 7316"/>
                <a:gd name="T9" fmla="*/ 0 h 1299"/>
                <a:gd name="T10" fmla="*/ 0 60000 65536"/>
                <a:gd name="T11" fmla="*/ 0 60000 65536"/>
                <a:gd name="T12" fmla="*/ 0 60000 65536"/>
                <a:gd name="T13" fmla="*/ 0 60000 65536"/>
                <a:gd name="T14" fmla="*/ 0 60000 65536"/>
                <a:gd name="T15" fmla="*/ 0 w 7316"/>
                <a:gd name="T16" fmla="*/ 0 h 1299"/>
                <a:gd name="T17" fmla="*/ 7316 w 7316"/>
                <a:gd name="T18" fmla="*/ 1299 h 1299"/>
              </a:gdLst>
              <a:ahLst/>
              <a:cxnLst>
                <a:cxn ang="T10">
                  <a:pos x="T0" y="T1"/>
                </a:cxn>
                <a:cxn ang="T11">
                  <a:pos x="T2" y="T3"/>
                </a:cxn>
                <a:cxn ang="T12">
                  <a:pos x="T4" y="T5"/>
                </a:cxn>
                <a:cxn ang="T13">
                  <a:pos x="T6" y="T7"/>
                </a:cxn>
                <a:cxn ang="T14">
                  <a:pos x="T8" y="T9"/>
                </a:cxn>
              </a:cxnLst>
              <a:rect l="T15" t="T16" r="T17" b="T18"/>
              <a:pathLst>
                <a:path w="7316" h="1299">
                  <a:moveTo>
                    <a:pt x="926" y="0"/>
                  </a:moveTo>
                  <a:lnTo>
                    <a:pt x="0" y="1299"/>
                  </a:lnTo>
                  <a:lnTo>
                    <a:pt x="7316" y="1299"/>
                  </a:lnTo>
                  <a:lnTo>
                    <a:pt x="6655" y="0"/>
                  </a:lnTo>
                  <a:lnTo>
                    <a:pt x="926"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01" name="Group 60"/>
            <p:cNvGrpSpPr>
              <a:grpSpLocks/>
            </p:cNvGrpSpPr>
            <p:nvPr/>
          </p:nvGrpSpPr>
          <p:grpSpPr bwMode="auto">
            <a:xfrm>
              <a:off x="2283" y="3133"/>
              <a:ext cx="176" cy="181"/>
              <a:chOff x="2283" y="3133"/>
              <a:chExt cx="176" cy="181"/>
            </a:xfrm>
          </p:grpSpPr>
          <p:sp>
            <p:nvSpPr>
              <p:cNvPr id="33878" name="Freeform 61"/>
              <p:cNvSpPr>
                <a:spLocks/>
              </p:cNvSpPr>
              <p:nvPr/>
            </p:nvSpPr>
            <p:spPr bwMode="auto">
              <a:xfrm>
                <a:off x="2283" y="3133"/>
                <a:ext cx="175" cy="181"/>
              </a:xfrm>
              <a:custGeom>
                <a:avLst/>
                <a:gdLst>
                  <a:gd name="T0" fmla="*/ 0 w 351"/>
                  <a:gd name="T1" fmla="*/ 0 h 363"/>
                  <a:gd name="T2" fmla="*/ 0 w 351"/>
                  <a:gd name="T3" fmla="*/ 0 h 363"/>
                  <a:gd name="T4" fmla="*/ 0 w 351"/>
                  <a:gd name="T5" fmla="*/ 0 h 363"/>
                  <a:gd name="T6" fmla="*/ 0 w 351"/>
                  <a:gd name="T7" fmla="*/ 0 h 363"/>
                  <a:gd name="T8" fmla="*/ 0 w 351"/>
                  <a:gd name="T9" fmla="*/ 0 h 363"/>
                  <a:gd name="T10" fmla="*/ 0 w 351"/>
                  <a:gd name="T11" fmla="*/ 0 h 363"/>
                  <a:gd name="T12" fmla="*/ 0 w 351"/>
                  <a:gd name="T13" fmla="*/ 0 h 363"/>
                  <a:gd name="T14" fmla="*/ 0 w 351"/>
                  <a:gd name="T15" fmla="*/ 0 h 363"/>
                  <a:gd name="T16" fmla="*/ 0 w 351"/>
                  <a:gd name="T17" fmla="*/ 0 h 363"/>
                  <a:gd name="T18" fmla="*/ 0 w 351"/>
                  <a:gd name="T19" fmla="*/ 0 h 363"/>
                  <a:gd name="T20" fmla="*/ 0 w 351"/>
                  <a:gd name="T21" fmla="*/ 0 h 363"/>
                  <a:gd name="T22" fmla="*/ 0 w 351"/>
                  <a:gd name="T23" fmla="*/ 0 h 363"/>
                  <a:gd name="T24" fmla="*/ 0 w 351"/>
                  <a:gd name="T25" fmla="*/ 0 h 363"/>
                  <a:gd name="T26" fmla="*/ 0 w 351"/>
                  <a:gd name="T27" fmla="*/ 0 h 363"/>
                  <a:gd name="T28" fmla="*/ 0 w 351"/>
                  <a:gd name="T29" fmla="*/ 0 h 363"/>
                  <a:gd name="T30" fmla="*/ 0 w 351"/>
                  <a:gd name="T31" fmla="*/ 0 h 363"/>
                  <a:gd name="T32" fmla="*/ 0 w 351"/>
                  <a:gd name="T33" fmla="*/ 0 h 363"/>
                  <a:gd name="T34" fmla="*/ 0 w 351"/>
                  <a:gd name="T35" fmla="*/ 0 h 363"/>
                  <a:gd name="T36" fmla="*/ 0 w 351"/>
                  <a:gd name="T37" fmla="*/ 0 h 363"/>
                  <a:gd name="T38" fmla="*/ 0 w 351"/>
                  <a:gd name="T39" fmla="*/ 0 h 363"/>
                  <a:gd name="T40" fmla="*/ 0 w 351"/>
                  <a:gd name="T41" fmla="*/ 0 h 363"/>
                  <a:gd name="T42" fmla="*/ 0 w 351"/>
                  <a:gd name="T43" fmla="*/ 0 h 363"/>
                  <a:gd name="T44" fmla="*/ 0 w 351"/>
                  <a:gd name="T45" fmla="*/ 0 h 363"/>
                  <a:gd name="T46" fmla="*/ 0 w 351"/>
                  <a:gd name="T47" fmla="*/ 0 h 363"/>
                  <a:gd name="T48" fmla="*/ 0 w 351"/>
                  <a:gd name="T49" fmla="*/ 0 h 363"/>
                  <a:gd name="T50" fmla="*/ 0 w 351"/>
                  <a:gd name="T51" fmla="*/ 0 h 363"/>
                  <a:gd name="T52" fmla="*/ 0 w 351"/>
                  <a:gd name="T53" fmla="*/ 0 h 363"/>
                  <a:gd name="T54" fmla="*/ 0 w 351"/>
                  <a:gd name="T55" fmla="*/ 0 h 363"/>
                  <a:gd name="T56" fmla="*/ 0 w 351"/>
                  <a:gd name="T57" fmla="*/ 0 h 363"/>
                  <a:gd name="T58" fmla="*/ 0 w 351"/>
                  <a:gd name="T59" fmla="*/ 0 h 363"/>
                  <a:gd name="T60" fmla="*/ 0 w 351"/>
                  <a:gd name="T61" fmla="*/ 0 h 363"/>
                  <a:gd name="T62" fmla="*/ 0 w 351"/>
                  <a:gd name="T63" fmla="*/ 0 h 363"/>
                  <a:gd name="T64" fmla="*/ 0 w 351"/>
                  <a:gd name="T65" fmla="*/ 0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63"/>
                  <a:gd name="T101" fmla="*/ 351 w 351"/>
                  <a:gd name="T102" fmla="*/ 363 h 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63">
                    <a:moveTo>
                      <a:pt x="58" y="56"/>
                    </a:moveTo>
                    <a:lnTo>
                      <a:pt x="110" y="8"/>
                    </a:lnTo>
                    <a:lnTo>
                      <a:pt x="140" y="0"/>
                    </a:lnTo>
                    <a:lnTo>
                      <a:pt x="202" y="8"/>
                    </a:lnTo>
                    <a:lnTo>
                      <a:pt x="266" y="18"/>
                    </a:lnTo>
                    <a:lnTo>
                      <a:pt x="308" y="28"/>
                    </a:lnTo>
                    <a:lnTo>
                      <a:pt x="321" y="38"/>
                    </a:lnTo>
                    <a:lnTo>
                      <a:pt x="329" y="60"/>
                    </a:lnTo>
                    <a:lnTo>
                      <a:pt x="331" y="74"/>
                    </a:lnTo>
                    <a:lnTo>
                      <a:pt x="321" y="88"/>
                    </a:lnTo>
                    <a:lnTo>
                      <a:pt x="333" y="102"/>
                    </a:lnTo>
                    <a:lnTo>
                      <a:pt x="339" y="122"/>
                    </a:lnTo>
                    <a:lnTo>
                      <a:pt x="335" y="134"/>
                    </a:lnTo>
                    <a:lnTo>
                      <a:pt x="345" y="148"/>
                    </a:lnTo>
                    <a:lnTo>
                      <a:pt x="349" y="164"/>
                    </a:lnTo>
                    <a:lnTo>
                      <a:pt x="347" y="182"/>
                    </a:lnTo>
                    <a:lnTo>
                      <a:pt x="335" y="201"/>
                    </a:lnTo>
                    <a:lnTo>
                      <a:pt x="345" y="221"/>
                    </a:lnTo>
                    <a:lnTo>
                      <a:pt x="351" y="245"/>
                    </a:lnTo>
                    <a:lnTo>
                      <a:pt x="343" y="269"/>
                    </a:lnTo>
                    <a:lnTo>
                      <a:pt x="329" y="281"/>
                    </a:lnTo>
                    <a:lnTo>
                      <a:pt x="329" y="321"/>
                    </a:lnTo>
                    <a:lnTo>
                      <a:pt x="315" y="343"/>
                    </a:lnTo>
                    <a:lnTo>
                      <a:pt x="286" y="353"/>
                    </a:lnTo>
                    <a:lnTo>
                      <a:pt x="156" y="363"/>
                    </a:lnTo>
                    <a:lnTo>
                      <a:pt x="92" y="339"/>
                    </a:lnTo>
                    <a:lnTo>
                      <a:pt x="14" y="251"/>
                    </a:lnTo>
                    <a:lnTo>
                      <a:pt x="2" y="213"/>
                    </a:lnTo>
                    <a:lnTo>
                      <a:pt x="0" y="184"/>
                    </a:lnTo>
                    <a:lnTo>
                      <a:pt x="4" y="156"/>
                    </a:lnTo>
                    <a:lnTo>
                      <a:pt x="16" y="112"/>
                    </a:lnTo>
                    <a:lnTo>
                      <a:pt x="30" y="90"/>
                    </a:lnTo>
                    <a:lnTo>
                      <a:pt x="58" y="5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79" name="Group 62"/>
              <p:cNvGrpSpPr>
                <a:grpSpLocks/>
              </p:cNvGrpSpPr>
              <p:nvPr/>
            </p:nvGrpSpPr>
            <p:grpSpPr bwMode="auto">
              <a:xfrm>
                <a:off x="2326" y="3156"/>
                <a:ext cx="133" cy="158"/>
                <a:chOff x="2326" y="3156"/>
                <a:chExt cx="133" cy="158"/>
              </a:xfrm>
            </p:grpSpPr>
            <p:sp>
              <p:nvSpPr>
                <p:cNvPr id="33880" name="Freeform 63"/>
                <p:cNvSpPr>
                  <a:spLocks/>
                </p:cNvSpPr>
                <p:nvPr/>
              </p:nvSpPr>
              <p:spPr bwMode="auto">
                <a:xfrm>
                  <a:off x="2326" y="3193"/>
                  <a:ext cx="133" cy="121"/>
                </a:xfrm>
                <a:custGeom>
                  <a:avLst/>
                  <a:gdLst>
                    <a:gd name="T0" fmla="*/ 1 w 265"/>
                    <a:gd name="T1" fmla="*/ 0 h 243"/>
                    <a:gd name="T2" fmla="*/ 1 w 265"/>
                    <a:gd name="T3" fmla="*/ 0 h 243"/>
                    <a:gd name="T4" fmla="*/ 1 w 265"/>
                    <a:gd name="T5" fmla="*/ 0 h 243"/>
                    <a:gd name="T6" fmla="*/ 1 w 265"/>
                    <a:gd name="T7" fmla="*/ 0 h 243"/>
                    <a:gd name="T8" fmla="*/ 1 w 265"/>
                    <a:gd name="T9" fmla="*/ 0 h 243"/>
                    <a:gd name="T10" fmla="*/ 1 w 265"/>
                    <a:gd name="T11" fmla="*/ 0 h 243"/>
                    <a:gd name="T12" fmla="*/ 1 w 265"/>
                    <a:gd name="T13" fmla="*/ 0 h 243"/>
                    <a:gd name="T14" fmla="*/ 1 w 265"/>
                    <a:gd name="T15" fmla="*/ 0 h 243"/>
                    <a:gd name="T16" fmla="*/ 1 w 265"/>
                    <a:gd name="T17" fmla="*/ 0 h 243"/>
                    <a:gd name="T18" fmla="*/ 1 w 265"/>
                    <a:gd name="T19" fmla="*/ 0 h 243"/>
                    <a:gd name="T20" fmla="*/ 1 w 265"/>
                    <a:gd name="T21" fmla="*/ 0 h 243"/>
                    <a:gd name="T22" fmla="*/ 1 w 265"/>
                    <a:gd name="T23" fmla="*/ 0 h 243"/>
                    <a:gd name="T24" fmla="*/ 1 w 265"/>
                    <a:gd name="T25" fmla="*/ 0 h 243"/>
                    <a:gd name="T26" fmla="*/ 1 w 265"/>
                    <a:gd name="T27" fmla="*/ 0 h 243"/>
                    <a:gd name="T28" fmla="*/ 1 w 265"/>
                    <a:gd name="T29" fmla="*/ 0 h 243"/>
                    <a:gd name="T30" fmla="*/ 1 w 265"/>
                    <a:gd name="T31" fmla="*/ 0 h 243"/>
                    <a:gd name="T32" fmla="*/ 1 w 265"/>
                    <a:gd name="T33" fmla="*/ 0 h 243"/>
                    <a:gd name="T34" fmla="*/ 1 w 265"/>
                    <a:gd name="T35" fmla="*/ 0 h 243"/>
                    <a:gd name="T36" fmla="*/ 1 w 265"/>
                    <a:gd name="T37" fmla="*/ 0 h 243"/>
                    <a:gd name="T38" fmla="*/ 1 w 265"/>
                    <a:gd name="T39" fmla="*/ 0 h 243"/>
                    <a:gd name="T40" fmla="*/ 1 w 265"/>
                    <a:gd name="T41" fmla="*/ 0 h 243"/>
                    <a:gd name="T42" fmla="*/ 1 w 265"/>
                    <a:gd name="T43" fmla="*/ 0 h 243"/>
                    <a:gd name="T44" fmla="*/ 1 w 265"/>
                    <a:gd name="T45" fmla="*/ 0 h 243"/>
                    <a:gd name="T46" fmla="*/ 1 w 265"/>
                    <a:gd name="T47" fmla="*/ 0 h 243"/>
                    <a:gd name="T48" fmla="*/ 1 w 265"/>
                    <a:gd name="T49" fmla="*/ 0 h 243"/>
                    <a:gd name="T50" fmla="*/ 1 w 265"/>
                    <a:gd name="T51" fmla="*/ 0 h 243"/>
                    <a:gd name="T52" fmla="*/ 1 w 265"/>
                    <a:gd name="T53" fmla="*/ 0 h 243"/>
                    <a:gd name="T54" fmla="*/ 1 w 265"/>
                    <a:gd name="T55" fmla="*/ 0 h 243"/>
                    <a:gd name="T56" fmla="*/ 1 w 265"/>
                    <a:gd name="T57" fmla="*/ 0 h 243"/>
                    <a:gd name="T58" fmla="*/ 1 w 265"/>
                    <a:gd name="T59" fmla="*/ 0 h 243"/>
                    <a:gd name="T60" fmla="*/ 1 w 265"/>
                    <a:gd name="T61" fmla="*/ 0 h 243"/>
                    <a:gd name="T62" fmla="*/ 1 w 265"/>
                    <a:gd name="T63" fmla="*/ 0 h 243"/>
                    <a:gd name="T64" fmla="*/ 1 w 265"/>
                    <a:gd name="T65" fmla="*/ 0 h 243"/>
                    <a:gd name="T66" fmla="*/ 1 w 265"/>
                    <a:gd name="T67" fmla="*/ 0 h 243"/>
                    <a:gd name="T68" fmla="*/ 1 w 265"/>
                    <a:gd name="T69" fmla="*/ 0 h 243"/>
                    <a:gd name="T70" fmla="*/ 1 w 265"/>
                    <a:gd name="T71" fmla="*/ 0 h 243"/>
                    <a:gd name="T72" fmla="*/ 0 w 265"/>
                    <a:gd name="T73" fmla="*/ 0 h 243"/>
                    <a:gd name="T74" fmla="*/ 1 w 265"/>
                    <a:gd name="T75" fmla="*/ 0 h 243"/>
                    <a:gd name="T76" fmla="*/ 1 w 265"/>
                    <a:gd name="T77" fmla="*/ 0 h 243"/>
                    <a:gd name="T78" fmla="*/ 1 w 265"/>
                    <a:gd name="T79" fmla="*/ 0 h 243"/>
                    <a:gd name="T80" fmla="*/ 1 w 265"/>
                    <a:gd name="T81" fmla="*/ 0 h 243"/>
                    <a:gd name="T82" fmla="*/ 1 w 265"/>
                    <a:gd name="T83" fmla="*/ 0 h 243"/>
                    <a:gd name="T84" fmla="*/ 1 w 265"/>
                    <a:gd name="T85" fmla="*/ 0 h 243"/>
                    <a:gd name="T86" fmla="*/ 1 w 265"/>
                    <a:gd name="T87" fmla="*/ 0 h 243"/>
                    <a:gd name="T88" fmla="*/ 1 w 265"/>
                    <a:gd name="T89" fmla="*/ 0 h 243"/>
                    <a:gd name="T90" fmla="*/ 1 w 265"/>
                    <a:gd name="T91" fmla="*/ 0 h 243"/>
                    <a:gd name="T92" fmla="*/ 1 w 265"/>
                    <a:gd name="T93" fmla="*/ 0 h 243"/>
                    <a:gd name="T94" fmla="*/ 1 w 265"/>
                    <a:gd name="T95" fmla="*/ 0 h 243"/>
                    <a:gd name="T96" fmla="*/ 1 w 265"/>
                    <a:gd name="T97" fmla="*/ 0 h 243"/>
                    <a:gd name="T98" fmla="*/ 1 w 265"/>
                    <a:gd name="T99" fmla="*/ 0 h 2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
                    <a:gd name="T151" fmla="*/ 0 h 243"/>
                    <a:gd name="T152" fmla="*/ 265 w 265"/>
                    <a:gd name="T153" fmla="*/ 243 h 2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 h="243">
                      <a:moveTo>
                        <a:pt x="78" y="34"/>
                      </a:moveTo>
                      <a:lnTo>
                        <a:pt x="110" y="36"/>
                      </a:lnTo>
                      <a:lnTo>
                        <a:pt x="130" y="36"/>
                      </a:lnTo>
                      <a:lnTo>
                        <a:pt x="128" y="0"/>
                      </a:lnTo>
                      <a:lnTo>
                        <a:pt x="142" y="20"/>
                      </a:lnTo>
                      <a:lnTo>
                        <a:pt x="152" y="30"/>
                      </a:lnTo>
                      <a:lnTo>
                        <a:pt x="166" y="34"/>
                      </a:lnTo>
                      <a:lnTo>
                        <a:pt x="194" y="30"/>
                      </a:lnTo>
                      <a:lnTo>
                        <a:pt x="214" y="22"/>
                      </a:lnTo>
                      <a:lnTo>
                        <a:pt x="231" y="14"/>
                      </a:lnTo>
                      <a:lnTo>
                        <a:pt x="247" y="10"/>
                      </a:lnTo>
                      <a:lnTo>
                        <a:pt x="253" y="2"/>
                      </a:lnTo>
                      <a:lnTo>
                        <a:pt x="249" y="14"/>
                      </a:lnTo>
                      <a:lnTo>
                        <a:pt x="259" y="28"/>
                      </a:lnTo>
                      <a:lnTo>
                        <a:pt x="263" y="44"/>
                      </a:lnTo>
                      <a:lnTo>
                        <a:pt x="261" y="62"/>
                      </a:lnTo>
                      <a:lnTo>
                        <a:pt x="249" y="81"/>
                      </a:lnTo>
                      <a:lnTo>
                        <a:pt x="259" y="101"/>
                      </a:lnTo>
                      <a:lnTo>
                        <a:pt x="265" y="125"/>
                      </a:lnTo>
                      <a:lnTo>
                        <a:pt x="257" y="149"/>
                      </a:lnTo>
                      <a:lnTo>
                        <a:pt x="243" y="161"/>
                      </a:lnTo>
                      <a:lnTo>
                        <a:pt x="243" y="201"/>
                      </a:lnTo>
                      <a:lnTo>
                        <a:pt x="229" y="223"/>
                      </a:lnTo>
                      <a:lnTo>
                        <a:pt x="200" y="233"/>
                      </a:lnTo>
                      <a:lnTo>
                        <a:pt x="70" y="243"/>
                      </a:lnTo>
                      <a:lnTo>
                        <a:pt x="6" y="219"/>
                      </a:lnTo>
                      <a:lnTo>
                        <a:pt x="44" y="231"/>
                      </a:lnTo>
                      <a:lnTo>
                        <a:pt x="78" y="237"/>
                      </a:lnTo>
                      <a:lnTo>
                        <a:pt x="104" y="235"/>
                      </a:lnTo>
                      <a:lnTo>
                        <a:pt x="124" y="229"/>
                      </a:lnTo>
                      <a:lnTo>
                        <a:pt x="132" y="209"/>
                      </a:lnTo>
                      <a:lnTo>
                        <a:pt x="132" y="235"/>
                      </a:lnTo>
                      <a:lnTo>
                        <a:pt x="162" y="231"/>
                      </a:lnTo>
                      <a:lnTo>
                        <a:pt x="202" y="229"/>
                      </a:lnTo>
                      <a:lnTo>
                        <a:pt x="221" y="219"/>
                      </a:lnTo>
                      <a:lnTo>
                        <a:pt x="229" y="203"/>
                      </a:lnTo>
                      <a:lnTo>
                        <a:pt x="237" y="183"/>
                      </a:lnTo>
                      <a:lnTo>
                        <a:pt x="239" y="169"/>
                      </a:lnTo>
                      <a:lnTo>
                        <a:pt x="218" y="173"/>
                      </a:lnTo>
                      <a:lnTo>
                        <a:pt x="194" y="179"/>
                      </a:lnTo>
                      <a:lnTo>
                        <a:pt x="166" y="181"/>
                      </a:lnTo>
                      <a:lnTo>
                        <a:pt x="136" y="183"/>
                      </a:lnTo>
                      <a:lnTo>
                        <a:pt x="114" y="181"/>
                      </a:lnTo>
                      <a:lnTo>
                        <a:pt x="90" y="179"/>
                      </a:lnTo>
                      <a:lnTo>
                        <a:pt x="64" y="171"/>
                      </a:lnTo>
                      <a:lnTo>
                        <a:pt x="34" y="161"/>
                      </a:lnTo>
                      <a:lnTo>
                        <a:pt x="16" y="145"/>
                      </a:lnTo>
                      <a:lnTo>
                        <a:pt x="42" y="159"/>
                      </a:lnTo>
                      <a:lnTo>
                        <a:pt x="60" y="161"/>
                      </a:lnTo>
                      <a:lnTo>
                        <a:pt x="84" y="165"/>
                      </a:lnTo>
                      <a:lnTo>
                        <a:pt x="108" y="169"/>
                      </a:lnTo>
                      <a:lnTo>
                        <a:pt x="136" y="171"/>
                      </a:lnTo>
                      <a:lnTo>
                        <a:pt x="156" y="163"/>
                      </a:lnTo>
                      <a:lnTo>
                        <a:pt x="174" y="153"/>
                      </a:lnTo>
                      <a:lnTo>
                        <a:pt x="178" y="169"/>
                      </a:lnTo>
                      <a:lnTo>
                        <a:pt x="190" y="167"/>
                      </a:lnTo>
                      <a:lnTo>
                        <a:pt x="212" y="165"/>
                      </a:lnTo>
                      <a:lnTo>
                        <a:pt x="229" y="163"/>
                      </a:lnTo>
                      <a:lnTo>
                        <a:pt x="237" y="157"/>
                      </a:lnTo>
                      <a:lnTo>
                        <a:pt x="243" y="147"/>
                      </a:lnTo>
                      <a:lnTo>
                        <a:pt x="249" y="137"/>
                      </a:lnTo>
                      <a:lnTo>
                        <a:pt x="253" y="125"/>
                      </a:lnTo>
                      <a:lnTo>
                        <a:pt x="251" y="113"/>
                      </a:lnTo>
                      <a:lnTo>
                        <a:pt x="247" y="103"/>
                      </a:lnTo>
                      <a:lnTo>
                        <a:pt x="235" y="103"/>
                      </a:lnTo>
                      <a:lnTo>
                        <a:pt x="210" y="109"/>
                      </a:lnTo>
                      <a:lnTo>
                        <a:pt x="186" y="117"/>
                      </a:lnTo>
                      <a:lnTo>
                        <a:pt x="160" y="121"/>
                      </a:lnTo>
                      <a:lnTo>
                        <a:pt x="132" y="123"/>
                      </a:lnTo>
                      <a:lnTo>
                        <a:pt x="106" y="125"/>
                      </a:lnTo>
                      <a:lnTo>
                        <a:pt x="74" y="125"/>
                      </a:lnTo>
                      <a:lnTo>
                        <a:pt x="46" y="117"/>
                      </a:lnTo>
                      <a:lnTo>
                        <a:pt x="24" y="109"/>
                      </a:lnTo>
                      <a:lnTo>
                        <a:pt x="0" y="91"/>
                      </a:lnTo>
                      <a:lnTo>
                        <a:pt x="40" y="105"/>
                      </a:lnTo>
                      <a:lnTo>
                        <a:pt x="60" y="111"/>
                      </a:lnTo>
                      <a:lnTo>
                        <a:pt x="84" y="117"/>
                      </a:lnTo>
                      <a:lnTo>
                        <a:pt x="108" y="115"/>
                      </a:lnTo>
                      <a:lnTo>
                        <a:pt x="126" y="113"/>
                      </a:lnTo>
                      <a:lnTo>
                        <a:pt x="144" y="107"/>
                      </a:lnTo>
                      <a:lnTo>
                        <a:pt x="158" y="93"/>
                      </a:lnTo>
                      <a:lnTo>
                        <a:pt x="174" y="83"/>
                      </a:lnTo>
                      <a:lnTo>
                        <a:pt x="164" y="99"/>
                      </a:lnTo>
                      <a:lnTo>
                        <a:pt x="172" y="107"/>
                      </a:lnTo>
                      <a:lnTo>
                        <a:pt x="180" y="105"/>
                      </a:lnTo>
                      <a:lnTo>
                        <a:pt x="202" y="101"/>
                      </a:lnTo>
                      <a:lnTo>
                        <a:pt x="221" y="95"/>
                      </a:lnTo>
                      <a:lnTo>
                        <a:pt x="239" y="81"/>
                      </a:lnTo>
                      <a:lnTo>
                        <a:pt x="253" y="68"/>
                      </a:lnTo>
                      <a:lnTo>
                        <a:pt x="255" y="54"/>
                      </a:lnTo>
                      <a:lnTo>
                        <a:pt x="253" y="38"/>
                      </a:lnTo>
                      <a:lnTo>
                        <a:pt x="251" y="18"/>
                      </a:lnTo>
                      <a:lnTo>
                        <a:pt x="233" y="24"/>
                      </a:lnTo>
                      <a:lnTo>
                        <a:pt x="210" y="36"/>
                      </a:lnTo>
                      <a:lnTo>
                        <a:pt x="176" y="46"/>
                      </a:lnTo>
                      <a:lnTo>
                        <a:pt x="138" y="48"/>
                      </a:lnTo>
                      <a:lnTo>
                        <a:pt x="100" y="46"/>
                      </a:lnTo>
                      <a:lnTo>
                        <a:pt x="66" y="40"/>
                      </a:lnTo>
                      <a:lnTo>
                        <a:pt x="34" y="28"/>
                      </a:lnTo>
                      <a:lnTo>
                        <a:pt x="78" y="34"/>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64"/>
                <p:cNvSpPr>
                  <a:spLocks/>
                </p:cNvSpPr>
                <p:nvPr/>
              </p:nvSpPr>
              <p:spPr bwMode="auto">
                <a:xfrm>
                  <a:off x="2331" y="3156"/>
                  <a:ext cx="89" cy="15"/>
                </a:xfrm>
                <a:custGeom>
                  <a:avLst/>
                  <a:gdLst>
                    <a:gd name="T0" fmla="*/ 1 w 178"/>
                    <a:gd name="T1" fmla="*/ 0 h 30"/>
                    <a:gd name="T2" fmla="*/ 1 w 178"/>
                    <a:gd name="T3" fmla="*/ 1 h 30"/>
                    <a:gd name="T4" fmla="*/ 1 w 178"/>
                    <a:gd name="T5" fmla="*/ 1 h 30"/>
                    <a:gd name="T6" fmla="*/ 1 w 178"/>
                    <a:gd name="T7" fmla="*/ 1 h 30"/>
                    <a:gd name="T8" fmla="*/ 1 w 178"/>
                    <a:gd name="T9" fmla="*/ 1 h 30"/>
                    <a:gd name="T10" fmla="*/ 1 w 178"/>
                    <a:gd name="T11" fmla="*/ 1 h 30"/>
                    <a:gd name="T12" fmla="*/ 1 w 178"/>
                    <a:gd name="T13" fmla="*/ 1 h 30"/>
                    <a:gd name="T14" fmla="*/ 1 w 178"/>
                    <a:gd name="T15" fmla="*/ 1 h 30"/>
                    <a:gd name="T16" fmla="*/ 1 w 178"/>
                    <a:gd name="T17" fmla="*/ 1 h 30"/>
                    <a:gd name="T18" fmla="*/ 1 w 178"/>
                    <a:gd name="T19" fmla="*/ 1 h 30"/>
                    <a:gd name="T20" fmla="*/ 0 w 178"/>
                    <a:gd name="T21" fmla="*/ 1 h 30"/>
                    <a:gd name="T22" fmla="*/ 1 w 178"/>
                    <a:gd name="T23" fmla="*/ 1 h 30"/>
                    <a:gd name="T24" fmla="*/ 1 w 178"/>
                    <a:gd name="T25" fmla="*/ 1 h 30"/>
                    <a:gd name="T26" fmla="*/ 1 w 178"/>
                    <a:gd name="T27" fmla="*/ 1 h 30"/>
                    <a:gd name="T28" fmla="*/ 1 w 178"/>
                    <a:gd name="T29" fmla="*/ 1 h 30"/>
                    <a:gd name="T30" fmla="*/ 1 w 178"/>
                    <a:gd name="T31" fmla="*/ 1 h 30"/>
                    <a:gd name="T32" fmla="*/ 1 w 178"/>
                    <a:gd name="T33" fmla="*/ 1 h 30"/>
                    <a:gd name="T34" fmla="*/ 1 w 178"/>
                    <a:gd name="T35" fmla="*/ 1 h 30"/>
                    <a:gd name="T36" fmla="*/ 1 w 178"/>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30"/>
                    <a:gd name="T59" fmla="*/ 178 w 17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30">
                      <a:moveTo>
                        <a:pt x="178" y="0"/>
                      </a:moveTo>
                      <a:lnTo>
                        <a:pt x="160" y="12"/>
                      </a:lnTo>
                      <a:lnTo>
                        <a:pt x="146" y="28"/>
                      </a:lnTo>
                      <a:lnTo>
                        <a:pt x="128" y="24"/>
                      </a:lnTo>
                      <a:lnTo>
                        <a:pt x="110" y="14"/>
                      </a:lnTo>
                      <a:lnTo>
                        <a:pt x="92" y="14"/>
                      </a:lnTo>
                      <a:lnTo>
                        <a:pt x="62" y="22"/>
                      </a:lnTo>
                      <a:lnTo>
                        <a:pt x="40" y="30"/>
                      </a:lnTo>
                      <a:lnTo>
                        <a:pt x="56" y="18"/>
                      </a:lnTo>
                      <a:lnTo>
                        <a:pt x="26" y="14"/>
                      </a:lnTo>
                      <a:lnTo>
                        <a:pt x="0" y="10"/>
                      </a:lnTo>
                      <a:lnTo>
                        <a:pt x="34" y="8"/>
                      </a:lnTo>
                      <a:lnTo>
                        <a:pt x="62" y="12"/>
                      </a:lnTo>
                      <a:lnTo>
                        <a:pt x="84" y="12"/>
                      </a:lnTo>
                      <a:lnTo>
                        <a:pt x="100" y="8"/>
                      </a:lnTo>
                      <a:lnTo>
                        <a:pt x="116" y="8"/>
                      </a:lnTo>
                      <a:lnTo>
                        <a:pt x="128" y="14"/>
                      </a:lnTo>
                      <a:lnTo>
                        <a:pt x="146" y="20"/>
                      </a:lnTo>
                      <a:lnTo>
                        <a:pt x="178"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3802" name="Group 65"/>
            <p:cNvGrpSpPr>
              <a:grpSpLocks/>
            </p:cNvGrpSpPr>
            <p:nvPr/>
          </p:nvGrpSpPr>
          <p:grpSpPr bwMode="auto">
            <a:xfrm>
              <a:off x="2409" y="3300"/>
              <a:ext cx="1169" cy="390"/>
              <a:chOff x="2409" y="3300"/>
              <a:chExt cx="1169" cy="390"/>
            </a:xfrm>
          </p:grpSpPr>
          <p:sp>
            <p:nvSpPr>
              <p:cNvPr id="33875" name="Freeform 66"/>
              <p:cNvSpPr>
                <a:spLocks/>
              </p:cNvSpPr>
              <p:nvPr/>
            </p:nvSpPr>
            <p:spPr bwMode="auto">
              <a:xfrm>
                <a:off x="2409" y="3315"/>
                <a:ext cx="435" cy="375"/>
              </a:xfrm>
              <a:custGeom>
                <a:avLst/>
                <a:gdLst>
                  <a:gd name="T0" fmla="*/ 1 w 870"/>
                  <a:gd name="T1" fmla="*/ 0 h 749"/>
                  <a:gd name="T2" fmla="*/ 0 w 870"/>
                  <a:gd name="T3" fmla="*/ 1 h 749"/>
                  <a:gd name="T4" fmla="*/ 1 w 870"/>
                  <a:gd name="T5" fmla="*/ 1 h 749"/>
                  <a:gd name="T6" fmla="*/ 1 w 870"/>
                  <a:gd name="T7" fmla="*/ 1 h 749"/>
                  <a:gd name="T8" fmla="*/ 1 w 870"/>
                  <a:gd name="T9" fmla="*/ 0 h 749"/>
                  <a:gd name="T10" fmla="*/ 0 60000 65536"/>
                  <a:gd name="T11" fmla="*/ 0 60000 65536"/>
                  <a:gd name="T12" fmla="*/ 0 60000 65536"/>
                  <a:gd name="T13" fmla="*/ 0 60000 65536"/>
                  <a:gd name="T14" fmla="*/ 0 60000 65536"/>
                  <a:gd name="T15" fmla="*/ 0 w 870"/>
                  <a:gd name="T16" fmla="*/ 0 h 749"/>
                  <a:gd name="T17" fmla="*/ 870 w 870"/>
                  <a:gd name="T18" fmla="*/ 749 h 749"/>
                </a:gdLst>
                <a:ahLst/>
                <a:cxnLst>
                  <a:cxn ang="T10">
                    <a:pos x="T0" y="T1"/>
                  </a:cxn>
                  <a:cxn ang="T11">
                    <a:pos x="T2" y="T3"/>
                  </a:cxn>
                  <a:cxn ang="T12">
                    <a:pos x="T4" y="T5"/>
                  </a:cxn>
                  <a:cxn ang="T13">
                    <a:pos x="T6" y="T7"/>
                  </a:cxn>
                  <a:cxn ang="T14">
                    <a:pos x="T8" y="T9"/>
                  </a:cxn>
                </a:cxnLst>
                <a:rect l="T15" t="T16" r="T17" b="T18"/>
                <a:pathLst>
                  <a:path w="870" h="749">
                    <a:moveTo>
                      <a:pt x="185" y="0"/>
                    </a:moveTo>
                    <a:lnTo>
                      <a:pt x="0" y="671"/>
                    </a:lnTo>
                    <a:lnTo>
                      <a:pt x="700" y="749"/>
                    </a:lnTo>
                    <a:lnTo>
                      <a:pt x="870" y="54"/>
                    </a:lnTo>
                    <a:lnTo>
                      <a:pt x="18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67"/>
              <p:cNvSpPr>
                <a:spLocks/>
              </p:cNvSpPr>
              <p:nvPr/>
            </p:nvSpPr>
            <p:spPr bwMode="auto">
              <a:xfrm>
                <a:off x="2598" y="3300"/>
                <a:ext cx="519" cy="288"/>
              </a:xfrm>
              <a:custGeom>
                <a:avLst/>
                <a:gdLst>
                  <a:gd name="T0" fmla="*/ 0 w 1038"/>
                  <a:gd name="T1" fmla="*/ 1 h 576"/>
                  <a:gd name="T2" fmla="*/ 1 w 1038"/>
                  <a:gd name="T3" fmla="*/ 1 h 576"/>
                  <a:gd name="T4" fmla="*/ 1 w 1038"/>
                  <a:gd name="T5" fmla="*/ 1 h 576"/>
                  <a:gd name="T6" fmla="*/ 1 w 1038"/>
                  <a:gd name="T7" fmla="*/ 0 h 576"/>
                  <a:gd name="T8" fmla="*/ 0 w 1038"/>
                  <a:gd name="T9" fmla="*/ 1 h 576"/>
                  <a:gd name="T10" fmla="*/ 0 60000 65536"/>
                  <a:gd name="T11" fmla="*/ 0 60000 65536"/>
                  <a:gd name="T12" fmla="*/ 0 60000 65536"/>
                  <a:gd name="T13" fmla="*/ 0 60000 65536"/>
                  <a:gd name="T14" fmla="*/ 0 60000 65536"/>
                  <a:gd name="T15" fmla="*/ 0 w 1038"/>
                  <a:gd name="T16" fmla="*/ 0 h 576"/>
                  <a:gd name="T17" fmla="*/ 1038 w 1038"/>
                  <a:gd name="T18" fmla="*/ 576 h 576"/>
                </a:gdLst>
                <a:ahLst/>
                <a:cxnLst>
                  <a:cxn ang="T10">
                    <a:pos x="T0" y="T1"/>
                  </a:cxn>
                  <a:cxn ang="T11">
                    <a:pos x="T2" y="T3"/>
                  </a:cxn>
                  <a:cxn ang="T12">
                    <a:pos x="T4" y="T5"/>
                  </a:cxn>
                  <a:cxn ang="T13">
                    <a:pos x="T6" y="T7"/>
                  </a:cxn>
                  <a:cxn ang="T14">
                    <a:pos x="T8" y="T9"/>
                  </a:cxn>
                </a:cxnLst>
                <a:rect l="T15" t="T16" r="T17" b="T18"/>
                <a:pathLst>
                  <a:path w="1038" h="576">
                    <a:moveTo>
                      <a:pt x="0" y="125"/>
                    </a:moveTo>
                    <a:lnTo>
                      <a:pt x="323" y="576"/>
                    </a:lnTo>
                    <a:lnTo>
                      <a:pt x="1038" y="359"/>
                    </a:lnTo>
                    <a:lnTo>
                      <a:pt x="685" y="0"/>
                    </a:lnTo>
                    <a:lnTo>
                      <a:pt x="0" y="125"/>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68"/>
              <p:cNvSpPr>
                <a:spLocks/>
              </p:cNvSpPr>
              <p:nvPr/>
            </p:nvSpPr>
            <p:spPr bwMode="auto">
              <a:xfrm>
                <a:off x="2958" y="3312"/>
                <a:ext cx="620" cy="246"/>
              </a:xfrm>
              <a:custGeom>
                <a:avLst/>
                <a:gdLst>
                  <a:gd name="T0" fmla="*/ 0 w 1239"/>
                  <a:gd name="T1" fmla="*/ 1 h 492"/>
                  <a:gd name="T2" fmla="*/ 1 w 1239"/>
                  <a:gd name="T3" fmla="*/ 0 h 492"/>
                  <a:gd name="T4" fmla="*/ 1 w 1239"/>
                  <a:gd name="T5" fmla="*/ 1 h 492"/>
                  <a:gd name="T6" fmla="*/ 1 w 1239"/>
                  <a:gd name="T7" fmla="*/ 1 h 492"/>
                  <a:gd name="T8" fmla="*/ 0 w 1239"/>
                  <a:gd name="T9" fmla="*/ 1 h 492"/>
                  <a:gd name="T10" fmla="*/ 0 60000 65536"/>
                  <a:gd name="T11" fmla="*/ 0 60000 65536"/>
                  <a:gd name="T12" fmla="*/ 0 60000 65536"/>
                  <a:gd name="T13" fmla="*/ 0 60000 65536"/>
                  <a:gd name="T14" fmla="*/ 0 60000 65536"/>
                  <a:gd name="T15" fmla="*/ 0 w 1239"/>
                  <a:gd name="T16" fmla="*/ 0 h 492"/>
                  <a:gd name="T17" fmla="*/ 1239 w 1239"/>
                  <a:gd name="T18" fmla="*/ 492 h 492"/>
                </a:gdLst>
                <a:ahLst/>
                <a:cxnLst>
                  <a:cxn ang="T10">
                    <a:pos x="T0" y="T1"/>
                  </a:cxn>
                  <a:cxn ang="T11">
                    <a:pos x="T2" y="T3"/>
                  </a:cxn>
                  <a:cxn ang="T12">
                    <a:pos x="T4" y="T5"/>
                  </a:cxn>
                  <a:cxn ang="T13">
                    <a:pos x="T6" y="T7"/>
                  </a:cxn>
                  <a:cxn ang="T14">
                    <a:pos x="T8" y="T9"/>
                  </a:cxn>
                </a:cxnLst>
                <a:rect l="T15" t="T16" r="T17" b="T18"/>
                <a:pathLst>
                  <a:path w="1239" h="492">
                    <a:moveTo>
                      <a:pt x="0" y="54"/>
                    </a:moveTo>
                    <a:lnTo>
                      <a:pt x="862" y="0"/>
                    </a:lnTo>
                    <a:lnTo>
                      <a:pt x="1239" y="348"/>
                    </a:lnTo>
                    <a:lnTo>
                      <a:pt x="245" y="492"/>
                    </a:lnTo>
                    <a:lnTo>
                      <a:pt x="0" y="54"/>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03" name="Group 69"/>
            <p:cNvGrpSpPr>
              <a:grpSpLocks/>
            </p:cNvGrpSpPr>
            <p:nvPr/>
          </p:nvGrpSpPr>
          <p:grpSpPr bwMode="auto">
            <a:xfrm>
              <a:off x="3096" y="2126"/>
              <a:ext cx="1212" cy="1229"/>
              <a:chOff x="3096" y="2126"/>
              <a:chExt cx="1212" cy="1229"/>
            </a:xfrm>
          </p:grpSpPr>
          <p:grpSp>
            <p:nvGrpSpPr>
              <p:cNvPr id="33841" name="Group 70"/>
              <p:cNvGrpSpPr>
                <a:grpSpLocks/>
              </p:cNvGrpSpPr>
              <p:nvPr/>
            </p:nvGrpSpPr>
            <p:grpSpPr bwMode="auto">
              <a:xfrm>
                <a:off x="3253" y="2126"/>
                <a:ext cx="1055" cy="1195"/>
                <a:chOff x="3253" y="2126"/>
                <a:chExt cx="1055" cy="1195"/>
              </a:xfrm>
            </p:grpSpPr>
            <p:sp>
              <p:nvSpPr>
                <p:cNvPr id="33851" name="Freeform 71"/>
                <p:cNvSpPr>
                  <a:spLocks/>
                </p:cNvSpPr>
                <p:nvPr/>
              </p:nvSpPr>
              <p:spPr bwMode="auto">
                <a:xfrm>
                  <a:off x="3253" y="2573"/>
                  <a:ext cx="1055" cy="748"/>
                </a:xfrm>
                <a:custGeom>
                  <a:avLst/>
                  <a:gdLst>
                    <a:gd name="T0" fmla="*/ 1 w 2110"/>
                    <a:gd name="T1" fmla="*/ 1 h 1496"/>
                    <a:gd name="T2" fmla="*/ 1 w 2110"/>
                    <a:gd name="T3" fmla="*/ 0 h 1496"/>
                    <a:gd name="T4" fmla="*/ 1 w 2110"/>
                    <a:gd name="T5" fmla="*/ 1 h 1496"/>
                    <a:gd name="T6" fmla="*/ 1 w 2110"/>
                    <a:gd name="T7" fmla="*/ 1 h 1496"/>
                    <a:gd name="T8" fmla="*/ 1 w 2110"/>
                    <a:gd name="T9" fmla="*/ 1 h 1496"/>
                    <a:gd name="T10" fmla="*/ 1 w 2110"/>
                    <a:gd name="T11" fmla="*/ 1 h 1496"/>
                    <a:gd name="T12" fmla="*/ 1 w 2110"/>
                    <a:gd name="T13" fmla="*/ 1 h 1496"/>
                    <a:gd name="T14" fmla="*/ 1 w 2110"/>
                    <a:gd name="T15" fmla="*/ 1 h 1496"/>
                    <a:gd name="T16" fmla="*/ 1 w 2110"/>
                    <a:gd name="T17" fmla="*/ 1 h 1496"/>
                    <a:gd name="T18" fmla="*/ 1 w 2110"/>
                    <a:gd name="T19" fmla="*/ 1 h 1496"/>
                    <a:gd name="T20" fmla="*/ 1 w 2110"/>
                    <a:gd name="T21" fmla="*/ 1 h 1496"/>
                    <a:gd name="T22" fmla="*/ 1 w 2110"/>
                    <a:gd name="T23" fmla="*/ 1 h 1496"/>
                    <a:gd name="T24" fmla="*/ 1 w 2110"/>
                    <a:gd name="T25" fmla="*/ 1 h 1496"/>
                    <a:gd name="T26" fmla="*/ 1 w 2110"/>
                    <a:gd name="T27" fmla="*/ 1 h 1496"/>
                    <a:gd name="T28" fmla="*/ 1 w 2110"/>
                    <a:gd name="T29" fmla="*/ 1 h 1496"/>
                    <a:gd name="T30" fmla="*/ 1 w 2110"/>
                    <a:gd name="T31" fmla="*/ 1 h 1496"/>
                    <a:gd name="T32" fmla="*/ 1 w 2110"/>
                    <a:gd name="T33" fmla="*/ 1 h 1496"/>
                    <a:gd name="T34" fmla="*/ 1 w 2110"/>
                    <a:gd name="T35" fmla="*/ 1 h 1496"/>
                    <a:gd name="T36" fmla="*/ 1 w 2110"/>
                    <a:gd name="T37" fmla="*/ 1 h 1496"/>
                    <a:gd name="T38" fmla="*/ 1 w 2110"/>
                    <a:gd name="T39" fmla="*/ 1 h 1496"/>
                    <a:gd name="T40" fmla="*/ 1 w 2110"/>
                    <a:gd name="T41" fmla="*/ 1 h 1496"/>
                    <a:gd name="T42" fmla="*/ 1 w 2110"/>
                    <a:gd name="T43" fmla="*/ 1 h 1496"/>
                    <a:gd name="T44" fmla="*/ 1 w 2110"/>
                    <a:gd name="T45" fmla="*/ 1 h 1496"/>
                    <a:gd name="T46" fmla="*/ 1 w 2110"/>
                    <a:gd name="T47" fmla="*/ 1 h 1496"/>
                    <a:gd name="T48" fmla="*/ 0 w 2110"/>
                    <a:gd name="T49" fmla="*/ 1 h 1496"/>
                    <a:gd name="T50" fmla="*/ 1 w 2110"/>
                    <a:gd name="T51" fmla="*/ 1 h 1496"/>
                    <a:gd name="T52" fmla="*/ 1 w 2110"/>
                    <a:gd name="T53" fmla="*/ 1 h 1496"/>
                    <a:gd name="T54" fmla="*/ 1 w 2110"/>
                    <a:gd name="T55" fmla="*/ 1 h 1496"/>
                    <a:gd name="T56" fmla="*/ 1 w 2110"/>
                    <a:gd name="T57" fmla="*/ 1 h 1496"/>
                    <a:gd name="T58" fmla="*/ 1 w 2110"/>
                    <a:gd name="T59" fmla="*/ 1 h 1496"/>
                    <a:gd name="T60" fmla="*/ 1 w 2110"/>
                    <a:gd name="T61" fmla="*/ 1 h 1496"/>
                    <a:gd name="T62" fmla="*/ 1 w 2110"/>
                    <a:gd name="T63" fmla="*/ 1 h 1496"/>
                    <a:gd name="T64" fmla="*/ 1 w 2110"/>
                    <a:gd name="T65" fmla="*/ 1 h 1496"/>
                    <a:gd name="T66" fmla="*/ 1 w 2110"/>
                    <a:gd name="T67" fmla="*/ 1 h 1496"/>
                    <a:gd name="T68" fmla="*/ 1 w 2110"/>
                    <a:gd name="T69" fmla="*/ 1 h 1496"/>
                    <a:gd name="T70" fmla="*/ 1 w 2110"/>
                    <a:gd name="T71" fmla="*/ 1 h 1496"/>
                    <a:gd name="T72" fmla="*/ 1 w 2110"/>
                    <a:gd name="T73" fmla="*/ 1 h 1496"/>
                    <a:gd name="T74" fmla="*/ 1 w 2110"/>
                    <a:gd name="T75" fmla="*/ 1 h 1496"/>
                    <a:gd name="T76" fmla="*/ 1 w 2110"/>
                    <a:gd name="T77" fmla="*/ 1 h 1496"/>
                    <a:gd name="T78" fmla="*/ 1 w 2110"/>
                    <a:gd name="T79" fmla="*/ 1 h 1496"/>
                    <a:gd name="T80" fmla="*/ 1 w 2110"/>
                    <a:gd name="T81" fmla="*/ 1 h 1496"/>
                    <a:gd name="T82" fmla="*/ 1 w 2110"/>
                    <a:gd name="T83" fmla="*/ 1 h 14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0"/>
                    <a:gd name="T127" fmla="*/ 0 h 1496"/>
                    <a:gd name="T128" fmla="*/ 2110 w 2110"/>
                    <a:gd name="T129" fmla="*/ 1496 h 14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0" h="1496">
                      <a:moveTo>
                        <a:pt x="1254" y="13"/>
                      </a:moveTo>
                      <a:lnTo>
                        <a:pt x="1362" y="0"/>
                      </a:lnTo>
                      <a:lnTo>
                        <a:pt x="1470" y="13"/>
                      </a:lnTo>
                      <a:lnTo>
                        <a:pt x="1523" y="37"/>
                      </a:lnTo>
                      <a:lnTo>
                        <a:pt x="1649" y="133"/>
                      </a:lnTo>
                      <a:lnTo>
                        <a:pt x="1727" y="211"/>
                      </a:lnTo>
                      <a:lnTo>
                        <a:pt x="1811" y="324"/>
                      </a:lnTo>
                      <a:lnTo>
                        <a:pt x="1883" y="438"/>
                      </a:lnTo>
                      <a:lnTo>
                        <a:pt x="1937" y="528"/>
                      </a:lnTo>
                      <a:lnTo>
                        <a:pt x="1961" y="575"/>
                      </a:lnTo>
                      <a:lnTo>
                        <a:pt x="1997" y="719"/>
                      </a:lnTo>
                      <a:lnTo>
                        <a:pt x="2044" y="940"/>
                      </a:lnTo>
                      <a:lnTo>
                        <a:pt x="2074" y="1095"/>
                      </a:lnTo>
                      <a:lnTo>
                        <a:pt x="2092" y="1299"/>
                      </a:lnTo>
                      <a:lnTo>
                        <a:pt x="2110" y="1466"/>
                      </a:lnTo>
                      <a:lnTo>
                        <a:pt x="1661" y="1472"/>
                      </a:lnTo>
                      <a:lnTo>
                        <a:pt x="1386" y="1490"/>
                      </a:lnTo>
                      <a:lnTo>
                        <a:pt x="1170" y="1496"/>
                      </a:lnTo>
                      <a:lnTo>
                        <a:pt x="563" y="1466"/>
                      </a:lnTo>
                      <a:lnTo>
                        <a:pt x="324" y="1454"/>
                      </a:lnTo>
                      <a:lnTo>
                        <a:pt x="126" y="1442"/>
                      </a:lnTo>
                      <a:lnTo>
                        <a:pt x="132" y="1376"/>
                      </a:lnTo>
                      <a:lnTo>
                        <a:pt x="108" y="1305"/>
                      </a:lnTo>
                      <a:lnTo>
                        <a:pt x="48" y="1257"/>
                      </a:lnTo>
                      <a:lnTo>
                        <a:pt x="0" y="1227"/>
                      </a:lnTo>
                      <a:lnTo>
                        <a:pt x="252" y="1137"/>
                      </a:lnTo>
                      <a:lnTo>
                        <a:pt x="461" y="1053"/>
                      </a:lnTo>
                      <a:lnTo>
                        <a:pt x="551" y="1012"/>
                      </a:lnTo>
                      <a:lnTo>
                        <a:pt x="629" y="976"/>
                      </a:lnTo>
                      <a:lnTo>
                        <a:pt x="683" y="898"/>
                      </a:lnTo>
                      <a:lnTo>
                        <a:pt x="695" y="868"/>
                      </a:lnTo>
                      <a:lnTo>
                        <a:pt x="701" y="802"/>
                      </a:lnTo>
                      <a:lnTo>
                        <a:pt x="707" y="761"/>
                      </a:lnTo>
                      <a:lnTo>
                        <a:pt x="731" y="683"/>
                      </a:lnTo>
                      <a:lnTo>
                        <a:pt x="743" y="647"/>
                      </a:lnTo>
                      <a:lnTo>
                        <a:pt x="749" y="587"/>
                      </a:lnTo>
                      <a:lnTo>
                        <a:pt x="761" y="498"/>
                      </a:lnTo>
                      <a:lnTo>
                        <a:pt x="791" y="444"/>
                      </a:lnTo>
                      <a:lnTo>
                        <a:pt x="791" y="384"/>
                      </a:lnTo>
                      <a:lnTo>
                        <a:pt x="941" y="211"/>
                      </a:lnTo>
                      <a:lnTo>
                        <a:pt x="971" y="241"/>
                      </a:lnTo>
                      <a:lnTo>
                        <a:pt x="1254" y="1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72"/>
                <p:cNvSpPr>
                  <a:spLocks/>
                </p:cNvSpPr>
                <p:nvPr/>
              </p:nvSpPr>
              <p:spPr bwMode="auto">
                <a:xfrm>
                  <a:off x="3951" y="2751"/>
                  <a:ext cx="207" cy="567"/>
                </a:xfrm>
                <a:custGeom>
                  <a:avLst/>
                  <a:gdLst>
                    <a:gd name="T0" fmla="*/ 1 w 413"/>
                    <a:gd name="T1" fmla="*/ 0 h 1136"/>
                    <a:gd name="T2" fmla="*/ 1 w 413"/>
                    <a:gd name="T3" fmla="*/ 0 h 1136"/>
                    <a:gd name="T4" fmla="*/ 1 w 413"/>
                    <a:gd name="T5" fmla="*/ 0 h 1136"/>
                    <a:gd name="T6" fmla="*/ 1 w 413"/>
                    <a:gd name="T7" fmla="*/ 0 h 1136"/>
                    <a:gd name="T8" fmla="*/ 1 w 413"/>
                    <a:gd name="T9" fmla="*/ 0 h 1136"/>
                    <a:gd name="T10" fmla="*/ 1 w 413"/>
                    <a:gd name="T11" fmla="*/ 0 h 1136"/>
                    <a:gd name="T12" fmla="*/ 1 w 413"/>
                    <a:gd name="T13" fmla="*/ 0 h 1136"/>
                    <a:gd name="T14" fmla="*/ 1 w 413"/>
                    <a:gd name="T15" fmla="*/ 0 h 1136"/>
                    <a:gd name="T16" fmla="*/ 1 w 413"/>
                    <a:gd name="T17" fmla="*/ 0 h 1136"/>
                    <a:gd name="T18" fmla="*/ 1 w 413"/>
                    <a:gd name="T19" fmla="*/ 0 h 1136"/>
                    <a:gd name="T20" fmla="*/ 1 w 413"/>
                    <a:gd name="T21" fmla="*/ 0 h 1136"/>
                    <a:gd name="T22" fmla="*/ 1 w 413"/>
                    <a:gd name="T23" fmla="*/ 0 h 1136"/>
                    <a:gd name="T24" fmla="*/ 1 w 413"/>
                    <a:gd name="T25" fmla="*/ 0 h 1136"/>
                    <a:gd name="T26" fmla="*/ 1 w 413"/>
                    <a:gd name="T27" fmla="*/ 0 h 1136"/>
                    <a:gd name="T28" fmla="*/ 1 w 413"/>
                    <a:gd name="T29" fmla="*/ 0 h 1136"/>
                    <a:gd name="T30" fmla="*/ 1 w 413"/>
                    <a:gd name="T31" fmla="*/ 0 h 1136"/>
                    <a:gd name="T32" fmla="*/ 1 w 413"/>
                    <a:gd name="T33" fmla="*/ 0 h 1136"/>
                    <a:gd name="T34" fmla="*/ 1 w 413"/>
                    <a:gd name="T35" fmla="*/ 0 h 1136"/>
                    <a:gd name="T36" fmla="*/ 1 w 413"/>
                    <a:gd name="T37" fmla="*/ 0 h 1136"/>
                    <a:gd name="T38" fmla="*/ 1 w 413"/>
                    <a:gd name="T39" fmla="*/ 0 h 1136"/>
                    <a:gd name="T40" fmla="*/ 1 w 413"/>
                    <a:gd name="T41" fmla="*/ 0 h 1136"/>
                    <a:gd name="T42" fmla="*/ 1 w 413"/>
                    <a:gd name="T43" fmla="*/ 0 h 1136"/>
                    <a:gd name="T44" fmla="*/ 1 w 413"/>
                    <a:gd name="T45" fmla="*/ 0 h 1136"/>
                    <a:gd name="T46" fmla="*/ 1 w 413"/>
                    <a:gd name="T47" fmla="*/ 0 h 1136"/>
                    <a:gd name="T48" fmla="*/ 1 w 413"/>
                    <a:gd name="T49" fmla="*/ 0 h 1136"/>
                    <a:gd name="T50" fmla="*/ 1 w 413"/>
                    <a:gd name="T51" fmla="*/ 0 h 1136"/>
                    <a:gd name="T52" fmla="*/ 1 w 413"/>
                    <a:gd name="T53" fmla="*/ 0 h 1136"/>
                    <a:gd name="T54" fmla="*/ 1 w 413"/>
                    <a:gd name="T55" fmla="*/ 0 h 1136"/>
                    <a:gd name="T56" fmla="*/ 1 w 413"/>
                    <a:gd name="T57" fmla="*/ 0 h 1136"/>
                    <a:gd name="T58" fmla="*/ 1 w 413"/>
                    <a:gd name="T59" fmla="*/ 0 h 1136"/>
                    <a:gd name="T60" fmla="*/ 1 w 413"/>
                    <a:gd name="T61" fmla="*/ 0 h 1136"/>
                    <a:gd name="T62" fmla="*/ 0 w 413"/>
                    <a:gd name="T63" fmla="*/ 0 h 1136"/>
                    <a:gd name="T64" fmla="*/ 1 w 413"/>
                    <a:gd name="T65" fmla="*/ 0 h 1136"/>
                    <a:gd name="T66" fmla="*/ 1 w 413"/>
                    <a:gd name="T67" fmla="*/ 0 h 1136"/>
                    <a:gd name="T68" fmla="*/ 1 w 413"/>
                    <a:gd name="T69" fmla="*/ 0 h 1136"/>
                    <a:gd name="T70" fmla="*/ 1 w 413"/>
                    <a:gd name="T71" fmla="*/ 0 h 1136"/>
                    <a:gd name="T72" fmla="*/ 1 w 413"/>
                    <a:gd name="T73" fmla="*/ 0 h 1136"/>
                    <a:gd name="T74" fmla="*/ 1 w 413"/>
                    <a:gd name="T75" fmla="*/ 0 h 1136"/>
                    <a:gd name="T76" fmla="*/ 1 w 413"/>
                    <a:gd name="T77" fmla="*/ 0 h 1136"/>
                    <a:gd name="T78" fmla="*/ 1 w 413"/>
                    <a:gd name="T79" fmla="*/ 0 h 1136"/>
                    <a:gd name="T80" fmla="*/ 1 w 413"/>
                    <a:gd name="T81" fmla="*/ 0 h 1136"/>
                    <a:gd name="T82" fmla="*/ 1 w 413"/>
                    <a:gd name="T83" fmla="*/ 0 h 1136"/>
                    <a:gd name="T84" fmla="*/ 1 w 413"/>
                    <a:gd name="T85" fmla="*/ 0 h 1136"/>
                    <a:gd name="T86" fmla="*/ 1 w 413"/>
                    <a:gd name="T87" fmla="*/ 0 h 1136"/>
                    <a:gd name="T88" fmla="*/ 1 w 413"/>
                    <a:gd name="T89" fmla="*/ 0 h 1136"/>
                    <a:gd name="T90" fmla="*/ 1 w 413"/>
                    <a:gd name="T91" fmla="*/ 0 h 1136"/>
                    <a:gd name="T92" fmla="*/ 1 w 413"/>
                    <a:gd name="T93" fmla="*/ 0 h 1136"/>
                    <a:gd name="T94" fmla="*/ 1 w 413"/>
                    <a:gd name="T95" fmla="*/ 0 h 1136"/>
                    <a:gd name="T96" fmla="*/ 1 w 413"/>
                    <a:gd name="T97" fmla="*/ 0 h 1136"/>
                    <a:gd name="T98" fmla="*/ 1 w 413"/>
                    <a:gd name="T99" fmla="*/ 0 h 1136"/>
                    <a:gd name="T100" fmla="*/ 1 w 413"/>
                    <a:gd name="T101" fmla="*/ 0 h 1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3"/>
                    <a:gd name="T154" fmla="*/ 0 h 1136"/>
                    <a:gd name="T155" fmla="*/ 413 w 413"/>
                    <a:gd name="T156" fmla="*/ 1136 h 1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3" h="1136">
                      <a:moveTo>
                        <a:pt x="323" y="0"/>
                      </a:moveTo>
                      <a:lnTo>
                        <a:pt x="365" y="42"/>
                      </a:lnTo>
                      <a:lnTo>
                        <a:pt x="377" y="138"/>
                      </a:lnTo>
                      <a:lnTo>
                        <a:pt x="377" y="239"/>
                      </a:lnTo>
                      <a:lnTo>
                        <a:pt x="377" y="305"/>
                      </a:lnTo>
                      <a:lnTo>
                        <a:pt x="413" y="341"/>
                      </a:lnTo>
                      <a:lnTo>
                        <a:pt x="383" y="359"/>
                      </a:lnTo>
                      <a:lnTo>
                        <a:pt x="377" y="425"/>
                      </a:lnTo>
                      <a:lnTo>
                        <a:pt x="359" y="460"/>
                      </a:lnTo>
                      <a:lnTo>
                        <a:pt x="347" y="514"/>
                      </a:lnTo>
                      <a:lnTo>
                        <a:pt x="329" y="538"/>
                      </a:lnTo>
                      <a:lnTo>
                        <a:pt x="329" y="598"/>
                      </a:lnTo>
                      <a:lnTo>
                        <a:pt x="305" y="658"/>
                      </a:lnTo>
                      <a:lnTo>
                        <a:pt x="299" y="759"/>
                      </a:lnTo>
                      <a:lnTo>
                        <a:pt x="281" y="861"/>
                      </a:lnTo>
                      <a:lnTo>
                        <a:pt x="269" y="885"/>
                      </a:lnTo>
                      <a:lnTo>
                        <a:pt x="269" y="921"/>
                      </a:lnTo>
                      <a:lnTo>
                        <a:pt x="239" y="927"/>
                      </a:lnTo>
                      <a:lnTo>
                        <a:pt x="239" y="951"/>
                      </a:lnTo>
                      <a:lnTo>
                        <a:pt x="227" y="986"/>
                      </a:lnTo>
                      <a:lnTo>
                        <a:pt x="191" y="1028"/>
                      </a:lnTo>
                      <a:lnTo>
                        <a:pt x="155" y="1076"/>
                      </a:lnTo>
                      <a:lnTo>
                        <a:pt x="131" y="1136"/>
                      </a:lnTo>
                      <a:lnTo>
                        <a:pt x="30" y="1136"/>
                      </a:lnTo>
                      <a:lnTo>
                        <a:pt x="191" y="992"/>
                      </a:lnTo>
                      <a:lnTo>
                        <a:pt x="221" y="933"/>
                      </a:lnTo>
                      <a:lnTo>
                        <a:pt x="209" y="873"/>
                      </a:lnTo>
                      <a:lnTo>
                        <a:pt x="245" y="843"/>
                      </a:lnTo>
                      <a:lnTo>
                        <a:pt x="245" y="658"/>
                      </a:lnTo>
                      <a:lnTo>
                        <a:pt x="137" y="640"/>
                      </a:lnTo>
                      <a:lnTo>
                        <a:pt x="72" y="622"/>
                      </a:lnTo>
                      <a:lnTo>
                        <a:pt x="0" y="598"/>
                      </a:lnTo>
                      <a:lnTo>
                        <a:pt x="227" y="592"/>
                      </a:lnTo>
                      <a:lnTo>
                        <a:pt x="263" y="574"/>
                      </a:lnTo>
                      <a:lnTo>
                        <a:pt x="257" y="538"/>
                      </a:lnTo>
                      <a:lnTo>
                        <a:pt x="191" y="526"/>
                      </a:lnTo>
                      <a:lnTo>
                        <a:pt x="119" y="520"/>
                      </a:lnTo>
                      <a:lnTo>
                        <a:pt x="215" y="496"/>
                      </a:lnTo>
                      <a:lnTo>
                        <a:pt x="239" y="478"/>
                      </a:lnTo>
                      <a:lnTo>
                        <a:pt x="155" y="395"/>
                      </a:lnTo>
                      <a:lnTo>
                        <a:pt x="78" y="353"/>
                      </a:lnTo>
                      <a:lnTo>
                        <a:pt x="30" y="299"/>
                      </a:lnTo>
                      <a:lnTo>
                        <a:pt x="12" y="287"/>
                      </a:lnTo>
                      <a:lnTo>
                        <a:pt x="66" y="281"/>
                      </a:lnTo>
                      <a:lnTo>
                        <a:pt x="131" y="311"/>
                      </a:lnTo>
                      <a:lnTo>
                        <a:pt x="215" y="359"/>
                      </a:lnTo>
                      <a:lnTo>
                        <a:pt x="287" y="389"/>
                      </a:lnTo>
                      <a:lnTo>
                        <a:pt x="329" y="377"/>
                      </a:lnTo>
                      <a:lnTo>
                        <a:pt x="353" y="329"/>
                      </a:lnTo>
                      <a:lnTo>
                        <a:pt x="353" y="227"/>
                      </a:lnTo>
                      <a:lnTo>
                        <a:pt x="323"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Freeform 73"/>
                <p:cNvSpPr>
                  <a:spLocks/>
                </p:cNvSpPr>
                <p:nvPr/>
              </p:nvSpPr>
              <p:spPr bwMode="auto">
                <a:xfrm>
                  <a:off x="3372" y="2900"/>
                  <a:ext cx="412" cy="392"/>
                </a:xfrm>
                <a:custGeom>
                  <a:avLst/>
                  <a:gdLst>
                    <a:gd name="T0" fmla="*/ 0 w 822"/>
                    <a:gd name="T1" fmla="*/ 1 h 783"/>
                    <a:gd name="T2" fmla="*/ 1 w 822"/>
                    <a:gd name="T3" fmla="*/ 1 h 783"/>
                    <a:gd name="T4" fmla="*/ 1 w 822"/>
                    <a:gd name="T5" fmla="*/ 1 h 783"/>
                    <a:gd name="T6" fmla="*/ 1 w 822"/>
                    <a:gd name="T7" fmla="*/ 1 h 783"/>
                    <a:gd name="T8" fmla="*/ 1 w 822"/>
                    <a:gd name="T9" fmla="*/ 1 h 783"/>
                    <a:gd name="T10" fmla="*/ 1 w 822"/>
                    <a:gd name="T11" fmla="*/ 1 h 783"/>
                    <a:gd name="T12" fmla="*/ 1 w 822"/>
                    <a:gd name="T13" fmla="*/ 1 h 783"/>
                    <a:gd name="T14" fmla="*/ 1 w 822"/>
                    <a:gd name="T15" fmla="*/ 1 h 783"/>
                    <a:gd name="T16" fmla="*/ 1 w 822"/>
                    <a:gd name="T17" fmla="*/ 1 h 783"/>
                    <a:gd name="T18" fmla="*/ 1 w 822"/>
                    <a:gd name="T19" fmla="*/ 1 h 783"/>
                    <a:gd name="T20" fmla="*/ 1 w 822"/>
                    <a:gd name="T21" fmla="*/ 0 h 783"/>
                    <a:gd name="T22" fmla="*/ 1 w 822"/>
                    <a:gd name="T23" fmla="*/ 1 h 783"/>
                    <a:gd name="T24" fmla="*/ 1 w 822"/>
                    <a:gd name="T25" fmla="*/ 1 h 783"/>
                    <a:gd name="T26" fmla="*/ 1 w 822"/>
                    <a:gd name="T27" fmla="*/ 1 h 783"/>
                    <a:gd name="T28" fmla="*/ 1 w 822"/>
                    <a:gd name="T29" fmla="*/ 1 h 783"/>
                    <a:gd name="T30" fmla="*/ 1 w 822"/>
                    <a:gd name="T31" fmla="*/ 1 h 783"/>
                    <a:gd name="T32" fmla="*/ 1 w 822"/>
                    <a:gd name="T33" fmla="*/ 1 h 783"/>
                    <a:gd name="T34" fmla="*/ 1 w 822"/>
                    <a:gd name="T35" fmla="*/ 1 h 783"/>
                    <a:gd name="T36" fmla="*/ 1 w 822"/>
                    <a:gd name="T37" fmla="*/ 1 h 783"/>
                    <a:gd name="T38" fmla="*/ 1 w 822"/>
                    <a:gd name="T39" fmla="*/ 1 h 783"/>
                    <a:gd name="T40" fmla="*/ 1 w 822"/>
                    <a:gd name="T41" fmla="*/ 1 h 783"/>
                    <a:gd name="T42" fmla="*/ 1 w 822"/>
                    <a:gd name="T43" fmla="*/ 1 h 783"/>
                    <a:gd name="T44" fmla="*/ 1 w 822"/>
                    <a:gd name="T45" fmla="*/ 1 h 783"/>
                    <a:gd name="T46" fmla="*/ 1 w 822"/>
                    <a:gd name="T47" fmla="*/ 1 h 783"/>
                    <a:gd name="T48" fmla="*/ 0 w 822"/>
                    <a:gd name="T49" fmla="*/ 1 h 7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2"/>
                    <a:gd name="T76" fmla="*/ 0 h 783"/>
                    <a:gd name="T77" fmla="*/ 822 w 822"/>
                    <a:gd name="T78" fmla="*/ 783 h 7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2" h="783">
                      <a:moveTo>
                        <a:pt x="0" y="783"/>
                      </a:moveTo>
                      <a:lnTo>
                        <a:pt x="515" y="604"/>
                      </a:lnTo>
                      <a:lnTo>
                        <a:pt x="557" y="568"/>
                      </a:lnTo>
                      <a:lnTo>
                        <a:pt x="599" y="508"/>
                      </a:lnTo>
                      <a:lnTo>
                        <a:pt x="605" y="448"/>
                      </a:lnTo>
                      <a:lnTo>
                        <a:pt x="611" y="275"/>
                      </a:lnTo>
                      <a:lnTo>
                        <a:pt x="629" y="395"/>
                      </a:lnTo>
                      <a:lnTo>
                        <a:pt x="665" y="424"/>
                      </a:lnTo>
                      <a:lnTo>
                        <a:pt x="689" y="329"/>
                      </a:lnTo>
                      <a:lnTo>
                        <a:pt x="713" y="239"/>
                      </a:lnTo>
                      <a:lnTo>
                        <a:pt x="798" y="0"/>
                      </a:lnTo>
                      <a:lnTo>
                        <a:pt x="744" y="203"/>
                      </a:lnTo>
                      <a:lnTo>
                        <a:pt x="713" y="329"/>
                      </a:lnTo>
                      <a:lnTo>
                        <a:pt x="695" y="424"/>
                      </a:lnTo>
                      <a:lnTo>
                        <a:pt x="665" y="484"/>
                      </a:lnTo>
                      <a:lnTo>
                        <a:pt x="629" y="532"/>
                      </a:lnTo>
                      <a:lnTo>
                        <a:pt x="671" y="568"/>
                      </a:lnTo>
                      <a:lnTo>
                        <a:pt x="725" y="562"/>
                      </a:lnTo>
                      <a:lnTo>
                        <a:pt x="822" y="478"/>
                      </a:lnTo>
                      <a:lnTo>
                        <a:pt x="695" y="628"/>
                      </a:lnTo>
                      <a:lnTo>
                        <a:pt x="563" y="657"/>
                      </a:lnTo>
                      <a:lnTo>
                        <a:pt x="413" y="687"/>
                      </a:lnTo>
                      <a:lnTo>
                        <a:pt x="269" y="717"/>
                      </a:lnTo>
                      <a:lnTo>
                        <a:pt x="108" y="753"/>
                      </a:lnTo>
                      <a:lnTo>
                        <a:pt x="0" y="78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74"/>
                <p:cNvSpPr>
                  <a:spLocks/>
                </p:cNvSpPr>
                <p:nvPr/>
              </p:nvSpPr>
              <p:spPr bwMode="auto">
                <a:xfrm>
                  <a:off x="3738" y="2631"/>
                  <a:ext cx="321" cy="652"/>
                </a:xfrm>
                <a:custGeom>
                  <a:avLst/>
                  <a:gdLst>
                    <a:gd name="T0" fmla="*/ 1 w 642"/>
                    <a:gd name="T1" fmla="*/ 1 h 1303"/>
                    <a:gd name="T2" fmla="*/ 1 w 642"/>
                    <a:gd name="T3" fmla="*/ 0 h 1303"/>
                    <a:gd name="T4" fmla="*/ 1 w 642"/>
                    <a:gd name="T5" fmla="*/ 1 h 1303"/>
                    <a:gd name="T6" fmla="*/ 1 w 642"/>
                    <a:gd name="T7" fmla="*/ 1 h 1303"/>
                    <a:gd name="T8" fmla="*/ 1 w 642"/>
                    <a:gd name="T9" fmla="*/ 1 h 1303"/>
                    <a:gd name="T10" fmla="*/ 1 w 642"/>
                    <a:gd name="T11" fmla="*/ 1 h 1303"/>
                    <a:gd name="T12" fmla="*/ 1 w 642"/>
                    <a:gd name="T13" fmla="*/ 1 h 1303"/>
                    <a:gd name="T14" fmla="*/ 1 w 642"/>
                    <a:gd name="T15" fmla="*/ 1 h 1303"/>
                    <a:gd name="T16" fmla="*/ 1 w 642"/>
                    <a:gd name="T17" fmla="*/ 1 h 1303"/>
                    <a:gd name="T18" fmla="*/ 0 w 642"/>
                    <a:gd name="T19" fmla="*/ 1 h 1303"/>
                    <a:gd name="T20" fmla="*/ 1 w 642"/>
                    <a:gd name="T21" fmla="*/ 1 h 1303"/>
                    <a:gd name="T22" fmla="*/ 1 w 642"/>
                    <a:gd name="T23" fmla="*/ 1 h 1303"/>
                    <a:gd name="T24" fmla="*/ 1 w 642"/>
                    <a:gd name="T25" fmla="*/ 1 h 1303"/>
                    <a:gd name="T26" fmla="*/ 1 w 642"/>
                    <a:gd name="T27" fmla="*/ 1 h 1303"/>
                    <a:gd name="T28" fmla="*/ 1 w 642"/>
                    <a:gd name="T29" fmla="*/ 1 h 1303"/>
                    <a:gd name="T30" fmla="*/ 1 w 642"/>
                    <a:gd name="T31" fmla="*/ 1 h 1303"/>
                    <a:gd name="T32" fmla="*/ 1 w 642"/>
                    <a:gd name="T33" fmla="*/ 1 h 1303"/>
                    <a:gd name="T34" fmla="*/ 1 w 642"/>
                    <a:gd name="T35" fmla="*/ 1 h 1303"/>
                    <a:gd name="T36" fmla="*/ 1 w 642"/>
                    <a:gd name="T37" fmla="*/ 1 h 1303"/>
                    <a:gd name="T38" fmla="*/ 1 w 642"/>
                    <a:gd name="T39" fmla="*/ 1 h 1303"/>
                    <a:gd name="T40" fmla="*/ 1 w 642"/>
                    <a:gd name="T41" fmla="*/ 1 h 1303"/>
                    <a:gd name="T42" fmla="*/ 1 w 642"/>
                    <a:gd name="T43" fmla="*/ 1 h 1303"/>
                    <a:gd name="T44" fmla="*/ 1 w 642"/>
                    <a:gd name="T45" fmla="*/ 1 h 1303"/>
                    <a:gd name="T46" fmla="*/ 1 w 642"/>
                    <a:gd name="T47" fmla="*/ 1 h 1303"/>
                    <a:gd name="T48" fmla="*/ 1 w 642"/>
                    <a:gd name="T49" fmla="*/ 1 h 1303"/>
                    <a:gd name="T50" fmla="*/ 1 w 642"/>
                    <a:gd name="T51" fmla="*/ 1 h 1303"/>
                    <a:gd name="T52" fmla="*/ 1 w 642"/>
                    <a:gd name="T53" fmla="*/ 1 h 13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2"/>
                    <a:gd name="T82" fmla="*/ 0 h 1303"/>
                    <a:gd name="T83" fmla="*/ 642 w 642"/>
                    <a:gd name="T84" fmla="*/ 1303 h 13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2" h="1303">
                      <a:moveTo>
                        <a:pt x="642" y="12"/>
                      </a:moveTo>
                      <a:lnTo>
                        <a:pt x="511" y="0"/>
                      </a:lnTo>
                      <a:lnTo>
                        <a:pt x="439" y="12"/>
                      </a:lnTo>
                      <a:lnTo>
                        <a:pt x="319" y="132"/>
                      </a:lnTo>
                      <a:lnTo>
                        <a:pt x="205" y="275"/>
                      </a:lnTo>
                      <a:lnTo>
                        <a:pt x="139" y="556"/>
                      </a:lnTo>
                      <a:lnTo>
                        <a:pt x="115" y="634"/>
                      </a:lnTo>
                      <a:lnTo>
                        <a:pt x="91" y="861"/>
                      </a:lnTo>
                      <a:lnTo>
                        <a:pt x="79" y="1022"/>
                      </a:lnTo>
                      <a:lnTo>
                        <a:pt x="0" y="1124"/>
                      </a:lnTo>
                      <a:lnTo>
                        <a:pt x="175" y="1303"/>
                      </a:lnTo>
                      <a:lnTo>
                        <a:pt x="91" y="1172"/>
                      </a:lnTo>
                      <a:lnTo>
                        <a:pt x="109" y="1160"/>
                      </a:lnTo>
                      <a:lnTo>
                        <a:pt x="229" y="1225"/>
                      </a:lnTo>
                      <a:lnTo>
                        <a:pt x="373" y="1261"/>
                      </a:lnTo>
                      <a:lnTo>
                        <a:pt x="181" y="1184"/>
                      </a:lnTo>
                      <a:lnTo>
                        <a:pt x="109" y="1118"/>
                      </a:lnTo>
                      <a:lnTo>
                        <a:pt x="109" y="1052"/>
                      </a:lnTo>
                      <a:lnTo>
                        <a:pt x="229" y="1046"/>
                      </a:lnTo>
                      <a:lnTo>
                        <a:pt x="103" y="1016"/>
                      </a:lnTo>
                      <a:lnTo>
                        <a:pt x="115" y="861"/>
                      </a:lnTo>
                      <a:lnTo>
                        <a:pt x="145" y="604"/>
                      </a:lnTo>
                      <a:lnTo>
                        <a:pt x="241" y="281"/>
                      </a:lnTo>
                      <a:lnTo>
                        <a:pt x="307" y="179"/>
                      </a:lnTo>
                      <a:lnTo>
                        <a:pt x="439" y="48"/>
                      </a:lnTo>
                      <a:lnTo>
                        <a:pt x="511" y="30"/>
                      </a:lnTo>
                      <a:lnTo>
                        <a:pt x="642" y="1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55" name="Group 75"/>
                <p:cNvGrpSpPr>
                  <a:grpSpLocks/>
                </p:cNvGrpSpPr>
                <p:nvPr/>
              </p:nvGrpSpPr>
              <p:grpSpPr bwMode="auto">
                <a:xfrm>
                  <a:off x="3470" y="2126"/>
                  <a:ext cx="525" cy="822"/>
                  <a:chOff x="3470" y="2126"/>
                  <a:chExt cx="525" cy="822"/>
                </a:xfrm>
              </p:grpSpPr>
              <p:sp>
                <p:nvSpPr>
                  <p:cNvPr id="33857" name="Freeform 76"/>
                  <p:cNvSpPr>
                    <a:spLocks/>
                  </p:cNvSpPr>
                  <p:nvPr/>
                </p:nvSpPr>
                <p:spPr bwMode="auto">
                  <a:xfrm>
                    <a:off x="3694" y="2569"/>
                    <a:ext cx="189" cy="195"/>
                  </a:xfrm>
                  <a:custGeom>
                    <a:avLst/>
                    <a:gdLst>
                      <a:gd name="T0" fmla="*/ 0 w 379"/>
                      <a:gd name="T1" fmla="*/ 0 h 388"/>
                      <a:gd name="T2" fmla="*/ 0 w 379"/>
                      <a:gd name="T3" fmla="*/ 1 h 388"/>
                      <a:gd name="T4" fmla="*/ 0 w 379"/>
                      <a:gd name="T5" fmla="*/ 1 h 388"/>
                      <a:gd name="T6" fmla="*/ 0 w 379"/>
                      <a:gd name="T7" fmla="*/ 1 h 388"/>
                      <a:gd name="T8" fmla="*/ 0 w 379"/>
                      <a:gd name="T9" fmla="*/ 1 h 388"/>
                      <a:gd name="T10" fmla="*/ 0 w 379"/>
                      <a:gd name="T11" fmla="*/ 1 h 388"/>
                      <a:gd name="T12" fmla="*/ 0 w 379"/>
                      <a:gd name="T13" fmla="*/ 1 h 388"/>
                      <a:gd name="T14" fmla="*/ 0 w 379"/>
                      <a:gd name="T15" fmla="*/ 1 h 388"/>
                      <a:gd name="T16" fmla="*/ 0 w 379"/>
                      <a:gd name="T17" fmla="*/ 1 h 388"/>
                      <a:gd name="T18" fmla="*/ 0 w 379"/>
                      <a:gd name="T19" fmla="*/ 1 h 388"/>
                      <a:gd name="T20" fmla="*/ 0 w 379"/>
                      <a:gd name="T21" fmla="*/ 1 h 388"/>
                      <a:gd name="T22" fmla="*/ 0 w 379"/>
                      <a:gd name="T23" fmla="*/ 0 h 3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9"/>
                      <a:gd name="T37" fmla="*/ 0 h 388"/>
                      <a:gd name="T38" fmla="*/ 379 w 379"/>
                      <a:gd name="T39" fmla="*/ 388 h 3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9" h="388">
                        <a:moveTo>
                          <a:pt x="331" y="0"/>
                        </a:moveTo>
                        <a:lnTo>
                          <a:pt x="72" y="229"/>
                        </a:lnTo>
                        <a:lnTo>
                          <a:pt x="54" y="199"/>
                        </a:lnTo>
                        <a:lnTo>
                          <a:pt x="14" y="294"/>
                        </a:lnTo>
                        <a:lnTo>
                          <a:pt x="0" y="348"/>
                        </a:lnTo>
                        <a:lnTo>
                          <a:pt x="30" y="318"/>
                        </a:lnTo>
                        <a:lnTo>
                          <a:pt x="58" y="255"/>
                        </a:lnTo>
                        <a:lnTo>
                          <a:pt x="113" y="388"/>
                        </a:lnTo>
                        <a:lnTo>
                          <a:pt x="199" y="286"/>
                        </a:lnTo>
                        <a:lnTo>
                          <a:pt x="295" y="127"/>
                        </a:lnTo>
                        <a:lnTo>
                          <a:pt x="379" y="25"/>
                        </a:lnTo>
                        <a:lnTo>
                          <a:pt x="3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77"/>
                  <p:cNvSpPr>
                    <a:spLocks/>
                  </p:cNvSpPr>
                  <p:nvPr/>
                </p:nvSpPr>
                <p:spPr bwMode="auto">
                  <a:xfrm>
                    <a:off x="3692" y="2697"/>
                    <a:ext cx="54" cy="243"/>
                  </a:xfrm>
                  <a:custGeom>
                    <a:avLst/>
                    <a:gdLst>
                      <a:gd name="T0" fmla="*/ 1 w 107"/>
                      <a:gd name="T1" fmla="*/ 0 h 486"/>
                      <a:gd name="T2" fmla="*/ 1 w 107"/>
                      <a:gd name="T3" fmla="*/ 1 h 486"/>
                      <a:gd name="T4" fmla="*/ 1 w 107"/>
                      <a:gd name="T5" fmla="*/ 1 h 486"/>
                      <a:gd name="T6" fmla="*/ 1 w 107"/>
                      <a:gd name="T7" fmla="*/ 1 h 486"/>
                      <a:gd name="T8" fmla="*/ 1 w 107"/>
                      <a:gd name="T9" fmla="*/ 1 h 486"/>
                      <a:gd name="T10" fmla="*/ 1 w 107"/>
                      <a:gd name="T11" fmla="*/ 1 h 486"/>
                      <a:gd name="T12" fmla="*/ 1 w 107"/>
                      <a:gd name="T13" fmla="*/ 1 h 486"/>
                      <a:gd name="T14" fmla="*/ 1 w 107"/>
                      <a:gd name="T15" fmla="*/ 1 h 486"/>
                      <a:gd name="T16" fmla="*/ 1 w 107"/>
                      <a:gd name="T17" fmla="*/ 1 h 486"/>
                      <a:gd name="T18" fmla="*/ 1 w 107"/>
                      <a:gd name="T19" fmla="*/ 1 h 486"/>
                      <a:gd name="T20" fmla="*/ 0 w 107"/>
                      <a:gd name="T21" fmla="*/ 1 h 486"/>
                      <a:gd name="T22" fmla="*/ 0 w 107"/>
                      <a:gd name="T23" fmla="*/ 1 h 486"/>
                      <a:gd name="T24" fmla="*/ 1 w 107"/>
                      <a:gd name="T25" fmla="*/ 1 h 486"/>
                      <a:gd name="T26" fmla="*/ 1 w 107"/>
                      <a:gd name="T27" fmla="*/ 1 h 486"/>
                      <a:gd name="T28" fmla="*/ 1 w 107"/>
                      <a:gd name="T29" fmla="*/ 1 h 486"/>
                      <a:gd name="T30" fmla="*/ 1 w 107"/>
                      <a:gd name="T31" fmla="*/ 1 h 486"/>
                      <a:gd name="T32" fmla="*/ 1 w 107"/>
                      <a:gd name="T33" fmla="*/ 0 h 4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486"/>
                      <a:gd name="T53" fmla="*/ 107 w 107"/>
                      <a:gd name="T54" fmla="*/ 486 h 4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486">
                        <a:moveTo>
                          <a:pt x="60" y="0"/>
                        </a:moveTo>
                        <a:lnTo>
                          <a:pt x="42" y="22"/>
                        </a:lnTo>
                        <a:lnTo>
                          <a:pt x="30" y="39"/>
                        </a:lnTo>
                        <a:lnTo>
                          <a:pt x="20" y="63"/>
                        </a:lnTo>
                        <a:lnTo>
                          <a:pt x="10" y="101"/>
                        </a:lnTo>
                        <a:lnTo>
                          <a:pt x="6" y="141"/>
                        </a:lnTo>
                        <a:lnTo>
                          <a:pt x="10" y="179"/>
                        </a:lnTo>
                        <a:lnTo>
                          <a:pt x="16" y="219"/>
                        </a:lnTo>
                        <a:lnTo>
                          <a:pt x="22" y="241"/>
                        </a:lnTo>
                        <a:lnTo>
                          <a:pt x="2" y="330"/>
                        </a:lnTo>
                        <a:lnTo>
                          <a:pt x="0" y="370"/>
                        </a:lnTo>
                        <a:lnTo>
                          <a:pt x="0" y="420"/>
                        </a:lnTo>
                        <a:lnTo>
                          <a:pt x="6" y="486"/>
                        </a:lnTo>
                        <a:lnTo>
                          <a:pt x="40" y="336"/>
                        </a:lnTo>
                        <a:lnTo>
                          <a:pt x="58" y="237"/>
                        </a:lnTo>
                        <a:lnTo>
                          <a:pt x="107" y="111"/>
                        </a:lnTo>
                        <a:lnTo>
                          <a:pt x="6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78"/>
                  <p:cNvSpPr>
                    <a:spLocks/>
                  </p:cNvSpPr>
                  <p:nvPr/>
                </p:nvSpPr>
                <p:spPr bwMode="auto">
                  <a:xfrm>
                    <a:off x="3694" y="2698"/>
                    <a:ext cx="51" cy="128"/>
                  </a:xfrm>
                  <a:custGeom>
                    <a:avLst/>
                    <a:gdLst>
                      <a:gd name="T0" fmla="*/ 1 w 101"/>
                      <a:gd name="T1" fmla="*/ 0 h 257"/>
                      <a:gd name="T2" fmla="*/ 1 w 101"/>
                      <a:gd name="T3" fmla="*/ 0 h 257"/>
                      <a:gd name="T4" fmla="*/ 1 w 101"/>
                      <a:gd name="T5" fmla="*/ 0 h 257"/>
                      <a:gd name="T6" fmla="*/ 1 w 101"/>
                      <a:gd name="T7" fmla="*/ 0 h 257"/>
                      <a:gd name="T8" fmla="*/ 1 w 101"/>
                      <a:gd name="T9" fmla="*/ 0 h 257"/>
                      <a:gd name="T10" fmla="*/ 0 w 101"/>
                      <a:gd name="T11" fmla="*/ 0 h 257"/>
                      <a:gd name="T12" fmla="*/ 1 w 101"/>
                      <a:gd name="T13" fmla="*/ 0 h 257"/>
                      <a:gd name="T14" fmla="*/ 1 w 101"/>
                      <a:gd name="T15" fmla="*/ 0 h 257"/>
                      <a:gd name="T16" fmla="*/ 1 w 101"/>
                      <a:gd name="T17" fmla="*/ 0 h 257"/>
                      <a:gd name="T18" fmla="*/ 1 w 101"/>
                      <a:gd name="T19" fmla="*/ 0 h 257"/>
                      <a:gd name="T20" fmla="*/ 1 w 101"/>
                      <a:gd name="T21" fmla="*/ 0 h 257"/>
                      <a:gd name="T22" fmla="*/ 1 w 101"/>
                      <a:gd name="T23" fmla="*/ 0 h 257"/>
                      <a:gd name="T24" fmla="*/ 1 w 101"/>
                      <a:gd name="T25" fmla="*/ 0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257"/>
                      <a:gd name="T41" fmla="*/ 101 w 101"/>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257">
                        <a:moveTo>
                          <a:pt x="54" y="0"/>
                        </a:moveTo>
                        <a:lnTo>
                          <a:pt x="36" y="22"/>
                        </a:lnTo>
                        <a:lnTo>
                          <a:pt x="24" y="39"/>
                        </a:lnTo>
                        <a:lnTo>
                          <a:pt x="14" y="63"/>
                        </a:lnTo>
                        <a:lnTo>
                          <a:pt x="4" y="101"/>
                        </a:lnTo>
                        <a:lnTo>
                          <a:pt x="0" y="141"/>
                        </a:lnTo>
                        <a:lnTo>
                          <a:pt x="4" y="179"/>
                        </a:lnTo>
                        <a:lnTo>
                          <a:pt x="10" y="219"/>
                        </a:lnTo>
                        <a:lnTo>
                          <a:pt x="16" y="241"/>
                        </a:lnTo>
                        <a:lnTo>
                          <a:pt x="44" y="257"/>
                        </a:lnTo>
                        <a:lnTo>
                          <a:pt x="52" y="231"/>
                        </a:lnTo>
                        <a:lnTo>
                          <a:pt x="101" y="111"/>
                        </a:lnTo>
                        <a:lnTo>
                          <a:pt x="5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60" name="Group 79"/>
                  <p:cNvGrpSpPr>
                    <a:grpSpLocks/>
                  </p:cNvGrpSpPr>
                  <p:nvPr/>
                </p:nvGrpSpPr>
                <p:grpSpPr bwMode="auto">
                  <a:xfrm>
                    <a:off x="3470" y="2126"/>
                    <a:ext cx="525" cy="571"/>
                    <a:chOff x="3470" y="2126"/>
                    <a:chExt cx="525" cy="571"/>
                  </a:xfrm>
                </p:grpSpPr>
                <p:grpSp>
                  <p:nvGrpSpPr>
                    <p:cNvPr id="33863" name="Group 80"/>
                    <p:cNvGrpSpPr>
                      <a:grpSpLocks/>
                    </p:cNvGrpSpPr>
                    <p:nvPr/>
                  </p:nvGrpSpPr>
                  <p:grpSpPr bwMode="auto">
                    <a:xfrm>
                      <a:off x="3526" y="2189"/>
                      <a:ext cx="388" cy="507"/>
                      <a:chOff x="3526" y="2189"/>
                      <a:chExt cx="388" cy="507"/>
                    </a:xfrm>
                  </p:grpSpPr>
                  <p:sp>
                    <p:nvSpPr>
                      <p:cNvPr id="33870" name="Freeform 81"/>
                      <p:cNvSpPr>
                        <a:spLocks/>
                      </p:cNvSpPr>
                      <p:nvPr/>
                    </p:nvSpPr>
                    <p:spPr bwMode="auto">
                      <a:xfrm>
                        <a:off x="3526" y="2189"/>
                        <a:ext cx="388" cy="507"/>
                      </a:xfrm>
                      <a:custGeom>
                        <a:avLst/>
                        <a:gdLst>
                          <a:gd name="T0" fmla="*/ 0 w 777"/>
                          <a:gd name="T1" fmla="*/ 1 h 1014"/>
                          <a:gd name="T2" fmla="*/ 0 w 777"/>
                          <a:gd name="T3" fmla="*/ 1 h 1014"/>
                          <a:gd name="T4" fmla="*/ 0 w 777"/>
                          <a:gd name="T5" fmla="*/ 1 h 1014"/>
                          <a:gd name="T6" fmla="*/ 0 w 777"/>
                          <a:gd name="T7" fmla="*/ 1 h 1014"/>
                          <a:gd name="T8" fmla="*/ 0 w 777"/>
                          <a:gd name="T9" fmla="*/ 1 h 1014"/>
                          <a:gd name="T10" fmla="*/ 0 w 777"/>
                          <a:gd name="T11" fmla="*/ 1 h 1014"/>
                          <a:gd name="T12" fmla="*/ 0 w 777"/>
                          <a:gd name="T13" fmla="*/ 1 h 1014"/>
                          <a:gd name="T14" fmla="*/ 0 w 777"/>
                          <a:gd name="T15" fmla="*/ 1 h 1014"/>
                          <a:gd name="T16" fmla="*/ 0 w 777"/>
                          <a:gd name="T17" fmla="*/ 1 h 1014"/>
                          <a:gd name="T18" fmla="*/ 0 w 777"/>
                          <a:gd name="T19" fmla="*/ 1 h 1014"/>
                          <a:gd name="T20" fmla="*/ 0 w 777"/>
                          <a:gd name="T21" fmla="*/ 1 h 1014"/>
                          <a:gd name="T22" fmla="*/ 0 w 777"/>
                          <a:gd name="T23" fmla="*/ 1 h 1014"/>
                          <a:gd name="T24" fmla="*/ 0 w 777"/>
                          <a:gd name="T25" fmla="*/ 1 h 1014"/>
                          <a:gd name="T26" fmla="*/ 0 w 777"/>
                          <a:gd name="T27" fmla="*/ 1 h 1014"/>
                          <a:gd name="T28" fmla="*/ 0 w 777"/>
                          <a:gd name="T29" fmla="*/ 1 h 1014"/>
                          <a:gd name="T30" fmla="*/ 0 w 777"/>
                          <a:gd name="T31" fmla="*/ 1 h 1014"/>
                          <a:gd name="T32" fmla="*/ 0 w 777"/>
                          <a:gd name="T33" fmla="*/ 1 h 1014"/>
                          <a:gd name="T34" fmla="*/ 0 w 777"/>
                          <a:gd name="T35" fmla="*/ 1 h 1014"/>
                          <a:gd name="T36" fmla="*/ 0 w 777"/>
                          <a:gd name="T37" fmla="*/ 1 h 1014"/>
                          <a:gd name="T38" fmla="*/ 0 w 777"/>
                          <a:gd name="T39" fmla="*/ 1 h 1014"/>
                          <a:gd name="T40" fmla="*/ 0 w 777"/>
                          <a:gd name="T41" fmla="*/ 1 h 1014"/>
                          <a:gd name="T42" fmla="*/ 0 w 777"/>
                          <a:gd name="T43" fmla="*/ 1 h 1014"/>
                          <a:gd name="T44" fmla="*/ 0 w 777"/>
                          <a:gd name="T45" fmla="*/ 1 h 1014"/>
                          <a:gd name="T46" fmla="*/ 0 w 777"/>
                          <a:gd name="T47" fmla="*/ 1 h 1014"/>
                          <a:gd name="T48" fmla="*/ 0 w 777"/>
                          <a:gd name="T49" fmla="*/ 1 h 1014"/>
                          <a:gd name="T50" fmla="*/ 0 w 777"/>
                          <a:gd name="T51" fmla="*/ 1 h 1014"/>
                          <a:gd name="T52" fmla="*/ 0 w 777"/>
                          <a:gd name="T53" fmla="*/ 1 h 1014"/>
                          <a:gd name="T54" fmla="*/ 0 w 777"/>
                          <a:gd name="T55" fmla="*/ 1 h 1014"/>
                          <a:gd name="T56" fmla="*/ 0 w 777"/>
                          <a:gd name="T57" fmla="*/ 1 h 1014"/>
                          <a:gd name="T58" fmla="*/ 0 w 777"/>
                          <a:gd name="T59" fmla="*/ 1 h 1014"/>
                          <a:gd name="T60" fmla="*/ 0 w 777"/>
                          <a:gd name="T61" fmla="*/ 1 h 1014"/>
                          <a:gd name="T62" fmla="*/ 0 w 777"/>
                          <a:gd name="T63" fmla="*/ 1 h 1014"/>
                          <a:gd name="T64" fmla="*/ 0 w 777"/>
                          <a:gd name="T65" fmla="*/ 1 h 1014"/>
                          <a:gd name="T66" fmla="*/ 0 w 777"/>
                          <a:gd name="T67" fmla="*/ 1 h 1014"/>
                          <a:gd name="T68" fmla="*/ 0 w 777"/>
                          <a:gd name="T69" fmla="*/ 1 h 1014"/>
                          <a:gd name="T70" fmla="*/ 0 w 777"/>
                          <a:gd name="T71" fmla="*/ 1 h 1014"/>
                          <a:gd name="T72" fmla="*/ 0 w 777"/>
                          <a:gd name="T73" fmla="*/ 1 h 1014"/>
                          <a:gd name="T74" fmla="*/ 0 w 777"/>
                          <a:gd name="T75" fmla="*/ 1 h 1014"/>
                          <a:gd name="T76" fmla="*/ 0 w 777"/>
                          <a:gd name="T77" fmla="*/ 1 h 1014"/>
                          <a:gd name="T78" fmla="*/ 0 w 777"/>
                          <a:gd name="T79" fmla="*/ 1 h 1014"/>
                          <a:gd name="T80" fmla="*/ 0 w 777"/>
                          <a:gd name="T81" fmla="*/ 1 h 1014"/>
                          <a:gd name="T82" fmla="*/ 0 w 777"/>
                          <a:gd name="T83" fmla="*/ 1 h 1014"/>
                          <a:gd name="T84" fmla="*/ 0 w 777"/>
                          <a:gd name="T85" fmla="*/ 1 h 1014"/>
                          <a:gd name="T86" fmla="*/ 0 w 777"/>
                          <a:gd name="T87" fmla="*/ 1 h 1014"/>
                          <a:gd name="T88" fmla="*/ 0 w 777"/>
                          <a:gd name="T89" fmla="*/ 1 h 1014"/>
                          <a:gd name="T90" fmla="*/ 0 w 777"/>
                          <a:gd name="T91" fmla="*/ 0 h 1014"/>
                          <a:gd name="T92" fmla="*/ 0 w 777"/>
                          <a:gd name="T93" fmla="*/ 1 h 1014"/>
                          <a:gd name="T94" fmla="*/ 0 w 777"/>
                          <a:gd name="T95" fmla="*/ 1 h 10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7"/>
                          <a:gd name="T145" fmla="*/ 0 h 1014"/>
                          <a:gd name="T146" fmla="*/ 777 w 777"/>
                          <a:gd name="T147" fmla="*/ 1014 h 10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7" h="1014">
                            <a:moveTo>
                              <a:pt x="242" y="29"/>
                            </a:moveTo>
                            <a:lnTo>
                              <a:pt x="186" y="61"/>
                            </a:lnTo>
                            <a:lnTo>
                              <a:pt x="134" y="95"/>
                            </a:lnTo>
                            <a:lnTo>
                              <a:pt x="96" y="127"/>
                            </a:lnTo>
                            <a:lnTo>
                              <a:pt x="60" y="161"/>
                            </a:lnTo>
                            <a:lnTo>
                              <a:pt x="32" y="197"/>
                            </a:lnTo>
                            <a:lnTo>
                              <a:pt x="14" y="235"/>
                            </a:lnTo>
                            <a:lnTo>
                              <a:pt x="8" y="274"/>
                            </a:lnTo>
                            <a:lnTo>
                              <a:pt x="2" y="318"/>
                            </a:lnTo>
                            <a:lnTo>
                              <a:pt x="0" y="372"/>
                            </a:lnTo>
                            <a:lnTo>
                              <a:pt x="6" y="420"/>
                            </a:lnTo>
                            <a:lnTo>
                              <a:pt x="0" y="486"/>
                            </a:lnTo>
                            <a:lnTo>
                              <a:pt x="26" y="504"/>
                            </a:lnTo>
                            <a:lnTo>
                              <a:pt x="48" y="522"/>
                            </a:lnTo>
                            <a:lnTo>
                              <a:pt x="50" y="537"/>
                            </a:lnTo>
                            <a:lnTo>
                              <a:pt x="50" y="563"/>
                            </a:lnTo>
                            <a:lnTo>
                              <a:pt x="42" y="593"/>
                            </a:lnTo>
                            <a:lnTo>
                              <a:pt x="18" y="675"/>
                            </a:lnTo>
                            <a:lnTo>
                              <a:pt x="18" y="711"/>
                            </a:lnTo>
                            <a:lnTo>
                              <a:pt x="38" y="719"/>
                            </a:lnTo>
                            <a:lnTo>
                              <a:pt x="68" y="719"/>
                            </a:lnTo>
                            <a:lnTo>
                              <a:pt x="90" y="719"/>
                            </a:lnTo>
                            <a:lnTo>
                              <a:pt x="126" y="816"/>
                            </a:lnTo>
                            <a:lnTo>
                              <a:pt x="128" y="852"/>
                            </a:lnTo>
                            <a:lnTo>
                              <a:pt x="140" y="868"/>
                            </a:lnTo>
                            <a:lnTo>
                              <a:pt x="156" y="874"/>
                            </a:lnTo>
                            <a:lnTo>
                              <a:pt x="158" y="894"/>
                            </a:lnTo>
                            <a:lnTo>
                              <a:pt x="156" y="922"/>
                            </a:lnTo>
                            <a:lnTo>
                              <a:pt x="170" y="966"/>
                            </a:lnTo>
                            <a:lnTo>
                              <a:pt x="188" y="994"/>
                            </a:lnTo>
                            <a:lnTo>
                              <a:pt x="206" y="1006"/>
                            </a:lnTo>
                            <a:lnTo>
                              <a:pt x="248" y="1014"/>
                            </a:lnTo>
                            <a:lnTo>
                              <a:pt x="282" y="1012"/>
                            </a:lnTo>
                            <a:lnTo>
                              <a:pt x="330" y="990"/>
                            </a:lnTo>
                            <a:lnTo>
                              <a:pt x="386" y="958"/>
                            </a:lnTo>
                            <a:lnTo>
                              <a:pt x="410" y="988"/>
                            </a:lnTo>
                            <a:lnTo>
                              <a:pt x="747" y="717"/>
                            </a:lnTo>
                            <a:lnTo>
                              <a:pt x="727" y="671"/>
                            </a:lnTo>
                            <a:lnTo>
                              <a:pt x="747" y="609"/>
                            </a:lnTo>
                            <a:lnTo>
                              <a:pt x="769" y="527"/>
                            </a:lnTo>
                            <a:lnTo>
                              <a:pt x="777" y="424"/>
                            </a:lnTo>
                            <a:lnTo>
                              <a:pt x="775" y="346"/>
                            </a:lnTo>
                            <a:lnTo>
                              <a:pt x="753" y="217"/>
                            </a:lnTo>
                            <a:lnTo>
                              <a:pt x="721" y="101"/>
                            </a:lnTo>
                            <a:lnTo>
                              <a:pt x="685" y="17"/>
                            </a:lnTo>
                            <a:lnTo>
                              <a:pt x="549" y="0"/>
                            </a:lnTo>
                            <a:lnTo>
                              <a:pt x="342" y="2"/>
                            </a:lnTo>
                            <a:lnTo>
                              <a:pt x="242" y="29"/>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71" name="Group 82"/>
                      <p:cNvGrpSpPr>
                        <a:grpSpLocks/>
                      </p:cNvGrpSpPr>
                      <p:nvPr/>
                    </p:nvGrpSpPr>
                    <p:grpSpPr bwMode="auto">
                      <a:xfrm>
                        <a:off x="3681" y="2445"/>
                        <a:ext cx="66" cy="119"/>
                        <a:chOff x="3681" y="2445"/>
                        <a:chExt cx="66" cy="119"/>
                      </a:xfrm>
                    </p:grpSpPr>
                    <p:sp>
                      <p:nvSpPr>
                        <p:cNvPr id="33873" name="Freeform 83"/>
                        <p:cNvSpPr>
                          <a:spLocks/>
                        </p:cNvSpPr>
                        <p:nvPr/>
                      </p:nvSpPr>
                      <p:spPr bwMode="auto">
                        <a:xfrm>
                          <a:off x="3681" y="2445"/>
                          <a:ext cx="50" cy="75"/>
                        </a:xfrm>
                        <a:custGeom>
                          <a:avLst/>
                          <a:gdLst>
                            <a:gd name="T0" fmla="*/ 0 w 100"/>
                            <a:gd name="T1" fmla="*/ 0 h 151"/>
                            <a:gd name="T2" fmla="*/ 1 w 100"/>
                            <a:gd name="T3" fmla="*/ 0 h 151"/>
                            <a:gd name="T4" fmla="*/ 1 w 100"/>
                            <a:gd name="T5" fmla="*/ 0 h 151"/>
                            <a:gd name="T6" fmla="*/ 1 w 100"/>
                            <a:gd name="T7" fmla="*/ 0 h 151"/>
                            <a:gd name="T8" fmla="*/ 1 w 100"/>
                            <a:gd name="T9" fmla="*/ 0 h 151"/>
                            <a:gd name="T10" fmla="*/ 1 w 100"/>
                            <a:gd name="T11" fmla="*/ 0 h 151"/>
                            <a:gd name="T12" fmla="*/ 1 w 100"/>
                            <a:gd name="T13" fmla="*/ 0 h 151"/>
                            <a:gd name="T14" fmla="*/ 1 w 100"/>
                            <a:gd name="T15" fmla="*/ 0 h 151"/>
                            <a:gd name="T16" fmla="*/ 1 w 100"/>
                            <a:gd name="T17" fmla="*/ 0 h 151"/>
                            <a:gd name="T18" fmla="*/ 1 w 100"/>
                            <a:gd name="T19" fmla="*/ 0 h 151"/>
                            <a:gd name="T20" fmla="*/ 1 w 100"/>
                            <a:gd name="T21" fmla="*/ 0 h 151"/>
                            <a:gd name="T22" fmla="*/ 1 w 100"/>
                            <a:gd name="T23" fmla="*/ 0 h 151"/>
                            <a:gd name="T24" fmla="*/ 1 w 100"/>
                            <a:gd name="T25" fmla="*/ 0 h 151"/>
                            <a:gd name="T26" fmla="*/ 1 w 100"/>
                            <a:gd name="T27" fmla="*/ 0 h 151"/>
                            <a:gd name="T28" fmla="*/ 1 w 100"/>
                            <a:gd name="T29" fmla="*/ 0 h 151"/>
                            <a:gd name="T30" fmla="*/ 1 w 100"/>
                            <a:gd name="T31" fmla="*/ 0 h 151"/>
                            <a:gd name="T32" fmla="*/ 1 w 100"/>
                            <a:gd name="T33" fmla="*/ 0 h 151"/>
                            <a:gd name="T34" fmla="*/ 1 w 100"/>
                            <a:gd name="T35" fmla="*/ 0 h 151"/>
                            <a:gd name="T36" fmla="*/ 1 w 100"/>
                            <a:gd name="T37" fmla="*/ 0 h 151"/>
                            <a:gd name="T38" fmla="*/ 1 w 100"/>
                            <a:gd name="T39" fmla="*/ 0 h 151"/>
                            <a:gd name="T40" fmla="*/ 1 w 100"/>
                            <a:gd name="T41" fmla="*/ 0 h 151"/>
                            <a:gd name="T42" fmla="*/ 1 w 100"/>
                            <a:gd name="T43" fmla="*/ 0 h 151"/>
                            <a:gd name="T44" fmla="*/ 1 w 100"/>
                            <a:gd name="T45" fmla="*/ 0 h 151"/>
                            <a:gd name="T46" fmla="*/ 1 w 100"/>
                            <a:gd name="T47" fmla="*/ 0 h 151"/>
                            <a:gd name="T48" fmla="*/ 1 w 100"/>
                            <a:gd name="T49" fmla="*/ 0 h 151"/>
                            <a:gd name="T50" fmla="*/ 1 w 100"/>
                            <a:gd name="T51" fmla="*/ 0 h 151"/>
                            <a:gd name="T52" fmla="*/ 1 w 100"/>
                            <a:gd name="T53" fmla="*/ 0 h 151"/>
                            <a:gd name="T54" fmla="*/ 1 w 100"/>
                            <a:gd name="T55" fmla="*/ 0 h 151"/>
                            <a:gd name="T56" fmla="*/ 1 w 100"/>
                            <a:gd name="T57" fmla="*/ 0 h 151"/>
                            <a:gd name="T58" fmla="*/ 1 w 100"/>
                            <a:gd name="T59" fmla="*/ 0 h 151"/>
                            <a:gd name="T60" fmla="*/ 0 w 100"/>
                            <a:gd name="T61" fmla="*/ 0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51"/>
                            <a:gd name="T95" fmla="*/ 100 w 100"/>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51">
                              <a:moveTo>
                                <a:pt x="0" y="63"/>
                              </a:moveTo>
                              <a:lnTo>
                                <a:pt x="10" y="31"/>
                              </a:lnTo>
                              <a:lnTo>
                                <a:pt x="18" y="10"/>
                              </a:lnTo>
                              <a:lnTo>
                                <a:pt x="26" y="4"/>
                              </a:lnTo>
                              <a:lnTo>
                                <a:pt x="40" y="0"/>
                              </a:lnTo>
                              <a:lnTo>
                                <a:pt x="56" y="0"/>
                              </a:lnTo>
                              <a:lnTo>
                                <a:pt x="72" y="4"/>
                              </a:lnTo>
                              <a:lnTo>
                                <a:pt x="84" y="11"/>
                              </a:lnTo>
                              <a:lnTo>
                                <a:pt x="92" y="27"/>
                              </a:lnTo>
                              <a:lnTo>
                                <a:pt x="98" y="53"/>
                              </a:lnTo>
                              <a:lnTo>
                                <a:pt x="100" y="75"/>
                              </a:lnTo>
                              <a:lnTo>
                                <a:pt x="96" y="105"/>
                              </a:lnTo>
                              <a:lnTo>
                                <a:pt x="90" y="133"/>
                              </a:lnTo>
                              <a:lnTo>
                                <a:pt x="78" y="151"/>
                              </a:lnTo>
                              <a:lnTo>
                                <a:pt x="72" y="129"/>
                              </a:lnTo>
                              <a:lnTo>
                                <a:pt x="84" y="109"/>
                              </a:lnTo>
                              <a:lnTo>
                                <a:pt x="76" y="83"/>
                              </a:lnTo>
                              <a:lnTo>
                                <a:pt x="66" y="93"/>
                              </a:lnTo>
                              <a:lnTo>
                                <a:pt x="44" y="103"/>
                              </a:lnTo>
                              <a:lnTo>
                                <a:pt x="36" y="81"/>
                              </a:lnTo>
                              <a:lnTo>
                                <a:pt x="54" y="73"/>
                              </a:lnTo>
                              <a:lnTo>
                                <a:pt x="72" y="69"/>
                              </a:lnTo>
                              <a:lnTo>
                                <a:pt x="72" y="55"/>
                              </a:lnTo>
                              <a:lnTo>
                                <a:pt x="70" y="37"/>
                              </a:lnTo>
                              <a:lnTo>
                                <a:pt x="80" y="39"/>
                              </a:lnTo>
                              <a:lnTo>
                                <a:pt x="78" y="17"/>
                              </a:lnTo>
                              <a:lnTo>
                                <a:pt x="74" y="11"/>
                              </a:lnTo>
                              <a:lnTo>
                                <a:pt x="58" y="10"/>
                              </a:lnTo>
                              <a:lnTo>
                                <a:pt x="30" y="11"/>
                              </a:lnTo>
                              <a:lnTo>
                                <a:pt x="16" y="33"/>
                              </a:lnTo>
                              <a:lnTo>
                                <a:pt x="0" y="6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Freeform 84"/>
                        <p:cNvSpPr>
                          <a:spLocks/>
                        </p:cNvSpPr>
                        <p:nvPr/>
                      </p:nvSpPr>
                      <p:spPr bwMode="auto">
                        <a:xfrm>
                          <a:off x="3702" y="2522"/>
                          <a:ext cx="45" cy="42"/>
                        </a:xfrm>
                        <a:custGeom>
                          <a:avLst/>
                          <a:gdLst>
                            <a:gd name="T0" fmla="*/ 1 w 89"/>
                            <a:gd name="T1" fmla="*/ 0 h 84"/>
                            <a:gd name="T2" fmla="*/ 1 w 89"/>
                            <a:gd name="T3" fmla="*/ 1 h 84"/>
                            <a:gd name="T4" fmla="*/ 1 w 89"/>
                            <a:gd name="T5" fmla="*/ 1 h 84"/>
                            <a:gd name="T6" fmla="*/ 1 w 89"/>
                            <a:gd name="T7" fmla="*/ 1 h 84"/>
                            <a:gd name="T8" fmla="*/ 1 w 89"/>
                            <a:gd name="T9" fmla="*/ 1 h 84"/>
                            <a:gd name="T10" fmla="*/ 0 w 89"/>
                            <a:gd name="T11" fmla="*/ 1 h 84"/>
                            <a:gd name="T12" fmla="*/ 1 w 89"/>
                            <a:gd name="T13" fmla="*/ 1 h 84"/>
                            <a:gd name="T14" fmla="*/ 1 w 89"/>
                            <a:gd name="T15" fmla="*/ 1 h 84"/>
                            <a:gd name="T16" fmla="*/ 1 w 89"/>
                            <a:gd name="T17" fmla="*/ 1 h 84"/>
                            <a:gd name="T18" fmla="*/ 1 w 89"/>
                            <a:gd name="T19" fmla="*/ 1 h 84"/>
                            <a:gd name="T20" fmla="*/ 1 w 89"/>
                            <a:gd name="T21" fmla="*/ 1 h 84"/>
                            <a:gd name="T22" fmla="*/ 1 w 89"/>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84"/>
                            <a:gd name="T38" fmla="*/ 89 w 89"/>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84">
                              <a:moveTo>
                                <a:pt x="66" y="0"/>
                              </a:moveTo>
                              <a:lnTo>
                                <a:pt x="54" y="28"/>
                              </a:lnTo>
                              <a:lnTo>
                                <a:pt x="48" y="42"/>
                              </a:lnTo>
                              <a:lnTo>
                                <a:pt x="36" y="52"/>
                              </a:lnTo>
                              <a:lnTo>
                                <a:pt x="20" y="54"/>
                              </a:lnTo>
                              <a:lnTo>
                                <a:pt x="0" y="54"/>
                              </a:lnTo>
                              <a:lnTo>
                                <a:pt x="44" y="60"/>
                              </a:lnTo>
                              <a:lnTo>
                                <a:pt x="70" y="72"/>
                              </a:lnTo>
                              <a:lnTo>
                                <a:pt x="89" y="84"/>
                              </a:lnTo>
                              <a:lnTo>
                                <a:pt x="72" y="56"/>
                              </a:lnTo>
                              <a:lnTo>
                                <a:pt x="68" y="28"/>
                              </a:lnTo>
                              <a:lnTo>
                                <a:pt x="66"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72" name="Freeform 85"/>
                      <p:cNvSpPr>
                        <a:spLocks/>
                      </p:cNvSpPr>
                      <p:nvPr/>
                    </p:nvSpPr>
                    <p:spPr bwMode="auto">
                      <a:xfrm>
                        <a:off x="3591" y="2515"/>
                        <a:ext cx="38" cy="57"/>
                      </a:xfrm>
                      <a:custGeom>
                        <a:avLst/>
                        <a:gdLst>
                          <a:gd name="T0" fmla="*/ 1 w 76"/>
                          <a:gd name="T1" fmla="*/ 0 h 114"/>
                          <a:gd name="T2" fmla="*/ 1 w 76"/>
                          <a:gd name="T3" fmla="*/ 1 h 114"/>
                          <a:gd name="T4" fmla="*/ 1 w 76"/>
                          <a:gd name="T5" fmla="*/ 1 h 114"/>
                          <a:gd name="T6" fmla="*/ 1 w 76"/>
                          <a:gd name="T7" fmla="*/ 1 h 114"/>
                          <a:gd name="T8" fmla="*/ 1 w 76"/>
                          <a:gd name="T9" fmla="*/ 1 h 114"/>
                          <a:gd name="T10" fmla="*/ 0 w 76"/>
                          <a:gd name="T11" fmla="*/ 1 h 114"/>
                          <a:gd name="T12" fmla="*/ 1 w 76"/>
                          <a:gd name="T13" fmla="*/ 1 h 114"/>
                          <a:gd name="T14" fmla="*/ 1 w 76"/>
                          <a:gd name="T15" fmla="*/ 1 h 114"/>
                          <a:gd name="T16" fmla="*/ 1 w 76"/>
                          <a:gd name="T17" fmla="*/ 1 h 114"/>
                          <a:gd name="T18" fmla="*/ 1 w 76"/>
                          <a:gd name="T19" fmla="*/ 1 h 114"/>
                          <a:gd name="T20" fmla="*/ 1 w 76"/>
                          <a:gd name="T21" fmla="*/ 1 h 114"/>
                          <a:gd name="T22" fmla="*/ 1 w 76"/>
                          <a:gd name="T23" fmla="*/ 1 h 114"/>
                          <a:gd name="T24" fmla="*/ 1 w 76"/>
                          <a:gd name="T25" fmla="*/ 1 h 114"/>
                          <a:gd name="T26" fmla="*/ 1 w 76"/>
                          <a:gd name="T27" fmla="*/ 1 h 114"/>
                          <a:gd name="T28" fmla="*/ 1 w 76"/>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4"/>
                          <a:gd name="T47" fmla="*/ 76 w 76"/>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4">
                            <a:moveTo>
                              <a:pt x="12" y="0"/>
                            </a:moveTo>
                            <a:lnTo>
                              <a:pt x="22" y="10"/>
                            </a:lnTo>
                            <a:lnTo>
                              <a:pt x="24" y="22"/>
                            </a:lnTo>
                            <a:lnTo>
                              <a:pt x="20" y="32"/>
                            </a:lnTo>
                            <a:lnTo>
                              <a:pt x="12" y="42"/>
                            </a:lnTo>
                            <a:lnTo>
                              <a:pt x="0" y="52"/>
                            </a:lnTo>
                            <a:lnTo>
                              <a:pt x="10" y="60"/>
                            </a:lnTo>
                            <a:lnTo>
                              <a:pt x="28" y="64"/>
                            </a:lnTo>
                            <a:lnTo>
                              <a:pt x="44" y="74"/>
                            </a:lnTo>
                            <a:lnTo>
                              <a:pt x="76" y="114"/>
                            </a:lnTo>
                            <a:lnTo>
                              <a:pt x="36" y="50"/>
                            </a:lnTo>
                            <a:lnTo>
                              <a:pt x="30" y="36"/>
                            </a:lnTo>
                            <a:lnTo>
                              <a:pt x="30" y="20"/>
                            </a:lnTo>
                            <a:lnTo>
                              <a:pt x="34" y="12"/>
                            </a:lnTo>
                            <a:lnTo>
                              <a:pt x="1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64" name="Group 86"/>
                    <p:cNvGrpSpPr>
                      <a:grpSpLocks/>
                    </p:cNvGrpSpPr>
                    <p:nvPr/>
                  </p:nvGrpSpPr>
                  <p:grpSpPr bwMode="auto">
                    <a:xfrm>
                      <a:off x="3470" y="2126"/>
                      <a:ext cx="525" cy="571"/>
                      <a:chOff x="3470" y="2126"/>
                      <a:chExt cx="525" cy="571"/>
                    </a:xfrm>
                  </p:grpSpPr>
                  <p:sp>
                    <p:nvSpPr>
                      <p:cNvPr id="33865" name="Freeform 87"/>
                      <p:cNvSpPr>
                        <a:spLocks/>
                      </p:cNvSpPr>
                      <p:nvPr/>
                    </p:nvSpPr>
                    <p:spPr bwMode="auto">
                      <a:xfrm>
                        <a:off x="3470" y="2126"/>
                        <a:ext cx="525" cy="571"/>
                      </a:xfrm>
                      <a:custGeom>
                        <a:avLst/>
                        <a:gdLst>
                          <a:gd name="T0" fmla="*/ 1 w 1050"/>
                          <a:gd name="T1" fmla="*/ 1 h 1142"/>
                          <a:gd name="T2" fmla="*/ 1 w 1050"/>
                          <a:gd name="T3" fmla="*/ 1 h 1142"/>
                          <a:gd name="T4" fmla="*/ 1 w 1050"/>
                          <a:gd name="T5" fmla="*/ 1 h 1142"/>
                          <a:gd name="T6" fmla="*/ 1 w 1050"/>
                          <a:gd name="T7" fmla="*/ 1 h 1142"/>
                          <a:gd name="T8" fmla="*/ 1 w 1050"/>
                          <a:gd name="T9" fmla="*/ 1 h 1142"/>
                          <a:gd name="T10" fmla="*/ 1 w 1050"/>
                          <a:gd name="T11" fmla="*/ 1 h 1142"/>
                          <a:gd name="T12" fmla="*/ 1 w 1050"/>
                          <a:gd name="T13" fmla="*/ 1 h 1142"/>
                          <a:gd name="T14" fmla="*/ 0 w 1050"/>
                          <a:gd name="T15" fmla="*/ 1 h 1142"/>
                          <a:gd name="T16" fmla="*/ 1 w 1050"/>
                          <a:gd name="T17" fmla="*/ 1 h 1142"/>
                          <a:gd name="T18" fmla="*/ 1 w 1050"/>
                          <a:gd name="T19" fmla="*/ 1 h 1142"/>
                          <a:gd name="T20" fmla="*/ 1 w 1050"/>
                          <a:gd name="T21" fmla="*/ 1 h 1142"/>
                          <a:gd name="T22" fmla="*/ 1 w 1050"/>
                          <a:gd name="T23" fmla="*/ 1 h 1142"/>
                          <a:gd name="T24" fmla="*/ 1 w 1050"/>
                          <a:gd name="T25" fmla="*/ 1 h 1142"/>
                          <a:gd name="T26" fmla="*/ 1 w 1050"/>
                          <a:gd name="T27" fmla="*/ 1 h 1142"/>
                          <a:gd name="T28" fmla="*/ 1 w 1050"/>
                          <a:gd name="T29" fmla="*/ 1 h 1142"/>
                          <a:gd name="T30" fmla="*/ 1 w 1050"/>
                          <a:gd name="T31" fmla="*/ 1 h 1142"/>
                          <a:gd name="T32" fmla="*/ 1 w 1050"/>
                          <a:gd name="T33" fmla="*/ 1 h 1142"/>
                          <a:gd name="T34" fmla="*/ 1 w 1050"/>
                          <a:gd name="T35" fmla="*/ 1 h 1142"/>
                          <a:gd name="T36" fmla="*/ 1 w 1050"/>
                          <a:gd name="T37" fmla="*/ 1 h 1142"/>
                          <a:gd name="T38" fmla="*/ 1 w 1050"/>
                          <a:gd name="T39" fmla="*/ 1 h 1142"/>
                          <a:gd name="T40" fmla="*/ 1 w 1050"/>
                          <a:gd name="T41" fmla="*/ 1 h 1142"/>
                          <a:gd name="T42" fmla="*/ 1 w 1050"/>
                          <a:gd name="T43" fmla="*/ 1 h 1142"/>
                          <a:gd name="T44" fmla="*/ 1 w 1050"/>
                          <a:gd name="T45" fmla="*/ 1 h 1142"/>
                          <a:gd name="T46" fmla="*/ 1 w 1050"/>
                          <a:gd name="T47" fmla="*/ 1 h 1142"/>
                          <a:gd name="T48" fmla="*/ 1 w 1050"/>
                          <a:gd name="T49" fmla="*/ 1 h 1142"/>
                          <a:gd name="T50" fmla="*/ 1 w 1050"/>
                          <a:gd name="T51" fmla="*/ 1 h 1142"/>
                          <a:gd name="T52" fmla="*/ 1 w 1050"/>
                          <a:gd name="T53" fmla="*/ 1 h 1142"/>
                          <a:gd name="T54" fmla="*/ 1 w 1050"/>
                          <a:gd name="T55" fmla="*/ 1 h 1142"/>
                          <a:gd name="T56" fmla="*/ 1 w 1050"/>
                          <a:gd name="T57" fmla="*/ 1 h 1142"/>
                          <a:gd name="T58" fmla="*/ 1 w 1050"/>
                          <a:gd name="T59" fmla="*/ 1 h 1142"/>
                          <a:gd name="T60" fmla="*/ 1 w 1050"/>
                          <a:gd name="T61" fmla="*/ 1 h 1142"/>
                          <a:gd name="T62" fmla="*/ 1 w 1050"/>
                          <a:gd name="T63" fmla="*/ 1 h 1142"/>
                          <a:gd name="T64" fmla="*/ 1 w 1050"/>
                          <a:gd name="T65" fmla="*/ 1 h 1142"/>
                          <a:gd name="T66" fmla="*/ 1 w 1050"/>
                          <a:gd name="T67" fmla="*/ 1 h 1142"/>
                          <a:gd name="T68" fmla="*/ 1 w 1050"/>
                          <a:gd name="T69" fmla="*/ 1 h 1142"/>
                          <a:gd name="T70" fmla="*/ 1 w 1050"/>
                          <a:gd name="T71" fmla="*/ 1 h 1142"/>
                          <a:gd name="T72" fmla="*/ 1 w 1050"/>
                          <a:gd name="T73" fmla="*/ 1 h 1142"/>
                          <a:gd name="T74" fmla="*/ 1 w 1050"/>
                          <a:gd name="T75" fmla="*/ 1 h 1142"/>
                          <a:gd name="T76" fmla="*/ 1 w 1050"/>
                          <a:gd name="T77" fmla="*/ 1 h 1142"/>
                          <a:gd name="T78" fmla="*/ 1 w 1050"/>
                          <a:gd name="T79" fmla="*/ 1 h 1142"/>
                          <a:gd name="T80" fmla="*/ 1 w 1050"/>
                          <a:gd name="T81" fmla="*/ 1 h 1142"/>
                          <a:gd name="T82" fmla="*/ 1 w 1050"/>
                          <a:gd name="T83" fmla="*/ 1 h 1142"/>
                          <a:gd name="T84" fmla="*/ 1 w 1050"/>
                          <a:gd name="T85" fmla="*/ 1 h 1142"/>
                          <a:gd name="T86" fmla="*/ 1 w 1050"/>
                          <a:gd name="T87" fmla="*/ 1 h 1142"/>
                          <a:gd name="T88" fmla="*/ 1 w 1050"/>
                          <a:gd name="T89" fmla="*/ 1 h 1142"/>
                          <a:gd name="T90" fmla="*/ 1 w 1050"/>
                          <a:gd name="T91" fmla="*/ 1 h 1142"/>
                          <a:gd name="T92" fmla="*/ 1 w 1050"/>
                          <a:gd name="T93" fmla="*/ 1 h 1142"/>
                          <a:gd name="T94" fmla="*/ 1 w 1050"/>
                          <a:gd name="T95" fmla="*/ 1 h 1142"/>
                          <a:gd name="T96" fmla="*/ 1 w 1050"/>
                          <a:gd name="T97" fmla="*/ 1 h 1142"/>
                          <a:gd name="T98" fmla="*/ 1 w 1050"/>
                          <a:gd name="T99" fmla="*/ 1 h 1142"/>
                          <a:gd name="T100" fmla="*/ 1 w 1050"/>
                          <a:gd name="T101" fmla="*/ 1 h 1142"/>
                          <a:gd name="T102" fmla="*/ 1 w 1050"/>
                          <a:gd name="T103" fmla="*/ 1 h 1142"/>
                          <a:gd name="T104" fmla="*/ 1 w 1050"/>
                          <a:gd name="T105" fmla="*/ 1 h 1142"/>
                          <a:gd name="T106" fmla="*/ 1 w 1050"/>
                          <a:gd name="T107" fmla="*/ 1 h 1142"/>
                          <a:gd name="T108" fmla="*/ 1 w 1050"/>
                          <a:gd name="T109" fmla="*/ 1 h 1142"/>
                          <a:gd name="T110" fmla="*/ 1 w 1050"/>
                          <a:gd name="T111" fmla="*/ 1 h 1142"/>
                          <a:gd name="T112" fmla="*/ 1 w 1050"/>
                          <a:gd name="T113" fmla="*/ 1 h 1142"/>
                          <a:gd name="T114" fmla="*/ 1 w 1050"/>
                          <a:gd name="T115" fmla="*/ 1 h 1142"/>
                          <a:gd name="T116" fmla="*/ 1 w 1050"/>
                          <a:gd name="T117" fmla="*/ 0 h 1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0"/>
                          <a:gd name="T178" fmla="*/ 0 h 1142"/>
                          <a:gd name="T179" fmla="*/ 1050 w 1050"/>
                          <a:gd name="T180" fmla="*/ 1142 h 1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0" h="1142">
                            <a:moveTo>
                              <a:pt x="503" y="0"/>
                            </a:moveTo>
                            <a:lnTo>
                              <a:pt x="455" y="2"/>
                            </a:lnTo>
                            <a:lnTo>
                              <a:pt x="419" y="8"/>
                            </a:lnTo>
                            <a:lnTo>
                              <a:pt x="379" y="18"/>
                            </a:lnTo>
                            <a:lnTo>
                              <a:pt x="333" y="34"/>
                            </a:lnTo>
                            <a:lnTo>
                              <a:pt x="295" y="50"/>
                            </a:lnTo>
                            <a:lnTo>
                              <a:pt x="251" y="88"/>
                            </a:lnTo>
                            <a:lnTo>
                              <a:pt x="211" y="126"/>
                            </a:lnTo>
                            <a:lnTo>
                              <a:pt x="173" y="167"/>
                            </a:lnTo>
                            <a:lnTo>
                              <a:pt x="89" y="221"/>
                            </a:lnTo>
                            <a:lnTo>
                              <a:pt x="59" y="241"/>
                            </a:lnTo>
                            <a:lnTo>
                              <a:pt x="37" y="263"/>
                            </a:lnTo>
                            <a:lnTo>
                              <a:pt x="24" y="283"/>
                            </a:lnTo>
                            <a:lnTo>
                              <a:pt x="8" y="307"/>
                            </a:lnTo>
                            <a:lnTo>
                              <a:pt x="2" y="331"/>
                            </a:lnTo>
                            <a:lnTo>
                              <a:pt x="0" y="357"/>
                            </a:lnTo>
                            <a:lnTo>
                              <a:pt x="0" y="383"/>
                            </a:lnTo>
                            <a:lnTo>
                              <a:pt x="6" y="412"/>
                            </a:lnTo>
                            <a:lnTo>
                              <a:pt x="22" y="446"/>
                            </a:lnTo>
                            <a:lnTo>
                              <a:pt x="35" y="464"/>
                            </a:lnTo>
                            <a:lnTo>
                              <a:pt x="53" y="478"/>
                            </a:lnTo>
                            <a:lnTo>
                              <a:pt x="79" y="486"/>
                            </a:lnTo>
                            <a:lnTo>
                              <a:pt x="107" y="492"/>
                            </a:lnTo>
                            <a:lnTo>
                              <a:pt x="147" y="500"/>
                            </a:lnTo>
                            <a:lnTo>
                              <a:pt x="123" y="468"/>
                            </a:lnTo>
                            <a:lnTo>
                              <a:pt x="115" y="438"/>
                            </a:lnTo>
                            <a:lnTo>
                              <a:pt x="117" y="402"/>
                            </a:lnTo>
                            <a:lnTo>
                              <a:pt x="125" y="367"/>
                            </a:lnTo>
                            <a:lnTo>
                              <a:pt x="137" y="345"/>
                            </a:lnTo>
                            <a:lnTo>
                              <a:pt x="153" y="321"/>
                            </a:lnTo>
                            <a:lnTo>
                              <a:pt x="173" y="301"/>
                            </a:lnTo>
                            <a:lnTo>
                              <a:pt x="197" y="283"/>
                            </a:lnTo>
                            <a:lnTo>
                              <a:pt x="227" y="267"/>
                            </a:lnTo>
                            <a:lnTo>
                              <a:pt x="323" y="237"/>
                            </a:lnTo>
                            <a:lnTo>
                              <a:pt x="305" y="257"/>
                            </a:lnTo>
                            <a:lnTo>
                              <a:pt x="291" y="269"/>
                            </a:lnTo>
                            <a:lnTo>
                              <a:pt x="271" y="277"/>
                            </a:lnTo>
                            <a:lnTo>
                              <a:pt x="241" y="287"/>
                            </a:lnTo>
                            <a:lnTo>
                              <a:pt x="221" y="293"/>
                            </a:lnTo>
                            <a:lnTo>
                              <a:pt x="199" y="307"/>
                            </a:lnTo>
                            <a:lnTo>
                              <a:pt x="189" y="325"/>
                            </a:lnTo>
                            <a:lnTo>
                              <a:pt x="181" y="343"/>
                            </a:lnTo>
                            <a:lnTo>
                              <a:pt x="177" y="363"/>
                            </a:lnTo>
                            <a:lnTo>
                              <a:pt x="177" y="385"/>
                            </a:lnTo>
                            <a:lnTo>
                              <a:pt x="185" y="408"/>
                            </a:lnTo>
                            <a:lnTo>
                              <a:pt x="191" y="444"/>
                            </a:lnTo>
                            <a:lnTo>
                              <a:pt x="207" y="476"/>
                            </a:lnTo>
                            <a:lnTo>
                              <a:pt x="231" y="528"/>
                            </a:lnTo>
                            <a:lnTo>
                              <a:pt x="273" y="630"/>
                            </a:lnTo>
                            <a:lnTo>
                              <a:pt x="303" y="685"/>
                            </a:lnTo>
                            <a:lnTo>
                              <a:pt x="337" y="699"/>
                            </a:lnTo>
                            <a:lnTo>
                              <a:pt x="345" y="749"/>
                            </a:lnTo>
                            <a:lnTo>
                              <a:pt x="351" y="875"/>
                            </a:lnTo>
                            <a:lnTo>
                              <a:pt x="357" y="910"/>
                            </a:lnTo>
                            <a:lnTo>
                              <a:pt x="361" y="940"/>
                            </a:lnTo>
                            <a:lnTo>
                              <a:pt x="361" y="960"/>
                            </a:lnTo>
                            <a:lnTo>
                              <a:pt x="343" y="982"/>
                            </a:lnTo>
                            <a:lnTo>
                              <a:pt x="321" y="996"/>
                            </a:lnTo>
                            <a:lnTo>
                              <a:pt x="293" y="1012"/>
                            </a:lnTo>
                            <a:lnTo>
                              <a:pt x="271" y="1030"/>
                            </a:lnTo>
                            <a:lnTo>
                              <a:pt x="267" y="1042"/>
                            </a:lnTo>
                            <a:lnTo>
                              <a:pt x="267" y="1060"/>
                            </a:lnTo>
                            <a:lnTo>
                              <a:pt x="271" y="1074"/>
                            </a:lnTo>
                            <a:lnTo>
                              <a:pt x="277" y="1086"/>
                            </a:lnTo>
                            <a:lnTo>
                              <a:pt x="283" y="1102"/>
                            </a:lnTo>
                            <a:lnTo>
                              <a:pt x="297" y="1120"/>
                            </a:lnTo>
                            <a:lnTo>
                              <a:pt x="311" y="1130"/>
                            </a:lnTo>
                            <a:lnTo>
                              <a:pt x="327" y="1136"/>
                            </a:lnTo>
                            <a:lnTo>
                              <a:pt x="345" y="1140"/>
                            </a:lnTo>
                            <a:lnTo>
                              <a:pt x="369" y="1142"/>
                            </a:lnTo>
                            <a:lnTo>
                              <a:pt x="387" y="1140"/>
                            </a:lnTo>
                            <a:lnTo>
                              <a:pt x="409" y="1134"/>
                            </a:lnTo>
                            <a:lnTo>
                              <a:pt x="427" y="1128"/>
                            </a:lnTo>
                            <a:lnTo>
                              <a:pt x="447" y="1116"/>
                            </a:lnTo>
                            <a:lnTo>
                              <a:pt x="471" y="1100"/>
                            </a:lnTo>
                            <a:lnTo>
                              <a:pt x="485" y="1090"/>
                            </a:lnTo>
                            <a:lnTo>
                              <a:pt x="483" y="1040"/>
                            </a:lnTo>
                            <a:lnTo>
                              <a:pt x="467" y="873"/>
                            </a:lnTo>
                            <a:lnTo>
                              <a:pt x="415" y="777"/>
                            </a:lnTo>
                            <a:lnTo>
                              <a:pt x="401" y="737"/>
                            </a:lnTo>
                            <a:lnTo>
                              <a:pt x="393" y="697"/>
                            </a:lnTo>
                            <a:lnTo>
                              <a:pt x="403" y="675"/>
                            </a:lnTo>
                            <a:lnTo>
                              <a:pt x="415" y="649"/>
                            </a:lnTo>
                            <a:lnTo>
                              <a:pt x="431" y="634"/>
                            </a:lnTo>
                            <a:lnTo>
                              <a:pt x="455" y="624"/>
                            </a:lnTo>
                            <a:lnTo>
                              <a:pt x="477" y="626"/>
                            </a:lnTo>
                            <a:lnTo>
                              <a:pt x="503" y="634"/>
                            </a:lnTo>
                            <a:lnTo>
                              <a:pt x="529" y="653"/>
                            </a:lnTo>
                            <a:lnTo>
                              <a:pt x="539" y="671"/>
                            </a:lnTo>
                            <a:lnTo>
                              <a:pt x="547" y="701"/>
                            </a:lnTo>
                            <a:lnTo>
                              <a:pt x="548" y="729"/>
                            </a:lnTo>
                            <a:lnTo>
                              <a:pt x="543" y="757"/>
                            </a:lnTo>
                            <a:lnTo>
                              <a:pt x="537" y="781"/>
                            </a:lnTo>
                            <a:lnTo>
                              <a:pt x="537" y="799"/>
                            </a:lnTo>
                            <a:lnTo>
                              <a:pt x="548" y="815"/>
                            </a:lnTo>
                            <a:lnTo>
                              <a:pt x="744" y="948"/>
                            </a:lnTo>
                            <a:lnTo>
                              <a:pt x="818" y="940"/>
                            </a:lnTo>
                            <a:lnTo>
                              <a:pt x="904" y="934"/>
                            </a:lnTo>
                            <a:lnTo>
                              <a:pt x="980" y="914"/>
                            </a:lnTo>
                            <a:lnTo>
                              <a:pt x="1012" y="883"/>
                            </a:lnTo>
                            <a:lnTo>
                              <a:pt x="1030" y="865"/>
                            </a:lnTo>
                            <a:lnTo>
                              <a:pt x="1038" y="835"/>
                            </a:lnTo>
                            <a:lnTo>
                              <a:pt x="1044" y="801"/>
                            </a:lnTo>
                            <a:lnTo>
                              <a:pt x="1050" y="743"/>
                            </a:lnTo>
                            <a:lnTo>
                              <a:pt x="1032" y="705"/>
                            </a:lnTo>
                            <a:lnTo>
                              <a:pt x="1024" y="610"/>
                            </a:lnTo>
                            <a:lnTo>
                              <a:pt x="994" y="478"/>
                            </a:lnTo>
                            <a:lnTo>
                              <a:pt x="970" y="377"/>
                            </a:lnTo>
                            <a:lnTo>
                              <a:pt x="922" y="277"/>
                            </a:lnTo>
                            <a:lnTo>
                              <a:pt x="880" y="191"/>
                            </a:lnTo>
                            <a:lnTo>
                              <a:pt x="856" y="149"/>
                            </a:lnTo>
                            <a:lnTo>
                              <a:pt x="820" y="100"/>
                            </a:lnTo>
                            <a:lnTo>
                              <a:pt x="790" y="74"/>
                            </a:lnTo>
                            <a:lnTo>
                              <a:pt x="728" y="42"/>
                            </a:lnTo>
                            <a:lnTo>
                              <a:pt x="674" y="18"/>
                            </a:lnTo>
                            <a:lnTo>
                              <a:pt x="614" y="4"/>
                            </a:lnTo>
                            <a:lnTo>
                              <a:pt x="556" y="0"/>
                            </a:lnTo>
                            <a:lnTo>
                              <a:pt x="503"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88"/>
                      <p:cNvSpPr>
                        <a:spLocks/>
                      </p:cNvSpPr>
                      <p:nvPr/>
                    </p:nvSpPr>
                    <p:spPr bwMode="auto">
                      <a:xfrm>
                        <a:off x="3524" y="2416"/>
                        <a:ext cx="45" cy="32"/>
                      </a:xfrm>
                      <a:custGeom>
                        <a:avLst/>
                        <a:gdLst>
                          <a:gd name="T0" fmla="*/ 1 w 90"/>
                          <a:gd name="T1" fmla="*/ 0 h 64"/>
                          <a:gd name="T2" fmla="*/ 1 w 90"/>
                          <a:gd name="T3" fmla="*/ 1 h 64"/>
                          <a:gd name="T4" fmla="*/ 0 w 90"/>
                          <a:gd name="T5" fmla="*/ 1 h 64"/>
                          <a:gd name="T6" fmla="*/ 1 w 90"/>
                          <a:gd name="T7" fmla="*/ 1 h 64"/>
                          <a:gd name="T8" fmla="*/ 1 w 90"/>
                          <a:gd name="T9" fmla="*/ 1 h 64"/>
                          <a:gd name="T10" fmla="*/ 1 w 90"/>
                          <a:gd name="T11" fmla="*/ 1 h 64"/>
                          <a:gd name="T12" fmla="*/ 1 w 90"/>
                          <a:gd name="T13" fmla="*/ 1 h 64"/>
                          <a:gd name="T14" fmla="*/ 1 w 90"/>
                          <a:gd name="T15" fmla="*/ 1 h 64"/>
                          <a:gd name="T16" fmla="*/ 1 w 90"/>
                          <a:gd name="T17" fmla="*/ 1 h 64"/>
                          <a:gd name="T18" fmla="*/ 1 w 90"/>
                          <a:gd name="T19" fmla="*/ 1 h 64"/>
                          <a:gd name="T20" fmla="*/ 1 w 90"/>
                          <a:gd name="T21" fmla="*/ 1 h 64"/>
                          <a:gd name="T22" fmla="*/ 1 w 90"/>
                          <a:gd name="T23" fmla="*/ 1 h 64"/>
                          <a:gd name="T24" fmla="*/ 1 w 90"/>
                          <a:gd name="T25" fmla="*/ 1 h 64"/>
                          <a:gd name="T26" fmla="*/ 1 w 90"/>
                          <a:gd name="T27" fmla="*/ 1 h 64"/>
                          <a:gd name="T28" fmla="*/ 1 w 90"/>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64"/>
                          <a:gd name="T47" fmla="*/ 90 w 90"/>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64">
                            <a:moveTo>
                              <a:pt x="4" y="0"/>
                            </a:moveTo>
                            <a:lnTo>
                              <a:pt x="2" y="12"/>
                            </a:lnTo>
                            <a:lnTo>
                              <a:pt x="0" y="30"/>
                            </a:lnTo>
                            <a:lnTo>
                              <a:pt x="6" y="40"/>
                            </a:lnTo>
                            <a:lnTo>
                              <a:pt x="18" y="48"/>
                            </a:lnTo>
                            <a:lnTo>
                              <a:pt x="38" y="52"/>
                            </a:lnTo>
                            <a:lnTo>
                              <a:pt x="58" y="54"/>
                            </a:lnTo>
                            <a:lnTo>
                              <a:pt x="80" y="60"/>
                            </a:lnTo>
                            <a:lnTo>
                              <a:pt x="90" y="64"/>
                            </a:lnTo>
                            <a:lnTo>
                              <a:pt x="90" y="50"/>
                            </a:lnTo>
                            <a:lnTo>
                              <a:pt x="70" y="32"/>
                            </a:lnTo>
                            <a:lnTo>
                              <a:pt x="52" y="20"/>
                            </a:lnTo>
                            <a:lnTo>
                              <a:pt x="32" y="10"/>
                            </a:lnTo>
                            <a:lnTo>
                              <a:pt x="22" y="6"/>
                            </a:lnTo>
                            <a:lnTo>
                              <a:pt x="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Freeform 89"/>
                      <p:cNvSpPr>
                        <a:spLocks/>
                      </p:cNvSpPr>
                      <p:nvPr/>
                    </p:nvSpPr>
                    <p:spPr bwMode="auto">
                      <a:xfrm>
                        <a:off x="3541" y="2453"/>
                        <a:ext cx="27" cy="11"/>
                      </a:xfrm>
                      <a:custGeom>
                        <a:avLst/>
                        <a:gdLst>
                          <a:gd name="T0" fmla="*/ 1 w 54"/>
                          <a:gd name="T1" fmla="*/ 0 h 22"/>
                          <a:gd name="T2" fmla="*/ 1 w 54"/>
                          <a:gd name="T3" fmla="*/ 1 h 22"/>
                          <a:gd name="T4" fmla="*/ 1 w 54"/>
                          <a:gd name="T5" fmla="*/ 1 h 22"/>
                          <a:gd name="T6" fmla="*/ 0 w 54"/>
                          <a:gd name="T7" fmla="*/ 1 h 22"/>
                          <a:gd name="T8" fmla="*/ 1 w 54"/>
                          <a:gd name="T9" fmla="*/ 1 h 22"/>
                          <a:gd name="T10" fmla="*/ 1 w 54"/>
                          <a:gd name="T11" fmla="*/ 1 h 22"/>
                          <a:gd name="T12" fmla="*/ 1 w 54"/>
                          <a:gd name="T13" fmla="*/ 1 h 22"/>
                          <a:gd name="T14" fmla="*/ 1 w 54"/>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2"/>
                          <a:gd name="T26" fmla="*/ 54 w 5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2">
                            <a:moveTo>
                              <a:pt x="30" y="0"/>
                            </a:moveTo>
                            <a:lnTo>
                              <a:pt x="24" y="10"/>
                            </a:lnTo>
                            <a:lnTo>
                              <a:pt x="14" y="14"/>
                            </a:lnTo>
                            <a:lnTo>
                              <a:pt x="0" y="16"/>
                            </a:lnTo>
                            <a:lnTo>
                              <a:pt x="16" y="22"/>
                            </a:lnTo>
                            <a:lnTo>
                              <a:pt x="40" y="22"/>
                            </a:lnTo>
                            <a:lnTo>
                              <a:pt x="54" y="22"/>
                            </a:lnTo>
                            <a:lnTo>
                              <a:pt x="30"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90"/>
                      <p:cNvSpPr>
                        <a:spLocks/>
                      </p:cNvSpPr>
                      <p:nvPr/>
                    </p:nvSpPr>
                    <p:spPr bwMode="auto">
                      <a:xfrm>
                        <a:off x="3564" y="2543"/>
                        <a:ext cx="50" cy="59"/>
                      </a:xfrm>
                      <a:custGeom>
                        <a:avLst/>
                        <a:gdLst>
                          <a:gd name="T0" fmla="*/ 1 w 100"/>
                          <a:gd name="T1" fmla="*/ 1 h 117"/>
                          <a:gd name="T2" fmla="*/ 1 w 100"/>
                          <a:gd name="T3" fmla="*/ 1 h 117"/>
                          <a:gd name="T4" fmla="*/ 1 w 100"/>
                          <a:gd name="T5" fmla="*/ 1 h 117"/>
                          <a:gd name="T6" fmla="*/ 0 w 100"/>
                          <a:gd name="T7" fmla="*/ 1 h 117"/>
                          <a:gd name="T8" fmla="*/ 0 w 100"/>
                          <a:gd name="T9" fmla="*/ 1 h 117"/>
                          <a:gd name="T10" fmla="*/ 1 w 100"/>
                          <a:gd name="T11" fmla="*/ 1 h 117"/>
                          <a:gd name="T12" fmla="*/ 1 w 100"/>
                          <a:gd name="T13" fmla="*/ 1 h 117"/>
                          <a:gd name="T14" fmla="*/ 1 w 100"/>
                          <a:gd name="T15" fmla="*/ 1 h 117"/>
                          <a:gd name="T16" fmla="*/ 1 w 100"/>
                          <a:gd name="T17" fmla="*/ 1 h 117"/>
                          <a:gd name="T18" fmla="*/ 1 w 100"/>
                          <a:gd name="T19" fmla="*/ 1 h 117"/>
                          <a:gd name="T20" fmla="*/ 1 w 100"/>
                          <a:gd name="T21" fmla="*/ 1 h 117"/>
                          <a:gd name="T22" fmla="*/ 1 w 100"/>
                          <a:gd name="T23" fmla="*/ 1 h 117"/>
                          <a:gd name="T24" fmla="*/ 1 w 100"/>
                          <a:gd name="T25" fmla="*/ 1 h 117"/>
                          <a:gd name="T26" fmla="*/ 1 w 100"/>
                          <a:gd name="T27" fmla="*/ 1 h 117"/>
                          <a:gd name="T28" fmla="*/ 1 w 100"/>
                          <a:gd name="T29" fmla="*/ 1 h 117"/>
                          <a:gd name="T30" fmla="*/ 1 w 100"/>
                          <a:gd name="T31" fmla="*/ 1 h 117"/>
                          <a:gd name="T32" fmla="*/ 1 w 100"/>
                          <a:gd name="T33" fmla="*/ 1 h 117"/>
                          <a:gd name="T34" fmla="*/ 1 w 100"/>
                          <a:gd name="T35" fmla="*/ 1 h 117"/>
                          <a:gd name="T36" fmla="*/ 1 w 100"/>
                          <a:gd name="T37" fmla="*/ 1 h 117"/>
                          <a:gd name="T38" fmla="*/ 1 w 100"/>
                          <a:gd name="T39" fmla="*/ 1 h 117"/>
                          <a:gd name="T40" fmla="*/ 1 w 100"/>
                          <a:gd name="T41" fmla="*/ 1 h 117"/>
                          <a:gd name="T42" fmla="*/ 1 w 100"/>
                          <a:gd name="T43" fmla="*/ 0 h 117"/>
                          <a:gd name="T44" fmla="*/ 1 w 100"/>
                          <a:gd name="T45" fmla="*/ 1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117"/>
                          <a:gd name="T71" fmla="*/ 100 w 100"/>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117">
                            <a:moveTo>
                              <a:pt x="16" y="2"/>
                            </a:moveTo>
                            <a:lnTo>
                              <a:pt x="6" y="18"/>
                            </a:lnTo>
                            <a:lnTo>
                              <a:pt x="2" y="30"/>
                            </a:lnTo>
                            <a:lnTo>
                              <a:pt x="0" y="44"/>
                            </a:lnTo>
                            <a:lnTo>
                              <a:pt x="0" y="58"/>
                            </a:lnTo>
                            <a:lnTo>
                              <a:pt x="4" y="75"/>
                            </a:lnTo>
                            <a:lnTo>
                              <a:pt x="8" y="89"/>
                            </a:lnTo>
                            <a:lnTo>
                              <a:pt x="16" y="97"/>
                            </a:lnTo>
                            <a:lnTo>
                              <a:pt x="24" y="103"/>
                            </a:lnTo>
                            <a:lnTo>
                              <a:pt x="36" y="103"/>
                            </a:lnTo>
                            <a:lnTo>
                              <a:pt x="50" y="103"/>
                            </a:lnTo>
                            <a:lnTo>
                              <a:pt x="74" y="107"/>
                            </a:lnTo>
                            <a:lnTo>
                              <a:pt x="100" y="117"/>
                            </a:lnTo>
                            <a:lnTo>
                              <a:pt x="100" y="103"/>
                            </a:lnTo>
                            <a:lnTo>
                              <a:pt x="92" y="85"/>
                            </a:lnTo>
                            <a:lnTo>
                              <a:pt x="90" y="66"/>
                            </a:lnTo>
                            <a:lnTo>
                              <a:pt x="78" y="48"/>
                            </a:lnTo>
                            <a:lnTo>
                              <a:pt x="70" y="38"/>
                            </a:lnTo>
                            <a:lnTo>
                              <a:pt x="58" y="26"/>
                            </a:lnTo>
                            <a:lnTo>
                              <a:pt x="48" y="16"/>
                            </a:lnTo>
                            <a:lnTo>
                              <a:pt x="40" y="8"/>
                            </a:lnTo>
                            <a:lnTo>
                              <a:pt x="34" y="0"/>
                            </a:lnTo>
                            <a:lnTo>
                              <a:pt x="16" y="2"/>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91"/>
                      <p:cNvSpPr>
                        <a:spLocks/>
                      </p:cNvSpPr>
                      <p:nvPr/>
                    </p:nvSpPr>
                    <p:spPr bwMode="auto">
                      <a:xfrm>
                        <a:off x="3480" y="2226"/>
                        <a:ext cx="120" cy="123"/>
                      </a:xfrm>
                      <a:custGeom>
                        <a:avLst/>
                        <a:gdLst>
                          <a:gd name="T0" fmla="*/ 1 w 239"/>
                          <a:gd name="T1" fmla="*/ 0 h 247"/>
                          <a:gd name="T2" fmla="*/ 1 w 239"/>
                          <a:gd name="T3" fmla="*/ 0 h 247"/>
                          <a:gd name="T4" fmla="*/ 1 w 239"/>
                          <a:gd name="T5" fmla="*/ 0 h 247"/>
                          <a:gd name="T6" fmla="*/ 1 w 239"/>
                          <a:gd name="T7" fmla="*/ 0 h 247"/>
                          <a:gd name="T8" fmla="*/ 1 w 239"/>
                          <a:gd name="T9" fmla="*/ 0 h 247"/>
                          <a:gd name="T10" fmla="*/ 1 w 239"/>
                          <a:gd name="T11" fmla="*/ 0 h 247"/>
                          <a:gd name="T12" fmla="*/ 1 w 239"/>
                          <a:gd name="T13" fmla="*/ 0 h 247"/>
                          <a:gd name="T14" fmla="*/ 1 w 239"/>
                          <a:gd name="T15" fmla="*/ 0 h 247"/>
                          <a:gd name="T16" fmla="*/ 1 w 239"/>
                          <a:gd name="T17" fmla="*/ 0 h 247"/>
                          <a:gd name="T18" fmla="*/ 1 w 239"/>
                          <a:gd name="T19" fmla="*/ 0 h 247"/>
                          <a:gd name="T20" fmla="*/ 0 w 239"/>
                          <a:gd name="T21" fmla="*/ 0 h 247"/>
                          <a:gd name="T22" fmla="*/ 1 w 239"/>
                          <a:gd name="T23" fmla="*/ 0 h 247"/>
                          <a:gd name="T24" fmla="*/ 1 w 239"/>
                          <a:gd name="T25" fmla="*/ 0 h 247"/>
                          <a:gd name="T26" fmla="*/ 1 w 239"/>
                          <a:gd name="T27" fmla="*/ 0 h 247"/>
                          <a:gd name="T28" fmla="*/ 1 w 239"/>
                          <a:gd name="T29" fmla="*/ 0 h 247"/>
                          <a:gd name="T30" fmla="*/ 1 w 239"/>
                          <a:gd name="T31" fmla="*/ 0 h 247"/>
                          <a:gd name="T32" fmla="*/ 1 w 239"/>
                          <a:gd name="T33" fmla="*/ 0 h 247"/>
                          <a:gd name="T34" fmla="*/ 1 w 239"/>
                          <a:gd name="T35" fmla="*/ 0 h 247"/>
                          <a:gd name="T36" fmla="*/ 1 w 239"/>
                          <a:gd name="T37" fmla="*/ 0 h 247"/>
                          <a:gd name="T38" fmla="*/ 1 w 239"/>
                          <a:gd name="T39" fmla="*/ 0 h 247"/>
                          <a:gd name="T40" fmla="*/ 1 w 239"/>
                          <a:gd name="T41" fmla="*/ 0 h 247"/>
                          <a:gd name="T42" fmla="*/ 1 w 239"/>
                          <a:gd name="T43" fmla="*/ 0 h 247"/>
                          <a:gd name="T44" fmla="*/ 1 w 239"/>
                          <a:gd name="T45" fmla="*/ 0 h 247"/>
                          <a:gd name="T46" fmla="*/ 1 w 239"/>
                          <a:gd name="T47" fmla="*/ 0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
                          <a:gd name="T73" fmla="*/ 0 h 247"/>
                          <a:gd name="T74" fmla="*/ 239 w 23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 h="247">
                            <a:moveTo>
                              <a:pt x="239" y="0"/>
                            </a:moveTo>
                            <a:lnTo>
                              <a:pt x="197" y="18"/>
                            </a:lnTo>
                            <a:lnTo>
                              <a:pt x="163" y="24"/>
                            </a:lnTo>
                            <a:lnTo>
                              <a:pt x="129" y="34"/>
                            </a:lnTo>
                            <a:lnTo>
                              <a:pt x="99" y="46"/>
                            </a:lnTo>
                            <a:lnTo>
                              <a:pt x="69" y="60"/>
                            </a:lnTo>
                            <a:lnTo>
                              <a:pt x="45" y="80"/>
                            </a:lnTo>
                            <a:lnTo>
                              <a:pt x="29" y="100"/>
                            </a:lnTo>
                            <a:lnTo>
                              <a:pt x="17" y="118"/>
                            </a:lnTo>
                            <a:lnTo>
                              <a:pt x="7" y="136"/>
                            </a:lnTo>
                            <a:lnTo>
                              <a:pt x="0" y="156"/>
                            </a:lnTo>
                            <a:lnTo>
                              <a:pt x="11" y="142"/>
                            </a:lnTo>
                            <a:lnTo>
                              <a:pt x="11" y="166"/>
                            </a:lnTo>
                            <a:lnTo>
                              <a:pt x="11" y="201"/>
                            </a:lnTo>
                            <a:lnTo>
                              <a:pt x="17" y="221"/>
                            </a:lnTo>
                            <a:lnTo>
                              <a:pt x="29" y="247"/>
                            </a:lnTo>
                            <a:lnTo>
                              <a:pt x="41" y="203"/>
                            </a:lnTo>
                            <a:lnTo>
                              <a:pt x="53" y="162"/>
                            </a:lnTo>
                            <a:lnTo>
                              <a:pt x="69" y="124"/>
                            </a:lnTo>
                            <a:lnTo>
                              <a:pt x="89" y="90"/>
                            </a:lnTo>
                            <a:lnTo>
                              <a:pt x="113" y="68"/>
                            </a:lnTo>
                            <a:lnTo>
                              <a:pt x="135" y="50"/>
                            </a:lnTo>
                            <a:lnTo>
                              <a:pt x="165" y="36"/>
                            </a:lnTo>
                            <a:lnTo>
                              <a:pt x="239"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3861" name="Freeform 92"/>
                  <p:cNvSpPr>
                    <a:spLocks/>
                  </p:cNvSpPr>
                  <p:nvPr/>
                </p:nvSpPr>
                <p:spPr bwMode="auto">
                  <a:xfrm>
                    <a:off x="3763" y="2580"/>
                    <a:ext cx="149" cy="323"/>
                  </a:xfrm>
                  <a:custGeom>
                    <a:avLst/>
                    <a:gdLst>
                      <a:gd name="T0" fmla="*/ 0 w 300"/>
                      <a:gd name="T1" fmla="*/ 0 h 646"/>
                      <a:gd name="T2" fmla="*/ 0 w 300"/>
                      <a:gd name="T3" fmla="*/ 1 h 646"/>
                      <a:gd name="T4" fmla="*/ 0 w 300"/>
                      <a:gd name="T5" fmla="*/ 1 h 646"/>
                      <a:gd name="T6" fmla="*/ 0 w 300"/>
                      <a:gd name="T7" fmla="*/ 1 h 646"/>
                      <a:gd name="T8" fmla="*/ 0 w 300"/>
                      <a:gd name="T9" fmla="*/ 0 h 646"/>
                      <a:gd name="T10" fmla="*/ 0 60000 65536"/>
                      <a:gd name="T11" fmla="*/ 0 60000 65536"/>
                      <a:gd name="T12" fmla="*/ 0 60000 65536"/>
                      <a:gd name="T13" fmla="*/ 0 60000 65536"/>
                      <a:gd name="T14" fmla="*/ 0 60000 65536"/>
                      <a:gd name="T15" fmla="*/ 0 w 300"/>
                      <a:gd name="T16" fmla="*/ 0 h 646"/>
                      <a:gd name="T17" fmla="*/ 300 w 300"/>
                      <a:gd name="T18" fmla="*/ 646 h 646"/>
                    </a:gdLst>
                    <a:ahLst/>
                    <a:cxnLst>
                      <a:cxn ang="T10">
                        <a:pos x="T0" y="T1"/>
                      </a:cxn>
                      <a:cxn ang="T11">
                        <a:pos x="T2" y="T3"/>
                      </a:cxn>
                      <a:cxn ang="T12">
                        <a:pos x="T4" y="T5"/>
                      </a:cxn>
                      <a:cxn ang="T13">
                        <a:pos x="T6" y="T7"/>
                      </a:cxn>
                      <a:cxn ang="T14">
                        <a:pos x="T8" y="T9"/>
                      </a:cxn>
                    </a:cxnLst>
                    <a:rect l="T15" t="T16" r="T17" b="T18"/>
                    <a:pathLst>
                      <a:path w="300" h="646">
                        <a:moveTo>
                          <a:pt x="300" y="0"/>
                        </a:moveTo>
                        <a:lnTo>
                          <a:pt x="66" y="419"/>
                        </a:lnTo>
                        <a:lnTo>
                          <a:pt x="0" y="646"/>
                        </a:lnTo>
                        <a:lnTo>
                          <a:pt x="102" y="395"/>
                        </a:lnTo>
                        <a:lnTo>
                          <a:pt x="30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93"/>
                  <p:cNvSpPr>
                    <a:spLocks/>
                  </p:cNvSpPr>
                  <p:nvPr/>
                </p:nvSpPr>
                <p:spPr bwMode="auto">
                  <a:xfrm>
                    <a:off x="3613" y="2805"/>
                    <a:ext cx="57" cy="143"/>
                  </a:xfrm>
                  <a:custGeom>
                    <a:avLst/>
                    <a:gdLst>
                      <a:gd name="T0" fmla="*/ 1 w 114"/>
                      <a:gd name="T1" fmla="*/ 0 h 285"/>
                      <a:gd name="T2" fmla="*/ 1 w 114"/>
                      <a:gd name="T3" fmla="*/ 1 h 285"/>
                      <a:gd name="T4" fmla="*/ 1 w 114"/>
                      <a:gd name="T5" fmla="*/ 1 h 285"/>
                      <a:gd name="T6" fmla="*/ 1 w 114"/>
                      <a:gd name="T7" fmla="*/ 1 h 285"/>
                      <a:gd name="T8" fmla="*/ 0 w 114"/>
                      <a:gd name="T9" fmla="*/ 1 h 285"/>
                      <a:gd name="T10" fmla="*/ 1 w 114"/>
                      <a:gd name="T11" fmla="*/ 1 h 285"/>
                      <a:gd name="T12" fmla="*/ 1 w 114"/>
                      <a:gd name="T13" fmla="*/ 1 h 285"/>
                      <a:gd name="T14" fmla="*/ 1 w 114"/>
                      <a:gd name="T15" fmla="*/ 0 h 285"/>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285"/>
                      <a:gd name="T26" fmla="*/ 114 w 114"/>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285">
                        <a:moveTo>
                          <a:pt x="60" y="0"/>
                        </a:moveTo>
                        <a:lnTo>
                          <a:pt x="62" y="219"/>
                        </a:lnTo>
                        <a:lnTo>
                          <a:pt x="114" y="285"/>
                        </a:lnTo>
                        <a:lnTo>
                          <a:pt x="38" y="227"/>
                        </a:lnTo>
                        <a:lnTo>
                          <a:pt x="0" y="261"/>
                        </a:lnTo>
                        <a:lnTo>
                          <a:pt x="24" y="179"/>
                        </a:lnTo>
                        <a:lnTo>
                          <a:pt x="36" y="46"/>
                        </a:lnTo>
                        <a:lnTo>
                          <a:pt x="6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56" name="Freeform 94"/>
                <p:cNvSpPr>
                  <a:spLocks/>
                </p:cNvSpPr>
                <p:nvPr/>
              </p:nvSpPr>
              <p:spPr bwMode="auto">
                <a:xfrm>
                  <a:off x="3550" y="3007"/>
                  <a:ext cx="87" cy="153"/>
                </a:xfrm>
                <a:custGeom>
                  <a:avLst/>
                  <a:gdLst>
                    <a:gd name="T0" fmla="*/ 1 w 174"/>
                    <a:gd name="T1" fmla="*/ 0 h 307"/>
                    <a:gd name="T2" fmla="*/ 1 w 174"/>
                    <a:gd name="T3" fmla="*/ 0 h 307"/>
                    <a:gd name="T4" fmla="*/ 1 w 174"/>
                    <a:gd name="T5" fmla="*/ 0 h 307"/>
                    <a:gd name="T6" fmla="*/ 1 w 174"/>
                    <a:gd name="T7" fmla="*/ 0 h 307"/>
                    <a:gd name="T8" fmla="*/ 1 w 174"/>
                    <a:gd name="T9" fmla="*/ 0 h 307"/>
                    <a:gd name="T10" fmla="*/ 0 w 174"/>
                    <a:gd name="T11" fmla="*/ 0 h 307"/>
                    <a:gd name="T12" fmla="*/ 1 w 174"/>
                    <a:gd name="T13" fmla="*/ 0 h 307"/>
                    <a:gd name="T14" fmla="*/ 1 w 174"/>
                    <a:gd name="T15" fmla="*/ 0 h 307"/>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307"/>
                    <a:gd name="T26" fmla="*/ 174 w 174"/>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307">
                      <a:moveTo>
                        <a:pt x="104" y="0"/>
                      </a:moveTo>
                      <a:lnTo>
                        <a:pt x="170" y="158"/>
                      </a:lnTo>
                      <a:lnTo>
                        <a:pt x="174" y="307"/>
                      </a:lnTo>
                      <a:lnTo>
                        <a:pt x="144" y="140"/>
                      </a:lnTo>
                      <a:lnTo>
                        <a:pt x="102" y="68"/>
                      </a:lnTo>
                      <a:lnTo>
                        <a:pt x="0" y="130"/>
                      </a:lnTo>
                      <a:lnTo>
                        <a:pt x="62" y="76"/>
                      </a:lnTo>
                      <a:lnTo>
                        <a:pt x="10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42" name="Freeform 95"/>
              <p:cNvSpPr>
                <a:spLocks/>
              </p:cNvSpPr>
              <p:nvPr/>
            </p:nvSpPr>
            <p:spPr bwMode="auto">
              <a:xfrm>
                <a:off x="3100" y="3254"/>
                <a:ext cx="62" cy="101"/>
              </a:xfrm>
              <a:custGeom>
                <a:avLst/>
                <a:gdLst>
                  <a:gd name="T0" fmla="*/ 1 w 124"/>
                  <a:gd name="T1" fmla="*/ 0 h 204"/>
                  <a:gd name="T2" fmla="*/ 1 w 124"/>
                  <a:gd name="T3" fmla="*/ 0 h 204"/>
                  <a:gd name="T4" fmla="*/ 0 w 124"/>
                  <a:gd name="T5" fmla="*/ 0 h 204"/>
                  <a:gd name="T6" fmla="*/ 1 w 124"/>
                  <a:gd name="T7" fmla="*/ 0 h 204"/>
                  <a:gd name="T8" fmla="*/ 1 w 124"/>
                  <a:gd name="T9" fmla="*/ 0 h 204"/>
                  <a:gd name="T10" fmla="*/ 1 w 124"/>
                  <a:gd name="T11" fmla="*/ 0 h 204"/>
                  <a:gd name="T12" fmla="*/ 1 w 124"/>
                  <a:gd name="T13" fmla="*/ 0 h 204"/>
                  <a:gd name="T14" fmla="*/ 1 w 124"/>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204"/>
                  <a:gd name="T26" fmla="*/ 124 w 124"/>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204">
                    <a:moveTo>
                      <a:pt x="88" y="0"/>
                    </a:moveTo>
                    <a:lnTo>
                      <a:pt x="4" y="166"/>
                    </a:lnTo>
                    <a:lnTo>
                      <a:pt x="0" y="204"/>
                    </a:lnTo>
                    <a:lnTo>
                      <a:pt x="30" y="178"/>
                    </a:lnTo>
                    <a:lnTo>
                      <a:pt x="124" y="10"/>
                    </a:lnTo>
                    <a:lnTo>
                      <a:pt x="110" y="8"/>
                    </a:lnTo>
                    <a:lnTo>
                      <a:pt x="96" y="4"/>
                    </a:lnTo>
                    <a:lnTo>
                      <a:pt x="88"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43" name="Group 96"/>
              <p:cNvGrpSpPr>
                <a:grpSpLocks/>
              </p:cNvGrpSpPr>
              <p:nvPr/>
            </p:nvGrpSpPr>
            <p:grpSpPr bwMode="auto">
              <a:xfrm>
                <a:off x="3096" y="3148"/>
                <a:ext cx="232" cy="199"/>
                <a:chOff x="3096" y="3148"/>
                <a:chExt cx="232" cy="199"/>
              </a:xfrm>
            </p:grpSpPr>
            <p:grpSp>
              <p:nvGrpSpPr>
                <p:cNvPr id="33844" name="Group 97"/>
                <p:cNvGrpSpPr>
                  <a:grpSpLocks/>
                </p:cNvGrpSpPr>
                <p:nvPr/>
              </p:nvGrpSpPr>
              <p:grpSpPr bwMode="auto">
                <a:xfrm>
                  <a:off x="3096" y="3148"/>
                  <a:ext cx="219" cy="199"/>
                  <a:chOff x="3096" y="3148"/>
                  <a:chExt cx="219" cy="199"/>
                </a:xfrm>
              </p:grpSpPr>
              <p:sp>
                <p:nvSpPr>
                  <p:cNvPr id="33846" name="Freeform 98"/>
                  <p:cNvSpPr>
                    <a:spLocks/>
                  </p:cNvSpPr>
                  <p:nvPr/>
                </p:nvSpPr>
                <p:spPr bwMode="auto">
                  <a:xfrm>
                    <a:off x="3096" y="3170"/>
                    <a:ext cx="219" cy="177"/>
                  </a:xfrm>
                  <a:custGeom>
                    <a:avLst/>
                    <a:gdLst>
                      <a:gd name="T0" fmla="*/ 1 w 437"/>
                      <a:gd name="T1" fmla="*/ 0 h 355"/>
                      <a:gd name="T2" fmla="*/ 1 w 437"/>
                      <a:gd name="T3" fmla="*/ 0 h 355"/>
                      <a:gd name="T4" fmla="*/ 1 w 437"/>
                      <a:gd name="T5" fmla="*/ 0 h 355"/>
                      <a:gd name="T6" fmla="*/ 1 w 437"/>
                      <a:gd name="T7" fmla="*/ 0 h 355"/>
                      <a:gd name="T8" fmla="*/ 1 w 437"/>
                      <a:gd name="T9" fmla="*/ 0 h 355"/>
                      <a:gd name="T10" fmla="*/ 1 w 437"/>
                      <a:gd name="T11" fmla="*/ 0 h 355"/>
                      <a:gd name="T12" fmla="*/ 1 w 437"/>
                      <a:gd name="T13" fmla="*/ 0 h 355"/>
                      <a:gd name="T14" fmla="*/ 1 w 437"/>
                      <a:gd name="T15" fmla="*/ 0 h 355"/>
                      <a:gd name="T16" fmla="*/ 1 w 437"/>
                      <a:gd name="T17" fmla="*/ 0 h 355"/>
                      <a:gd name="T18" fmla="*/ 1 w 437"/>
                      <a:gd name="T19" fmla="*/ 0 h 355"/>
                      <a:gd name="T20" fmla="*/ 1 w 437"/>
                      <a:gd name="T21" fmla="*/ 0 h 355"/>
                      <a:gd name="T22" fmla="*/ 1 w 437"/>
                      <a:gd name="T23" fmla="*/ 0 h 355"/>
                      <a:gd name="T24" fmla="*/ 1 w 437"/>
                      <a:gd name="T25" fmla="*/ 0 h 355"/>
                      <a:gd name="T26" fmla="*/ 1 w 437"/>
                      <a:gd name="T27" fmla="*/ 0 h 355"/>
                      <a:gd name="T28" fmla="*/ 1 w 437"/>
                      <a:gd name="T29" fmla="*/ 0 h 355"/>
                      <a:gd name="T30" fmla="*/ 0 w 437"/>
                      <a:gd name="T31" fmla="*/ 0 h 355"/>
                      <a:gd name="T32" fmla="*/ 0 w 437"/>
                      <a:gd name="T33" fmla="*/ 0 h 355"/>
                      <a:gd name="T34" fmla="*/ 1 w 437"/>
                      <a:gd name="T35" fmla="*/ 0 h 355"/>
                      <a:gd name="T36" fmla="*/ 1 w 437"/>
                      <a:gd name="T37" fmla="*/ 0 h 355"/>
                      <a:gd name="T38" fmla="*/ 1 w 437"/>
                      <a:gd name="T39" fmla="*/ 0 h 355"/>
                      <a:gd name="T40" fmla="*/ 1 w 437"/>
                      <a:gd name="T41" fmla="*/ 0 h 355"/>
                      <a:gd name="T42" fmla="*/ 1 w 437"/>
                      <a:gd name="T43" fmla="*/ 0 h 355"/>
                      <a:gd name="T44" fmla="*/ 1 w 437"/>
                      <a:gd name="T45" fmla="*/ 0 h 355"/>
                      <a:gd name="T46" fmla="*/ 1 w 437"/>
                      <a:gd name="T47" fmla="*/ 0 h 355"/>
                      <a:gd name="T48" fmla="*/ 1 w 437"/>
                      <a:gd name="T49" fmla="*/ 0 h 355"/>
                      <a:gd name="T50" fmla="*/ 1 w 437"/>
                      <a:gd name="T51" fmla="*/ 0 h 355"/>
                      <a:gd name="T52" fmla="*/ 1 w 437"/>
                      <a:gd name="T53" fmla="*/ 0 h 355"/>
                      <a:gd name="T54" fmla="*/ 1 w 437"/>
                      <a:gd name="T55" fmla="*/ 0 h 355"/>
                      <a:gd name="T56" fmla="*/ 1 w 437"/>
                      <a:gd name="T57" fmla="*/ 0 h 355"/>
                      <a:gd name="T58" fmla="*/ 1 w 437"/>
                      <a:gd name="T59" fmla="*/ 0 h 355"/>
                      <a:gd name="T60" fmla="*/ 1 w 437"/>
                      <a:gd name="T61" fmla="*/ 0 h 355"/>
                      <a:gd name="T62" fmla="*/ 1 w 437"/>
                      <a:gd name="T63" fmla="*/ 0 h 355"/>
                      <a:gd name="T64" fmla="*/ 1 w 437"/>
                      <a:gd name="T65" fmla="*/ 0 h 355"/>
                      <a:gd name="T66" fmla="*/ 1 w 437"/>
                      <a:gd name="T67" fmla="*/ 0 h 355"/>
                      <a:gd name="T68" fmla="*/ 1 w 437"/>
                      <a:gd name="T69" fmla="*/ 0 h 355"/>
                      <a:gd name="T70" fmla="*/ 1 w 437"/>
                      <a:gd name="T71" fmla="*/ 0 h 355"/>
                      <a:gd name="T72" fmla="*/ 1 w 437"/>
                      <a:gd name="T73" fmla="*/ 0 h 355"/>
                      <a:gd name="T74" fmla="*/ 1 w 437"/>
                      <a:gd name="T75" fmla="*/ 0 h 355"/>
                      <a:gd name="T76" fmla="*/ 1 w 437"/>
                      <a:gd name="T77" fmla="*/ 0 h 355"/>
                      <a:gd name="T78" fmla="*/ 1 w 437"/>
                      <a:gd name="T79" fmla="*/ 0 h 355"/>
                      <a:gd name="T80" fmla="*/ 1 w 437"/>
                      <a:gd name="T81" fmla="*/ 0 h 355"/>
                      <a:gd name="T82" fmla="*/ 1 w 437"/>
                      <a:gd name="T83" fmla="*/ 0 h 355"/>
                      <a:gd name="T84" fmla="*/ 1 w 437"/>
                      <a:gd name="T85" fmla="*/ 0 h 355"/>
                      <a:gd name="T86" fmla="*/ 1 w 437"/>
                      <a:gd name="T87" fmla="*/ 0 h 355"/>
                      <a:gd name="T88" fmla="*/ 1 w 437"/>
                      <a:gd name="T89" fmla="*/ 0 h 355"/>
                      <a:gd name="T90" fmla="*/ 1 w 437"/>
                      <a:gd name="T91" fmla="*/ 0 h 355"/>
                      <a:gd name="T92" fmla="*/ 1 w 437"/>
                      <a:gd name="T93" fmla="*/ 0 h 355"/>
                      <a:gd name="T94" fmla="*/ 1 w 437"/>
                      <a:gd name="T95" fmla="*/ 0 h 355"/>
                      <a:gd name="T96" fmla="*/ 1 w 437"/>
                      <a:gd name="T97" fmla="*/ 0 h 355"/>
                      <a:gd name="T98" fmla="*/ 1 w 437"/>
                      <a:gd name="T99" fmla="*/ 0 h 355"/>
                      <a:gd name="T100" fmla="*/ 1 w 437"/>
                      <a:gd name="T101" fmla="*/ 0 h 355"/>
                      <a:gd name="T102" fmla="*/ 1 w 437"/>
                      <a:gd name="T103" fmla="*/ 0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7"/>
                      <a:gd name="T157" fmla="*/ 0 h 355"/>
                      <a:gd name="T158" fmla="*/ 437 w 437"/>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7" h="355">
                        <a:moveTo>
                          <a:pt x="323" y="48"/>
                        </a:moveTo>
                        <a:lnTo>
                          <a:pt x="297" y="54"/>
                        </a:lnTo>
                        <a:lnTo>
                          <a:pt x="275" y="42"/>
                        </a:lnTo>
                        <a:lnTo>
                          <a:pt x="248" y="28"/>
                        </a:lnTo>
                        <a:lnTo>
                          <a:pt x="220" y="18"/>
                        </a:lnTo>
                        <a:lnTo>
                          <a:pt x="176" y="6"/>
                        </a:lnTo>
                        <a:lnTo>
                          <a:pt x="152" y="0"/>
                        </a:lnTo>
                        <a:lnTo>
                          <a:pt x="68" y="20"/>
                        </a:lnTo>
                        <a:lnTo>
                          <a:pt x="54" y="28"/>
                        </a:lnTo>
                        <a:lnTo>
                          <a:pt x="42" y="36"/>
                        </a:lnTo>
                        <a:lnTo>
                          <a:pt x="32" y="52"/>
                        </a:lnTo>
                        <a:lnTo>
                          <a:pt x="24" y="74"/>
                        </a:lnTo>
                        <a:lnTo>
                          <a:pt x="16" y="108"/>
                        </a:lnTo>
                        <a:lnTo>
                          <a:pt x="8" y="151"/>
                        </a:lnTo>
                        <a:lnTo>
                          <a:pt x="6" y="191"/>
                        </a:lnTo>
                        <a:lnTo>
                          <a:pt x="0" y="219"/>
                        </a:lnTo>
                        <a:lnTo>
                          <a:pt x="0" y="237"/>
                        </a:lnTo>
                        <a:lnTo>
                          <a:pt x="6" y="251"/>
                        </a:lnTo>
                        <a:lnTo>
                          <a:pt x="8" y="263"/>
                        </a:lnTo>
                        <a:lnTo>
                          <a:pt x="18" y="279"/>
                        </a:lnTo>
                        <a:lnTo>
                          <a:pt x="56" y="319"/>
                        </a:lnTo>
                        <a:lnTo>
                          <a:pt x="74" y="329"/>
                        </a:lnTo>
                        <a:lnTo>
                          <a:pt x="106" y="345"/>
                        </a:lnTo>
                        <a:lnTo>
                          <a:pt x="126" y="355"/>
                        </a:lnTo>
                        <a:lnTo>
                          <a:pt x="142" y="347"/>
                        </a:lnTo>
                        <a:lnTo>
                          <a:pt x="146" y="335"/>
                        </a:lnTo>
                        <a:lnTo>
                          <a:pt x="164" y="335"/>
                        </a:lnTo>
                        <a:lnTo>
                          <a:pt x="182" y="335"/>
                        </a:lnTo>
                        <a:lnTo>
                          <a:pt x="206" y="341"/>
                        </a:lnTo>
                        <a:lnTo>
                          <a:pt x="220" y="343"/>
                        </a:lnTo>
                        <a:lnTo>
                          <a:pt x="226" y="329"/>
                        </a:lnTo>
                        <a:lnTo>
                          <a:pt x="230" y="319"/>
                        </a:lnTo>
                        <a:lnTo>
                          <a:pt x="244" y="323"/>
                        </a:lnTo>
                        <a:lnTo>
                          <a:pt x="259" y="323"/>
                        </a:lnTo>
                        <a:lnTo>
                          <a:pt x="265" y="313"/>
                        </a:lnTo>
                        <a:lnTo>
                          <a:pt x="271" y="301"/>
                        </a:lnTo>
                        <a:lnTo>
                          <a:pt x="275" y="285"/>
                        </a:lnTo>
                        <a:lnTo>
                          <a:pt x="301" y="287"/>
                        </a:lnTo>
                        <a:lnTo>
                          <a:pt x="325" y="287"/>
                        </a:lnTo>
                        <a:lnTo>
                          <a:pt x="341" y="281"/>
                        </a:lnTo>
                        <a:lnTo>
                          <a:pt x="357" y="273"/>
                        </a:lnTo>
                        <a:lnTo>
                          <a:pt x="369" y="261"/>
                        </a:lnTo>
                        <a:lnTo>
                          <a:pt x="383" y="245"/>
                        </a:lnTo>
                        <a:lnTo>
                          <a:pt x="427" y="235"/>
                        </a:lnTo>
                        <a:lnTo>
                          <a:pt x="435" y="181"/>
                        </a:lnTo>
                        <a:lnTo>
                          <a:pt x="437" y="145"/>
                        </a:lnTo>
                        <a:lnTo>
                          <a:pt x="425" y="104"/>
                        </a:lnTo>
                        <a:lnTo>
                          <a:pt x="411" y="80"/>
                        </a:lnTo>
                        <a:lnTo>
                          <a:pt x="395" y="66"/>
                        </a:lnTo>
                        <a:lnTo>
                          <a:pt x="371" y="52"/>
                        </a:lnTo>
                        <a:lnTo>
                          <a:pt x="341" y="42"/>
                        </a:lnTo>
                        <a:lnTo>
                          <a:pt x="323" y="4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99"/>
                  <p:cNvSpPr>
                    <a:spLocks/>
                  </p:cNvSpPr>
                  <p:nvPr/>
                </p:nvSpPr>
                <p:spPr bwMode="auto">
                  <a:xfrm>
                    <a:off x="3113" y="3206"/>
                    <a:ext cx="149" cy="128"/>
                  </a:xfrm>
                  <a:custGeom>
                    <a:avLst/>
                    <a:gdLst>
                      <a:gd name="T0" fmla="*/ 1 w 297"/>
                      <a:gd name="T1" fmla="*/ 0 h 257"/>
                      <a:gd name="T2" fmla="*/ 1 w 297"/>
                      <a:gd name="T3" fmla="*/ 0 h 257"/>
                      <a:gd name="T4" fmla="*/ 1 w 297"/>
                      <a:gd name="T5" fmla="*/ 0 h 257"/>
                      <a:gd name="T6" fmla="*/ 1 w 297"/>
                      <a:gd name="T7" fmla="*/ 0 h 257"/>
                      <a:gd name="T8" fmla="*/ 1 w 297"/>
                      <a:gd name="T9" fmla="*/ 0 h 257"/>
                      <a:gd name="T10" fmla="*/ 1 w 297"/>
                      <a:gd name="T11" fmla="*/ 0 h 257"/>
                      <a:gd name="T12" fmla="*/ 1 w 297"/>
                      <a:gd name="T13" fmla="*/ 0 h 257"/>
                      <a:gd name="T14" fmla="*/ 1 w 297"/>
                      <a:gd name="T15" fmla="*/ 0 h 257"/>
                      <a:gd name="T16" fmla="*/ 1 w 297"/>
                      <a:gd name="T17" fmla="*/ 0 h 257"/>
                      <a:gd name="T18" fmla="*/ 1 w 297"/>
                      <a:gd name="T19" fmla="*/ 0 h 257"/>
                      <a:gd name="T20" fmla="*/ 1 w 297"/>
                      <a:gd name="T21" fmla="*/ 0 h 257"/>
                      <a:gd name="T22" fmla="*/ 1 w 297"/>
                      <a:gd name="T23" fmla="*/ 0 h 257"/>
                      <a:gd name="T24" fmla="*/ 1 w 297"/>
                      <a:gd name="T25" fmla="*/ 0 h 257"/>
                      <a:gd name="T26" fmla="*/ 1 w 297"/>
                      <a:gd name="T27" fmla="*/ 0 h 257"/>
                      <a:gd name="T28" fmla="*/ 1 w 297"/>
                      <a:gd name="T29" fmla="*/ 0 h 257"/>
                      <a:gd name="T30" fmla="*/ 1 w 297"/>
                      <a:gd name="T31" fmla="*/ 0 h 257"/>
                      <a:gd name="T32" fmla="*/ 1 w 297"/>
                      <a:gd name="T33" fmla="*/ 0 h 257"/>
                      <a:gd name="T34" fmla="*/ 1 w 297"/>
                      <a:gd name="T35" fmla="*/ 0 h 257"/>
                      <a:gd name="T36" fmla="*/ 1 w 297"/>
                      <a:gd name="T37" fmla="*/ 0 h 257"/>
                      <a:gd name="T38" fmla="*/ 1 w 297"/>
                      <a:gd name="T39" fmla="*/ 0 h 257"/>
                      <a:gd name="T40" fmla="*/ 1 w 297"/>
                      <a:gd name="T41" fmla="*/ 0 h 257"/>
                      <a:gd name="T42" fmla="*/ 1 w 297"/>
                      <a:gd name="T43" fmla="*/ 0 h 257"/>
                      <a:gd name="T44" fmla="*/ 1 w 297"/>
                      <a:gd name="T45" fmla="*/ 0 h 257"/>
                      <a:gd name="T46" fmla="*/ 1 w 297"/>
                      <a:gd name="T47" fmla="*/ 0 h 257"/>
                      <a:gd name="T48" fmla="*/ 1 w 297"/>
                      <a:gd name="T49" fmla="*/ 0 h 257"/>
                      <a:gd name="T50" fmla="*/ 1 w 297"/>
                      <a:gd name="T51" fmla="*/ 0 h 257"/>
                      <a:gd name="T52" fmla="*/ 1 w 297"/>
                      <a:gd name="T53" fmla="*/ 0 h 257"/>
                      <a:gd name="T54" fmla="*/ 1 w 297"/>
                      <a:gd name="T55" fmla="*/ 0 h 257"/>
                      <a:gd name="T56" fmla="*/ 1 w 297"/>
                      <a:gd name="T57" fmla="*/ 0 h 257"/>
                      <a:gd name="T58" fmla="*/ 1 w 297"/>
                      <a:gd name="T59" fmla="*/ 0 h 257"/>
                      <a:gd name="T60" fmla="*/ 1 w 297"/>
                      <a:gd name="T61" fmla="*/ 0 h 257"/>
                      <a:gd name="T62" fmla="*/ 1 w 297"/>
                      <a:gd name="T63" fmla="*/ 0 h 257"/>
                      <a:gd name="T64" fmla="*/ 1 w 297"/>
                      <a:gd name="T65" fmla="*/ 0 h 257"/>
                      <a:gd name="T66" fmla="*/ 1 w 297"/>
                      <a:gd name="T67" fmla="*/ 0 h 257"/>
                      <a:gd name="T68" fmla="*/ 1 w 297"/>
                      <a:gd name="T69" fmla="*/ 0 h 257"/>
                      <a:gd name="T70" fmla="*/ 1 w 297"/>
                      <a:gd name="T71" fmla="*/ 0 h 257"/>
                      <a:gd name="T72" fmla="*/ 1 w 297"/>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7"/>
                      <a:gd name="T112" fmla="*/ 0 h 257"/>
                      <a:gd name="T113" fmla="*/ 297 w 297"/>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7" h="257">
                        <a:moveTo>
                          <a:pt x="297" y="85"/>
                        </a:moveTo>
                        <a:lnTo>
                          <a:pt x="273" y="101"/>
                        </a:lnTo>
                        <a:lnTo>
                          <a:pt x="251" y="101"/>
                        </a:lnTo>
                        <a:lnTo>
                          <a:pt x="231" y="95"/>
                        </a:lnTo>
                        <a:lnTo>
                          <a:pt x="219" y="87"/>
                        </a:lnTo>
                        <a:lnTo>
                          <a:pt x="208" y="79"/>
                        </a:lnTo>
                        <a:lnTo>
                          <a:pt x="196" y="79"/>
                        </a:lnTo>
                        <a:lnTo>
                          <a:pt x="180" y="89"/>
                        </a:lnTo>
                        <a:lnTo>
                          <a:pt x="156" y="97"/>
                        </a:lnTo>
                        <a:lnTo>
                          <a:pt x="132" y="103"/>
                        </a:lnTo>
                        <a:lnTo>
                          <a:pt x="116" y="105"/>
                        </a:lnTo>
                        <a:lnTo>
                          <a:pt x="96" y="105"/>
                        </a:lnTo>
                        <a:lnTo>
                          <a:pt x="76" y="101"/>
                        </a:lnTo>
                        <a:lnTo>
                          <a:pt x="64" y="95"/>
                        </a:lnTo>
                        <a:lnTo>
                          <a:pt x="58" y="87"/>
                        </a:lnTo>
                        <a:lnTo>
                          <a:pt x="54" y="71"/>
                        </a:lnTo>
                        <a:lnTo>
                          <a:pt x="54" y="59"/>
                        </a:lnTo>
                        <a:lnTo>
                          <a:pt x="60" y="49"/>
                        </a:lnTo>
                        <a:lnTo>
                          <a:pt x="72" y="43"/>
                        </a:lnTo>
                        <a:lnTo>
                          <a:pt x="92" y="40"/>
                        </a:lnTo>
                        <a:lnTo>
                          <a:pt x="116" y="36"/>
                        </a:lnTo>
                        <a:lnTo>
                          <a:pt x="134" y="36"/>
                        </a:lnTo>
                        <a:lnTo>
                          <a:pt x="154" y="24"/>
                        </a:lnTo>
                        <a:lnTo>
                          <a:pt x="174" y="12"/>
                        </a:lnTo>
                        <a:lnTo>
                          <a:pt x="146" y="12"/>
                        </a:lnTo>
                        <a:lnTo>
                          <a:pt x="128" y="2"/>
                        </a:lnTo>
                        <a:lnTo>
                          <a:pt x="106" y="0"/>
                        </a:lnTo>
                        <a:lnTo>
                          <a:pt x="90" y="6"/>
                        </a:lnTo>
                        <a:lnTo>
                          <a:pt x="70" y="18"/>
                        </a:lnTo>
                        <a:lnTo>
                          <a:pt x="62" y="24"/>
                        </a:lnTo>
                        <a:lnTo>
                          <a:pt x="34" y="4"/>
                        </a:lnTo>
                        <a:lnTo>
                          <a:pt x="46" y="18"/>
                        </a:lnTo>
                        <a:lnTo>
                          <a:pt x="50" y="30"/>
                        </a:lnTo>
                        <a:lnTo>
                          <a:pt x="36" y="32"/>
                        </a:lnTo>
                        <a:lnTo>
                          <a:pt x="50" y="36"/>
                        </a:lnTo>
                        <a:lnTo>
                          <a:pt x="38" y="95"/>
                        </a:lnTo>
                        <a:lnTo>
                          <a:pt x="30" y="107"/>
                        </a:lnTo>
                        <a:lnTo>
                          <a:pt x="22" y="115"/>
                        </a:lnTo>
                        <a:lnTo>
                          <a:pt x="0" y="119"/>
                        </a:lnTo>
                        <a:lnTo>
                          <a:pt x="16" y="125"/>
                        </a:lnTo>
                        <a:lnTo>
                          <a:pt x="22" y="141"/>
                        </a:lnTo>
                        <a:lnTo>
                          <a:pt x="10" y="173"/>
                        </a:lnTo>
                        <a:lnTo>
                          <a:pt x="6" y="195"/>
                        </a:lnTo>
                        <a:lnTo>
                          <a:pt x="40" y="159"/>
                        </a:lnTo>
                        <a:lnTo>
                          <a:pt x="58" y="169"/>
                        </a:lnTo>
                        <a:lnTo>
                          <a:pt x="64" y="189"/>
                        </a:lnTo>
                        <a:lnTo>
                          <a:pt x="38" y="203"/>
                        </a:lnTo>
                        <a:lnTo>
                          <a:pt x="68" y="201"/>
                        </a:lnTo>
                        <a:lnTo>
                          <a:pt x="82" y="201"/>
                        </a:lnTo>
                        <a:lnTo>
                          <a:pt x="90" y="209"/>
                        </a:lnTo>
                        <a:lnTo>
                          <a:pt x="100" y="225"/>
                        </a:lnTo>
                        <a:lnTo>
                          <a:pt x="108" y="243"/>
                        </a:lnTo>
                        <a:lnTo>
                          <a:pt x="118" y="257"/>
                        </a:lnTo>
                        <a:lnTo>
                          <a:pt x="118" y="233"/>
                        </a:lnTo>
                        <a:lnTo>
                          <a:pt x="108" y="215"/>
                        </a:lnTo>
                        <a:lnTo>
                          <a:pt x="98" y="201"/>
                        </a:lnTo>
                        <a:lnTo>
                          <a:pt x="106" y="191"/>
                        </a:lnTo>
                        <a:lnTo>
                          <a:pt x="120" y="187"/>
                        </a:lnTo>
                        <a:lnTo>
                          <a:pt x="134" y="189"/>
                        </a:lnTo>
                        <a:lnTo>
                          <a:pt x="156" y="191"/>
                        </a:lnTo>
                        <a:lnTo>
                          <a:pt x="174" y="179"/>
                        </a:lnTo>
                        <a:lnTo>
                          <a:pt x="196" y="173"/>
                        </a:lnTo>
                        <a:lnTo>
                          <a:pt x="214" y="169"/>
                        </a:lnTo>
                        <a:lnTo>
                          <a:pt x="223" y="167"/>
                        </a:lnTo>
                        <a:lnTo>
                          <a:pt x="229" y="161"/>
                        </a:lnTo>
                        <a:lnTo>
                          <a:pt x="245" y="173"/>
                        </a:lnTo>
                        <a:lnTo>
                          <a:pt x="239" y="153"/>
                        </a:lnTo>
                        <a:lnTo>
                          <a:pt x="279" y="179"/>
                        </a:lnTo>
                        <a:lnTo>
                          <a:pt x="273" y="161"/>
                        </a:lnTo>
                        <a:lnTo>
                          <a:pt x="241" y="139"/>
                        </a:lnTo>
                        <a:lnTo>
                          <a:pt x="247" y="123"/>
                        </a:lnTo>
                        <a:lnTo>
                          <a:pt x="259" y="107"/>
                        </a:lnTo>
                        <a:lnTo>
                          <a:pt x="277" y="105"/>
                        </a:lnTo>
                        <a:lnTo>
                          <a:pt x="297" y="85"/>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100"/>
                  <p:cNvSpPr>
                    <a:spLocks/>
                  </p:cNvSpPr>
                  <p:nvPr/>
                </p:nvSpPr>
                <p:spPr bwMode="auto">
                  <a:xfrm>
                    <a:off x="3160" y="3148"/>
                    <a:ext cx="53" cy="77"/>
                  </a:xfrm>
                  <a:custGeom>
                    <a:avLst/>
                    <a:gdLst>
                      <a:gd name="T0" fmla="*/ 1 w 106"/>
                      <a:gd name="T1" fmla="*/ 0 h 154"/>
                      <a:gd name="T2" fmla="*/ 1 w 106"/>
                      <a:gd name="T3" fmla="*/ 1 h 154"/>
                      <a:gd name="T4" fmla="*/ 1 w 106"/>
                      <a:gd name="T5" fmla="*/ 1 h 154"/>
                      <a:gd name="T6" fmla="*/ 0 w 106"/>
                      <a:gd name="T7" fmla="*/ 1 h 154"/>
                      <a:gd name="T8" fmla="*/ 1 w 106"/>
                      <a:gd name="T9" fmla="*/ 1 h 154"/>
                      <a:gd name="T10" fmla="*/ 1 w 106"/>
                      <a:gd name="T11" fmla="*/ 1 h 154"/>
                      <a:gd name="T12" fmla="*/ 1 w 106"/>
                      <a:gd name="T13" fmla="*/ 1 h 154"/>
                      <a:gd name="T14" fmla="*/ 1 w 106"/>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54"/>
                      <a:gd name="T26" fmla="*/ 106 w 106"/>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54">
                        <a:moveTo>
                          <a:pt x="92" y="0"/>
                        </a:moveTo>
                        <a:lnTo>
                          <a:pt x="72" y="6"/>
                        </a:lnTo>
                        <a:lnTo>
                          <a:pt x="68" y="18"/>
                        </a:lnTo>
                        <a:lnTo>
                          <a:pt x="0" y="154"/>
                        </a:lnTo>
                        <a:lnTo>
                          <a:pt x="36" y="150"/>
                        </a:lnTo>
                        <a:lnTo>
                          <a:pt x="104" y="28"/>
                        </a:lnTo>
                        <a:lnTo>
                          <a:pt x="106" y="8"/>
                        </a:lnTo>
                        <a:lnTo>
                          <a:pt x="9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101"/>
                  <p:cNvSpPr>
                    <a:spLocks/>
                  </p:cNvSpPr>
                  <p:nvPr/>
                </p:nvSpPr>
                <p:spPr bwMode="auto">
                  <a:xfrm>
                    <a:off x="3264" y="3213"/>
                    <a:ext cx="37" cy="71"/>
                  </a:xfrm>
                  <a:custGeom>
                    <a:avLst/>
                    <a:gdLst>
                      <a:gd name="T0" fmla="*/ 0 w 74"/>
                      <a:gd name="T1" fmla="*/ 0 h 141"/>
                      <a:gd name="T2" fmla="*/ 1 w 74"/>
                      <a:gd name="T3" fmla="*/ 1 h 141"/>
                      <a:gd name="T4" fmla="*/ 1 w 74"/>
                      <a:gd name="T5" fmla="*/ 1 h 141"/>
                      <a:gd name="T6" fmla="*/ 1 w 74"/>
                      <a:gd name="T7" fmla="*/ 1 h 141"/>
                      <a:gd name="T8" fmla="*/ 1 w 74"/>
                      <a:gd name="T9" fmla="*/ 1 h 141"/>
                      <a:gd name="T10" fmla="*/ 1 w 74"/>
                      <a:gd name="T11" fmla="*/ 1 h 141"/>
                      <a:gd name="T12" fmla="*/ 1 w 74"/>
                      <a:gd name="T13" fmla="*/ 1 h 141"/>
                      <a:gd name="T14" fmla="*/ 1 w 74"/>
                      <a:gd name="T15" fmla="*/ 1 h 141"/>
                      <a:gd name="T16" fmla="*/ 1 w 74"/>
                      <a:gd name="T17" fmla="*/ 1 h 141"/>
                      <a:gd name="T18" fmla="*/ 1 w 74"/>
                      <a:gd name="T19" fmla="*/ 1 h 141"/>
                      <a:gd name="T20" fmla="*/ 1 w 74"/>
                      <a:gd name="T21" fmla="*/ 1 h 141"/>
                      <a:gd name="T22" fmla="*/ 1 w 74"/>
                      <a:gd name="T23" fmla="*/ 1 h 141"/>
                      <a:gd name="T24" fmla="*/ 1 w 74"/>
                      <a:gd name="T25" fmla="*/ 1 h 141"/>
                      <a:gd name="T26" fmla="*/ 0 w 74"/>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41"/>
                      <a:gd name="T44" fmla="*/ 74 w 74"/>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41">
                        <a:moveTo>
                          <a:pt x="0" y="0"/>
                        </a:moveTo>
                        <a:lnTo>
                          <a:pt x="14" y="20"/>
                        </a:lnTo>
                        <a:lnTo>
                          <a:pt x="22" y="37"/>
                        </a:lnTo>
                        <a:lnTo>
                          <a:pt x="28" y="59"/>
                        </a:lnTo>
                        <a:lnTo>
                          <a:pt x="30" y="81"/>
                        </a:lnTo>
                        <a:lnTo>
                          <a:pt x="28" y="105"/>
                        </a:lnTo>
                        <a:lnTo>
                          <a:pt x="20" y="141"/>
                        </a:lnTo>
                        <a:lnTo>
                          <a:pt x="46" y="75"/>
                        </a:lnTo>
                        <a:lnTo>
                          <a:pt x="62" y="55"/>
                        </a:lnTo>
                        <a:lnTo>
                          <a:pt x="74" y="37"/>
                        </a:lnTo>
                        <a:lnTo>
                          <a:pt x="54" y="29"/>
                        </a:lnTo>
                        <a:lnTo>
                          <a:pt x="34" y="16"/>
                        </a:lnTo>
                        <a:lnTo>
                          <a:pt x="20" y="4"/>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102"/>
                  <p:cNvSpPr>
                    <a:spLocks/>
                  </p:cNvSpPr>
                  <p:nvPr/>
                </p:nvSpPr>
                <p:spPr bwMode="auto">
                  <a:xfrm>
                    <a:off x="3180" y="3155"/>
                    <a:ext cx="31" cy="72"/>
                  </a:xfrm>
                  <a:custGeom>
                    <a:avLst/>
                    <a:gdLst>
                      <a:gd name="T0" fmla="*/ 1 w 62"/>
                      <a:gd name="T1" fmla="*/ 1 h 144"/>
                      <a:gd name="T2" fmla="*/ 1 w 62"/>
                      <a:gd name="T3" fmla="*/ 1 h 144"/>
                      <a:gd name="T4" fmla="*/ 1 w 62"/>
                      <a:gd name="T5" fmla="*/ 1 h 144"/>
                      <a:gd name="T6" fmla="*/ 0 w 62"/>
                      <a:gd name="T7" fmla="*/ 1 h 144"/>
                      <a:gd name="T8" fmla="*/ 1 w 62"/>
                      <a:gd name="T9" fmla="*/ 1 h 144"/>
                      <a:gd name="T10" fmla="*/ 1 w 62"/>
                      <a:gd name="T11" fmla="*/ 1 h 144"/>
                      <a:gd name="T12" fmla="*/ 1 w 62"/>
                      <a:gd name="T13" fmla="*/ 1 h 144"/>
                      <a:gd name="T14" fmla="*/ 1 w 62"/>
                      <a:gd name="T15" fmla="*/ 1 h 144"/>
                      <a:gd name="T16" fmla="*/ 1 w 62"/>
                      <a:gd name="T17" fmla="*/ 1 h 144"/>
                      <a:gd name="T18" fmla="*/ 1 w 62"/>
                      <a:gd name="T19" fmla="*/ 0 h 144"/>
                      <a:gd name="T20" fmla="*/ 1 w 62"/>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44"/>
                      <a:gd name="T35" fmla="*/ 62 w 6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44">
                        <a:moveTo>
                          <a:pt x="60" y="12"/>
                        </a:moveTo>
                        <a:lnTo>
                          <a:pt x="62" y="18"/>
                        </a:lnTo>
                        <a:lnTo>
                          <a:pt x="6" y="144"/>
                        </a:lnTo>
                        <a:lnTo>
                          <a:pt x="0" y="130"/>
                        </a:lnTo>
                        <a:lnTo>
                          <a:pt x="4" y="118"/>
                        </a:lnTo>
                        <a:lnTo>
                          <a:pt x="10" y="108"/>
                        </a:lnTo>
                        <a:lnTo>
                          <a:pt x="20" y="104"/>
                        </a:lnTo>
                        <a:lnTo>
                          <a:pt x="58" y="18"/>
                        </a:lnTo>
                        <a:lnTo>
                          <a:pt x="30" y="4"/>
                        </a:lnTo>
                        <a:lnTo>
                          <a:pt x="30" y="0"/>
                        </a:lnTo>
                        <a:lnTo>
                          <a:pt x="60" y="1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45" name="Freeform 103"/>
                <p:cNvSpPr>
                  <a:spLocks/>
                </p:cNvSpPr>
                <p:nvPr/>
              </p:nvSpPr>
              <p:spPr bwMode="auto">
                <a:xfrm>
                  <a:off x="3244" y="3187"/>
                  <a:ext cx="84" cy="111"/>
                </a:xfrm>
                <a:custGeom>
                  <a:avLst/>
                  <a:gdLst>
                    <a:gd name="T0" fmla="*/ 0 w 168"/>
                    <a:gd name="T1" fmla="*/ 0 h 223"/>
                    <a:gd name="T2" fmla="*/ 1 w 168"/>
                    <a:gd name="T3" fmla="*/ 0 h 223"/>
                    <a:gd name="T4" fmla="*/ 1 w 168"/>
                    <a:gd name="T5" fmla="*/ 0 h 223"/>
                    <a:gd name="T6" fmla="*/ 1 w 168"/>
                    <a:gd name="T7" fmla="*/ 0 h 223"/>
                    <a:gd name="T8" fmla="*/ 1 w 168"/>
                    <a:gd name="T9" fmla="*/ 0 h 223"/>
                    <a:gd name="T10" fmla="*/ 1 w 168"/>
                    <a:gd name="T11" fmla="*/ 0 h 223"/>
                    <a:gd name="T12" fmla="*/ 1 w 168"/>
                    <a:gd name="T13" fmla="*/ 0 h 223"/>
                    <a:gd name="T14" fmla="*/ 1 w 168"/>
                    <a:gd name="T15" fmla="*/ 0 h 223"/>
                    <a:gd name="T16" fmla="*/ 1 w 168"/>
                    <a:gd name="T17" fmla="*/ 0 h 223"/>
                    <a:gd name="T18" fmla="*/ 1 w 168"/>
                    <a:gd name="T19" fmla="*/ 0 h 223"/>
                    <a:gd name="T20" fmla="*/ 1 w 168"/>
                    <a:gd name="T21" fmla="*/ 0 h 223"/>
                    <a:gd name="T22" fmla="*/ 1 w 168"/>
                    <a:gd name="T23" fmla="*/ 0 h 223"/>
                    <a:gd name="T24" fmla="*/ 1 w 168"/>
                    <a:gd name="T25" fmla="*/ 0 h 223"/>
                    <a:gd name="T26" fmla="*/ 1 w 168"/>
                    <a:gd name="T27" fmla="*/ 0 h 223"/>
                    <a:gd name="T28" fmla="*/ 1 w 168"/>
                    <a:gd name="T29" fmla="*/ 0 h 223"/>
                    <a:gd name="T30" fmla="*/ 1 w 168"/>
                    <a:gd name="T31" fmla="*/ 0 h 223"/>
                    <a:gd name="T32" fmla="*/ 1 w 168"/>
                    <a:gd name="T33" fmla="*/ 0 h 223"/>
                    <a:gd name="T34" fmla="*/ 1 w 168"/>
                    <a:gd name="T35" fmla="*/ 0 h 223"/>
                    <a:gd name="T36" fmla="*/ 1 w 168"/>
                    <a:gd name="T37" fmla="*/ 0 h 223"/>
                    <a:gd name="T38" fmla="*/ 0 w 168"/>
                    <a:gd name="T39" fmla="*/ 0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223"/>
                    <a:gd name="T62" fmla="*/ 168 w 168"/>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223">
                      <a:moveTo>
                        <a:pt x="0" y="12"/>
                      </a:moveTo>
                      <a:lnTo>
                        <a:pt x="30" y="24"/>
                      </a:lnTo>
                      <a:lnTo>
                        <a:pt x="62" y="44"/>
                      </a:lnTo>
                      <a:lnTo>
                        <a:pt x="78" y="58"/>
                      </a:lnTo>
                      <a:lnTo>
                        <a:pt x="92" y="80"/>
                      </a:lnTo>
                      <a:lnTo>
                        <a:pt x="104" y="97"/>
                      </a:lnTo>
                      <a:lnTo>
                        <a:pt x="112" y="123"/>
                      </a:lnTo>
                      <a:lnTo>
                        <a:pt x="118" y="161"/>
                      </a:lnTo>
                      <a:lnTo>
                        <a:pt x="116" y="197"/>
                      </a:lnTo>
                      <a:lnTo>
                        <a:pt x="108" y="223"/>
                      </a:lnTo>
                      <a:lnTo>
                        <a:pt x="160" y="219"/>
                      </a:lnTo>
                      <a:lnTo>
                        <a:pt x="168" y="177"/>
                      </a:lnTo>
                      <a:lnTo>
                        <a:pt x="168" y="145"/>
                      </a:lnTo>
                      <a:lnTo>
                        <a:pt x="164" y="109"/>
                      </a:lnTo>
                      <a:lnTo>
                        <a:pt x="154" y="81"/>
                      </a:lnTo>
                      <a:lnTo>
                        <a:pt x="134" y="48"/>
                      </a:lnTo>
                      <a:lnTo>
                        <a:pt x="116" y="32"/>
                      </a:lnTo>
                      <a:lnTo>
                        <a:pt x="86" y="14"/>
                      </a:lnTo>
                      <a:lnTo>
                        <a:pt x="52"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3804" name="Group 104"/>
            <p:cNvGrpSpPr>
              <a:grpSpLocks/>
            </p:cNvGrpSpPr>
            <p:nvPr/>
          </p:nvGrpSpPr>
          <p:grpSpPr bwMode="auto">
            <a:xfrm>
              <a:off x="1307" y="2245"/>
              <a:ext cx="1087" cy="1272"/>
              <a:chOff x="1307" y="2245"/>
              <a:chExt cx="1087" cy="1272"/>
            </a:xfrm>
          </p:grpSpPr>
          <p:grpSp>
            <p:nvGrpSpPr>
              <p:cNvPr id="33805" name="Group 105"/>
              <p:cNvGrpSpPr>
                <a:grpSpLocks/>
              </p:cNvGrpSpPr>
              <p:nvPr/>
            </p:nvGrpSpPr>
            <p:grpSpPr bwMode="auto">
              <a:xfrm>
                <a:off x="1659" y="2903"/>
                <a:ext cx="222" cy="441"/>
                <a:chOff x="1659" y="2903"/>
                <a:chExt cx="222" cy="441"/>
              </a:xfrm>
            </p:grpSpPr>
            <p:sp>
              <p:nvSpPr>
                <p:cNvPr id="33839" name="Freeform 106"/>
                <p:cNvSpPr>
                  <a:spLocks/>
                </p:cNvSpPr>
                <p:nvPr/>
              </p:nvSpPr>
              <p:spPr bwMode="auto">
                <a:xfrm>
                  <a:off x="1659" y="2903"/>
                  <a:ext cx="222" cy="435"/>
                </a:xfrm>
                <a:custGeom>
                  <a:avLst/>
                  <a:gdLst>
                    <a:gd name="T0" fmla="*/ 0 w 446"/>
                    <a:gd name="T1" fmla="*/ 0 h 871"/>
                    <a:gd name="T2" fmla="*/ 0 w 446"/>
                    <a:gd name="T3" fmla="*/ 0 h 871"/>
                    <a:gd name="T4" fmla="*/ 0 w 446"/>
                    <a:gd name="T5" fmla="*/ 0 h 871"/>
                    <a:gd name="T6" fmla="*/ 0 w 446"/>
                    <a:gd name="T7" fmla="*/ 0 h 871"/>
                    <a:gd name="T8" fmla="*/ 0 w 446"/>
                    <a:gd name="T9" fmla="*/ 0 h 871"/>
                    <a:gd name="T10" fmla="*/ 0 w 446"/>
                    <a:gd name="T11" fmla="*/ 0 h 871"/>
                    <a:gd name="T12" fmla="*/ 0 w 446"/>
                    <a:gd name="T13" fmla="*/ 0 h 871"/>
                    <a:gd name="T14" fmla="*/ 0 w 446"/>
                    <a:gd name="T15" fmla="*/ 0 h 871"/>
                    <a:gd name="T16" fmla="*/ 0 w 446"/>
                    <a:gd name="T17" fmla="*/ 0 h 871"/>
                    <a:gd name="T18" fmla="*/ 0 w 446"/>
                    <a:gd name="T19" fmla="*/ 0 h 871"/>
                    <a:gd name="T20" fmla="*/ 0 w 446"/>
                    <a:gd name="T21" fmla="*/ 0 h 871"/>
                    <a:gd name="T22" fmla="*/ 0 w 446"/>
                    <a:gd name="T23" fmla="*/ 0 h 871"/>
                    <a:gd name="T24" fmla="*/ 0 w 446"/>
                    <a:gd name="T25" fmla="*/ 0 h 871"/>
                    <a:gd name="T26" fmla="*/ 0 w 446"/>
                    <a:gd name="T27" fmla="*/ 0 h 871"/>
                    <a:gd name="T28" fmla="*/ 0 w 446"/>
                    <a:gd name="T29" fmla="*/ 0 h 871"/>
                    <a:gd name="T30" fmla="*/ 0 w 446"/>
                    <a:gd name="T31" fmla="*/ 0 h 871"/>
                    <a:gd name="T32" fmla="*/ 0 w 446"/>
                    <a:gd name="T33" fmla="*/ 0 h 871"/>
                    <a:gd name="T34" fmla="*/ 0 w 446"/>
                    <a:gd name="T35" fmla="*/ 0 h 871"/>
                    <a:gd name="T36" fmla="*/ 0 w 446"/>
                    <a:gd name="T37" fmla="*/ 0 h 871"/>
                    <a:gd name="T38" fmla="*/ 0 w 446"/>
                    <a:gd name="T39" fmla="*/ 0 h 8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871"/>
                    <a:gd name="T62" fmla="*/ 446 w 446"/>
                    <a:gd name="T63" fmla="*/ 871 h 8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871">
                      <a:moveTo>
                        <a:pt x="0" y="0"/>
                      </a:moveTo>
                      <a:lnTo>
                        <a:pt x="44" y="24"/>
                      </a:lnTo>
                      <a:lnTo>
                        <a:pt x="92" y="40"/>
                      </a:lnTo>
                      <a:lnTo>
                        <a:pt x="150" y="52"/>
                      </a:lnTo>
                      <a:lnTo>
                        <a:pt x="212" y="64"/>
                      </a:lnTo>
                      <a:lnTo>
                        <a:pt x="254" y="60"/>
                      </a:lnTo>
                      <a:lnTo>
                        <a:pt x="302" y="48"/>
                      </a:lnTo>
                      <a:lnTo>
                        <a:pt x="342" y="34"/>
                      </a:lnTo>
                      <a:lnTo>
                        <a:pt x="386" y="6"/>
                      </a:lnTo>
                      <a:lnTo>
                        <a:pt x="432" y="213"/>
                      </a:lnTo>
                      <a:lnTo>
                        <a:pt x="440" y="345"/>
                      </a:lnTo>
                      <a:lnTo>
                        <a:pt x="446" y="404"/>
                      </a:lnTo>
                      <a:lnTo>
                        <a:pt x="446" y="518"/>
                      </a:lnTo>
                      <a:lnTo>
                        <a:pt x="440" y="614"/>
                      </a:lnTo>
                      <a:lnTo>
                        <a:pt x="426" y="729"/>
                      </a:lnTo>
                      <a:lnTo>
                        <a:pt x="404" y="835"/>
                      </a:lnTo>
                      <a:lnTo>
                        <a:pt x="110" y="871"/>
                      </a:lnTo>
                      <a:lnTo>
                        <a:pt x="68" y="490"/>
                      </a:lnTo>
                      <a:lnTo>
                        <a:pt x="36" y="2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107"/>
                <p:cNvSpPr>
                  <a:spLocks/>
                </p:cNvSpPr>
                <p:nvPr/>
              </p:nvSpPr>
              <p:spPr bwMode="auto">
                <a:xfrm>
                  <a:off x="1690" y="3014"/>
                  <a:ext cx="190" cy="330"/>
                </a:xfrm>
                <a:custGeom>
                  <a:avLst/>
                  <a:gdLst>
                    <a:gd name="T0" fmla="*/ 0 w 382"/>
                    <a:gd name="T1" fmla="*/ 0 h 662"/>
                    <a:gd name="T2" fmla="*/ 0 w 382"/>
                    <a:gd name="T3" fmla="*/ 0 h 662"/>
                    <a:gd name="T4" fmla="*/ 0 w 382"/>
                    <a:gd name="T5" fmla="*/ 0 h 662"/>
                    <a:gd name="T6" fmla="*/ 0 w 382"/>
                    <a:gd name="T7" fmla="*/ 0 h 662"/>
                    <a:gd name="T8" fmla="*/ 0 w 382"/>
                    <a:gd name="T9" fmla="*/ 0 h 662"/>
                    <a:gd name="T10" fmla="*/ 0 w 382"/>
                    <a:gd name="T11" fmla="*/ 0 h 662"/>
                    <a:gd name="T12" fmla="*/ 0 w 382"/>
                    <a:gd name="T13" fmla="*/ 0 h 662"/>
                    <a:gd name="T14" fmla="*/ 0 w 382"/>
                    <a:gd name="T15" fmla="*/ 0 h 662"/>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662"/>
                    <a:gd name="T26" fmla="*/ 382 w 382"/>
                    <a:gd name="T27" fmla="*/ 662 h 6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662">
                      <a:moveTo>
                        <a:pt x="0" y="46"/>
                      </a:moveTo>
                      <a:lnTo>
                        <a:pt x="160" y="46"/>
                      </a:lnTo>
                      <a:lnTo>
                        <a:pt x="240" y="40"/>
                      </a:lnTo>
                      <a:lnTo>
                        <a:pt x="322" y="24"/>
                      </a:lnTo>
                      <a:lnTo>
                        <a:pt x="376" y="0"/>
                      </a:lnTo>
                      <a:lnTo>
                        <a:pt x="382" y="556"/>
                      </a:lnTo>
                      <a:lnTo>
                        <a:pt x="108" y="662"/>
                      </a:lnTo>
                      <a:lnTo>
                        <a:pt x="0" y="46"/>
                      </a:lnTo>
                      <a:close/>
                    </a:path>
                  </a:pathLst>
                </a:cu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06" name="Group 108"/>
              <p:cNvGrpSpPr>
                <a:grpSpLocks/>
              </p:cNvGrpSpPr>
              <p:nvPr/>
            </p:nvGrpSpPr>
            <p:grpSpPr bwMode="auto">
              <a:xfrm>
                <a:off x="1792" y="2791"/>
                <a:ext cx="448" cy="547"/>
                <a:chOff x="1792" y="2791"/>
                <a:chExt cx="448" cy="547"/>
              </a:xfrm>
            </p:grpSpPr>
            <p:sp>
              <p:nvSpPr>
                <p:cNvPr id="33837" name="Freeform 109"/>
                <p:cNvSpPr>
                  <a:spLocks/>
                </p:cNvSpPr>
                <p:nvPr/>
              </p:nvSpPr>
              <p:spPr bwMode="auto">
                <a:xfrm>
                  <a:off x="1792" y="2791"/>
                  <a:ext cx="448" cy="547"/>
                </a:xfrm>
                <a:custGeom>
                  <a:avLst/>
                  <a:gdLst>
                    <a:gd name="T0" fmla="*/ 1 w 894"/>
                    <a:gd name="T1" fmla="*/ 0 h 1094"/>
                    <a:gd name="T2" fmla="*/ 1 w 894"/>
                    <a:gd name="T3" fmla="*/ 1 h 1094"/>
                    <a:gd name="T4" fmla="*/ 1 w 894"/>
                    <a:gd name="T5" fmla="*/ 1 h 1094"/>
                    <a:gd name="T6" fmla="*/ 1 w 894"/>
                    <a:gd name="T7" fmla="*/ 1 h 1094"/>
                    <a:gd name="T8" fmla="*/ 1 w 894"/>
                    <a:gd name="T9" fmla="*/ 1 h 1094"/>
                    <a:gd name="T10" fmla="*/ 1 w 894"/>
                    <a:gd name="T11" fmla="*/ 1 h 1094"/>
                    <a:gd name="T12" fmla="*/ 1 w 894"/>
                    <a:gd name="T13" fmla="*/ 1 h 1094"/>
                    <a:gd name="T14" fmla="*/ 1 w 894"/>
                    <a:gd name="T15" fmla="*/ 1 h 1094"/>
                    <a:gd name="T16" fmla="*/ 1 w 894"/>
                    <a:gd name="T17" fmla="*/ 1 h 1094"/>
                    <a:gd name="T18" fmla="*/ 1 w 894"/>
                    <a:gd name="T19" fmla="*/ 1 h 1094"/>
                    <a:gd name="T20" fmla="*/ 1 w 894"/>
                    <a:gd name="T21" fmla="*/ 1 h 1094"/>
                    <a:gd name="T22" fmla="*/ 1 w 894"/>
                    <a:gd name="T23" fmla="*/ 1 h 1094"/>
                    <a:gd name="T24" fmla="*/ 1 w 894"/>
                    <a:gd name="T25" fmla="*/ 1 h 1094"/>
                    <a:gd name="T26" fmla="*/ 1 w 894"/>
                    <a:gd name="T27" fmla="*/ 1 h 1094"/>
                    <a:gd name="T28" fmla="*/ 1 w 894"/>
                    <a:gd name="T29" fmla="*/ 1 h 1094"/>
                    <a:gd name="T30" fmla="*/ 1 w 894"/>
                    <a:gd name="T31" fmla="*/ 1 h 1094"/>
                    <a:gd name="T32" fmla="*/ 1 w 894"/>
                    <a:gd name="T33" fmla="*/ 1 h 1094"/>
                    <a:gd name="T34" fmla="*/ 1 w 894"/>
                    <a:gd name="T35" fmla="*/ 1 h 1094"/>
                    <a:gd name="T36" fmla="*/ 1 w 894"/>
                    <a:gd name="T37" fmla="*/ 1 h 1094"/>
                    <a:gd name="T38" fmla="*/ 1 w 894"/>
                    <a:gd name="T39" fmla="*/ 1 h 1094"/>
                    <a:gd name="T40" fmla="*/ 0 w 894"/>
                    <a:gd name="T41" fmla="*/ 1 h 1094"/>
                    <a:gd name="T42" fmla="*/ 1 w 894"/>
                    <a:gd name="T43" fmla="*/ 0 h 10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4"/>
                    <a:gd name="T67" fmla="*/ 0 h 1094"/>
                    <a:gd name="T68" fmla="*/ 894 w 894"/>
                    <a:gd name="T69" fmla="*/ 1094 h 10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4" h="1094">
                      <a:moveTo>
                        <a:pt x="36" y="0"/>
                      </a:moveTo>
                      <a:lnTo>
                        <a:pt x="90" y="24"/>
                      </a:lnTo>
                      <a:lnTo>
                        <a:pt x="150" y="90"/>
                      </a:lnTo>
                      <a:lnTo>
                        <a:pt x="367" y="167"/>
                      </a:lnTo>
                      <a:lnTo>
                        <a:pt x="427" y="203"/>
                      </a:lnTo>
                      <a:lnTo>
                        <a:pt x="493" y="323"/>
                      </a:lnTo>
                      <a:lnTo>
                        <a:pt x="493" y="400"/>
                      </a:lnTo>
                      <a:lnTo>
                        <a:pt x="505" y="460"/>
                      </a:lnTo>
                      <a:lnTo>
                        <a:pt x="541" y="562"/>
                      </a:lnTo>
                      <a:lnTo>
                        <a:pt x="643" y="735"/>
                      </a:lnTo>
                      <a:lnTo>
                        <a:pt x="715" y="855"/>
                      </a:lnTo>
                      <a:lnTo>
                        <a:pt x="792" y="956"/>
                      </a:lnTo>
                      <a:lnTo>
                        <a:pt x="894" y="1076"/>
                      </a:lnTo>
                      <a:lnTo>
                        <a:pt x="48" y="1094"/>
                      </a:lnTo>
                      <a:lnTo>
                        <a:pt x="102" y="980"/>
                      </a:lnTo>
                      <a:lnTo>
                        <a:pt x="126" y="896"/>
                      </a:lnTo>
                      <a:lnTo>
                        <a:pt x="138" y="747"/>
                      </a:lnTo>
                      <a:lnTo>
                        <a:pt x="132" y="496"/>
                      </a:lnTo>
                      <a:lnTo>
                        <a:pt x="108" y="311"/>
                      </a:lnTo>
                      <a:lnTo>
                        <a:pt x="72" y="179"/>
                      </a:lnTo>
                      <a:lnTo>
                        <a:pt x="0" y="60"/>
                      </a:lnTo>
                      <a:lnTo>
                        <a:pt x="36" y="0"/>
                      </a:lnTo>
                      <a:close/>
                    </a:path>
                  </a:pathLst>
                </a:custGeom>
                <a:solidFill>
                  <a:srgbClr val="F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110"/>
                <p:cNvSpPr>
                  <a:spLocks/>
                </p:cNvSpPr>
                <p:nvPr/>
              </p:nvSpPr>
              <p:spPr bwMode="auto">
                <a:xfrm>
                  <a:off x="1905" y="2860"/>
                  <a:ext cx="96" cy="287"/>
                </a:xfrm>
                <a:custGeom>
                  <a:avLst/>
                  <a:gdLst>
                    <a:gd name="T0" fmla="*/ 0 w 191"/>
                    <a:gd name="T1" fmla="*/ 0 h 574"/>
                    <a:gd name="T2" fmla="*/ 1 w 191"/>
                    <a:gd name="T3" fmla="*/ 1 h 574"/>
                    <a:gd name="T4" fmla="*/ 1 w 191"/>
                    <a:gd name="T5" fmla="*/ 1 h 574"/>
                    <a:gd name="T6" fmla="*/ 1 w 191"/>
                    <a:gd name="T7" fmla="*/ 1 h 574"/>
                    <a:gd name="T8" fmla="*/ 1 w 191"/>
                    <a:gd name="T9" fmla="*/ 1 h 574"/>
                    <a:gd name="T10" fmla="*/ 1 w 191"/>
                    <a:gd name="T11" fmla="*/ 1 h 574"/>
                    <a:gd name="T12" fmla="*/ 1 w 191"/>
                    <a:gd name="T13" fmla="*/ 1 h 574"/>
                    <a:gd name="T14" fmla="*/ 1 w 191"/>
                    <a:gd name="T15" fmla="*/ 1 h 574"/>
                    <a:gd name="T16" fmla="*/ 1 w 191"/>
                    <a:gd name="T17" fmla="*/ 1 h 574"/>
                    <a:gd name="T18" fmla="*/ 1 w 191"/>
                    <a:gd name="T19" fmla="*/ 1 h 574"/>
                    <a:gd name="T20" fmla="*/ 1 w 191"/>
                    <a:gd name="T21" fmla="*/ 1 h 574"/>
                    <a:gd name="T22" fmla="*/ 1 w 191"/>
                    <a:gd name="T23" fmla="*/ 1 h 574"/>
                    <a:gd name="T24" fmla="*/ 1 w 191"/>
                    <a:gd name="T25" fmla="*/ 1 h 574"/>
                    <a:gd name="T26" fmla="*/ 1 w 191"/>
                    <a:gd name="T27" fmla="*/ 1 h 574"/>
                    <a:gd name="T28" fmla="*/ 1 w 191"/>
                    <a:gd name="T29" fmla="*/ 1 h 574"/>
                    <a:gd name="T30" fmla="*/ 1 w 191"/>
                    <a:gd name="T31" fmla="*/ 1 h 574"/>
                    <a:gd name="T32" fmla="*/ 1 w 191"/>
                    <a:gd name="T33" fmla="*/ 1 h 574"/>
                    <a:gd name="T34" fmla="*/ 0 w 191"/>
                    <a:gd name="T35" fmla="*/ 0 h 5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574"/>
                    <a:gd name="T56" fmla="*/ 191 w 191"/>
                    <a:gd name="T57" fmla="*/ 574 h 5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574">
                      <a:moveTo>
                        <a:pt x="0" y="0"/>
                      </a:moveTo>
                      <a:lnTo>
                        <a:pt x="71" y="54"/>
                      </a:lnTo>
                      <a:lnTo>
                        <a:pt x="109" y="114"/>
                      </a:lnTo>
                      <a:lnTo>
                        <a:pt x="133" y="174"/>
                      </a:lnTo>
                      <a:lnTo>
                        <a:pt x="155" y="239"/>
                      </a:lnTo>
                      <a:lnTo>
                        <a:pt x="179" y="317"/>
                      </a:lnTo>
                      <a:lnTo>
                        <a:pt x="191" y="401"/>
                      </a:lnTo>
                      <a:lnTo>
                        <a:pt x="191" y="508"/>
                      </a:lnTo>
                      <a:lnTo>
                        <a:pt x="179" y="574"/>
                      </a:lnTo>
                      <a:lnTo>
                        <a:pt x="161" y="449"/>
                      </a:lnTo>
                      <a:lnTo>
                        <a:pt x="145" y="373"/>
                      </a:lnTo>
                      <a:lnTo>
                        <a:pt x="119" y="329"/>
                      </a:lnTo>
                      <a:lnTo>
                        <a:pt x="85" y="307"/>
                      </a:lnTo>
                      <a:lnTo>
                        <a:pt x="103" y="263"/>
                      </a:lnTo>
                      <a:lnTo>
                        <a:pt x="109" y="194"/>
                      </a:lnTo>
                      <a:lnTo>
                        <a:pt x="83" y="132"/>
                      </a:lnTo>
                      <a:lnTo>
                        <a:pt x="47" y="66"/>
                      </a:lnTo>
                      <a:lnTo>
                        <a:pt x="0" y="0"/>
                      </a:lnTo>
                      <a:close/>
                    </a:path>
                  </a:pathLst>
                </a:custGeom>
                <a:solidFill>
                  <a:srgbClr val="DF3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7" name="Freeform 111"/>
              <p:cNvSpPr>
                <a:spLocks/>
              </p:cNvSpPr>
              <p:nvPr/>
            </p:nvSpPr>
            <p:spPr bwMode="auto">
              <a:xfrm>
                <a:off x="1753" y="3263"/>
                <a:ext cx="130" cy="106"/>
              </a:xfrm>
              <a:custGeom>
                <a:avLst/>
                <a:gdLst>
                  <a:gd name="T0" fmla="*/ 0 w 262"/>
                  <a:gd name="T1" fmla="*/ 0 h 213"/>
                  <a:gd name="T2" fmla="*/ 0 w 262"/>
                  <a:gd name="T3" fmla="*/ 0 h 213"/>
                  <a:gd name="T4" fmla="*/ 0 w 262"/>
                  <a:gd name="T5" fmla="*/ 0 h 213"/>
                  <a:gd name="T6" fmla="*/ 0 w 262"/>
                  <a:gd name="T7" fmla="*/ 0 h 213"/>
                  <a:gd name="T8" fmla="*/ 0 w 262"/>
                  <a:gd name="T9" fmla="*/ 0 h 213"/>
                  <a:gd name="T10" fmla="*/ 0 w 262"/>
                  <a:gd name="T11" fmla="*/ 0 h 213"/>
                  <a:gd name="T12" fmla="*/ 0 w 262"/>
                  <a:gd name="T13" fmla="*/ 0 h 213"/>
                  <a:gd name="T14" fmla="*/ 0 w 262"/>
                  <a:gd name="T15" fmla="*/ 0 h 213"/>
                  <a:gd name="T16" fmla="*/ 0 w 262"/>
                  <a:gd name="T17" fmla="*/ 0 h 213"/>
                  <a:gd name="T18" fmla="*/ 0 w 262"/>
                  <a:gd name="T19" fmla="*/ 0 h 213"/>
                  <a:gd name="T20" fmla="*/ 0 w 262"/>
                  <a:gd name="T21" fmla="*/ 0 h 213"/>
                  <a:gd name="T22" fmla="*/ 0 w 262"/>
                  <a:gd name="T23" fmla="*/ 0 h 213"/>
                  <a:gd name="T24" fmla="*/ 0 w 262"/>
                  <a:gd name="T25" fmla="*/ 0 h 213"/>
                  <a:gd name="T26" fmla="*/ 0 w 262"/>
                  <a:gd name="T27" fmla="*/ 0 h 213"/>
                  <a:gd name="T28" fmla="*/ 0 w 262"/>
                  <a:gd name="T29" fmla="*/ 0 h 213"/>
                  <a:gd name="T30" fmla="*/ 0 w 262"/>
                  <a:gd name="T31" fmla="*/ 0 h 213"/>
                  <a:gd name="T32" fmla="*/ 0 w 262"/>
                  <a:gd name="T33" fmla="*/ 0 h 213"/>
                  <a:gd name="T34" fmla="*/ 0 w 262"/>
                  <a:gd name="T35" fmla="*/ 0 h 213"/>
                  <a:gd name="T36" fmla="*/ 0 w 262"/>
                  <a:gd name="T37" fmla="*/ 0 h 213"/>
                  <a:gd name="T38" fmla="*/ 0 w 262"/>
                  <a:gd name="T39" fmla="*/ 0 h 213"/>
                  <a:gd name="T40" fmla="*/ 0 w 262"/>
                  <a:gd name="T41" fmla="*/ 0 h 213"/>
                  <a:gd name="T42" fmla="*/ 0 w 262"/>
                  <a:gd name="T43" fmla="*/ 0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213"/>
                  <a:gd name="T68" fmla="*/ 262 w 262"/>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213">
                    <a:moveTo>
                      <a:pt x="222" y="36"/>
                    </a:moveTo>
                    <a:lnTo>
                      <a:pt x="180" y="0"/>
                    </a:lnTo>
                    <a:lnTo>
                      <a:pt x="118" y="16"/>
                    </a:lnTo>
                    <a:lnTo>
                      <a:pt x="66" y="36"/>
                    </a:lnTo>
                    <a:lnTo>
                      <a:pt x="12" y="58"/>
                    </a:lnTo>
                    <a:lnTo>
                      <a:pt x="0" y="78"/>
                    </a:lnTo>
                    <a:lnTo>
                      <a:pt x="30" y="106"/>
                    </a:lnTo>
                    <a:lnTo>
                      <a:pt x="40" y="142"/>
                    </a:lnTo>
                    <a:lnTo>
                      <a:pt x="64" y="168"/>
                    </a:lnTo>
                    <a:lnTo>
                      <a:pt x="88" y="184"/>
                    </a:lnTo>
                    <a:lnTo>
                      <a:pt x="124" y="195"/>
                    </a:lnTo>
                    <a:lnTo>
                      <a:pt x="150" y="213"/>
                    </a:lnTo>
                    <a:lnTo>
                      <a:pt x="192" y="213"/>
                    </a:lnTo>
                    <a:lnTo>
                      <a:pt x="214" y="213"/>
                    </a:lnTo>
                    <a:lnTo>
                      <a:pt x="228" y="195"/>
                    </a:lnTo>
                    <a:lnTo>
                      <a:pt x="226" y="166"/>
                    </a:lnTo>
                    <a:lnTo>
                      <a:pt x="262" y="168"/>
                    </a:lnTo>
                    <a:lnTo>
                      <a:pt x="222" y="154"/>
                    </a:lnTo>
                    <a:lnTo>
                      <a:pt x="214" y="118"/>
                    </a:lnTo>
                    <a:lnTo>
                      <a:pt x="216" y="94"/>
                    </a:lnTo>
                    <a:lnTo>
                      <a:pt x="214" y="76"/>
                    </a:lnTo>
                    <a:lnTo>
                      <a:pt x="222" y="36"/>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8" name="Freeform 112"/>
              <p:cNvSpPr>
                <a:spLocks/>
              </p:cNvSpPr>
              <p:nvPr/>
            </p:nvSpPr>
            <p:spPr bwMode="auto">
              <a:xfrm>
                <a:off x="1570" y="3417"/>
                <a:ext cx="63" cy="77"/>
              </a:xfrm>
              <a:custGeom>
                <a:avLst/>
                <a:gdLst>
                  <a:gd name="T0" fmla="*/ 1 w 126"/>
                  <a:gd name="T1" fmla="*/ 0 h 153"/>
                  <a:gd name="T2" fmla="*/ 1 w 126"/>
                  <a:gd name="T3" fmla="*/ 1 h 153"/>
                  <a:gd name="T4" fmla="*/ 0 w 126"/>
                  <a:gd name="T5" fmla="*/ 1 h 153"/>
                  <a:gd name="T6" fmla="*/ 1 w 126"/>
                  <a:gd name="T7" fmla="*/ 0 h 153"/>
                  <a:gd name="T8" fmla="*/ 0 60000 65536"/>
                  <a:gd name="T9" fmla="*/ 0 60000 65536"/>
                  <a:gd name="T10" fmla="*/ 0 60000 65536"/>
                  <a:gd name="T11" fmla="*/ 0 60000 65536"/>
                  <a:gd name="T12" fmla="*/ 0 w 126"/>
                  <a:gd name="T13" fmla="*/ 0 h 153"/>
                  <a:gd name="T14" fmla="*/ 126 w 126"/>
                  <a:gd name="T15" fmla="*/ 153 h 153"/>
                </a:gdLst>
                <a:ahLst/>
                <a:cxnLst>
                  <a:cxn ang="T8">
                    <a:pos x="T0" y="T1"/>
                  </a:cxn>
                  <a:cxn ang="T9">
                    <a:pos x="T2" y="T3"/>
                  </a:cxn>
                  <a:cxn ang="T10">
                    <a:pos x="T4" y="T5"/>
                  </a:cxn>
                  <a:cxn ang="T11">
                    <a:pos x="T6" y="T7"/>
                  </a:cxn>
                </a:cxnLst>
                <a:rect l="T12" t="T13" r="T14" b="T15"/>
                <a:pathLst>
                  <a:path w="126" h="153">
                    <a:moveTo>
                      <a:pt x="126" y="0"/>
                    </a:moveTo>
                    <a:lnTo>
                      <a:pt x="30" y="153"/>
                    </a:lnTo>
                    <a:lnTo>
                      <a:pt x="0" y="44"/>
                    </a:lnTo>
                    <a:lnTo>
                      <a:pt x="126"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09" name="Group 113"/>
              <p:cNvGrpSpPr>
                <a:grpSpLocks/>
              </p:cNvGrpSpPr>
              <p:nvPr/>
            </p:nvGrpSpPr>
            <p:grpSpPr bwMode="auto">
              <a:xfrm>
                <a:off x="1307" y="2757"/>
                <a:ext cx="453" cy="760"/>
                <a:chOff x="1307" y="2757"/>
                <a:chExt cx="453" cy="760"/>
              </a:xfrm>
            </p:grpSpPr>
            <p:sp>
              <p:nvSpPr>
                <p:cNvPr id="33834" name="Freeform 114"/>
                <p:cNvSpPr>
                  <a:spLocks/>
                </p:cNvSpPr>
                <p:nvPr/>
              </p:nvSpPr>
              <p:spPr bwMode="auto">
                <a:xfrm>
                  <a:off x="1307" y="2757"/>
                  <a:ext cx="453" cy="754"/>
                </a:xfrm>
                <a:custGeom>
                  <a:avLst/>
                  <a:gdLst>
                    <a:gd name="T0" fmla="*/ 1 w 904"/>
                    <a:gd name="T1" fmla="*/ 1 h 1508"/>
                    <a:gd name="T2" fmla="*/ 1 w 904"/>
                    <a:gd name="T3" fmla="*/ 0 h 1508"/>
                    <a:gd name="T4" fmla="*/ 1 w 904"/>
                    <a:gd name="T5" fmla="*/ 1 h 1508"/>
                    <a:gd name="T6" fmla="*/ 1 w 904"/>
                    <a:gd name="T7" fmla="*/ 1 h 1508"/>
                    <a:gd name="T8" fmla="*/ 1 w 904"/>
                    <a:gd name="T9" fmla="*/ 1 h 1508"/>
                    <a:gd name="T10" fmla="*/ 1 w 904"/>
                    <a:gd name="T11" fmla="*/ 1 h 1508"/>
                    <a:gd name="T12" fmla="*/ 1 w 904"/>
                    <a:gd name="T13" fmla="*/ 1 h 1508"/>
                    <a:gd name="T14" fmla="*/ 1 w 904"/>
                    <a:gd name="T15" fmla="*/ 1 h 1508"/>
                    <a:gd name="T16" fmla="*/ 1 w 904"/>
                    <a:gd name="T17" fmla="*/ 1 h 1508"/>
                    <a:gd name="T18" fmla="*/ 1 w 904"/>
                    <a:gd name="T19" fmla="*/ 1 h 1508"/>
                    <a:gd name="T20" fmla="*/ 1 w 904"/>
                    <a:gd name="T21" fmla="*/ 1 h 1508"/>
                    <a:gd name="T22" fmla="*/ 1 w 904"/>
                    <a:gd name="T23" fmla="*/ 1 h 1508"/>
                    <a:gd name="T24" fmla="*/ 1 w 904"/>
                    <a:gd name="T25" fmla="*/ 1 h 1508"/>
                    <a:gd name="T26" fmla="*/ 1 w 904"/>
                    <a:gd name="T27" fmla="*/ 1 h 1508"/>
                    <a:gd name="T28" fmla="*/ 1 w 904"/>
                    <a:gd name="T29" fmla="*/ 1 h 1508"/>
                    <a:gd name="T30" fmla="*/ 1 w 904"/>
                    <a:gd name="T31" fmla="*/ 1 h 1508"/>
                    <a:gd name="T32" fmla="*/ 1 w 904"/>
                    <a:gd name="T33" fmla="*/ 1 h 1508"/>
                    <a:gd name="T34" fmla="*/ 1 w 904"/>
                    <a:gd name="T35" fmla="*/ 1 h 1508"/>
                    <a:gd name="T36" fmla="*/ 1 w 904"/>
                    <a:gd name="T37" fmla="*/ 1 h 1508"/>
                    <a:gd name="T38" fmla="*/ 1 w 904"/>
                    <a:gd name="T39" fmla="*/ 1 h 1508"/>
                    <a:gd name="T40" fmla="*/ 1 w 904"/>
                    <a:gd name="T41" fmla="*/ 1 h 1508"/>
                    <a:gd name="T42" fmla="*/ 0 w 904"/>
                    <a:gd name="T43" fmla="*/ 1 h 1508"/>
                    <a:gd name="T44" fmla="*/ 1 w 904"/>
                    <a:gd name="T45" fmla="*/ 1 h 1508"/>
                    <a:gd name="T46" fmla="*/ 1 w 904"/>
                    <a:gd name="T47" fmla="*/ 1 h 1508"/>
                    <a:gd name="T48" fmla="*/ 1 w 904"/>
                    <a:gd name="T49" fmla="*/ 1 h 1508"/>
                    <a:gd name="T50" fmla="*/ 1 w 904"/>
                    <a:gd name="T51" fmla="*/ 1 h 1508"/>
                    <a:gd name="T52" fmla="*/ 1 w 904"/>
                    <a:gd name="T53" fmla="*/ 1 h 1508"/>
                    <a:gd name="T54" fmla="*/ 1 w 904"/>
                    <a:gd name="T55" fmla="*/ 1 h 1508"/>
                    <a:gd name="T56" fmla="*/ 1 w 904"/>
                    <a:gd name="T57" fmla="*/ 1 h 1508"/>
                    <a:gd name="T58" fmla="*/ 1 w 904"/>
                    <a:gd name="T59" fmla="*/ 1 h 1508"/>
                    <a:gd name="T60" fmla="*/ 1 w 904"/>
                    <a:gd name="T61" fmla="*/ 1 h 1508"/>
                    <a:gd name="T62" fmla="*/ 1 w 904"/>
                    <a:gd name="T63" fmla="*/ 1 h 1508"/>
                    <a:gd name="T64" fmla="*/ 1 w 904"/>
                    <a:gd name="T65" fmla="*/ 1 h 1508"/>
                    <a:gd name="T66" fmla="*/ 1 w 904"/>
                    <a:gd name="T67" fmla="*/ 1 h 1508"/>
                    <a:gd name="T68" fmla="*/ 1 w 904"/>
                    <a:gd name="T69" fmla="*/ 1 h 1508"/>
                    <a:gd name="T70" fmla="*/ 1 w 904"/>
                    <a:gd name="T71" fmla="*/ 1 h 1508"/>
                    <a:gd name="T72" fmla="*/ 1 w 904"/>
                    <a:gd name="T73" fmla="*/ 1 h 1508"/>
                    <a:gd name="T74" fmla="*/ 1 w 904"/>
                    <a:gd name="T75" fmla="*/ 1 h 1508"/>
                    <a:gd name="T76" fmla="*/ 1 w 904"/>
                    <a:gd name="T77" fmla="*/ 1 h 15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4"/>
                    <a:gd name="T118" fmla="*/ 0 h 1508"/>
                    <a:gd name="T119" fmla="*/ 904 w 904"/>
                    <a:gd name="T120" fmla="*/ 1508 h 15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4" h="1508">
                      <a:moveTo>
                        <a:pt x="700" y="18"/>
                      </a:moveTo>
                      <a:lnTo>
                        <a:pt x="575" y="0"/>
                      </a:lnTo>
                      <a:lnTo>
                        <a:pt x="485" y="6"/>
                      </a:lnTo>
                      <a:lnTo>
                        <a:pt x="383" y="18"/>
                      </a:lnTo>
                      <a:lnTo>
                        <a:pt x="329" y="30"/>
                      </a:lnTo>
                      <a:lnTo>
                        <a:pt x="299" y="66"/>
                      </a:lnTo>
                      <a:lnTo>
                        <a:pt x="263" y="60"/>
                      </a:lnTo>
                      <a:lnTo>
                        <a:pt x="209" y="102"/>
                      </a:lnTo>
                      <a:lnTo>
                        <a:pt x="167" y="150"/>
                      </a:lnTo>
                      <a:lnTo>
                        <a:pt x="138" y="197"/>
                      </a:lnTo>
                      <a:lnTo>
                        <a:pt x="102" y="257"/>
                      </a:lnTo>
                      <a:lnTo>
                        <a:pt x="84" y="323"/>
                      </a:lnTo>
                      <a:lnTo>
                        <a:pt x="66" y="436"/>
                      </a:lnTo>
                      <a:lnTo>
                        <a:pt x="54" y="514"/>
                      </a:lnTo>
                      <a:lnTo>
                        <a:pt x="54" y="640"/>
                      </a:lnTo>
                      <a:lnTo>
                        <a:pt x="78" y="723"/>
                      </a:lnTo>
                      <a:lnTo>
                        <a:pt x="72" y="783"/>
                      </a:lnTo>
                      <a:lnTo>
                        <a:pt x="54" y="939"/>
                      </a:lnTo>
                      <a:lnTo>
                        <a:pt x="36" y="1004"/>
                      </a:lnTo>
                      <a:lnTo>
                        <a:pt x="30" y="1076"/>
                      </a:lnTo>
                      <a:lnTo>
                        <a:pt x="12" y="1124"/>
                      </a:lnTo>
                      <a:lnTo>
                        <a:pt x="0" y="1178"/>
                      </a:lnTo>
                      <a:lnTo>
                        <a:pt x="6" y="1237"/>
                      </a:lnTo>
                      <a:lnTo>
                        <a:pt x="30" y="1291"/>
                      </a:lnTo>
                      <a:lnTo>
                        <a:pt x="78" y="1339"/>
                      </a:lnTo>
                      <a:lnTo>
                        <a:pt x="162" y="1417"/>
                      </a:lnTo>
                      <a:lnTo>
                        <a:pt x="209" y="1435"/>
                      </a:lnTo>
                      <a:lnTo>
                        <a:pt x="269" y="1453"/>
                      </a:lnTo>
                      <a:lnTo>
                        <a:pt x="317" y="1472"/>
                      </a:lnTo>
                      <a:lnTo>
                        <a:pt x="359" y="1496"/>
                      </a:lnTo>
                      <a:lnTo>
                        <a:pt x="557" y="1508"/>
                      </a:lnTo>
                      <a:lnTo>
                        <a:pt x="689" y="1333"/>
                      </a:lnTo>
                      <a:lnTo>
                        <a:pt x="736" y="1172"/>
                      </a:lnTo>
                      <a:lnTo>
                        <a:pt x="904" y="1172"/>
                      </a:lnTo>
                      <a:lnTo>
                        <a:pt x="892" y="939"/>
                      </a:lnTo>
                      <a:lnTo>
                        <a:pt x="862" y="676"/>
                      </a:lnTo>
                      <a:lnTo>
                        <a:pt x="808" y="347"/>
                      </a:lnTo>
                      <a:lnTo>
                        <a:pt x="778" y="197"/>
                      </a:lnTo>
                      <a:lnTo>
                        <a:pt x="700" y="18"/>
                      </a:lnTo>
                      <a:close/>
                    </a:path>
                  </a:pathLst>
                </a:custGeom>
                <a:solidFill>
                  <a:srgbClr val="F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Freeform 115"/>
                <p:cNvSpPr>
                  <a:spLocks/>
                </p:cNvSpPr>
                <p:nvPr/>
              </p:nvSpPr>
              <p:spPr bwMode="auto">
                <a:xfrm>
                  <a:off x="1447" y="3266"/>
                  <a:ext cx="204" cy="251"/>
                </a:xfrm>
                <a:custGeom>
                  <a:avLst/>
                  <a:gdLst>
                    <a:gd name="T0" fmla="*/ 1 w 408"/>
                    <a:gd name="T1" fmla="*/ 1 h 502"/>
                    <a:gd name="T2" fmla="*/ 1 w 408"/>
                    <a:gd name="T3" fmla="*/ 1 h 502"/>
                    <a:gd name="T4" fmla="*/ 1 w 408"/>
                    <a:gd name="T5" fmla="*/ 0 h 502"/>
                    <a:gd name="T6" fmla="*/ 1 w 408"/>
                    <a:gd name="T7" fmla="*/ 1 h 502"/>
                    <a:gd name="T8" fmla="*/ 1 w 408"/>
                    <a:gd name="T9" fmla="*/ 1 h 502"/>
                    <a:gd name="T10" fmla="*/ 1 w 408"/>
                    <a:gd name="T11" fmla="*/ 1 h 502"/>
                    <a:gd name="T12" fmla="*/ 1 w 408"/>
                    <a:gd name="T13" fmla="*/ 1 h 502"/>
                    <a:gd name="T14" fmla="*/ 1 w 408"/>
                    <a:gd name="T15" fmla="*/ 1 h 502"/>
                    <a:gd name="T16" fmla="*/ 0 w 408"/>
                    <a:gd name="T17" fmla="*/ 1 h 502"/>
                    <a:gd name="T18" fmla="*/ 1 w 408"/>
                    <a:gd name="T19" fmla="*/ 1 h 502"/>
                    <a:gd name="T20" fmla="*/ 1 w 408"/>
                    <a:gd name="T21" fmla="*/ 1 h 502"/>
                    <a:gd name="T22" fmla="*/ 1 w 408"/>
                    <a:gd name="T23" fmla="*/ 1 h 502"/>
                    <a:gd name="T24" fmla="*/ 1 w 408"/>
                    <a:gd name="T25" fmla="*/ 1 h 502"/>
                    <a:gd name="T26" fmla="*/ 1 w 408"/>
                    <a:gd name="T27" fmla="*/ 1 h 502"/>
                    <a:gd name="T28" fmla="*/ 1 w 408"/>
                    <a:gd name="T29" fmla="*/ 1 h 502"/>
                    <a:gd name="T30" fmla="*/ 1 w 408"/>
                    <a:gd name="T31" fmla="*/ 1 h 502"/>
                    <a:gd name="T32" fmla="*/ 1 w 408"/>
                    <a:gd name="T33" fmla="*/ 1 h 5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502"/>
                    <a:gd name="T53" fmla="*/ 408 w 408"/>
                    <a:gd name="T54" fmla="*/ 502 h 5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502">
                      <a:moveTo>
                        <a:pt x="384" y="24"/>
                      </a:moveTo>
                      <a:lnTo>
                        <a:pt x="238" y="12"/>
                      </a:lnTo>
                      <a:lnTo>
                        <a:pt x="84" y="0"/>
                      </a:lnTo>
                      <a:lnTo>
                        <a:pt x="58" y="36"/>
                      </a:lnTo>
                      <a:lnTo>
                        <a:pt x="46" y="64"/>
                      </a:lnTo>
                      <a:lnTo>
                        <a:pt x="28" y="100"/>
                      </a:lnTo>
                      <a:lnTo>
                        <a:pt x="12" y="154"/>
                      </a:lnTo>
                      <a:lnTo>
                        <a:pt x="4" y="201"/>
                      </a:lnTo>
                      <a:lnTo>
                        <a:pt x="0" y="245"/>
                      </a:lnTo>
                      <a:lnTo>
                        <a:pt x="6" y="299"/>
                      </a:lnTo>
                      <a:lnTo>
                        <a:pt x="24" y="369"/>
                      </a:lnTo>
                      <a:lnTo>
                        <a:pt x="42" y="425"/>
                      </a:lnTo>
                      <a:lnTo>
                        <a:pt x="46" y="474"/>
                      </a:lnTo>
                      <a:lnTo>
                        <a:pt x="292" y="502"/>
                      </a:lnTo>
                      <a:lnTo>
                        <a:pt x="396" y="327"/>
                      </a:lnTo>
                      <a:lnTo>
                        <a:pt x="408" y="281"/>
                      </a:lnTo>
                      <a:lnTo>
                        <a:pt x="384" y="24"/>
                      </a:lnTo>
                      <a:close/>
                    </a:path>
                  </a:pathLst>
                </a:custGeom>
                <a:solidFill>
                  <a:srgbClr val="DF1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Freeform 116"/>
                <p:cNvSpPr>
                  <a:spLocks/>
                </p:cNvSpPr>
                <p:nvPr/>
              </p:nvSpPr>
              <p:spPr bwMode="auto">
                <a:xfrm>
                  <a:off x="1355" y="2807"/>
                  <a:ext cx="192" cy="482"/>
                </a:xfrm>
                <a:custGeom>
                  <a:avLst/>
                  <a:gdLst>
                    <a:gd name="T0" fmla="*/ 1 w 383"/>
                    <a:gd name="T1" fmla="*/ 0 h 962"/>
                    <a:gd name="T2" fmla="*/ 1 w 383"/>
                    <a:gd name="T3" fmla="*/ 1 h 962"/>
                    <a:gd name="T4" fmla="*/ 1 w 383"/>
                    <a:gd name="T5" fmla="*/ 1 h 962"/>
                    <a:gd name="T6" fmla="*/ 1 w 383"/>
                    <a:gd name="T7" fmla="*/ 1 h 962"/>
                    <a:gd name="T8" fmla="*/ 1 w 383"/>
                    <a:gd name="T9" fmla="*/ 1 h 962"/>
                    <a:gd name="T10" fmla="*/ 1 w 383"/>
                    <a:gd name="T11" fmla="*/ 1 h 962"/>
                    <a:gd name="T12" fmla="*/ 1 w 383"/>
                    <a:gd name="T13" fmla="*/ 1 h 962"/>
                    <a:gd name="T14" fmla="*/ 1 w 383"/>
                    <a:gd name="T15" fmla="*/ 1 h 962"/>
                    <a:gd name="T16" fmla="*/ 1 w 383"/>
                    <a:gd name="T17" fmla="*/ 1 h 962"/>
                    <a:gd name="T18" fmla="*/ 1 w 383"/>
                    <a:gd name="T19" fmla="*/ 1 h 962"/>
                    <a:gd name="T20" fmla="*/ 1 w 383"/>
                    <a:gd name="T21" fmla="*/ 1 h 962"/>
                    <a:gd name="T22" fmla="*/ 1 w 383"/>
                    <a:gd name="T23" fmla="*/ 1 h 962"/>
                    <a:gd name="T24" fmla="*/ 1 w 383"/>
                    <a:gd name="T25" fmla="*/ 1 h 962"/>
                    <a:gd name="T26" fmla="*/ 0 w 383"/>
                    <a:gd name="T27" fmla="*/ 1 h 962"/>
                    <a:gd name="T28" fmla="*/ 1 w 383"/>
                    <a:gd name="T29" fmla="*/ 1 h 962"/>
                    <a:gd name="T30" fmla="*/ 1 w 383"/>
                    <a:gd name="T31" fmla="*/ 1 h 962"/>
                    <a:gd name="T32" fmla="*/ 1 w 383"/>
                    <a:gd name="T33" fmla="*/ 1 h 962"/>
                    <a:gd name="T34" fmla="*/ 1 w 383"/>
                    <a:gd name="T35" fmla="*/ 1 h 962"/>
                    <a:gd name="T36" fmla="*/ 1 w 383"/>
                    <a:gd name="T37" fmla="*/ 1 h 962"/>
                    <a:gd name="T38" fmla="*/ 1 w 383"/>
                    <a:gd name="T39" fmla="*/ 1 h 962"/>
                    <a:gd name="T40" fmla="*/ 1 w 383"/>
                    <a:gd name="T41" fmla="*/ 1 h 962"/>
                    <a:gd name="T42" fmla="*/ 1 w 383"/>
                    <a:gd name="T43" fmla="*/ 1 h 962"/>
                    <a:gd name="T44" fmla="*/ 1 w 383"/>
                    <a:gd name="T45" fmla="*/ 1 h 962"/>
                    <a:gd name="T46" fmla="*/ 1 w 383"/>
                    <a:gd name="T47" fmla="*/ 1 h 962"/>
                    <a:gd name="T48" fmla="*/ 1 w 383"/>
                    <a:gd name="T49" fmla="*/ 1 h 962"/>
                    <a:gd name="T50" fmla="*/ 1 w 383"/>
                    <a:gd name="T51" fmla="*/ 1 h 962"/>
                    <a:gd name="T52" fmla="*/ 1 w 383"/>
                    <a:gd name="T53" fmla="*/ 1 h 962"/>
                    <a:gd name="T54" fmla="*/ 1 w 383"/>
                    <a:gd name="T55" fmla="*/ 1 h 962"/>
                    <a:gd name="T56" fmla="*/ 1 w 383"/>
                    <a:gd name="T57" fmla="*/ 1 h 962"/>
                    <a:gd name="T58" fmla="*/ 1 w 383"/>
                    <a:gd name="T59" fmla="*/ 1 h 962"/>
                    <a:gd name="T60" fmla="*/ 1 w 383"/>
                    <a:gd name="T61" fmla="*/ 1 h 962"/>
                    <a:gd name="T62" fmla="*/ 1 w 383"/>
                    <a:gd name="T63" fmla="*/ 0 h 9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962"/>
                    <a:gd name="T98" fmla="*/ 383 w 383"/>
                    <a:gd name="T99" fmla="*/ 962 h 9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962">
                      <a:moveTo>
                        <a:pt x="239" y="0"/>
                      </a:moveTo>
                      <a:lnTo>
                        <a:pt x="311" y="119"/>
                      </a:lnTo>
                      <a:lnTo>
                        <a:pt x="353" y="245"/>
                      </a:lnTo>
                      <a:lnTo>
                        <a:pt x="377" y="394"/>
                      </a:lnTo>
                      <a:lnTo>
                        <a:pt x="383" y="562"/>
                      </a:lnTo>
                      <a:lnTo>
                        <a:pt x="377" y="759"/>
                      </a:lnTo>
                      <a:lnTo>
                        <a:pt x="359" y="842"/>
                      </a:lnTo>
                      <a:lnTo>
                        <a:pt x="263" y="914"/>
                      </a:lnTo>
                      <a:lnTo>
                        <a:pt x="215" y="884"/>
                      </a:lnTo>
                      <a:lnTo>
                        <a:pt x="167" y="872"/>
                      </a:lnTo>
                      <a:lnTo>
                        <a:pt x="125" y="884"/>
                      </a:lnTo>
                      <a:lnTo>
                        <a:pt x="95" y="926"/>
                      </a:lnTo>
                      <a:lnTo>
                        <a:pt x="42" y="950"/>
                      </a:lnTo>
                      <a:lnTo>
                        <a:pt x="0" y="962"/>
                      </a:lnTo>
                      <a:lnTo>
                        <a:pt x="66" y="902"/>
                      </a:lnTo>
                      <a:lnTo>
                        <a:pt x="107" y="884"/>
                      </a:lnTo>
                      <a:lnTo>
                        <a:pt x="137" y="854"/>
                      </a:lnTo>
                      <a:lnTo>
                        <a:pt x="173" y="854"/>
                      </a:lnTo>
                      <a:lnTo>
                        <a:pt x="215" y="813"/>
                      </a:lnTo>
                      <a:lnTo>
                        <a:pt x="173" y="765"/>
                      </a:lnTo>
                      <a:lnTo>
                        <a:pt x="233" y="777"/>
                      </a:lnTo>
                      <a:lnTo>
                        <a:pt x="191" y="639"/>
                      </a:lnTo>
                      <a:lnTo>
                        <a:pt x="155" y="526"/>
                      </a:lnTo>
                      <a:lnTo>
                        <a:pt x="143" y="446"/>
                      </a:lnTo>
                      <a:lnTo>
                        <a:pt x="161" y="328"/>
                      </a:lnTo>
                      <a:lnTo>
                        <a:pt x="191" y="460"/>
                      </a:lnTo>
                      <a:lnTo>
                        <a:pt x="251" y="609"/>
                      </a:lnTo>
                      <a:lnTo>
                        <a:pt x="323" y="771"/>
                      </a:lnTo>
                      <a:lnTo>
                        <a:pt x="323" y="550"/>
                      </a:lnTo>
                      <a:lnTo>
                        <a:pt x="311" y="400"/>
                      </a:lnTo>
                      <a:lnTo>
                        <a:pt x="293" y="179"/>
                      </a:lnTo>
                      <a:lnTo>
                        <a:pt x="239" y="0"/>
                      </a:lnTo>
                      <a:close/>
                    </a:path>
                  </a:pathLst>
                </a:custGeom>
                <a:solidFill>
                  <a:srgbClr val="DF3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0" name="Freeform 117"/>
              <p:cNvSpPr>
                <a:spLocks/>
              </p:cNvSpPr>
              <p:nvPr/>
            </p:nvSpPr>
            <p:spPr bwMode="auto">
              <a:xfrm>
                <a:off x="1836" y="3073"/>
                <a:ext cx="558" cy="305"/>
              </a:xfrm>
              <a:custGeom>
                <a:avLst/>
                <a:gdLst>
                  <a:gd name="T0" fmla="*/ 0 w 1116"/>
                  <a:gd name="T1" fmla="*/ 1 h 609"/>
                  <a:gd name="T2" fmla="*/ 1 w 1116"/>
                  <a:gd name="T3" fmla="*/ 0 h 609"/>
                  <a:gd name="T4" fmla="*/ 1 w 1116"/>
                  <a:gd name="T5" fmla="*/ 1 h 609"/>
                  <a:gd name="T6" fmla="*/ 1 w 1116"/>
                  <a:gd name="T7" fmla="*/ 1 h 609"/>
                  <a:gd name="T8" fmla="*/ 1 w 1116"/>
                  <a:gd name="T9" fmla="*/ 1 h 609"/>
                  <a:gd name="T10" fmla="*/ 1 w 1116"/>
                  <a:gd name="T11" fmla="*/ 1 h 609"/>
                  <a:gd name="T12" fmla="*/ 1 w 1116"/>
                  <a:gd name="T13" fmla="*/ 1 h 609"/>
                  <a:gd name="T14" fmla="*/ 0 w 1116"/>
                  <a:gd name="T15" fmla="*/ 1 h 609"/>
                  <a:gd name="T16" fmla="*/ 0 60000 65536"/>
                  <a:gd name="T17" fmla="*/ 0 60000 65536"/>
                  <a:gd name="T18" fmla="*/ 0 60000 65536"/>
                  <a:gd name="T19" fmla="*/ 0 60000 65536"/>
                  <a:gd name="T20" fmla="*/ 0 60000 65536"/>
                  <a:gd name="T21" fmla="*/ 0 60000 65536"/>
                  <a:gd name="T22" fmla="*/ 0 60000 65536"/>
                  <a:gd name="T23" fmla="*/ 0 60000 65536"/>
                  <a:gd name="T24" fmla="*/ 0 w 1116"/>
                  <a:gd name="T25" fmla="*/ 0 h 609"/>
                  <a:gd name="T26" fmla="*/ 1116 w 1116"/>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6" h="609">
                    <a:moveTo>
                      <a:pt x="0" y="496"/>
                    </a:moveTo>
                    <a:lnTo>
                      <a:pt x="431" y="0"/>
                    </a:lnTo>
                    <a:lnTo>
                      <a:pt x="1116" y="189"/>
                    </a:lnTo>
                    <a:lnTo>
                      <a:pt x="834" y="544"/>
                    </a:lnTo>
                    <a:lnTo>
                      <a:pt x="659" y="583"/>
                    </a:lnTo>
                    <a:lnTo>
                      <a:pt x="479" y="609"/>
                    </a:lnTo>
                    <a:lnTo>
                      <a:pt x="90" y="585"/>
                    </a:lnTo>
                    <a:lnTo>
                      <a:pt x="0" y="49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18"/>
              <p:cNvSpPr>
                <a:spLocks/>
              </p:cNvSpPr>
              <p:nvPr/>
            </p:nvSpPr>
            <p:spPr bwMode="auto">
              <a:xfrm>
                <a:off x="1561" y="3253"/>
                <a:ext cx="477" cy="200"/>
              </a:xfrm>
              <a:custGeom>
                <a:avLst/>
                <a:gdLst>
                  <a:gd name="T0" fmla="*/ 1 w 954"/>
                  <a:gd name="T1" fmla="*/ 0 h 401"/>
                  <a:gd name="T2" fmla="*/ 1 w 954"/>
                  <a:gd name="T3" fmla="*/ 0 h 401"/>
                  <a:gd name="T4" fmla="*/ 1 w 954"/>
                  <a:gd name="T5" fmla="*/ 0 h 401"/>
                  <a:gd name="T6" fmla="*/ 1 w 954"/>
                  <a:gd name="T7" fmla="*/ 0 h 401"/>
                  <a:gd name="T8" fmla="*/ 1 w 954"/>
                  <a:gd name="T9" fmla="*/ 0 h 401"/>
                  <a:gd name="T10" fmla="*/ 1 w 954"/>
                  <a:gd name="T11" fmla="*/ 0 h 401"/>
                  <a:gd name="T12" fmla="*/ 1 w 954"/>
                  <a:gd name="T13" fmla="*/ 0 h 401"/>
                  <a:gd name="T14" fmla="*/ 1 w 954"/>
                  <a:gd name="T15" fmla="*/ 0 h 401"/>
                  <a:gd name="T16" fmla="*/ 1 w 954"/>
                  <a:gd name="T17" fmla="*/ 0 h 401"/>
                  <a:gd name="T18" fmla="*/ 1 w 954"/>
                  <a:gd name="T19" fmla="*/ 0 h 401"/>
                  <a:gd name="T20" fmla="*/ 1 w 954"/>
                  <a:gd name="T21" fmla="*/ 0 h 401"/>
                  <a:gd name="T22" fmla="*/ 1 w 954"/>
                  <a:gd name="T23" fmla="*/ 0 h 401"/>
                  <a:gd name="T24" fmla="*/ 1 w 954"/>
                  <a:gd name="T25" fmla="*/ 0 h 401"/>
                  <a:gd name="T26" fmla="*/ 1 w 954"/>
                  <a:gd name="T27" fmla="*/ 0 h 401"/>
                  <a:gd name="T28" fmla="*/ 1 w 954"/>
                  <a:gd name="T29" fmla="*/ 0 h 401"/>
                  <a:gd name="T30" fmla="*/ 1 w 954"/>
                  <a:gd name="T31" fmla="*/ 0 h 401"/>
                  <a:gd name="T32" fmla="*/ 1 w 954"/>
                  <a:gd name="T33" fmla="*/ 0 h 401"/>
                  <a:gd name="T34" fmla="*/ 1 w 954"/>
                  <a:gd name="T35" fmla="*/ 0 h 401"/>
                  <a:gd name="T36" fmla="*/ 1 w 954"/>
                  <a:gd name="T37" fmla="*/ 0 h 401"/>
                  <a:gd name="T38" fmla="*/ 1 w 954"/>
                  <a:gd name="T39" fmla="*/ 0 h 401"/>
                  <a:gd name="T40" fmla="*/ 1 w 954"/>
                  <a:gd name="T41" fmla="*/ 0 h 401"/>
                  <a:gd name="T42" fmla="*/ 1 w 954"/>
                  <a:gd name="T43" fmla="*/ 0 h 401"/>
                  <a:gd name="T44" fmla="*/ 1 w 954"/>
                  <a:gd name="T45" fmla="*/ 0 h 401"/>
                  <a:gd name="T46" fmla="*/ 1 w 954"/>
                  <a:gd name="T47" fmla="*/ 0 h 401"/>
                  <a:gd name="T48" fmla="*/ 1 w 954"/>
                  <a:gd name="T49" fmla="*/ 0 h 401"/>
                  <a:gd name="T50" fmla="*/ 1 w 954"/>
                  <a:gd name="T51" fmla="*/ 0 h 401"/>
                  <a:gd name="T52" fmla="*/ 1 w 954"/>
                  <a:gd name="T53" fmla="*/ 0 h 401"/>
                  <a:gd name="T54" fmla="*/ 1 w 954"/>
                  <a:gd name="T55" fmla="*/ 0 h 401"/>
                  <a:gd name="T56" fmla="*/ 1 w 954"/>
                  <a:gd name="T57" fmla="*/ 0 h 401"/>
                  <a:gd name="T58" fmla="*/ 1 w 954"/>
                  <a:gd name="T59" fmla="*/ 0 h 401"/>
                  <a:gd name="T60" fmla="*/ 1 w 954"/>
                  <a:gd name="T61" fmla="*/ 0 h 401"/>
                  <a:gd name="T62" fmla="*/ 1 w 954"/>
                  <a:gd name="T63" fmla="*/ 0 h 401"/>
                  <a:gd name="T64" fmla="*/ 1 w 954"/>
                  <a:gd name="T65" fmla="*/ 0 h 401"/>
                  <a:gd name="T66" fmla="*/ 1 w 954"/>
                  <a:gd name="T67" fmla="*/ 0 h 401"/>
                  <a:gd name="T68" fmla="*/ 1 w 954"/>
                  <a:gd name="T69" fmla="*/ 0 h 401"/>
                  <a:gd name="T70" fmla="*/ 1 w 954"/>
                  <a:gd name="T71" fmla="*/ 0 h 401"/>
                  <a:gd name="T72" fmla="*/ 1 w 954"/>
                  <a:gd name="T73" fmla="*/ 0 h 401"/>
                  <a:gd name="T74" fmla="*/ 0 w 954"/>
                  <a:gd name="T75" fmla="*/ 0 h 401"/>
                  <a:gd name="T76" fmla="*/ 0 w 954"/>
                  <a:gd name="T77" fmla="*/ 0 h 401"/>
                  <a:gd name="T78" fmla="*/ 1 w 954"/>
                  <a:gd name="T79" fmla="*/ 0 h 401"/>
                  <a:gd name="T80" fmla="*/ 1 w 954"/>
                  <a:gd name="T81" fmla="*/ 0 h 4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4"/>
                  <a:gd name="T124" fmla="*/ 0 h 401"/>
                  <a:gd name="T125" fmla="*/ 954 w 954"/>
                  <a:gd name="T126" fmla="*/ 401 h 4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4" h="401">
                    <a:moveTo>
                      <a:pt x="52" y="98"/>
                    </a:moveTo>
                    <a:lnTo>
                      <a:pt x="407" y="50"/>
                    </a:lnTo>
                    <a:lnTo>
                      <a:pt x="483" y="20"/>
                    </a:lnTo>
                    <a:lnTo>
                      <a:pt x="521" y="6"/>
                    </a:lnTo>
                    <a:lnTo>
                      <a:pt x="561" y="0"/>
                    </a:lnTo>
                    <a:lnTo>
                      <a:pt x="615" y="8"/>
                    </a:lnTo>
                    <a:lnTo>
                      <a:pt x="675" y="20"/>
                    </a:lnTo>
                    <a:lnTo>
                      <a:pt x="718" y="26"/>
                    </a:lnTo>
                    <a:lnTo>
                      <a:pt x="804" y="36"/>
                    </a:lnTo>
                    <a:lnTo>
                      <a:pt x="846" y="38"/>
                    </a:lnTo>
                    <a:lnTo>
                      <a:pt x="880" y="44"/>
                    </a:lnTo>
                    <a:lnTo>
                      <a:pt x="916" y="50"/>
                    </a:lnTo>
                    <a:lnTo>
                      <a:pt x="946" y="62"/>
                    </a:lnTo>
                    <a:lnTo>
                      <a:pt x="954" y="78"/>
                    </a:lnTo>
                    <a:lnTo>
                      <a:pt x="940" y="92"/>
                    </a:lnTo>
                    <a:lnTo>
                      <a:pt x="880" y="96"/>
                    </a:lnTo>
                    <a:lnTo>
                      <a:pt x="856" y="98"/>
                    </a:lnTo>
                    <a:lnTo>
                      <a:pt x="852" y="140"/>
                    </a:lnTo>
                    <a:lnTo>
                      <a:pt x="838" y="156"/>
                    </a:lnTo>
                    <a:lnTo>
                      <a:pt x="828" y="158"/>
                    </a:lnTo>
                    <a:lnTo>
                      <a:pt x="820" y="186"/>
                    </a:lnTo>
                    <a:lnTo>
                      <a:pt x="802" y="206"/>
                    </a:lnTo>
                    <a:lnTo>
                      <a:pt x="780" y="215"/>
                    </a:lnTo>
                    <a:lnTo>
                      <a:pt x="766" y="233"/>
                    </a:lnTo>
                    <a:lnTo>
                      <a:pt x="748" y="241"/>
                    </a:lnTo>
                    <a:lnTo>
                      <a:pt x="693" y="271"/>
                    </a:lnTo>
                    <a:lnTo>
                      <a:pt x="663" y="283"/>
                    </a:lnTo>
                    <a:lnTo>
                      <a:pt x="575" y="287"/>
                    </a:lnTo>
                    <a:lnTo>
                      <a:pt x="509" y="281"/>
                    </a:lnTo>
                    <a:lnTo>
                      <a:pt x="471" y="263"/>
                    </a:lnTo>
                    <a:lnTo>
                      <a:pt x="453" y="257"/>
                    </a:lnTo>
                    <a:lnTo>
                      <a:pt x="419" y="263"/>
                    </a:lnTo>
                    <a:lnTo>
                      <a:pt x="363" y="269"/>
                    </a:lnTo>
                    <a:lnTo>
                      <a:pt x="315" y="277"/>
                    </a:lnTo>
                    <a:lnTo>
                      <a:pt x="114" y="353"/>
                    </a:lnTo>
                    <a:lnTo>
                      <a:pt x="28" y="401"/>
                    </a:lnTo>
                    <a:lnTo>
                      <a:pt x="4" y="317"/>
                    </a:lnTo>
                    <a:lnTo>
                      <a:pt x="0" y="265"/>
                    </a:lnTo>
                    <a:lnTo>
                      <a:pt x="0" y="223"/>
                    </a:lnTo>
                    <a:lnTo>
                      <a:pt x="16" y="168"/>
                    </a:lnTo>
                    <a:lnTo>
                      <a:pt x="52" y="9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12" name="Group 119"/>
              <p:cNvGrpSpPr>
                <a:grpSpLocks/>
              </p:cNvGrpSpPr>
              <p:nvPr/>
            </p:nvGrpSpPr>
            <p:grpSpPr bwMode="auto">
              <a:xfrm>
                <a:off x="1469" y="2245"/>
                <a:ext cx="525" cy="703"/>
                <a:chOff x="1469" y="2245"/>
                <a:chExt cx="525" cy="703"/>
              </a:xfrm>
            </p:grpSpPr>
            <p:grpSp>
              <p:nvGrpSpPr>
                <p:cNvPr id="33813" name="Group 120"/>
                <p:cNvGrpSpPr>
                  <a:grpSpLocks/>
                </p:cNvGrpSpPr>
                <p:nvPr/>
              </p:nvGrpSpPr>
              <p:grpSpPr bwMode="auto">
                <a:xfrm>
                  <a:off x="1941" y="2435"/>
                  <a:ext cx="46" cy="126"/>
                  <a:chOff x="1941" y="2435"/>
                  <a:chExt cx="46" cy="126"/>
                </a:xfrm>
              </p:grpSpPr>
              <p:sp>
                <p:nvSpPr>
                  <p:cNvPr id="33832" name="Oval 121"/>
                  <p:cNvSpPr>
                    <a:spLocks noChangeArrowheads="1"/>
                  </p:cNvSpPr>
                  <p:nvPr/>
                </p:nvSpPr>
                <p:spPr bwMode="auto">
                  <a:xfrm>
                    <a:off x="1941" y="2435"/>
                    <a:ext cx="46" cy="126"/>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3833" name="Oval 122"/>
                  <p:cNvSpPr>
                    <a:spLocks noChangeArrowheads="1"/>
                  </p:cNvSpPr>
                  <p:nvPr/>
                </p:nvSpPr>
                <p:spPr bwMode="auto">
                  <a:xfrm>
                    <a:off x="1945" y="2438"/>
                    <a:ext cx="41" cy="120"/>
                  </a:xfrm>
                  <a:prstGeom prst="ellipse">
                    <a:avLst/>
                  </a:pr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nvGrpSpPr>
                <p:cNvPr id="33814" name="Group 123"/>
                <p:cNvGrpSpPr>
                  <a:grpSpLocks/>
                </p:cNvGrpSpPr>
                <p:nvPr/>
              </p:nvGrpSpPr>
              <p:grpSpPr bwMode="auto">
                <a:xfrm>
                  <a:off x="1469" y="2245"/>
                  <a:ext cx="525" cy="703"/>
                  <a:chOff x="1469" y="2245"/>
                  <a:chExt cx="525" cy="703"/>
                </a:xfrm>
              </p:grpSpPr>
              <p:grpSp>
                <p:nvGrpSpPr>
                  <p:cNvPr id="33821" name="Group 124"/>
                  <p:cNvGrpSpPr>
                    <a:grpSpLocks/>
                  </p:cNvGrpSpPr>
                  <p:nvPr/>
                </p:nvGrpSpPr>
                <p:grpSpPr bwMode="auto">
                  <a:xfrm>
                    <a:off x="1591" y="2289"/>
                    <a:ext cx="403" cy="659"/>
                    <a:chOff x="1591" y="2289"/>
                    <a:chExt cx="403" cy="659"/>
                  </a:xfrm>
                </p:grpSpPr>
                <p:sp>
                  <p:nvSpPr>
                    <p:cNvPr id="33828" name="Freeform 125"/>
                    <p:cNvSpPr>
                      <a:spLocks/>
                    </p:cNvSpPr>
                    <p:nvPr/>
                  </p:nvSpPr>
                  <p:spPr bwMode="auto">
                    <a:xfrm>
                      <a:off x="1591" y="2289"/>
                      <a:ext cx="403" cy="659"/>
                    </a:xfrm>
                    <a:custGeom>
                      <a:avLst/>
                      <a:gdLst>
                        <a:gd name="T0" fmla="*/ 1 w 806"/>
                        <a:gd name="T1" fmla="*/ 1 h 1317"/>
                        <a:gd name="T2" fmla="*/ 1 w 806"/>
                        <a:gd name="T3" fmla="*/ 1 h 1317"/>
                        <a:gd name="T4" fmla="*/ 1 w 806"/>
                        <a:gd name="T5" fmla="*/ 1 h 1317"/>
                        <a:gd name="T6" fmla="*/ 1 w 806"/>
                        <a:gd name="T7" fmla="*/ 1 h 1317"/>
                        <a:gd name="T8" fmla="*/ 1 w 806"/>
                        <a:gd name="T9" fmla="*/ 1 h 1317"/>
                        <a:gd name="T10" fmla="*/ 1 w 806"/>
                        <a:gd name="T11" fmla="*/ 1 h 1317"/>
                        <a:gd name="T12" fmla="*/ 1 w 806"/>
                        <a:gd name="T13" fmla="*/ 1 h 1317"/>
                        <a:gd name="T14" fmla="*/ 1 w 806"/>
                        <a:gd name="T15" fmla="*/ 1 h 1317"/>
                        <a:gd name="T16" fmla="*/ 1 w 806"/>
                        <a:gd name="T17" fmla="*/ 1 h 1317"/>
                        <a:gd name="T18" fmla="*/ 1 w 806"/>
                        <a:gd name="T19" fmla="*/ 1 h 1317"/>
                        <a:gd name="T20" fmla="*/ 1 w 806"/>
                        <a:gd name="T21" fmla="*/ 1 h 1317"/>
                        <a:gd name="T22" fmla="*/ 1 w 806"/>
                        <a:gd name="T23" fmla="*/ 1 h 1317"/>
                        <a:gd name="T24" fmla="*/ 1 w 806"/>
                        <a:gd name="T25" fmla="*/ 1 h 1317"/>
                        <a:gd name="T26" fmla="*/ 1 w 806"/>
                        <a:gd name="T27" fmla="*/ 1 h 1317"/>
                        <a:gd name="T28" fmla="*/ 1 w 806"/>
                        <a:gd name="T29" fmla="*/ 1 h 1317"/>
                        <a:gd name="T30" fmla="*/ 1 w 806"/>
                        <a:gd name="T31" fmla="*/ 1 h 1317"/>
                        <a:gd name="T32" fmla="*/ 1 w 806"/>
                        <a:gd name="T33" fmla="*/ 1 h 1317"/>
                        <a:gd name="T34" fmla="*/ 1 w 806"/>
                        <a:gd name="T35" fmla="*/ 1 h 1317"/>
                        <a:gd name="T36" fmla="*/ 1 w 806"/>
                        <a:gd name="T37" fmla="*/ 1 h 1317"/>
                        <a:gd name="T38" fmla="*/ 1 w 806"/>
                        <a:gd name="T39" fmla="*/ 1 h 1317"/>
                        <a:gd name="T40" fmla="*/ 1 w 806"/>
                        <a:gd name="T41" fmla="*/ 1 h 1317"/>
                        <a:gd name="T42" fmla="*/ 1 w 806"/>
                        <a:gd name="T43" fmla="*/ 1 h 1317"/>
                        <a:gd name="T44" fmla="*/ 1 w 806"/>
                        <a:gd name="T45" fmla="*/ 1 h 1317"/>
                        <a:gd name="T46" fmla="*/ 1 w 806"/>
                        <a:gd name="T47" fmla="*/ 1 h 1317"/>
                        <a:gd name="T48" fmla="*/ 1 w 806"/>
                        <a:gd name="T49" fmla="*/ 1 h 1317"/>
                        <a:gd name="T50" fmla="*/ 1 w 806"/>
                        <a:gd name="T51" fmla="*/ 1 h 1317"/>
                        <a:gd name="T52" fmla="*/ 0 w 806"/>
                        <a:gd name="T53" fmla="*/ 1 h 1317"/>
                        <a:gd name="T54" fmla="*/ 1 w 806"/>
                        <a:gd name="T55" fmla="*/ 1 h 1317"/>
                        <a:gd name="T56" fmla="*/ 1 w 806"/>
                        <a:gd name="T57" fmla="*/ 1 h 1317"/>
                        <a:gd name="T58" fmla="*/ 1 w 806"/>
                        <a:gd name="T59" fmla="*/ 1 h 1317"/>
                        <a:gd name="T60" fmla="*/ 1 w 806"/>
                        <a:gd name="T61" fmla="*/ 1 h 1317"/>
                        <a:gd name="T62" fmla="*/ 1 w 806"/>
                        <a:gd name="T63" fmla="*/ 1 h 1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6"/>
                        <a:gd name="T97" fmla="*/ 0 h 1317"/>
                        <a:gd name="T98" fmla="*/ 806 w 806"/>
                        <a:gd name="T99" fmla="*/ 1317 h 13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6" h="1317">
                          <a:moveTo>
                            <a:pt x="521" y="24"/>
                          </a:moveTo>
                          <a:lnTo>
                            <a:pt x="589" y="48"/>
                          </a:lnTo>
                          <a:lnTo>
                            <a:pt x="629" y="73"/>
                          </a:lnTo>
                          <a:lnTo>
                            <a:pt x="658" y="107"/>
                          </a:lnTo>
                          <a:lnTo>
                            <a:pt x="676" y="145"/>
                          </a:lnTo>
                          <a:lnTo>
                            <a:pt x="690" y="187"/>
                          </a:lnTo>
                          <a:lnTo>
                            <a:pt x="700" y="229"/>
                          </a:lnTo>
                          <a:lnTo>
                            <a:pt x="712" y="289"/>
                          </a:lnTo>
                          <a:lnTo>
                            <a:pt x="718" y="348"/>
                          </a:lnTo>
                          <a:lnTo>
                            <a:pt x="710" y="384"/>
                          </a:lnTo>
                          <a:lnTo>
                            <a:pt x="706" y="420"/>
                          </a:lnTo>
                          <a:lnTo>
                            <a:pt x="724" y="456"/>
                          </a:lnTo>
                          <a:lnTo>
                            <a:pt x="778" y="514"/>
                          </a:lnTo>
                          <a:lnTo>
                            <a:pt x="792" y="530"/>
                          </a:lnTo>
                          <a:lnTo>
                            <a:pt x="804" y="546"/>
                          </a:lnTo>
                          <a:lnTo>
                            <a:pt x="806" y="560"/>
                          </a:lnTo>
                          <a:lnTo>
                            <a:pt x="800" y="572"/>
                          </a:lnTo>
                          <a:lnTo>
                            <a:pt x="786" y="580"/>
                          </a:lnTo>
                          <a:lnTo>
                            <a:pt x="760" y="587"/>
                          </a:lnTo>
                          <a:lnTo>
                            <a:pt x="750" y="597"/>
                          </a:lnTo>
                          <a:lnTo>
                            <a:pt x="760" y="621"/>
                          </a:lnTo>
                          <a:lnTo>
                            <a:pt x="758" y="635"/>
                          </a:lnTo>
                          <a:lnTo>
                            <a:pt x="748" y="647"/>
                          </a:lnTo>
                          <a:lnTo>
                            <a:pt x="726" y="659"/>
                          </a:lnTo>
                          <a:lnTo>
                            <a:pt x="696" y="673"/>
                          </a:lnTo>
                          <a:lnTo>
                            <a:pt x="678" y="679"/>
                          </a:lnTo>
                          <a:lnTo>
                            <a:pt x="742" y="695"/>
                          </a:lnTo>
                          <a:lnTo>
                            <a:pt x="750" y="707"/>
                          </a:lnTo>
                          <a:lnTo>
                            <a:pt x="734" y="733"/>
                          </a:lnTo>
                          <a:lnTo>
                            <a:pt x="732" y="769"/>
                          </a:lnTo>
                          <a:lnTo>
                            <a:pt x="732" y="821"/>
                          </a:lnTo>
                          <a:lnTo>
                            <a:pt x="732" y="840"/>
                          </a:lnTo>
                          <a:lnTo>
                            <a:pt x="724" y="856"/>
                          </a:lnTo>
                          <a:lnTo>
                            <a:pt x="706" y="870"/>
                          </a:lnTo>
                          <a:lnTo>
                            <a:pt x="678" y="878"/>
                          </a:lnTo>
                          <a:lnTo>
                            <a:pt x="648" y="886"/>
                          </a:lnTo>
                          <a:lnTo>
                            <a:pt x="581" y="898"/>
                          </a:lnTo>
                          <a:lnTo>
                            <a:pt x="541" y="908"/>
                          </a:lnTo>
                          <a:lnTo>
                            <a:pt x="511" y="920"/>
                          </a:lnTo>
                          <a:lnTo>
                            <a:pt x="489" y="938"/>
                          </a:lnTo>
                          <a:lnTo>
                            <a:pt x="415" y="1042"/>
                          </a:lnTo>
                          <a:lnTo>
                            <a:pt x="525" y="1279"/>
                          </a:lnTo>
                          <a:lnTo>
                            <a:pt x="461" y="1297"/>
                          </a:lnTo>
                          <a:lnTo>
                            <a:pt x="363" y="1317"/>
                          </a:lnTo>
                          <a:lnTo>
                            <a:pt x="277" y="1313"/>
                          </a:lnTo>
                          <a:lnTo>
                            <a:pt x="227" y="1285"/>
                          </a:lnTo>
                          <a:lnTo>
                            <a:pt x="112" y="924"/>
                          </a:lnTo>
                          <a:lnTo>
                            <a:pt x="112" y="803"/>
                          </a:lnTo>
                          <a:lnTo>
                            <a:pt x="78" y="739"/>
                          </a:lnTo>
                          <a:lnTo>
                            <a:pt x="36" y="655"/>
                          </a:lnTo>
                          <a:lnTo>
                            <a:pt x="18" y="607"/>
                          </a:lnTo>
                          <a:lnTo>
                            <a:pt x="6" y="544"/>
                          </a:lnTo>
                          <a:lnTo>
                            <a:pt x="0" y="474"/>
                          </a:lnTo>
                          <a:lnTo>
                            <a:pt x="0" y="390"/>
                          </a:lnTo>
                          <a:lnTo>
                            <a:pt x="10" y="313"/>
                          </a:lnTo>
                          <a:lnTo>
                            <a:pt x="24" y="245"/>
                          </a:lnTo>
                          <a:lnTo>
                            <a:pt x="46" y="187"/>
                          </a:lnTo>
                          <a:lnTo>
                            <a:pt x="72" y="131"/>
                          </a:lnTo>
                          <a:lnTo>
                            <a:pt x="112" y="79"/>
                          </a:lnTo>
                          <a:lnTo>
                            <a:pt x="167" y="38"/>
                          </a:lnTo>
                          <a:lnTo>
                            <a:pt x="227" y="14"/>
                          </a:lnTo>
                          <a:lnTo>
                            <a:pt x="297" y="2"/>
                          </a:lnTo>
                          <a:lnTo>
                            <a:pt x="359" y="0"/>
                          </a:lnTo>
                          <a:lnTo>
                            <a:pt x="441" y="4"/>
                          </a:lnTo>
                          <a:lnTo>
                            <a:pt x="521" y="24"/>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29" name="Group 126"/>
                    <p:cNvGrpSpPr>
                      <a:grpSpLocks/>
                    </p:cNvGrpSpPr>
                    <p:nvPr/>
                  </p:nvGrpSpPr>
                  <p:grpSpPr bwMode="auto">
                    <a:xfrm>
                      <a:off x="1759" y="2673"/>
                      <a:ext cx="187" cy="243"/>
                      <a:chOff x="1759" y="2673"/>
                      <a:chExt cx="187" cy="243"/>
                    </a:xfrm>
                  </p:grpSpPr>
                  <p:sp>
                    <p:nvSpPr>
                      <p:cNvPr id="33830" name="Freeform 127"/>
                      <p:cNvSpPr>
                        <a:spLocks/>
                      </p:cNvSpPr>
                      <p:nvPr/>
                    </p:nvSpPr>
                    <p:spPr bwMode="auto">
                      <a:xfrm>
                        <a:off x="1761" y="2673"/>
                        <a:ext cx="185" cy="87"/>
                      </a:xfrm>
                      <a:custGeom>
                        <a:avLst/>
                        <a:gdLst>
                          <a:gd name="T0" fmla="*/ 0 w 371"/>
                          <a:gd name="T1" fmla="*/ 0 h 173"/>
                          <a:gd name="T2" fmla="*/ 0 w 371"/>
                          <a:gd name="T3" fmla="*/ 1 h 173"/>
                          <a:gd name="T4" fmla="*/ 0 w 371"/>
                          <a:gd name="T5" fmla="*/ 1 h 173"/>
                          <a:gd name="T6" fmla="*/ 0 w 371"/>
                          <a:gd name="T7" fmla="*/ 1 h 173"/>
                          <a:gd name="T8" fmla="*/ 0 w 371"/>
                          <a:gd name="T9" fmla="*/ 1 h 173"/>
                          <a:gd name="T10" fmla="*/ 0 w 371"/>
                          <a:gd name="T11" fmla="*/ 1 h 173"/>
                          <a:gd name="T12" fmla="*/ 0 w 371"/>
                          <a:gd name="T13" fmla="*/ 1 h 173"/>
                          <a:gd name="T14" fmla="*/ 0 w 371"/>
                          <a:gd name="T15" fmla="*/ 1 h 173"/>
                          <a:gd name="T16" fmla="*/ 0 w 371"/>
                          <a:gd name="T17" fmla="*/ 1 h 173"/>
                          <a:gd name="T18" fmla="*/ 0 w 371"/>
                          <a:gd name="T19" fmla="*/ 1 h 173"/>
                          <a:gd name="T20" fmla="*/ 0 w 371"/>
                          <a:gd name="T21" fmla="*/ 1 h 173"/>
                          <a:gd name="T22" fmla="*/ 0 w 371"/>
                          <a:gd name="T23" fmla="*/ 1 h 173"/>
                          <a:gd name="T24" fmla="*/ 0 w 371"/>
                          <a:gd name="T25" fmla="*/ 1 h 173"/>
                          <a:gd name="T26" fmla="*/ 0 w 371"/>
                          <a:gd name="T27" fmla="*/ 1 h 173"/>
                          <a:gd name="T28" fmla="*/ 0 w 371"/>
                          <a:gd name="T29" fmla="*/ 1 h 173"/>
                          <a:gd name="T30" fmla="*/ 0 w 371"/>
                          <a:gd name="T31" fmla="*/ 1 h 173"/>
                          <a:gd name="T32" fmla="*/ 0 w 371"/>
                          <a:gd name="T33" fmla="*/ 1 h 173"/>
                          <a:gd name="T34" fmla="*/ 0 w 371"/>
                          <a:gd name="T35" fmla="*/ 1 h 173"/>
                          <a:gd name="T36" fmla="*/ 0 w 371"/>
                          <a:gd name="T37" fmla="*/ 1 h 173"/>
                          <a:gd name="T38" fmla="*/ 0 w 371"/>
                          <a:gd name="T39" fmla="*/ 1 h 173"/>
                          <a:gd name="T40" fmla="*/ 0 w 371"/>
                          <a:gd name="T41" fmla="*/ 1 h 173"/>
                          <a:gd name="T42" fmla="*/ 0 w 371"/>
                          <a:gd name="T43" fmla="*/ 1 h 173"/>
                          <a:gd name="T44" fmla="*/ 0 w 371"/>
                          <a:gd name="T45" fmla="*/ 1 h 173"/>
                          <a:gd name="T46" fmla="*/ 0 w 371"/>
                          <a:gd name="T47" fmla="*/ 1 h 173"/>
                          <a:gd name="T48" fmla="*/ 0 w 371"/>
                          <a:gd name="T49" fmla="*/ 1 h 173"/>
                          <a:gd name="T50" fmla="*/ 0 w 371"/>
                          <a:gd name="T51" fmla="*/ 0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1"/>
                          <a:gd name="T79" fmla="*/ 0 h 173"/>
                          <a:gd name="T80" fmla="*/ 371 w 371"/>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1" h="173">
                            <a:moveTo>
                              <a:pt x="0" y="0"/>
                            </a:moveTo>
                            <a:lnTo>
                              <a:pt x="54" y="24"/>
                            </a:lnTo>
                            <a:lnTo>
                              <a:pt x="110" y="44"/>
                            </a:lnTo>
                            <a:lnTo>
                              <a:pt x="152" y="56"/>
                            </a:lnTo>
                            <a:lnTo>
                              <a:pt x="206" y="70"/>
                            </a:lnTo>
                            <a:lnTo>
                              <a:pt x="242" y="77"/>
                            </a:lnTo>
                            <a:lnTo>
                              <a:pt x="292" y="85"/>
                            </a:lnTo>
                            <a:lnTo>
                              <a:pt x="329" y="85"/>
                            </a:lnTo>
                            <a:lnTo>
                              <a:pt x="371" y="85"/>
                            </a:lnTo>
                            <a:lnTo>
                              <a:pt x="331" y="101"/>
                            </a:lnTo>
                            <a:lnTo>
                              <a:pt x="276" y="113"/>
                            </a:lnTo>
                            <a:lnTo>
                              <a:pt x="232" y="123"/>
                            </a:lnTo>
                            <a:lnTo>
                              <a:pt x="196" y="133"/>
                            </a:lnTo>
                            <a:lnTo>
                              <a:pt x="160" y="145"/>
                            </a:lnTo>
                            <a:lnTo>
                              <a:pt x="138" y="155"/>
                            </a:lnTo>
                            <a:lnTo>
                              <a:pt x="114" y="173"/>
                            </a:lnTo>
                            <a:lnTo>
                              <a:pt x="136" y="147"/>
                            </a:lnTo>
                            <a:lnTo>
                              <a:pt x="156" y="127"/>
                            </a:lnTo>
                            <a:lnTo>
                              <a:pt x="162" y="111"/>
                            </a:lnTo>
                            <a:lnTo>
                              <a:pt x="162" y="97"/>
                            </a:lnTo>
                            <a:lnTo>
                              <a:pt x="156" y="83"/>
                            </a:lnTo>
                            <a:lnTo>
                              <a:pt x="140" y="75"/>
                            </a:lnTo>
                            <a:lnTo>
                              <a:pt x="122" y="70"/>
                            </a:lnTo>
                            <a:lnTo>
                              <a:pt x="90" y="66"/>
                            </a:lnTo>
                            <a:lnTo>
                              <a:pt x="62" y="62"/>
                            </a:lnTo>
                            <a:lnTo>
                              <a:pt x="0" y="0"/>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Freeform 128"/>
                      <p:cNvSpPr>
                        <a:spLocks/>
                      </p:cNvSpPr>
                      <p:nvPr/>
                    </p:nvSpPr>
                    <p:spPr bwMode="auto">
                      <a:xfrm>
                        <a:off x="1759" y="2795"/>
                        <a:ext cx="45" cy="121"/>
                      </a:xfrm>
                      <a:custGeom>
                        <a:avLst/>
                        <a:gdLst>
                          <a:gd name="T0" fmla="*/ 0 w 92"/>
                          <a:gd name="T1" fmla="*/ 1 h 241"/>
                          <a:gd name="T2" fmla="*/ 0 w 92"/>
                          <a:gd name="T3" fmla="*/ 1 h 241"/>
                          <a:gd name="T4" fmla="*/ 0 w 92"/>
                          <a:gd name="T5" fmla="*/ 1 h 241"/>
                          <a:gd name="T6" fmla="*/ 0 w 92"/>
                          <a:gd name="T7" fmla="*/ 0 h 241"/>
                          <a:gd name="T8" fmla="*/ 0 w 92"/>
                          <a:gd name="T9" fmla="*/ 1 h 241"/>
                          <a:gd name="T10" fmla="*/ 0 w 92"/>
                          <a:gd name="T11" fmla="*/ 1 h 241"/>
                          <a:gd name="T12" fmla="*/ 0 w 92"/>
                          <a:gd name="T13" fmla="*/ 1 h 241"/>
                          <a:gd name="T14" fmla="*/ 0 w 92"/>
                          <a:gd name="T15" fmla="*/ 1 h 241"/>
                          <a:gd name="T16" fmla="*/ 0 w 92"/>
                          <a:gd name="T17" fmla="*/ 1 h 241"/>
                          <a:gd name="T18" fmla="*/ 0 w 92"/>
                          <a:gd name="T19" fmla="*/ 1 h 241"/>
                          <a:gd name="T20" fmla="*/ 0 w 92"/>
                          <a:gd name="T21" fmla="*/ 1 h 241"/>
                          <a:gd name="T22" fmla="*/ 0 w 92"/>
                          <a:gd name="T23" fmla="*/ 1 h 241"/>
                          <a:gd name="T24" fmla="*/ 0 w 92"/>
                          <a:gd name="T25" fmla="*/ 1 h 241"/>
                          <a:gd name="T26" fmla="*/ 0 w 92"/>
                          <a:gd name="T27" fmla="*/ 1 h 241"/>
                          <a:gd name="T28" fmla="*/ 0 w 92"/>
                          <a:gd name="T29" fmla="*/ 1 h 241"/>
                          <a:gd name="T30" fmla="*/ 0 w 92"/>
                          <a:gd name="T31" fmla="*/ 1 h 241"/>
                          <a:gd name="T32" fmla="*/ 0 w 92"/>
                          <a:gd name="T33" fmla="*/ 1 h 241"/>
                          <a:gd name="T34" fmla="*/ 0 w 92"/>
                          <a:gd name="T35" fmla="*/ 1 h 241"/>
                          <a:gd name="T36" fmla="*/ 0 w 92"/>
                          <a:gd name="T37" fmla="*/ 1 h 241"/>
                          <a:gd name="T38" fmla="*/ 0 w 92"/>
                          <a:gd name="T39" fmla="*/ 1 h 241"/>
                          <a:gd name="T40" fmla="*/ 0 w 92"/>
                          <a:gd name="T41" fmla="*/ 1 h 241"/>
                          <a:gd name="T42" fmla="*/ 0 w 92"/>
                          <a:gd name="T43" fmla="*/ 1 h 241"/>
                          <a:gd name="T44" fmla="*/ 0 w 92"/>
                          <a:gd name="T45" fmla="*/ 1 h 2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41"/>
                          <a:gd name="T71" fmla="*/ 92 w 92"/>
                          <a:gd name="T72" fmla="*/ 241 h 2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41">
                            <a:moveTo>
                              <a:pt x="52" y="28"/>
                            </a:moveTo>
                            <a:lnTo>
                              <a:pt x="52" y="10"/>
                            </a:lnTo>
                            <a:lnTo>
                              <a:pt x="46" y="2"/>
                            </a:lnTo>
                            <a:lnTo>
                              <a:pt x="32" y="0"/>
                            </a:lnTo>
                            <a:lnTo>
                              <a:pt x="18" y="8"/>
                            </a:lnTo>
                            <a:lnTo>
                              <a:pt x="8" y="22"/>
                            </a:lnTo>
                            <a:lnTo>
                              <a:pt x="0" y="40"/>
                            </a:lnTo>
                            <a:lnTo>
                              <a:pt x="0" y="64"/>
                            </a:lnTo>
                            <a:lnTo>
                              <a:pt x="2" y="137"/>
                            </a:lnTo>
                            <a:lnTo>
                              <a:pt x="8" y="167"/>
                            </a:lnTo>
                            <a:lnTo>
                              <a:pt x="16" y="183"/>
                            </a:lnTo>
                            <a:lnTo>
                              <a:pt x="76" y="241"/>
                            </a:lnTo>
                            <a:lnTo>
                              <a:pt x="92" y="183"/>
                            </a:lnTo>
                            <a:lnTo>
                              <a:pt x="64" y="143"/>
                            </a:lnTo>
                            <a:lnTo>
                              <a:pt x="68" y="171"/>
                            </a:lnTo>
                            <a:lnTo>
                              <a:pt x="70" y="195"/>
                            </a:lnTo>
                            <a:lnTo>
                              <a:pt x="68" y="203"/>
                            </a:lnTo>
                            <a:lnTo>
                              <a:pt x="22" y="151"/>
                            </a:lnTo>
                            <a:lnTo>
                              <a:pt x="20" y="131"/>
                            </a:lnTo>
                            <a:lnTo>
                              <a:pt x="16" y="103"/>
                            </a:lnTo>
                            <a:lnTo>
                              <a:pt x="26" y="72"/>
                            </a:lnTo>
                            <a:lnTo>
                              <a:pt x="38" y="46"/>
                            </a:lnTo>
                            <a:lnTo>
                              <a:pt x="52" y="28"/>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3822" name="Freeform 129"/>
                  <p:cNvSpPr>
                    <a:spLocks/>
                  </p:cNvSpPr>
                  <p:nvPr/>
                </p:nvSpPr>
                <p:spPr bwMode="auto">
                  <a:xfrm>
                    <a:off x="1871" y="2498"/>
                    <a:ext cx="30" cy="24"/>
                  </a:xfrm>
                  <a:custGeom>
                    <a:avLst/>
                    <a:gdLst>
                      <a:gd name="T0" fmla="*/ 1 w 60"/>
                      <a:gd name="T1" fmla="*/ 0 h 50"/>
                      <a:gd name="T2" fmla="*/ 1 w 60"/>
                      <a:gd name="T3" fmla="*/ 0 h 50"/>
                      <a:gd name="T4" fmla="*/ 0 w 60"/>
                      <a:gd name="T5" fmla="*/ 0 h 50"/>
                      <a:gd name="T6" fmla="*/ 1 w 60"/>
                      <a:gd name="T7" fmla="*/ 0 h 50"/>
                      <a:gd name="T8" fmla="*/ 1 w 60"/>
                      <a:gd name="T9" fmla="*/ 0 h 50"/>
                      <a:gd name="T10" fmla="*/ 1 w 60"/>
                      <a:gd name="T11" fmla="*/ 0 h 50"/>
                      <a:gd name="T12" fmla="*/ 1 w 60"/>
                      <a:gd name="T13" fmla="*/ 0 h 50"/>
                      <a:gd name="T14" fmla="*/ 0 60000 65536"/>
                      <a:gd name="T15" fmla="*/ 0 60000 65536"/>
                      <a:gd name="T16" fmla="*/ 0 60000 65536"/>
                      <a:gd name="T17" fmla="*/ 0 60000 65536"/>
                      <a:gd name="T18" fmla="*/ 0 60000 65536"/>
                      <a:gd name="T19" fmla="*/ 0 60000 65536"/>
                      <a:gd name="T20" fmla="*/ 0 60000 65536"/>
                      <a:gd name="T21" fmla="*/ 0 w 60"/>
                      <a:gd name="T22" fmla="*/ 0 h 50"/>
                      <a:gd name="T23" fmla="*/ 60 w 6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0">
                        <a:moveTo>
                          <a:pt x="52" y="0"/>
                        </a:moveTo>
                        <a:lnTo>
                          <a:pt x="28" y="10"/>
                        </a:lnTo>
                        <a:lnTo>
                          <a:pt x="0" y="30"/>
                        </a:lnTo>
                        <a:lnTo>
                          <a:pt x="20" y="44"/>
                        </a:lnTo>
                        <a:lnTo>
                          <a:pt x="50" y="50"/>
                        </a:lnTo>
                        <a:lnTo>
                          <a:pt x="60" y="4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130"/>
                  <p:cNvSpPr>
                    <a:spLocks/>
                  </p:cNvSpPr>
                  <p:nvPr/>
                </p:nvSpPr>
                <p:spPr bwMode="auto">
                  <a:xfrm>
                    <a:off x="1859" y="2447"/>
                    <a:ext cx="52" cy="45"/>
                  </a:xfrm>
                  <a:custGeom>
                    <a:avLst/>
                    <a:gdLst>
                      <a:gd name="T0" fmla="*/ 1 w 104"/>
                      <a:gd name="T1" fmla="*/ 0 h 89"/>
                      <a:gd name="T2" fmla="*/ 1 w 104"/>
                      <a:gd name="T3" fmla="*/ 1 h 89"/>
                      <a:gd name="T4" fmla="*/ 1 w 104"/>
                      <a:gd name="T5" fmla="*/ 1 h 89"/>
                      <a:gd name="T6" fmla="*/ 1 w 104"/>
                      <a:gd name="T7" fmla="*/ 1 h 89"/>
                      <a:gd name="T8" fmla="*/ 1 w 104"/>
                      <a:gd name="T9" fmla="*/ 1 h 89"/>
                      <a:gd name="T10" fmla="*/ 0 w 104"/>
                      <a:gd name="T11" fmla="*/ 1 h 89"/>
                      <a:gd name="T12" fmla="*/ 1 w 104"/>
                      <a:gd name="T13" fmla="*/ 1 h 89"/>
                      <a:gd name="T14" fmla="*/ 1 w 104"/>
                      <a:gd name="T15" fmla="*/ 1 h 89"/>
                      <a:gd name="T16" fmla="*/ 1 w 104"/>
                      <a:gd name="T17" fmla="*/ 1 h 89"/>
                      <a:gd name="T18" fmla="*/ 1 w 104"/>
                      <a:gd name="T19" fmla="*/ 1 h 89"/>
                      <a:gd name="T20" fmla="*/ 1 w 10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89"/>
                      <a:gd name="T35" fmla="*/ 104 w 10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89">
                        <a:moveTo>
                          <a:pt x="104" y="0"/>
                        </a:moveTo>
                        <a:lnTo>
                          <a:pt x="80" y="6"/>
                        </a:lnTo>
                        <a:lnTo>
                          <a:pt x="62" y="23"/>
                        </a:lnTo>
                        <a:lnTo>
                          <a:pt x="46" y="45"/>
                        </a:lnTo>
                        <a:lnTo>
                          <a:pt x="30" y="65"/>
                        </a:lnTo>
                        <a:lnTo>
                          <a:pt x="0" y="89"/>
                        </a:lnTo>
                        <a:lnTo>
                          <a:pt x="36" y="77"/>
                        </a:lnTo>
                        <a:lnTo>
                          <a:pt x="60" y="59"/>
                        </a:lnTo>
                        <a:lnTo>
                          <a:pt x="80" y="41"/>
                        </a:lnTo>
                        <a:lnTo>
                          <a:pt x="98" y="35"/>
                        </a:lnTo>
                        <a:lnTo>
                          <a:pt x="10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24" name="Group 131"/>
                  <p:cNvGrpSpPr>
                    <a:grpSpLocks/>
                  </p:cNvGrpSpPr>
                  <p:nvPr/>
                </p:nvGrpSpPr>
                <p:grpSpPr bwMode="auto">
                  <a:xfrm>
                    <a:off x="1868" y="2477"/>
                    <a:ext cx="36" cy="47"/>
                    <a:chOff x="1868" y="2477"/>
                    <a:chExt cx="36" cy="47"/>
                  </a:xfrm>
                </p:grpSpPr>
                <p:sp>
                  <p:nvSpPr>
                    <p:cNvPr id="33826" name="Oval 132"/>
                    <p:cNvSpPr>
                      <a:spLocks noChangeArrowheads="1"/>
                    </p:cNvSpPr>
                    <p:nvPr/>
                  </p:nvSpPr>
                  <p:spPr bwMode="auto">
                    <a:xfrm>
                      <a:off x="1882" y="2501"/>
                      <a:ext cx="18" cy="20"/>
                    </a:xfrm>
                    <a:prstGeom prst="ellipse">
                      <a:avLst/>
                    </a:prstGeom>
                    <a:solidFill>
                      <a:srgbClr val="5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3827" name="Freeform 133"/>
                    <p:cNvSpPr>
                      <a:spLocks/>
                    </p:cNvSpPr>
                    <p:nvPr/>
                  </p:nvSpPr>
                  <p:spPr bwMode="auto">
                    <a:xfrm>
                      <a:off x="1868" y="2477"/>
                      <a:ext cx="36" cy="47"/>
                    </a:xfrm>
                    <a:custGeom>
                      <a:avLst/>
                      <a:gdLst>
                        <a:gd name="T0" fmla="*/ 1 w 72"/>
                        <a:gd name="T1" fmla="*/ 0 h 96"/>
                        <a:gd name="T2" fmla="*/ 1 w 72"/>
                        <a:gd name="T3" fmla="*/ 0 h 96"/>
                        <a:gd name="T4" fmla="*/ 1 w 72"/>
                        <a:gd name="T5" fmla="*/ 0 h 96"/>
                        <a:gd name="T6" fmla="*/ 1 w 72"/>
                        <a:gd name="T7" fmla="*/ 0 h 96"/>
                        <a:gd name="T8" fmla="*/ 1 w 72"/>
                        <a:gd name="T9" fmla="*/ 0 h 96"/>
                        <a:gd name="T10" fmla="*/ 0 w 72"/>
                        <a:gd name="T11" fmla="*/ 0 h 96"/>
                        <a:gd name="T12" fmla="*/ 1 w 72"/>
                        <a:gd name="T13" fmla="*/ 0 h 96"/>
                        <a:gd name="T14" fmla="*/ 1 w 72"/>
                        <a:gd name="T15" fmla="*/ 0 h 96"/>
                        <a:gd name="T16" fmla="*/ 1 w 72"/>
                        <a:gd name="T17" fmla="*/ 0 h 96"/>
                        <a:gd name="T18" fmla="*/ 1 w 72"/>
                        <a:gd name="T19" fmla="*/ 0 h 96"/>
                        <a:gd name="T20" fmla="*/ 1 w 72"/>
                        <a:gd name="T21" fmla="*/ 0 h 96"/>
                        <a:gd name="T22" fmla="*/ 1 w 72"/>
                        <a:gd name="T23" fmla="*/ 0 h 96"/>
                        <a:gd name="T24" fmla="*/ 1 w 72"/>
                        <a:gd name="T25" fmla="*/ 0 h 96"/>
                        <a:gd name="T26" fmla="*/ 1 w 72"/>
                        <a:gd name="T27" fmla="*/ 0 h 96"/>
                        <a:gd name="T28" fmla="*/ 1 w 72"/>
                        <a:gd name="T29" fmla="*/ 0 h 96"/>
                        <a:gd name="T30" fmla="*/ 1 w 72"/>
                        <a:gd name="T31" fmla="*/ 0 h 96"/>
                        <a:gd name="T32" fmla="*/ 1 w 72"/>
                        <a:gd name="T33" fmla="*/ 0 h 96"/>
                        <a:gd name="T34" fmla="*/ 1 w 72"/>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6"/>
                        <a:gd name="T56" fmla="*/ 72 w 72"/>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6">
                          <a:moveTo>
                            <a:pt x="62" y="24"/>
                          </a:moveTo>
                          <a:lnTo>
                            <a:pt x="42" y="42"/>
                          </a:lnTo>
                          <a:lnTo>
                            <a:pt x="48" y="0"/>
                          </a:lnTo>
                          <a:lnTo>
                            <a:pt x="32" y="42"/>
                          </a:lnTo>
                          <a:lnTo>
                            <a:pt x="20" y="60"/>
                          </a:lnTo>
                          <a:lnTo>
                            <a:pt x="0" y="74"/>
                          </a:lnTo>
                          <a:lnTo>
                            <a:pt x="24" y="92"/>
                          </a:lnTo>
                          <a:lnTo>
                            <a:pt x="26" y="92"/>
                          </a:lnTo>
                          <a:lnTo>
                            <a:pt x="42" y="96"/>
                          </a:lnTo>
                          <a:lnTo>
                            <a:pt x="64" y="96"/>
                          </a:lnTo>
                          <a:lnTo>
                            <a:pt x="60" y="82"/>
                          </a:lnTo>
                          <a:lnTo>
                            <a:pt x="42" y="86"/>
                          </a:lnTo>
                          <a:lnTo>
                            <a:pt x="24" y="78"/>
                          </a:lnTo>
                          <a:lnTo>
                            <a:pt x="10" y="72"/>
                          </a:lnTo>
                          <a:lnTo>
                            <a:pt x="24" y="64"/>
                          </a:lnTo>
                          <a:lnTo>
                            <a:pt x="48" y="54"/>
                          </a:lnTo>
                          <a:lnTo>
                            <a:pt x="72" y="42"/>
                          </a:lnTo>
                          <a:lnTo>
                            <a:pt x="62" y="24"/>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25" name="Freeform 134"/>
                  <p:cNvSpPr>
                    <a:spLocks/>
                  </p:cNvSpPr>
                  <p:nvPr/>
                </p:nvSpPr>
                <p:spPr bwMode="auto">
                  <a:xfrm>
                    <a:off x="1469" y="2245"/>
                    <a:ext cx="489" cy="571"/>
                  </a:xfrm>
                  <a:custGeom>
                    <a:avLst/>
                    <a:gdLst>
                      <a:gd name="T0" fmla="*/ 1 w 978"/>
                      <a:gd name="T1" fmla="*/ 0 h 1144"/>
                      <a:gd name="T2" fmla="*/ 1 w 978"/>
                      <a:gd name="T3" fmla="*/ 0 h 1144"/>
                      <a:gd name="T4" fmla="*/ 1 w 978"/>
                      <a:gd name="T5" fmla="*/ 0 h 1144"/>
                      <a:gd name="T6" fmla="*/ 1 w 978"/>
                      <a:gd name="T7" fmla="*/ 0 h 1144"/>
                      <a:gd name="T8" fmla="*/ 1 w 978"/>
                      <a:gd name="T9" fmla="*/ 0 h 1144"/>
                      <a:gd name="T10" fmla="*/ 1 w 978"/>
                      <a:gd name="T11" fmla="*/ 0 h 1144"/>
                      <a:gd name="T12" fmla="*/ 1 w 978"/>
                      <a:gd name="T13" fmla="*/ 0 h 1144"/>
                      <a:gd name="T14" fmla="*/ 1 w 978"/>
                      <a:gd name="T15" fmla="*/ 0 h 1144"/>
                      <a:gd name="T16" fmla="*/ 1 w 978"/>
                      <a:gd name="T17" fmla="*/ 0 h 1144"/>
                      <a:gd name="T18" fmla="*/ 1 w 978"/>
                      <a:gd name="T19" fmla="*/ 0 h 1144"/>
                      <a:gd name="T20" fmla="*/ 1 w 978"/>
                      <a:gd name="T21" fmla="*/ 0 h 1144"/>
                      <a:gd name="T22" fmla="*/ 1 w 978"/>
                      <a:gd name="T23" fmla="*/ 0 h 1144"/>
                      <a:gd name="T24" fmla="*/ 1 w 978"/>
                      <a:gd name="T25" fmla="*/ 0 h 1144"/>
                      <a:gd name="T26" fmla="*/ 1 w 978"/>
                      <a:gd name="T27" fmla="*/ 0 h 1144"/>
                      <a:gd name="T28" fmla="*/ 1 w 978"/>
                      <a:gd name="T29" fmla="*/ 0 h 1144"/>
                      <a:gd name="T30" fmla="*/ 1 w 978"/>
                      <a:gd name="T31" fmla="*/ 0 h 1144"/>
                      <a:gd name="T32" fmla="*/ 1 w 978"/>
                      <a:gd name="T33" fmla="*/ 0 h 1144"/>
                      <a:gd name="T34" fmla="*/ 1 w 978"/>
                      <a:gd name="T35" fmla="*/ 0 h 1144"/>
                      <a:gd name="T36" fmla="*/ 1 w 978"/>
                      <a:gd name="T37" fmla="*/ 0 h 1144"/>
                      <a:gd name="T38" fmla="*/ 1 w 978"/>
                      <a:gd name="T39" fmla="*/ 0 h 1144"/>
                      <a:gd name="T40" fmla="*/ 1 w 978"/>
                      <a:gd name="T41" fmla="*/ 0 h 1144"/>
                      <a:gd name="T42" fmla="*/ 1 w 978"/>
                      <a:gd name="T43" fmla="*/ 0 h 1144"/>
                      <a:gd name="T44" fmla="*/ 1 w 978"/>
                      <a:gd name="T45" fmla="*/ 0 h 1144"/>
                      <a:gd name="T46" fmla="*/ 1 w 978"/>
                      <a:gd name="T47" fmla="*/ 0 h 1144"/>
                      <a:gd name="T48" fmla="*/ 1 w 978"/>
                      <a:gd name="T49" fmla="*/ 0 h 1144"/>
                      <a:gd name="T50" fmla="*/ 1 w 978"/>
                      <a:gd name="T51" fmla="*/ 0 h 1144"/>
                      <a:gd name="T52" fmla="*/ 1 w 978"/>
                      <a:gd name="T53" fmla="*/ 0 h 1144"/>
                      <a:gd name="T54" fmla="*/ 1 w 978"/>
                      <a:gd name="T55" fmla="*/ 0 h 1144"/>
                      <a:gd name="T56" fmla="*/ 0 w 978"/>
                      <a:gd name="T57" fmla="*/ 0 h 1144"/>
                      <a:gd name="T58" fmla="*/ 0 w 978"/>
                      <a:gd name="T59" fmla="*/ 0 h 1144"/>
                      <a:gd name="T60" fmla="*/ 1 w 978"/>
                      <a:gd name="T61" fmla="*/ 0 h 1144"/>
                      <a:gd name="T62" fmla="*/ 1 w 978"/>
                      <a:gd name="T63" fmla="*/ 0 h 1144"/>
                      <a:gd name="T64" fmla="*/ 1 w 978"/>
                      <a:gd name="T65" fmla="*/ 0 h 1144"/>
                      <a:gd name="T66" fmla="*/ 1 w 978"/>
                      <a:gd name="T67" fmla="*/ 0 h 1144"/>
                      <a:gd name="T68" fmla="*/ 1 w 978"/>
                      <a:gd name="T69" fmla="*/ 0 h 1144"/>
                      <a:gd name="T70" fmla="*/ 1 w 978"/>
                      <a:gd name="T71" fmla="*/ 0 h 1144"/>
                      <a:gd name="T72" fmla="*/ 1 w 978"/>
                      <a:gd name="T73" fmla="*/ 0 h 1144"/>
                      <a:gd name="T74" fmla="*/ 1 w 978"/>
                      <a:gd name="T75" fmla="*/ 0 h 1144"/>
                      <a:gd name="T76" fmla="*/ 1 w 978"/>
                      <a:gd name="T77" fmla="*/ 0 h 1144"/>
                      <a:gd name="T78" fmla="*/ 1 w 978"/>
                      <a:gd name="T79" fmla="*/ 0 h 1144"/>
                      <a:gd name="T80" fmla="*/ 1 w 978"/>
                      <a:gd name="T81" fmla="*/ 0 h 1144"/>
                      <a:gd name="T82" fmla="*/ 1 w 978"/>
                      <a:gd name="T83" fmla="*/ 0 h 1144"/>
                      <a:gd name="T84" fmla="*/ 1 w 978"/>
                      <a:gd name="T85" fmla="*/ 0 h 1144"/>
                      <a:gd name="T86" fmla="*/ 1 w 978"/>
                      <a:gd name="T87" fmla="*/ 0 h 1144"/>
                      <a:gd name="T88" fmla="*/ 1 w 978"/>
                      <a:gd name="T89" fmla="*/ 0 h 1144"/>
                      <a:gd name="T90" fmla="*/ 1 w 978"/>
                      <a:gd name="T91" fmla="*/ 0 h 1144"/>
                      <a:gd name="T92" fmla="*/ 1 w 978"/>
                      <a:gd name="T93" fmla="*/ 0 h 1144"/>
                      <a:gd name="T94" fmla="*/ 1 w 978"/>
                      <a:gd name="T95" fmla="*/ 0 h 1144"/>
                      <a:gd name="T96" fmla="*/ 1 w 978"/>
                      <a:gd name="T97" fmla="*/ 0 h 1144"/>
                      <a:gd name="T98" fmla="*/ 1 w 978"/>
                      <a:gd name="T99" fmla="*/ 0 h 1144"/>
                      <a:gd name="T100" fmla="*/ 1 w 978"/>
                      <a:gd name="T101" fmla="*/ 0 h 1144"/>
                      <a:gd name="T102" fmla="*/ 1 w 978"/>
                      <a:gd name="T103" fmla="*/ 0 h 1144"/>
                      <a:gd name="T104" fmla="*/ 1 w 978"/>
                      <a:gd name="T105" fmla="*/ 0 h 1144"/>
                      <a:gd name="T106" fmla="*/ 1 w 978"/>
                      <a:gd name="T107" fmla="*/ 0 h 1144"/>
                      <a:gd name="T108" fmla="*/ 1 w 978"/>
                      <a:gd name="T109" fmla="*/ 0 h 1144"/>
                      <a:gd name="T110" fmla="*/ 1 w 978"/>
                      <a:gd name="T111" fmla="*/ 0 h 1144"/>
                      <a:gd name="T112" fmla="*/ 1 w 978"/>
                      <a:gd name="T113" fmla="*/ 0 h 1144"/>
                      <a:gd name="T114" fmla="*/ 1 w 978"/>
                      <a:gd name="T115" fmla="*/ 0 h 1144"/>
                      <a:gd name="T116" fmla="*/ 1 w 978"/>
                      <a:gd name="T117" fmla="*/ 0 h 1144"/>
                      <a:gd name="T118" fmla="*/ 1 w 978"/>
                      <a:gd name="T119" fmla="*/ 0 h 1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8"/>
                      <a:gd name="T181" fmla="*/ 0 h 1144"/>
                      <a:gd name="T182" fmla="*/ 978 w 978"/>
                      <a:gd name="T183" fmla="*/ 1144 h 11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8" h="1144">
                        <a:moveTo>
                          <a:pt x="948" y="339"/>
                        </a:moveTo>
                        <a:lnTo>
                          <a:pt x="960" y="327"/>
                        </a:lnTo>
                        <a:lnTo>
                          <a:pt x="974" y="311"/>
                        </a:lnTo>
                        <a:lnTo>
                          <a:pt x="978" y="275"/>
                        </a:lnTo>
                        <a:lnTo>
                          <a:pt x="978" y="209"/>
                        </a:lnTo>
                        <a:lnTo>
                          <a:pt x="960" y="155"/>
                        </a:lnTo>
                        <a:lnTo>
                          <a:pt x="936" y="126"/>
                        </a:lnTo>
                        <a:lnTo>
                          <a:pt x="900" y="90"/>
                        </a:lnTo>
                        <a:lnTo>
                          <a:pt x="827" y="78"/>
                        </a:lnTo>
                        <a:lnTo>
                          <a:pt x="719" y="60"/>
                        </a:lnTo>
                        <a:lnTo>
                          <a:pt x="623" y="36"/>
                        </a:lnTo>
                        <a:lnTo>
                          <a:pt x="545" y="18"/>
                        </a:lnTo>
                        <a:lnTo>
                          <a:pt x="449" y="0"/>
                        </a:lnTo>
                        <a:lnTo>
                          <a:pt x="401" y="18"/>
                        </a:lnTo>
                        <a:lnTo>
                          <a:pt x="348" y="60"/>
                        </a:lnTo>
                        <a:lnTo>
                          <a:pt x="300" y="108"/>
                        </a:lnTo>
                        <a:lnTo>
                          <a:pt x="264" y="161"/>
                        </a:lnTo>
                        <a:lnTo>
                          <a:pt x="222" y="245"/>
                        </a:lnTo>
                        <a:lnTo>
                          <a:pt x="198" y="323"/>
                        </a:lnTo>
                        <a:lnTo>
                          <a:pt x="186" y="401"/>
                        </a:lnTo>
                        <a:lnTo>
                          <a:pt x="168" y="490"/>
                        </a:lnTo>
                        <a:lnTo>
                          <a:pt x="168" y="568"/>
                        </a:lnTo>
                        <a:lnTo>
                          <a:pt x="144" y="658"/>
                        </a:lnTo>
                        <a:lnTo>
                          <a:pt x="114" y="737"/>
                        </a:lnTo>
                        <a:lnTo>
                          <a:pt x="78" y="791"/>
                        </a:lnTo>
                        <a:lnTo>
                          <a:pt x="42" y="827"/>
                        </a:lnTo>
                        <a:lnTo>
                          <a:pt x="6" y="869"/>
                        </a:lnTo>
                        <a:lnTo>
                          <a:pt x="6" y="881"/>
                        </a:lnTo>
                        <a:lnTo>
                          <a:pt x="0" y="917"/>
                        </a:lnTo>
                        <a:lnTo>
                          <a:pt x="0" y="976"/>
                        </a:lnTo>
                        <a:lnTo>
                          <a:pt x="18" y="1024"/>
                        </a:lnTo>
                        <a:lnTo>
                          <a:pt x="48" y="1054"/>
                        </a:lnTo>
                        <a:lnTo>
                          <a:pt x="144" y="1054"/>
                        </a:lnTo>
                        <a:lnTo>
                          <a:pt x="222" y="1066"/>
                        </a:lnTo>
                        <a:lnTo>
                          <a:pt x="300" y="1120"/>
                        </a:lnTo>
                        <a:lnTo>
                          <a:pt x="383" y="1144"/>
                        </a:lnTo>
                        <a:lnTo>
                          <a:pt x="455" y="1144"/>
                        </a:lnTo>
                        <a:lnTo>
                          <a:pt x="515" y="1108"/>
                        </a:lnTo>
                        <a:lnTo>
                          <a:pt x="539" y="1054"/>
                        </a:lnTo>
                        <a:lnTo>
                          <a:pt x="533" y="982"/>
                        </a:lnTo>
                        <a:lnTo>
                          <a:pt x="503" y="929"/>
                        </a:lnTo>
                        <a:lnTo>
                          <a:pt x="497" y="875"/>
                        </a:lnTo>
                        <a:lnTo>
                          <a:pt x="503" y="821"/>
                        </a:lnTo>
                        <a:lnTo>
                          <a:pt x="551" y="773"/>
                        </a:lnTo>
                        <a:lnTo>
                          <a:pt x="605" y="755"/>
                        </a:lnTo>
                        <a:lnTo>
                          <a:pt x="641" y="725"/>
                        </a:lnTo>
                        <a:lnTo>
                          <a:pt x="671" y="677"/>
                        </a:lnTo>
                        <a:lnTo>
                          <a:pt x="677" y="598"/>
                        </a:lnTo>
                        <a:lnTo>
                          <a:pt x="677" y="562"/>
                        </a:lnTo>
                        <a:lnTo>
                          <a:pt x="719" y="550"/>
                        </a:lnTo>
                        <a:lnTo>
                          <a:pt x="761" y="514"/>
                        </a:lnTo>
                        <a:lnTo>
                          <a:pt x="785" y="454"/>
                        </a:lnTo>
                        <a:lnTo>
                          <a:pt x="809" y="371"/>
                        </a:lnTo>
                        <a:lnTo>
                          <a:pt x="797" y="269"/>
                        </a:lnTo>
                        <a:lnTo>
                          <a:pt x="779" y="209"/>
                        </a:lnTo>
                        <a:lnTo>
                          <a:pt x="725" y="167"/>
                        </a:lnTo>
                        <a:lnTo>
                          <a:pt x="851" y="209"/>
                        </a:lnTo>
                        <a:lnTo>
                          <a:pt x="894" y="275"/>
                        </a:lnTo>
                        <a:lnTo>
                          <a:pt x="940" y="315"/>
                        </a:lnTo>
                        <a:lnTo>
                          <a:pt x="948" y="339"/>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15" name="Group 135"/>
                <p:cNvGrpSpPr>
                  <a:grpSpLocks/>
                </p:cNvGrpSpPr>
                <p:nvPr/>
              </p:nvGrpSpPr>
              <p:grpSpPr bwMode="auto">
                <a:xfrm>
                  <a:off x="1825" y="2435"/>
                  <a:ext cx="125" cy="135"/>
                  <a:chOff x="1825" y="2435"/>
                  <a:chExt cx="125" cy="135"/>
                </a:xfrm>
              </p:grpSpPr>
              <p:sp>
                <p:nvSpPr>
                  <p:cNvPr id="33816" name="Line 136"/>
                  <p:cNvSpPr>
                    <a:spLocks noChangeShapeType="1"/>
                  </p:cNvSpPr>
                  <p:nvPr/>
                </p:nvSpPr>
                <p:spPr bwMode="auto">
                  <a:xfrm flipV="1">
                    <a:off x="1941" y="2491"/>
                    <a:ext cx="9" cy="2"/>
                  </a:xfrm>
                  <a:prstGeom prst="line">
                    <a:avLst/>
                  </a:prstGeom>
                  <a:noFill/>
                  <a:ln w="9525">
                    <a:solidFill>
                      <a:srgbClr val="7F3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817" name="Group 137"/>
                  <p:cNvGrpSpPr>
                    <a:grpSpLocks/>
                  </p:cNvGrpSpPr>
                  <p:nvPr/>
                </p:nvGrpSpPr>
                <p:grpSpPr bwMode="auto">
                  <a:xfrm>
                    <a:off x="1825" y="2435"/>
                    <a:ext cx="117" cy="135"/>
                    <a:chOff x="1825" y="2435"/>
                    <a:chExt cx="117" cy="135"/>
                  </a:xfrm>
                </p:grpSpPr>
                <p:sp>
                  <p:nvSpPr>
                    <p:cNvPr id="33818" name="Freeform 138"/>
                    <p:cNvSpPr>
                      <a:spLocks/>
                    </p:cNvSpPr>
                    <p:nvPr/>
                  </p:nvSpPr>
                  <p:spPr bwMode="auto">
                    <a:xfrm>
                      <a:off x="1825" y="2513"/>
                      <a:ext cx="81" cy="47"/>
                    </a:xfrm>
                    <a:custGeom>
                      <a:avLst/>
                      <a:gdLst>
                        <a:gd name="T0" fmla="*/ 1 w 162"/>
                        <a:gd name="T1" fmla="*/ 0 h 96"/>
                        <a:gd name="T2" fmla="*/ 1 w 162"/>
                        <a:gd name="T3" fmla="*/ 0 h 96"/>
                        <a:gd name="T4" fmla="*/ 1 w 162"/>
                        <a:gd name="T5" fmla="*/ 0 h 96"/>
                        <a:gd name="T6" fmla="*/ 1 w 162"/>
                        <a:gd name="T7" fmla="*/ 0 h 96"/>
                        <a:gd name="T8" fmla="*/ 1 w 162"/>
                        <a:gd name="T9" fmla="*/ 0 h 96"/>
                        <a:gd name="T10" fmla="*/ 1 w 162"/>
                        <a:gd name="T11" fmla="*/ 0 h 96"/>
                        <a:gd name="T12" fmla="*/ 1 w 162"/>
                        <a:gd name="T13" fmla="*/ 0 h 96"/>
                        <a:gd name="T14" fmla="*/ 1 w 162"/>
                        <a:gd name="T15" fmla="*/ 0 h 96"/>
                        <a:gd name="T16" fmla="*/ 1 w 162"/>
                        <a:gd name="T17" fmla="*/ 0 h 96"/>
                        <a:gd name="T18" fmla="*/ 1 w 162"/>
                        <a:gd name="T19" fmla="*/ 0 h 96"/>
                        <a:gd name="T20" fmla="*/ 1 w 162"/>
                        <a:gd name="T21" fmla="*/ 0 h 96"/>
                        <a:gd name="T22" fmla="*/ 1 w 162"/>
                        <a:gd name="T23" fmla="*/ 0 h 96"/>
                        <a:gd name="T24" fmla="*/ 1 w 162"/>
                        <a:gd name="T25" fmla="*/ 0 h 96"/>
                        <a:gd name="T26" fmla="*/ 0 w 162"/>
                        <a:gd name="T27" fmla="*/ 0 h 96"/>
                        <a:gd name="T28" fmla="*/ 1 w 162"/>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96"/>
                        <a:gd name="T47" fmla="*/ 162 w 16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96">
                          <a:moveTo>
                            <a:pt x="20" y="0"/>
                          </a:moveTo>
                          <a:lnTo>
                            <a:pt x="50" y="26"/>
                          </a:lnTo>
                          <a:lnTo>
                            <a:pt x="74" y="42"/>
                          </a:lnTo>
                          <a:lnTo>
                            <a:pt x="92" y="52"/>
                          </a:lnTo>
                          <a:lnTo>
                            <a:pt x="116" y="62"/>
                          </a:lnTo>
                          <a:lnTo>
                            <a:pt x="138" y="66"/>
                          </a:lnTo>
                          <a:lnTo>
                            <a:pt x="156" y="62"/>
                          </a:lnTo>
                          <a:lnTo>
                            <a:pt x="162" y="96"/>
                          </a:lnTo>
                          <a:lnTo>
                            <a:pt x="136" y="96"/>
                          </a:lnTo>
                          <a:lnTo>
                            <a:pt x="116" y="94"/>
                          </a:lnTo>
                          <a:lnTo>
                            <a:pt x="90" y="82"/>
                          </a:lnTo>
                          <a:lnTo>
                            <a:pt x="66" y="64"/>
                          </a:lnTo>
                          <a:lnTo>
                            <a:pt x="44" y="48"/>
                          </a:lnTo>
                          <a:lnTo>
                            <a:pt x="0" y="8"/>
                          </a:lnTo>
                          <a:lnTo>
                            <a:pt x="20" y="0"/>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Oval 139"/>
                    <p:cNvSpPr>
                      <a:spLocks noChangeArrowheads="1"/>
                    </p:cNvSpPr>
                    <p:nvPr/>
                  </p:nvSpPr>
                  <p:spPr bwMode="auto">
                    <a:xfrm>
                      <a:off x="1895" y="2435"/>
                      <a:ext cx="47" cy="135"/>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3820" name="Oval 140"/>
                    <p:cNvSpPr>
                      <a:spLocks noChangeArrowheads="1"/>
                    </p:cNvSpPr>
                    <p:nvPr/>
                  </p:nvSpPr>
                  <p:spPr bwMode="auto">
                    <a:xfrm>
                      <a:off x="1899" y="2439"/>
                      <a:ext cx="42" cy="128"/>
                    </a:xfrm>
                    <a:prstGeom prst="ellipse">
                      <a:avLst/>
                    </a:pr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grpSp>
        </p:grpSp>
      </p:grpSp>
      <p:pic>
        <p:nvPicPr>
          <p:cNvPr id="33798" name="Picture 14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lIns="90488" tIns="44450" rIns="90488" bIns="44450"/>
          <a:lstStyle/>
          <a:p>
            <a:r>
              <a:rPr lang="en-US" altLang="en-US" sz="3400" smtClean="0"/>
              <a:t>Beware of Allocated Fixed Costs</a:t>
            </a:r>
          </a:p>
        </p:txBody>
      </p:sp>
      <p:grpSp>
        <p:nvGrpSpPr>
          <p:cNvPr id="34819" name="Group 3"/>
          <p:cNvGrpSpPr>
            <a:grpSpLocks/>
          </p:cNvGrpSpPr>
          <p:nvPr/>
        </p:nvGrpSpPr>
        <p:grpSpPr bwMode="auto">
          <a:xfrm>
            <a:off x="1600200" y="3733800"/>
            <a:ext cx="5807075" cy="2878138"/>
            <a:chOff x="1000" y="2126"/>
            <a:chExt cx="3658" cy="1813"/>
          </a:xfrm>
        </p:grpSpPr>
        <p:grpSp>
          <p:nvGrpSpPr>
            <p:cNvPr id="34823" name="Group 4"/>
            <p:cNvGrpSpPr>
              <a:grpSpLocks/>
            </p:cNvGrpSpPr>
            <p:nvPr/>
          </p:nvGrpSpPr>
          <p:grpSpPr bwMode="auto">
            <a:xfrm>
              <a:off x="2268" y="2281"/>
              <a:ext cx="1114" cy="1079"/>
              <a:chOff x="2268" y="2281"/>
              <a:chExt cx="1114" cy="1079"/>
            </a:xfrm>
          </p:grpSpPr>
          <p:grpSp>
            <p:nvGrpSpPr>
              <p:cNvPr id="34906" name="Group 5"/>
              <p:cNvGrpSpPr>
                <a:grpSpLocks/>
              </p:cNvGrpSpPr>
              <p:nvPr/>
            </p:nvGrpSpPr>
            <p:grpSpPr bwMode="auto">
              <a:xfrm>
                <a:off x="2268" y="2610"/>
                <a:ext cx="1114" cy="750"/>
                <a:chOff x="2268" y="2610"/>
                <a:chExt cx="1114" cy="750"/>
              </a:xfrm>
            </p:grpSpPr>
            <p:grpSp>
              <p:nvGrpSpPr>
                <p:cNvPr id="34937" name="Group 6"/>
                <p:cNvGrpSpPr>
                  <a:grpSpLocks/>
                </p:cNvGrpSpPr>
                <p:nvPr/>
              </p:nvGrpSpPr>
              <p:grpSpPr bwMode="auto">
                <a:xfrm>
                  <a:off x="2591" y="2643"/>
                  <a:ext cx="423" cy="702"/>
                  <a:chOff x="2591" y="2643"/>
                  <a:chExt cx="423" cy="702"/>
                </a:xfrm>
              </p:grpSpPr>
              <p:sp>
                <p:nvSpPr>
                  <p:cNvPr id="34953" name="Freeform 7"/>
                  <p:cNvSpPr>
                    <a:spLocks/>
                  </p:cNvSpPr>
                  <p:nvPr/>
                </p:nvSpPr>
                <p:spPr bwMode="auto">
                  <a:xfrm>
                    <a:off x="2591" y="2643"/>
                    <a:ext cx="423" cy="702"/>
                  </a:xfrm>
                  <a:custGeom>
                    <a:avLst/>
                    <a:gdLst>
                      <a:gd name="T0" fmla="*/ 1 w 846"/>
                      <a:gd name="T1" fmla="*/ 0 h 1405"/>
                      <a:gd name="T2" fmla="*/ 1 w 846"/>
                      <a:gd name="T3" fmla="*/ 0 h 1405"/>
                      <a:gd name="T4" fmla="*/ 1 w 846"/>
                      <a:gd name="T5" fmla="*/ 0 h 1405"/>
                      <a:gd name="T6" fmla="*/ 1 w 846"/>
                      <a:gd name="T7" fmla="*/ 0 h 1405"/>
                      <a:gd name="T8" fmla="*/ 1 w 846"/>
                      <a:gd name="T9" fmla="*/ 0 h 1405"/>
                      <a:gd name="T10" fmla="*/ 1 w 846"/>
                      <a:gd name="T11" fmla="*/ 0 h 1405"/>
                      <a:gd name="T12" fmla="*/ 0 w 846"/>
                      <a:gd name="T13" fmla="*/ 0 h 1405"/>
                      <a:gd name="T14" fmla="*/ 1 w 846"/>
                      <a:gd name="T15" fmla="*/ 0 h 1405"/>
                      <a:gd name="T16" fmla="*/ 1 w 846"/>
                      <a:gd name="T17" fmla="*/ 0 h 1405"/>
                      <a:gd name="T18" fmla="*/ 1 w 846"/>
                      <a:gd name="T19" fmla="*/ 0 h 1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6"/>
                      <a:gd name="T31" fmla="*/ 0 h 1405"/>
                      <a:gd name="T32" fmla="*/ 846 w 846"/>
                      <a:gd name="T33" fmla="*/ 1405 h 14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6" h="1405">
                        <a:moveTo>
                          <a:pt x="263" y="0"/>
                        </a:moveTo>
                        <a:lnTo>
                          <a:pt x="499" y="185"/>
                        </a:lnTo>
                        <a:lnTo>
                          <a:pt x="691" y="30"/>
                        </a:lnTo>
                        <a:lnTo>
                          <a:pt x="738" y="705"/>
                        </a:lnTo>
                        <a:lnTo>
                          <a:pt x="792" y="1100"/>
                        </a:lnTo>
                        <a:lnTo>
                          <a:pt x="846" y="1405"/>
                        </a:lnTo>
                        <a:lnTo>
                          <a:pt x="0" y="1405"/>
                        </a:lnTo>
                        <a:lnTo>
                          <a:pt x="120" y="1022"/>
                        </a:lnTo>
                        <a:lnTo>
                          <a:pt x="198" y="544"/>
                        </a:lnTo>
                        <a:lnTo>
                          <a:pt x="263"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4" name="Freeform 8"/>
                  <p:cNvSpPr>
                    <a:spLocks/>
                  </p:cNvSpPr>
                  <p:nvPr/>
                </p:nvSpPr>
                <p:spPr bwMode="auto">
                  <a:xfrm>
                    <a:off x="2854" y="2697"/>
                    <a:ext cx="101" cy="127"/>
                  </a:xfrm>
                  <a:custGeom>
                    <a:avLst/>
                    <a:gdLst>
                      <a:gd name="T0" fmla="*/ 0 w 202"/>
                      <a:gd name="T1" fmla="*/ 0 h 255"/>
                      <a:gd name="T2" fmla="*/ 1 w 202"/>
                      <a:gd name="T3" fmla="*/ 0 h 255"/>
                      <a:gd name="T4" fmla="*/ 1 w 202"/>
                      <a:gd name="T5" fmla="*/ 0 h 255"/>
                      <a:gd name="T6" fmla="*/ 1 w 202"/>
                      <a:gd name="T7" fmla="*/ 0 h 255"/>
                      <a:gd name="T8" fmla="*/ 1 w 202"/>
                      <a:gd name="T9" fmla="*/ 0 h 255"/>
                      <a:gd name="T10" fmla="*/ 1 w 202"/>
                      <a:gd name="T11" fmla="*/ 0 h 255"/>
                      <a:gd name="T12" fmla="*/ 1 w 202"/>
                      <a:gd name="T13" fmla="*/ 0 h 255"/>
                      <a:gd name="T14" fmla="*/ 1 w 202"/>
                      <a:gd name="T15" fmla="*/ 0 h 255"/>
                      <a:gd name="T16" fmla="*/ 1 w 202"/>
                      <a:gd name="T17" fmla="*/ 0 h 255"/>
                      <a:gd name="T18" fmla="*/ 0 w 2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
                      <a:gd name="T31" fmla="*/ 0 h 255"/>
                      <a:gd name="T32" fmla="*/ 202 w 202"/>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 h="255">
                        <a:moveTo>
                          <a:pt x="0" y="93"/>
                        </a:moveTo>
                        <a:lnTo>
                          <a:pt x="28" y="123"/>
                        </a:lnTo>
                        <a:lnTo>
                          <a:pt x="44" y="141"/>
                        </a:lnTo>
                        <a:lnTo>
                          <a:pt x="54" y="165"/>
                        </a:lnTo>
                        <a:lnTo>
                          <a:pt x="62" y="201"/>
                        </a:lnTo>
                        <a:lnTo>
                          <a:pt x="66" y="239"/>
                        </a:lnTo>
                        <a:lnTo>
                          <a:pt x="86" y="255"/>
                        </a:lnTo>
                        <a:lnTo>
                          <a:pt x="202" y="107"/>
                        </a:lnTo>
                        <a:lnTo>
                          <a:pt x="146" y="0"/>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5" name="Freeform 9"/>
                  <p:cNvSpPr>
                    <a:spLocks/>
                  </p:cNvSpPr>
                  <p:nvPr/>
                </p:nvSpPr>
                <p:spPr bwMode="auto">
                  <a:xfrm>
                    <a:off x="2708" y="2652"/>
                    <a:ext cx="87" cy="177"/>
                  </a:xfrm>
                  <a:custGeom>
                    <a:avLst/>
                    <a:gdLst>
                      <a:gd name="T0" fmla="*/ 1 w 174"/>
                      <a:gd name="T1" fmla="*/ 0 h 355"/>
                      <a:gd name="T2" fmla="*/ 1 w 174"/>
                      <a:gd name="T3" fmla="*/ 0 h 355"/>
                      <a:gd name="T4" fmla="*/ 1 w 174"/>
                      <a:gd name="T5" fmla="*/ 0 h 355"/>
                      <a:gd name="T6" fmla="*/ 1 w 174"/>
                      <a:gd name="T7" fmla="*/ 0 h 355"/>
                      <a:gd name="T8" fmla="*/ 1 w 174"/>
                      <a:gd name="T9" fmla="*/ 0 h 355"/>
                      <a:gd name="T10" fmla="*/ 1 w 174"/>
                      <a:gd name="T11" fmla="*/ 0 h 355"/>
                      <a:gd name="T12" fmla="*/ 1 w 174"/>
                      <a:gd name="T13" fmla="*/ 0 h 355"/>
                      <a:gd name="T14" fmla="*/ 0 w 174"/>
                      <a:gd name="T15" fmla="*/ 0 h 355"/>
                      <a:gd name="T16" fmla="*/ 0 w 174"/>
                      <a:gd name="T17" fmla="*/ 0 h 355"/>
                      <a:gd name="T18" fmla="*/ 1 w 174"/>
                      <a:gd name="T19" fmla="*/ 0 h 355"/>
                      <a:gd name="T20" fmla="*/ 1 w 174"/>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55"/>
                      <a:gd name="T35" fmla="*/ 174 w 174"/>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55">
                        <a:moveTo>
                          <a:pt x="174" y="165"/>
                        </a:moveTo>
                        <a:lnTo>
                          <a:pt x="160" y="181"/>
                        </a:lnTo>
                        <a:lnTo>
                          <a:pt x="144" y="231"/>
                        </a:lnTo>
                        <a:lnTo>
                          <a:pt x="120" y="291"/>
                        </a:lnTo>
                        <a:lnTo>
                          <a:pt x="96" y="355"/>
                        </a:lnTo>
                        <a:lnTo>
                          <a:pt x="42" y="247"/>
                        </a:lnTo>
                        <a:lnTo>
                          <a:pt x="12" y="137"/>
                        </a:lnTo>
                        <a:lnTo>
                          <a:pt x="0" y="32"/>
                        </a:lnTo>
                        <a:lnTo>
                          <a:pt x="0" y="0"/>
                        </a:lnTo>
                        <a:lnTo>
                          <a:pt x="42" y="0"/>
                        </a:lnTo>
                        <a:lnTo>
                          <a:pt x="174"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956" name="Group 10"/>
                  <p:cNvGrpSpPr>
                    <a:grpSpLocks/>
                  </p:cNvGrpSpPr>
                  <p:nvPr/>
                </p:nvGrpSpPr>
                <p:grpSpPr bwMode="auto">
                  <a:xfrm>
                    <a:off x="2680" y="2939"/>
                    <a:ext cx="277" cy="367"/>
                    <a:chOff x="2680" y="2939"/>
                    <a:chExt cx="277" cy="367"/>
                  </a:xfrm>
                </p:grpSpPr>
                <p:sp>
                  <p:nvSpPr>
                    <p:cNvPr id="34958" name="Freeform 11"/>
                    <p:cNvSpPr>
                      <a:spLocks/>
                    </p:cNvSpPr>
                    <p:nvPr/>
                  </p:nvSpPr>
                  <p:spPr bwMode="auto">
                    <a:xfrm>
                      <a:off x="2710" y="2939"/>
                      <a:ext cx="208" cy="204"/>
                    </a:xfrm>
                    <a:custGeom>
                      <a:avLst/>
                      <a:gdLst>
                        <a:gd name="T0" fmla="*/ 0 w 418"/>
                        <a:gd name="T1" fmla="*/ 0 h 408"/>
                        <a:gd name="T2" fmla="*/ 0 w 418"/>
                        <a:gd name="T3" fmla="*/ 1 h 408"/>
                        <a:gd name="T4" fmla="*/ 0 w 418"/>
                        <a:gd name="T5" fmla="*/ 1 h 408"/>
                        <a:gd name="T6" fmla="*/ 0 w 418"/>
                        <a:gd name="T7" fmla="*/ 1 h 408"/>
                        <a:gd name="T8" fmla="*/ 0 w 418"/>
                        <a:gd name="T9" fmla="*/ 1 h 408"/>
                        <a:gd name="T10" fmla="*/ 0 w 418"/>
                        <a:gd name="T11" fmla="*/ 1 h 408"/>
                        <a:gd name="T12" fmla="*/ 0 w 418"/>
                        <a:gd name="T13" fmla="*/ 1 h 408"/>
                        <a:gd name="T14" fmla="*/ 0 w 418"/>
                        <a:gd name="T15" fmla="*/ 1 h 408"/>
                        <a:gd name="T16" fmla="*/ 0 w 418"/>
                        <a:gd name="T17" fmla="*/ 1 h 408"/>
                        <a:gd name="T18" fmla="*/ 0 w 418"/>
                        <a:gd name="T19" fmla="*/ 1 h 408"/>
                        <a:gd name="T20" fmla="*/ 0 w 418"/>
                        <a:gd name="T21" fmla="*/ 1 h 408"/>
                        <a:gd name="T22" fmla="*/ 0 w 418"/>
                        <a:gd name="T23" fmla="*/ 1 h 408"/>
                        <a:gd name="T24" fmla="*/ 0 w 418"/>
                        <a:gd name="T25" fmla="*/ 1 h 408"/>
                        <a:gd name="T26" fmla="*/ 0 w 418"/>
                        <a:gd name="T27" fmla="*/ 1 h 408"/>
                        <a:gd name="T28" fmla="*/ 0 w 418"/>
                        <a:gd name="T29" fmla="*/ 1 h 408"/>
                        <a:gd name="T30" fmla="*/ 0 w 418"/>
                        <a:gd name="T31" fmla="*/ 1 h 408"/>
                        <a:gd name="T32" fmla="*/ 0 w 418"/>
                        <a:gd name="T33" fmla="*/ 1 h 408"/>
                        <a:gd name="T34" fmla="*/ 0 w 418"/>
                        <a:gd name="T35" fmla="*/ 1 h 408"/>
                        <a:gd name="T36" fmla="*/ 0 w 418"/>
                        <a:gd name="T37" fmla="*/ 1 h 408"/>
                        <a:gd name="T38" fmla="*/ 0 w 418"/>
                        <a:gd name="T39" fmla="*/ 1 h 408"/>
                        <a:gd name="T40" fmla="*/ 0 w 418"/>
                        <a:gd name="T41" fmla="*/ 1 h 408"/>
                        <a:gd name="T42" fmla="*/ 0 w 418"/>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8"/>
                        <a:gd name="T67" fmla="*/ 0 h 408"/>
                        <a:gd name="T68" fmla="*/ 418 w 418"/>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8" h="408">
                          <a:moveTo>
                            <a:pt x="418" y="0"/>
                          </a:moveTo>
                          <a:lnTo>
                            <a:pt x="362" y="6"/>
                          </a:lnTo>
                          <a:lnTo>
                            <a:pt x="314" y="20"/>
                          </a:lnTo>
                          <a:lnTo>
                            <a:pt x="228" y="61"/>
                          </a:lnTo>
                          <a:lnTo>
                            <a:pt x="134" y="139"/>
                          </a:lnTo>
                          <a:lnTo>
                            <a:pt x="96" y="175"/>
                          </a:lnTo>
                          <a:lnTo>
                            <a:pt x="72" y="223"/>
                          </a:lnTo>
                          <a:lnTo>
                            <a:pt x="38" y="269"/>
                          </a:lnTo>
                          <a:lnTo>
                            <a:pt x="20" y="301"/>
                          </a:lnTo>
                          <a:lnTo>
                            <a:pt x="8" y="352"/>
                          </a:lnTo>
                          <a:lnTo>
                            <a:pt x="0" y="390"/>
                          </a:lnTo>
                          <a:lnTo>
                            <a:pt x="8" y="408"/>
                          </a:lnTo>
                          <a:lnTo>
                            <a:pt x="24" y="408"/>
                          </a:lnTo>
                          <a:lnTo>
                            <a:pt x="32" y="384"/>
                          </a:lnTo>
                          <a:lnTo>
                            <a:pt x="66" y="342"/>
                          </a:lnTo>
                          <a:lnTo>
                            <a:pt x="90" y="277"/>
                          </a:lnTo>
                          <a:lnTo>
                            <a:pt x="110" y="241"/>
                          </a:lnTo>
                          <a:lnTo>
                            <a:pt x="144" y="183"/>
                          </a:lnTo>
                          <a:lnTo>
                            <a:pt x="192" y="119"/>
                          </a:lnTo>
                          <a:lnTo>
                            <a:pt x="286" y="56"/>
                          </a:lnTo>
                          <a:lnTo>
                            <a:pt x="344" y="26"/>
                          </a:lnTo>
                          <a:lnTo>
                            <a:pt x="4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9" name="Freeform 12"/>
                    <p:cNvSpPr>
                      <a:spLocks/>
                    </p:cNvSpPr>
                    <p:nvPr/>
                  </p:nvSpPr>
                  <p:spPr bwMode="auto">
                    <a:xfrm>
                      <a:off x="2680" y="3034"/>
                      <a:ext cx="277" cy="272"/>
                    </a:xfrm>
                    <a:custGeom>
                      <a:avLst/>
                      <a:gdLst>
                        <a:gd name="T0" fmla="*/ 0 w 555"/>
                        <a:gd name="T1" fmla="*/ 0 h 544"/>
                        <a:gd name="T2" fmla="*/ 0 w 555"/>
                        <a:gd name="T3" fmla="*/ 1 h 544"/>
                        <a:gd name="T4" fmla="*/ 0 w 555"/>
                        <a:gd name="T5" fmla="*/ 1 h 544"/>
                        <a:gd name="T6" fmla="*/ 0 w 555"/>
                        <a:gd name="T7" fmla="*/ 1 h 544"/>
                        <a:gd name="T8" fmla="*/ 0 w 555"/>
                        <a:gd name="T9" fmla="*/ 1 h 544"/>
                        <a:gd name="T10" fmla="*/ 0 w 555"/>
                        <a:gd name="T11" fmla="*/ 1 h 544"/>
                        <a:gd name="T12" fmla="*/ 0 w 555"/>
                        <a:gd name="T13" fmla="*/ 1 h 544"/>
                        <a:gd name="T14" fmla="*/ 0 w 555"/>
                        <a:gd name="T15" fmla="*/ 1 h 544"/>
                        <a:gd name="T16" fmla="*/ 0 w 555"/>
                        <a:gd name="T17" fmla="*/ 1 h 544"/>
                        <a:gd name="T18" fmla="*/ 0 w 555"/>
                        <a:gd name="T19" fmla="*/ 1 h 544"/>
                        <a:gd name="T20" fmla="*/ 0 w 555"/>
                        <a:gd name="T21" fmla="*/ 1 h 544"/>
                        <a:gd name="T22" fmla="*/ 0 w 555"/>
                        <a:gd name="T23" fmla="*/ 1 h 544"/>
                        <a:gd name="T24" fmla="*/ 0 w 555"/>
                        <a:gd name="T25" fmla="*/ 1 h 544"/>
                        <a:gd name="T26" fmla="*/ 0 w 555"/>
                        <a:gd name="T27" fmla="*/ 1 h 544"/>
                        <a:gd name="T28" fmla="*/ 0 w 555"/>
                        <a:gd name="T29" fmla="*/ 1 h 544"/>
                        <a:gd name="T30" fmla="*/ 0 w 555"/>
                        <a:gd name="T31" fmla="*/ 1 h 544"/>
                        <a:gd name="T32" fmla="*/ 0 w 555"/>
                        <a:gd name="T33" fmla="*/ 1 h 544"/>
                        <a:gd name="T34" fmla="*/ 0 w 555"/>
                        <a:gd name="T35" fmla="*/ 1 h 544"/>
                        <a:gd name="T36" fmla="*/ 0 w 555"/>
                        <a:gd name="T37" fmla="*/ 1 h 544"/>
                        <a:gd name="T38" fmla="*/ 0 w 555"/>
                        <a:gd name="T39" fmla="*/ 1 h 544"/>
                        <a:gd name="T40" fmla="*/ 0 w 555"/>
                        <a:gd name="T41" fmla="*/ 1 h 544"/>
                        <a:gd name="T42" fmla="*/ 0 w 555"/>
                        <a:gd name="T43" fmla="*/ 1 h 544"/>
                        <a:gd name="T44" fmla="*/ 0 w 555"/>
                        <a:gd name="T45" fmla="*/ 1 h 544"/>
                        <a:gd name="T46" fmla="*/ 0 w 555"/>
                        <a:gd name="T47" fmla="*/ 1 h 544"/>
                        <a:gd name="T48" fmla="*/ 0 w 555"/>
                        <a:gd name="T49" fmla="*/ 1 h 544"/>
                        <a:gd name="T50" fmla="*/ 0 w 555"/>
                        <a:gd name="T51" fmla="*/ 1 h 544"/>
                        <a:gd name="T52" fmla="*/ 0 w 555"/>
                        <a:gd name="T53" fmla="*/ 1 h 544"/>
                        <a:gd name="T54" fmla="*/ 0 w 555"/>
                        <a:gd name="T55" fmla="*/ 1 h 544"/>
                        <a:gd name="T56" fmla="*/ 0 w 555"/>
                        <a:gd name="T57" fmla="*/ 1 h 544"/>
                        <a:gd name="T58" fmla="*/ 0 w 555"/>
                        <a:gd name="T59" fmla="*/ 1 h 544"/>
                        <a:gd name="T60" fmla="*/ 0 w 555"/>
                        <a:gd name="T61" fmla="*/ 1 h 544"/>
                        <a:gd name="T62" fmla="*/ 0 w 555"/>
                        <a:gd name="T63" fmla="*/ 1 h 544"/>
                        <a:gd name="T64" fmla="*/ 0 w 555"/>
                        <a:gd name="T65" fmla="*/ 1 h 544"/>
                        <a:gd name="T66" fmla="*/ 0 w 555"/>
                        <a:gd name="T67" fmla="*/ 1 h 544"/>
                        <a:gd name="T68" fmla="*/ 0 w 555"/>
                        <a:gd name="T69" fmla="*/ 1 h 544"/>
                        <a:gd name="T70" fmla="*/ 0 w 555"/>
                        <a:gd name="T71" fmla="*/ 1 h 544"/>
                        <a:gd name="T72" fmla="*/ 0 w 555"/>
                        <a:gd name="T73" fmla="*/ 0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5"/>
                        <a:gd name="T112" fmla="*/ 0 h 544"/>
                        <a:gd name="T113" fmla="*/ 555 w 555"/>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5" h="544">
                          <a:moveTo>
                            <a:pt x="549" y="0"/>
                          </a:moveTo>
                          <a:lnTo>
                            <a:pt x="477" y="78"/>
                          </a:lnTo>
                          <a:lnTo>
                            <a:pt x="433" y="102"/>
                          </a:lnTo>
                          <a:lnTo>
                            <a:pt x="397" y="114"/>
                          </a:lnTo>
                          <a:lnTo>
                            <a:pt x="351" y="145"/>
                          </a:lnTo>
                          <a:lnTo>
                            <a:pt x="191" y="253"/>
                          </a:lnTo>
                          <a:lnTo>
                            <a:pt x="157" y="289"/>
                          </a:lnTo>
                          <a:lnTo>
                            <a:pt x="107" y="325"/>
                          </a:lnTo>
                          <a:lnTo>
                            <a:pt x="71" y="349"/>
                          </a:lnTo>
                          <a:lnTo>
                            <a:pt x="36" y="373"/>
                          </a:lnTo>
                          <a:lnTo>
                            <a:pt x="6" y="394"/>
                          </a:lnTo>
                          <a:lnTo>
                            <a:pt x="0" y="412"/>
                          </a:lnTo>
                          <a:lnTo>
                            <a:pt x="2" y="430"/>
                          </a:lnTo>
                          <a:lnTo>
                            <a:pt x="20" y="430"/>
                          </a:lnTo>
                          <a:lnTo>
                            <a:pt x="49" y="412"/>
                          </a:lnTo>
                          <a:lnTo>
                            <a:pt x="83" y="390"/>
                          </a:lnTo>
                          <a:lnTo>
                            <a:pt x="113" y="371"/>
                          </a:lnTo>
                          <a:lnTo>
                            <a:pt x="109" y="402"/>
                          </a:lnTo>
                          <a:lnTo>
                            <a:pt x="85" y="438"/>
                          </a:lnTo>
                          <a:lnTo>
                            <a:pt x="65" y="454"/>
                          </a:lnTo>
                          <a:lnTo>
                            <a:pt x="59" y="468"/>
                          </a:lnTo>
                          <a:lnTo>
                            <a:pt x="36" y="490"/>
                          </a:lnTo>
                          <a:lnTo>
                            <a:pt x="14" y="520"/>
                          </a:lnTo>
                          <a:lnTo>
                            <a:pt x="18" y="544"/>
                          </a:lnTo>
                          <a:lnTo>
                            <a:pt x="83" y="538"/>
                          </a:lnTo>
                          <a:lnTo>
                            <a:pt x="101" y="498"/>
                          </a:lnTo>
                          <a:lnTo>
                            <a:pt x="143" y="456"/>
                          </a:lnTo>
                          <a:lnTo>
                            <a:pt x="137" y="426"/>
                          </a:lnTo>
                          <a:lnTo>
                            <a:pt x="191" y="383"/>
                          </a:lnTo>
                          <a:lnTo>
                            <a:pt x="487" y="179"/>
                          </a:lnTo>
                          <a:lnTo>
                            <a:pt x="435" y="173"/>
                          </a:lnTo>
                          <a:lnTo>
                            <a:pt x="417" y="133"/>
                          </a:lnTo>
                          <a:lnTo>
                            <a:pt x="463" y="120"/>
                          </a:lnTo>
                          <a:lnTo>
                            <a:pt x="477" y="108"/>
                          </a:lnTo>
                          <a:lnTo>
                            <a:pt x="493" y="108"/>
                          </a:lnTo>
                          <a:lnTo>
                            <a:pt x="555" y="26"/>
                          </a:lnTo>
                          <a:lnTo>
                            <a:pt x="54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957" name="Freeform 13"/>
                  <p:cNvSpPr>
                    <a:spLocks/>
                  </p:cNvSpPr>
                  <p:nvPr/>
                </p:nvSpPr>
                <p:spPr bwMode="auto">
                  <a:xfrm>
                    <a:off x="2773" y="2736"/>
                    <a:ext cx="126" cy="570"/>
                  </a:xfrm>
                  <a:custGeom>
                    <a:avLst/>
                    <a:gdLst>
                      <a:gd name="T0" fmla="*/ 0 w 254"/>
                      <a:gd name="T1" fmla="*/ 0 h 1142"/>
                      <a:gd name="T2" fmla="*/ 0 w 254"/>
                      <a:gd name="T3" fmla="*/ 0 h 1142"/>
                      <a:gd name="T4" fmla="*/ 0 w 254"/>
                      <a:gd name="T5" fmla="*/ 0 h 1142"/>
                      <a:gd name="T6" fmla="*/ 0 w 254"/>
                      <a:gd name="T7" fmla="*/ 0 h 1142"/>
                      <a:gd name="T8" fmla="*/ 0 w 254"/>
                      <a:gd name="T9" fmla="*/ 0 h 1142"/>
                      <a:gd name="T10" fmla="*/ 0 w 254"/>
                      <a:gd name="T11" fmla="*/ 0 h 1142"/>
                      <a:gd name="T12" fmla="*/ 0 w 254"/>
                      <a:gd name="T13" fmla="*/ 0 h 1142"/>
                      <a:gd name="T14" fmla="*/ 0 w 254"/>
                      <a:gd name="T15" fmla="*/ 0 h 1142"/>
                      <a:gd name="T16" fmla="*/ 0 w 254"/>
                      <a:gd name="T17" fmla="*/ 0 h 1142"/>
                      <a:gd name="T18" fmla="*/ 0 w 254"/>
                      <a:gd name="T19" fmla="*/ 0 h 1142"/>
                      <a:gd name="T20" fmla="*/ 0 w 254"/>
                      <a:gd name="T21" fmla="*/ 0 h 1142"/>
                      <a:gd name="T22" fmla="*/ 0 w 254"/>
                      <a:gd name="T23" fmla="*/ 0 h 1142"/>
                      <a:gd name="T24" fmla="*/ 0 w 254"/>
                      <a:gd name="T25" fmla="*/ 0 h 1142"/>
                      <a:gd name="T26" fmla="*/ 0 w 254"/>
                      <a:gd name="T27" fmla="*/ 0 h 1142"/>
                      <a:gd name="T28" fmla="*/ 0 w 254"/>
                      <a:gd name="T29" fmla="*/ 0 h 1142"/>
                      <a:gd name="T30" fmla="*/ 0 w 254"/>
                      <a:gd name="T31" fmla="*/ 0 h 1142"/>
                      <a:gd name="T32" fmla="*/ 0 w 254"/>
                      <a:gd name="T33" fmla="*/ 0 h 1142"/>
                      <a:gd name="T34" fmla="*/ 0 w 254"/>
                      <a:gd name="T35" fmla="*/ 0 h 1142"/>
                      <a:gd name="T36" fmla="*/ 0 w 254"/>
                      <a:gd name="T37" fmla="*/ 0 h 1142"/>
                      <a:gd name="T38" fmla="*/ 0 w 254"/>
                      <a:gd name="T39" fmla="*/ 0 h 1142"/>
                      <a:gd name="T40" fmla="*/ 0 w 254"/>
                      <a:gd name="T41" fmla="*/ 0 h 1142"/>
                      <a:gd name="T42" fmla="*/ 0 w 254"/>
                      <a:gd name="T43" fmla="*/ 0 h 1142"/>
                      <a:gd name="T44" fmla="*/ 0 w 254"/>
                      <a:gd name="T45" fmla="*/ 0 h 1142"/>
                      <a:gd name="T46" fmla="*/ 0 w 254"/>
                      <a:gd name="T47" fmla="*/ 0 h 1142"/>
                      <a:gd name="T48" fmla="*/ 0 w 254"/>
                      <a:gd name="T49" fmla="*/ 0 h 1142"/>
                      <a:gd name="T50" fmla="*/ 0 w 254"/>
                      <a:gd name="T51" fmla="*/ 0 h 1142"/>
                      <a:gd name="T52" fmla="*/ 0 w 254"/>
                      <a:gd name="T53" fmla="*/ 0 h 1142"/>
                      <a:gd name="T54" fmla="*/ 0 w 254"/>
                      <a:gd name="T55" fmla="*/ 0 h 1142"/>
                      <a:gd name="T56" fmla="*/ 0 w 254"/>
                      <a:gd name="T57" fmla="*/ 0 h 1142"/>
                      <a:gd name="T58" fmla="*/ 0 w 254"/>
                      <a:gd name="T59" fmla="*/ 0 h 1142"/>
                      <a:gd name="T60" fmla="*/ 0 w 254"/>
                      <a:gd name="T61" fmla="*/ 0 h 1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1142"/>
                      <a:gd name="T95" fmla="*/ 254 w 254"/>
                      <a:gd name="T96" fmla="*/ 1142 h 1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1142">
                        <a:moveTo>
                          <a:pt x="42" y="0"/>
                        </a:moveTo>
                        <a:lnTo>
                          <a:pt x="72" y="30"/>
                        </a:lnTo>
                        <a:lnTo>
                          <a:pt x="98" y="42"/>
                        </a:lnTo>
                        <a:lnTo>
                          <a:pt x="140" y="38"/>
                        </a:lnTo>
                        <a:lnTo>
                          <a:pt x="172" y="26"/>
                        </a:lnTo>
                        <a:lnTo>
                          <a:pt x="184" y="50"/>
                        </a:lnTo>
                        <a:lnTo>
                          <a:pt x="184" y="80"/>
                        </a:lnTo>
                        <a:lnTo>
                          <a:pt x="176" y="102"/>
                        </a:lnTo>
                        <a:lnTo>
                          <a:pt x="164" y="114"/>
                        </a:lnTo>
                        <a:lnTo>
                          <a:pt x="136" y="138"/>
                        </a:lnTo>
                        <a:lnTo>
                          <a:pt x="184" y="200"/>
                        </a:lnTo>
                        <a:lnTo>
                          <a:pt x="206" y="239"/>
                        </a:lnTo>
                        <a:lnTo>
                          <a:pt x="218" y="275"/>
                        </a:lnTo>
                        <a:lnTo>
                          <a:pt x="224" y="365"/>
                        </a:lnTo>
                        <a:lnTo>
                          <a:pt x="244" y="562"/>
                        </a:lnTo>
                        <a:lnTo>
                          <a:pt x="254" y="676"/>
                        </a:lnTo>
                        <a:lnTo>
                          <a:pt x="254" y="813"/>
                        </a:lnTo>
                        <a:lnTo>
                          <a:pt x="250" y="969"/>
                        </a:lnTo>
                        <a:lnTo>
                          <a:pt x="246" y="1142"/>
                        </a:lnTo>
                        <a:lnTo>
                          <a:pt x="6" y="1140"/>
                        </a:lnTo>
                        <a:lnTo>
                          <a:pt x="0" y="965"/>
                        </a:lnTo>
                        <a:lnTo>
                          <a:pt x="6" y="863"/>
                        </a:lnTo>
                        <a:lnTo>
                          <a:pt x="14" y="737"/>
                        </a:lnTo>
                        <a:lnTo>
                          <a:pt x="14" y="526"/>
                        </a:lnTo>
                        <a:lnTo>
                          <a:pt x="14" y="457"/>
                        </a:lnTo>
                        <a:lnTo>
                          <a:pt x="20" y="287"/>
                        </a:lnTo>
                        <a:lnTo>
                          <a:pt x="32" y="235"/>
                        </a:lnTo>
                        <a:lnTo>
                          <a:pt x="60" y="144"/>
                        </a:lnTo>
                        <a:lnTo>
                          <a:pt x="26" y="98"/>
                        </a:lnTo>
                        <a:lnTo>
                          <a:pt x="12" y="74"/>
                        </a:lnTo>
                        <a:lnTo>
                          <a:pt x="4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38" name="Group 14"/>
                <p:cNvGrpSpPr>
                  <a:grpSpLocks/>
                </p:cNvGrpSpPr>
                <p:nvPr/>
              </p:nvGrpSpPr>
              <p:grpSpPr bwMode="auto">
                <a:xfrm>
                  <a:off x="2268" y="2610"/>
                  <a:ext cx="1114" cy="750"/>
                  <a:chOff x="2268" y="2610"/>
                  <a:chExt cx="1114" cy="750"/>
                </a:xfrm>
              </p:grpSpPr>
              <p:grpSp>
                <p:nvGrpSpPr>
                  <p:cNvPr id="34939" name="Group 15"/>
                  <p:cNvGrpSpPr>
                    <a:grpSpLocks/>
                  </p:cNvGrpSpPr>
                  <p:nvPr/>
                </p:nvGrpSpPr>
                <p:grpSpPr bwMode="auto">
                  <a:xfrm>
                    <a:off x="2268" y="2629"/>
                    <a:ext cx="473" cy="731"/>
                    <a:chOff x="2268" y="2629"/>
                    <a:chExt cx="473" cy="731"/>
                  </a:xfrm>
                </p:grpSpPr>
                <p:sp>
                  <p:nvSpPr>
                    <p:cNvPr id="34947" name="Freeform 16"/>
                    <p:cNvSpPr>
                      <a:spLocks/>
                    </p:cNvSpPr>
                    <p:nvPr/>
                  </p:nvSpPr>
                  <p:spPr bwMode="auto">
                    <a:xfrm>
                      <a:off x="2268" y="2638"/>
                      <a:ext cx="467" cy="722"/>
                    </a:xfrm>
                    <a:custGeom>
                      <a:avLst/>
                      <a:gdLst>
                        <a:gd name="T0" fmla="*/ 1 w 934"/>
                        <a:gd name="T1" fmla="*/ 0 h 1444"/>
                        <a:gd name="T2" fmla="*/ 1 w 934"/>
                        <a:gd name="T3" fmla="*/ 1 h 1444"/>
                        <a:gd name="T4" fmla="*/ 1 w 934"/>
                        <a:gd name="T5" fmla="*/ 1 h 1444"/>
                        <a:gd name="T6" fmla="*/ 1 w 934"/>
                        <a:gd name="T7" fmla="*/ 1 h 1444"/>
                        <a:gd name="T8" fmla="*/ 1 w 934"/>
                        <a:gd name="T9" fmla="*/ 1 h 1444"/>
                        <a:gd name="T10" fmla="*/ 1 w 934"/>
                        <a:gd name="T11" fmla="*/ 1 h 1444"/>
                        <a:gd name="T12" fmla="*/ 1 w 934"/>
                        <a:gd name="T13" fmla="*/ 1 h 1444"/>
                        <a:gd name="T14" fmla="*/ 1 w 934"/>
                        <a:gd name="T15" fmla="*/ 1 h 1444"/>
                        <a:gd name="T16" fmla="*/ 1 w 934"/>
                        <a:gd name="T17" fmla="*/ 1 h 1444"/>
                        <a:gd name="T18" fmla="*/ 1 w 934"/>
                        <a:gd name="T19" fmla="*/ 1 h 1444"/>
                        <a:gd name="T20" fmla="*/ 1 w 934"/>
                        <a:gd name="T21" fmla="*/ 1 h 1444"/>
                        <a:gd name="T22" fmla="*/ 1 w 934"/>
                        <a:gd name="T23" fmla="*/ 1 h 1444"/>
                        <a:gd name="T24" fmla="*/ 1 w 934"/>
                        <a:gd name="T25" fmla="*/ 1 h 1444"/>
                        <a:gd name="T26" fmla="*/ 1 w 934"/>
                        <a:gd name="T27" fmla="*/ 1 h 1444"/>
                        <a:gd name="T28" fmla="*/ 1 w 934"/>
                        <a:gd name="T29" fmla="*/ 1 h 1444"/>
                        <a:gd name="T30" fmla="*/ 1 w 934"/>
                        <a:gd name="T31" fmla="*/ 1 h 1444"/>
                        <a:gd name="T32" fmla="*/ 1 w 934"/>
                        <a:gd name="T33" fmla="*/ 1 h 1444"/>
                        <a:gd name="T34" fmla="*/ 1 w 934"/>
                        <a:gd name="T35" fmla="*/ 1 h 1444"/>
                        <a:gd name="T36" fmla="*/ 1 w 934"/>
                        <a:gd name="T37" fmla="*/ 1 h 1444"/>
                        <a:gd name="T38" fmla="*/ 1 w 934"/>
                        <a:gd name="T39" fmla="*/ 1 h 1444"/>
                        <a:gd name="T40" fmla="*/ 1 w 934"/>
                        <a:gd name="T41" fmla="*/ 1 h 1444"/>
                        <a:gd name="T42" fmla="*/ 1 w 934"/>
                        <a:gd name="T43" fmla="*/ 1 h 1444"/>
                        <a:gd name="T44" fmla="*/ 1 w 934"/>
                        <a:gd name="T45" fmla="*/ 1 h 1444"/>
                        <a:gd name="T46" fmla="*/ 1 w 934"/>
                        <a:gd name="T47" fmla="*/ 1 h 1444"/>
                        <a:gd name="T48" fmla="*/ 1 w 934"/>
                        <a:gd name="T49" fmla="*/ 1 h 1444"/>
                        <a:gd name="T50" fmla="*/ 1 w 934"/>
                        <a:gd name="T51" fmla="*/ 1 h 1444"/>
                        <a:gd name="T52" fmla="*/ 1 w 934"/>
                        <a:gd name="T53" fmla="*/ 1 h 1444"/>
                        <a:gd name="T54" fmla="*/ 0 w 934"/>
                        <a:gd name="T55" fmla="*/ 1 h 1444"/>
                        <a:gd name="T56" fmla="*/ 1 w 934"/>
                        <a:gd name="T57" fmla="*/ 1 h 1444"/>
                        <a:gd name="T58" fmla="*/ 1 w 934"/>
                        <a:gd name="T59" fmla="*/ 1 h 1444"/>
                        <a:gd name="T60" fmla="*/ 1 w 934"/>
                        <a:gd name="T61" fmla="*/ 1 h 1444"/>
                        <a:gd name="T62" fmla="*/ 1 w 934"/>
                        <a:gd name="T63" fmla="*/ 1 h 1444"/>
                        <a:gd name="T64" fmla="*/ 1 w 934"/>
                        <a:gd name="T65" fmla="*/ 1 h 1444"/>
                        <a:gd name="T66" fmla="*/ 1 w 934"/>
                        <a:gd name="T67" fmla="*/ 1 h 1444"/>
                        <a:gd name="T68" fmla="*/ 1 w 934"/>
                        <a:gd name="T69" fmla="*/ 1 h 1444"/>
                        <a:gd name="T70" fmla="*/ 1 w 934"/>
                        <a:gd name="T71" fmla="*/ 1 h 1444"/>
                        <a:gd name="T72" fmla="*/ 1 w 934"/>
                        <a:gd name="T73" fmla="*/ 1 h 1444"/>
                        <a:gd name="T74" fmla="*/ 1 w 934"/>
                        <a:gd name="T75" fmla="*/ 1 h 1444"/>
                        <a:gd name="T76" fmla="*/ 1 w 934"/>
                        <a:gd name="T77" fmla="*/ 1 h 1444"/>
                        <a:gd name="T78" fmla="*/ 1 w 934"/>
                        <a:gd name="T79" fmla="*/ 1 h 1444"/>
                        <a:gd name="T80" fmla="*/ 1 w 934"/>
                        <a:gd name="T81" fmla="*/ 1 h 1444"/>
                        <a:gd name="T82" fmla="*/ 1 w 934"/>
                        <a:gd name="T83" fmla="*/ 1 h 1444"/>
                        <a:gd name="T84" fmla="*/ 1 w 934"/>
                        <a:gd name="T85" fmla="*/ 1 h 1444"/>
                        <a:gd name="T86" fmla="*/ 1 w 934"/>
                        <a:gd name="T87" fmla="*/ 1 h 1444"/>
                        <a:gd name="T88" fmla="*/ 1 w 934"/>
                        <a:gd name="T89" fmla="*/ 1 h 1444"/>
                        <a:gd name="T90" fmla="*/ 1 w 934"/>
                        <a:gd name="T91" fmla="*/ 1 h 1444"/>
                        <a:gd name="T92" fmla="*/ 1 w 934"/>
                        <a:gd name="T93" fmla="*/ 1 h 1444"/>
                        <a:gd name="T94" fmla="*/ 1 w 934"/>
                        <a:gd name="T95" fmla="*/ 1 h 1444"/>
                        <a:gd name="T96" fmla="*/ 1 w 934"/>
                        <a:gd name="T97" fmla="*/ 1 h 1444"/>
                        <a:gd name="T98" fmla="*/ 1 w 934"/>
                        <a:gd name="T99" fmla="*/ 1 h 1444"/>
                        <a:gd name="T100" fmla="*/ 1 w 934"/>
                        <a:gd name="T101" fmla="*/ 1 h 1444"/>
                        <a:gd name="T102" fmla="*/ 1 w 934"/>
                        <a:gd name="T103" fmla="*/ 1 h 1444"/>
                        <a:gd name="T104" fmla="*/ 1 w 934"/>
                        <a:gd name="T105" fmla="*/ 1 h 1444"/>
                        <a:gd name="T106" fmla="*/ 1 w 934"/>
                        <a:gd name="T107" fmla="*/ 1 h 1444"/>
                        <a:gd name="T108" fmla="*/ 1 w 934"/>
                        <a:gd name="T109" fmla="*/ 1 h 1444"/>
                        <a:gd name="T110" fmla="*/ 1 w 934"/>
                        <a:gd name="T111" fmla="*/ 1 h 1444"/>
                        <a:gd name="T112" fmla="*/ 1 w 934"/>
                        <a:gd name="T113" fmla="*/ 1 h 1444"/>
                        <a:gd name="T114" fmla="*/ 1 w 934"/>
                        <a:gd name="T115" fmla="*/ 0 h 1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4"/>
                        <a:gd name="T175" fmla="*/ 0 h 1444"/>
                        <a:gd name="T176" fmla="*/ 934 w 934"/>
                        <a:gd name="T177" fmla="*/ 1444 h 1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4" h="1444">
                          <a:moveTo>
                            <a:pt x="829" y="0"/>
                          </a:moveTo>
                          <a:lnTo>
                            <a:pt x="795" y="46"/>
                          </a:lnTo>
                          <a:lnTo>
                            <a:pt x="705" y="76"/>
                          </a:lnTo>
                          <a:lnTo>
                            <a:pt x="631" y="94"/>
                          </a:lnTo>
                          <a:lnTo>
                            <a:pt x="567" y="102"/>
                          </a:lnTo>
                          <a:lnTo>
                            <a:pt x="453" y="120"/>
                          </a:lnTo>
                          <a:lnTo>
                            <a:pt x="413" y="136"/>
                          </a:lnTo>
                          <a:lnTo>
                            <a:pt x="399" y="143"/>
                          </a:lnTo>
                          <a:lnTo>
                            <a:pt x="389" y="155"/>
                          </a:lnTo>
                          <a:lnTo>
                            <a:pt x="359" y="299"/>
                          </a:lnTo>
                          <a:lnTo>
                            <a:pt x="339" y="375"/>
                          </a:lnTo>
                          <a:lnTo>
                            <a:pt x="316" y="452"/>
                          </a:lnTo>
                          <a:lnTo>
                            <a:pt x="304" y="494"/>
                          </a:lnTo>
                          <a:lnTo>
                            <a:pt x="294" y="500"/>
                          </a:lnTo>
                          <a:lnTo>
                            <a:pt x="272" y="514"/>
                          </a:lnTo>
                          <a:lnTo>
                            <a:pt x="266" y="534"/>
                          </a:lnTo>
                          <a:lnTo>
                            <a:pt x="250" y="566"/>
                          </a:lnTo>
                          <a:lnTo>
                            <a:pt x="196" y="707"/>
                          </a:lnTo>
                          <a:lnTo>
                            <a:pt x="188" y="761"/>
                          </a:lnTo>
                          <a:lnTo>
                            <a:pt x="174" y="795"/>
                          </a:lnTo>
                          <a:lnTo>
                            <a:pt x="108" y="865"/>
                          </a:lnTo>
                          <a:lnTo>
                            <a:pt x="94" y="899"/>
                          </a:lnTo>
                          <a:lnTo>
                            <a:pt x="76" y="928"/>
                          </a:lnTo>
                          <a:lnTo>
                            <a:pt x="62" y="954"/>
                          </a:lnTo>
                          <a:lnTo>
                            <a:pt x="48" y="984"/>
                          </a:lnTo>
                          <a:lnTo>
                            <a:pt x="28" y="1040"/>
                          </a:lnTo>
                          <a:lnTo>
                            <a:pt x="8" y="1088"/>
                          </a:lnTo>
                          <a:lnTo>
                            <a:pt x="0" y="1118"/>
                          </a:lnTo>
                          <a:lnTo>
                            <a:pt x="4" y="1154"/>
                          </a:lnTo>
                          <a:lnTo>
                            <a:pt x="6" y="1185"/>
                          </a:lnTo>
                          <a:lnTo>
                            <a:pt x="16" y="1225"/>
                          </a:lnTo>
                          <a:lnTo>
                            <a:pt x="32" y="1255"/>
                          </a:lnTo>
                          <a:lnTo>
                            <a:pt x="44" y="1285"/>
                          </a:lnTo>
                          <a:lnTo>
                            <a:pt x="80" y="1317"/>
                          </a:lnTo>
                          <a:lnTo>
                            <a:pt x="381" y="1325"/>
                          </a:lnTo>
                          <a:lnTo>
                            <a:pt x="447" y="1142"/>
                          </a:lnTo>
                          <a:lnTo>
                            <a:pt x="501" y="1054"/>
                          </a:lnTo>
                          <a:lnTo>
                            <a:pt x="533" y="928"/>
                          </a:lnTo>
                          <a:lnTo>
                            <a:pt x="483" y="1176"/>
                          </a:lnTo>
                          <a:lnTo>
                            <a:pt x="463" y="1261"/>
                          </a:lnTo>
                          <a:lnTo>
                            <a:pt x="445" y="1357"/>
                          </a:lnTo>
                          <a:lnTo>
                            <a:pt x="411" y="1444"/>
                          </a:lnTo>
                          <a:lnTo>
                            <a:pt x="645" y="1444"/>
                          </a:lnTo>
                          <a:lnTo>
                            <a:pt x="723" y="1307"/>
                          </a:lnTo>
                          <a:lnTo>
                            <a:pt x="767" y="1239"/>
                          </a:lnTo>
                          <a:lnTo>
                            <a:pt x="803" y="1158"/>
                          </a:lnTo>
                          <a:lnTo>
                            <a:pt x="845" y="1054"/>
                          </a:lnTo>
                          <a:lnTo>
                            <a:pt x="862" y="954"/>
                          </a:lnTo>
                          <a:lnTo>
                            <a:pt x="882" y="867"/>
                          </a:lnTo>
                          <a:lnTo>
                            <a:pt x="904" y="767"/>
                          </a:lnTo>
                          <a:lnTo>
                            <a:pt x="920" y="669"/>
                          </a:lnTo>
                          <a:lnTo>
                            <a:pt x="934" y="558"/>
                          </a:lnTo>
                          <a:lnTo>
                            <a:pt x="934" y="482"/>
                          </a:lnTo>
                          <a:lnTo>
                            <a:pt x="934" y="410"/>
                          </a:lnTo>
                          <a:lnTo>
                            <a:pt x="934" y="307"/>
                          </a:lnTo>
                          <a:lnTo>
                            <a:pt x="934" y="243"/>
                          </a:lnTo>
                          <a:lnTo>
                            <a:pt x="902" y="26"/>
                          </a:lnTo>
                          <a:lnTo>
                            <a:pt x="82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8" name="Freeform 17"/>
                    <p:cNvSpPr>
                      <a:spLocks/>
                    </p:cNvSpPr>
                    <p:nvPr/>
                  </p:nvSpPr>
                  <p:spPr bwMode="auto">
                    <a:xfrm>
                      <a:off x="2384" y="2978"/>
                      <a:ext cx="199" cy="171"/>
                    </a:xfrm>
                    <a:custGeom>
                      <a:avLst/>
                      <a:gdLst>
                        <a:gd name="T0" fmla="*/ 1 w 397"/>
                        <a:gd name="T1" fmla="*/ 0 h 343"/>
                        <a:gd name="T2" fmla="*/ 1 w 397"/>
                        <a:gd name="T3" fmla="*/ 0 h 343"/>
                        <a:gd name="T4" fmla="*/ 1 w 397"/>
                        <a:gd name="T5" fmla="*/ 0 h 343"/>
                        <a:gd name="T6" fmla="*/ 1 w 397"/>
                        <a:gd name="T7" fmla="*/ 0 h 343"/>
                        <a:gd name="T8" fmla="*/ 1 w 397"/>
                        <a:gd name="T9" fmla="*/ 0 h 343"/>
                        <a:gd name="T10" fmla="*/ 1 w 397"/>
                        <a:gd name="T11" fmla="*/ 0 h 343"/>
                        <a:gd name="T12" fmla="*/ 1 w 397"/>
                        <a:gd name="T13" fmla="*/ 0 h 343"/>
                        <a:gd name="T14" fmla="*/ 1 w 397"/>
                        <a:gd name="T15" fmla="*/ 0 h 343"/>
                        <a:gd name="T16" fmla="*/ 1 w 397"/>
                        <a:gd name="T17" fmla="*/ 0 h 343"/>
                        <a:gd name="T18" fmla="*/ 1 w 397"/>
                        <a:gd name="T19" fmla="*/ 0 h 343"/>
                        <a:gd name="T20" fmla="*/ 1 w 397"/>
                        <a:gd name="T21" fmla="*/ 0 h 343"/>
                        <a:gd name="T22" fmla="*/ 1 w 397"/>
                        <a:gd name="T23" fmla="*/ 0 h 343"/>
                        <a:gd name="T24" fmla="*/ 1 w 397"/>
                        <a:gd name="T25" fmla="*/ 0 h 343"/>
                        <a:gd name="T26" fmla="*/ 1 w 397"/>
                        <a:gd name="T27" fmla="*/ 0 h 343"/>
                        <a:gd name="T28" fmla="*/ 1 w 397"/>
                        <a:gd name="T29" fmla="*/ 0 h 343"/>
                        <a:gd name="T30" fmla="*/ 1 w 397"/>
                        <a:gd name="T31" fmla="*/ 0 h 343"/>
                        <a:gd name="T32" fmla="*/ 1 w 397"/>
                        <a:gd name="T33" fmla="*/ 0 h 343"/>
                        <a:gd name="T34" fmla="*/ 1 w 397"/>
                        <a:gd name="T35" fmla="*/ 0 h 343"/>
                        <a:gd name="T36" fmla="*/ 1 w 397"/>
                        <a:gd name="T37" fmla="*/ 0 h 343"/>
                        <a:gd name="T38" fmla="*/ 1 w 397"/>
                        <a:gd name="T39" fmla="*/ 0 h 343"/>
                        <a:gd name="T40" fmla="*/ 1 w 397"/>
                        <a:gd name="T41" fmla="*/ 0 h 343"/>
                        <a:gd name="T42" fmla="*/ 1 w 397"/>
                        <a:gd name="T43" fmla="*/ 0 h 343"/>
                        <a:gd name="T44" fmla="*/ 1 w 397"/>
                        <a:gd name="T45" fmla="*/ 0 h 343"/>
                        <a:gd name="T46" fmla="*/ 1 w 397"/>
                        <a:gd name="T47" fmla="*/ 0 h 343"/>
                        <a:gd name="T48" fmla="*/ 1 w 397"/>
                        <a:gd name="T49" fmla="*/ 0 h 343"/>
                        <a:gd name="T50" fmla="*/ 1 w 397"/>
                        <a:gd name="T51" fmla="*/ 0 h 343"/>
                        <a:gd name="T52" fmla="*/ 1 w 397"/>
                        <a:gd name="T53" fmla="*/ 0 h 343"/>
                        <a:gd name="T54" fmla="*/ 1 w 397"/>
                        <a:gd name="T55" fmla="*/ 0 h 343"/>
                        <a:gd name="T56" fmla="*/ 1 w 397"/>
                        <a:gd name="T57" fmla="*/ 0 h 343"/>
                        <a:gd name="T58" fmla="*/ 0 w 397"/>
                        <a:gd name="T59" fmla="*/ 0 h 343"/>
                        <a:gd name="T60" fmla="*/ 0 w 397"/>
                        <a:gd name="T61" fmla="*/ 0 h 343"/>
                        <a:gd name="T62" fmla="*/ 1 w 397"/>
                        <a:gd name="T63" fmla="*/ 0 h 343"/>
                        <a:gd name="T64" fmla="*/ 1 w 397"/>
                        <a:gd name="T65" fmla="*/ 0 h 343"/>
                        <a:gd name="T66" fmla="*/ 1 w 397"/>
                        <a:gd name="T67" fmla="*/ 0 h 343"/>
                        <a:gd name="T68" fmla="*/ 1 w 397"/>
                        <a:gd name="T69" fmla="*/ 0 h 343"/>
                        <a:gd name="T70" fmla="*/ 1 w 397"/>
                        <a:gd name="T71" fmla="*/ 0 h 343"/>
                        <a:gd name="T72" fmla="*/ 1 w 397"/>
                        <a:gd name="T73" fmla="*/ 0 h 343"/>
                        <a:gd name="T74" fmla="*/ 1 w 397"/>
                        <a:gd name="T75" fmla="*/ 0 h 343"/>
                        <a:gd name="T76" fmla="*/ 1 w 397"/>
                        <a:gd name="T77" fmla="*/ 0 h 343"/>
                        <a:gd name="T78" fmla="*/ 1 w 397"/>
                        <a:gd name="T79" fmla="*/ 0 h 343"/>
                        <a:gd name="T80" fmla="*/ 1 w 397"/>
                        <a:gd name="T81" fmla="*/ 0 h 343"/>
                        <a:gd name="T82" fmla="*/ 1 w 397"/>
                        <a:gd name="T83" fmla="*/ 0 h 343"/>
                        <a:gd name="T84" fmla="*/ 1 w 397"/>
                        <a:gd name="T85" fmla="*/ 0 h 343"/>
                        <a:gd name="T86" fmla="*/ 1 w 397"/>
                        <a:gd name="T87" fmla="*/ 0 h 343"/>
                        <a:gd name="T88" fmla="*/ 1 w 397"/>
                        <a:gd name="T89" fmla="*/ 0 h 343"/>
                        <a:gd name="T90" fmla="*/ 1 w 397"/>
                        <a:gd name="T91" fmla="*/ 0 h 343"/>
                        <a:gd name="T92" fmla="*/ 1 w 397"/>
                        <a:gd name="T93" fmla="*/ 0 h 3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7"/>
                        <a:gd name="T142" fmla="*/ 0 h 343"/>
                        <a:gd name="T143" fmla="*/ 397 w 397"/>
                        <a:gd name="T144" fmla="*/ 343 h 3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7" h="343">
                          <a:moveTo>
                            <a:pt x="133" y="0"/>
                          </a:moveTo>
                          <a:lnTo>
                            <a:pt x="175" y="12"/>
                          </a:lnTo>
                          <a:lnTo>
                            <a:pt x="205" y="20"/>
                          </a:lnTo>
                          <a:lnTo>
                            <a:pt x="223" y="36"/>
                          </a:lnTo>
                          <a:lnTo>
                            <a:pt x="245" y="48"/>
                          </a:lnTo>
                          <a:lnTo>
                            <a:pt x="263" y="60"/>
                          </a:lnTo>
                          <a:lnTo>
                            <a:pt x="283" y="74"/>
                          </a:lnTo>
                          <a:lnTo>
                            <a:pt x="311" y="32"/>
                          </a:lnTo>
                          <a:lnTo>
                            <a:pt x="313" y="86"/>
                          </a:lnTo>
                          <a:lnTo>
                            <a:pt x="323" y="122"/>
                          </a:lnTo>
                          <a:lnTo>
                            <a:pt x="355" y="90"/>
                          </a:lnTo>
                          <a:lnTo>
                            <a:pt x="379" y="62"/>
                          </a:lnTo>
                          <a:lnTo>
                            <a:pt x="397" y="42"/>
                          </a:lnTo>
                          <a:lnTo>
                            <a:pt x="397" y="84"/>
                          </a:lnTo>
                          <a:lnTo>
                            <a:pt x="379" y="132"/>
                          </a:lnTo>
                          <a:lnTo>
                            <a:pt x="361" y="174"/>
                          </a:lnTo>
                          <a:lnTo>
                            <a:pt x="335" y="200"/>
                          </a:lnTo>
                          <a:lnTo>
                            <a:pt x="319" y="218"/>
                          </a:lnTo>
                          <a:lnTo>
                            <a:pt x="295" y="218"/>
                          </a:lnTo>
                          <a:lnTo>
                            <a:pt x="259" y="341"/>
                          </a:lnTo>
                          <a:lnTo>
                            <a:pt x="221" y="343"/>
                          </a:lnTo>
                          <a:lnTo>
                            <a:pt x="185" y="331"/>
                          </a:lnTo>
                          <a:lnTo>
                            <a:pt x="157" y="317"/>
                          </a:lnTo>
                          <a:lnTo>
                            <a:pt x="193" y="299"/>
                          </a:lnTo>
                          <a:lnTo>
                            <a:pt x="203" y="293"/>
                          </a:lnTo>
                          <a:lnTo>
                            <a:pt x="125" y="218"/>
                          </a:lnTo>
                          <a:lnTo>
                            <a:pt x="84" y="210"/>
                          </a:lnTo>
                          <a:lnTo>
                            <a:pt x="26" y="212"/>
                          </a:lnTo>
                          <a:lnTo>
                            <a:pt x="14" y="212"/>
                          </a:lnTo>
                          <a:lnTo>
                            <a:pt x="0" y="198"/>
                          </a:lnTo>
                          <a:lnTo>
                            <a:pt x="0" y="174"/>
                          </a:lnTo>
                          <a:lnTo>
                            <a:pt x="78" y="174"/>
                          </a:lnTo>
                          <a:lnTo>
                            <a:pt x="102" y="176"/>
                          </a:lnTo>
                          <a:lnTo>
                            <a:pt x="96" y="182"/>
                          </a:lnTo>
                          <a:lnTo>
                            <a:pt x="131" y="206"/>
                          </a:lnTo>
                          <a:lnTo>
                            <a:pt x="173" y="241"/>
                          </a:lnTo>
                          <a:lnTo>
                            <a:pt x="203" y="265"/>
                          </a:lnTo>
                          <a:lnTo>
                            <a:pt x="235" y="212"/>
                          </a:lnTo>
                          <a:lnTo>
                            <a:pt x="235" y="194"/>
                          </a:lnTo>
                          <a:lnTo>
                            <a:pt x="229" y="146"/>
                          </a:lnTo>
                          <a:lnTo>
                            <a:pt x="259" y="156"/>
                          </a:lnTo>
                          <a:lnTo>
                            <a:pt x="275" y="138"/>
                          </a:lnTo>
                          <a:lnTo>
                            <a:pt x="251" y="114"/>
                          </a:lnTo>
                          <a:lnTo>
                            <a:pt x="227" y="90"/>
                          </a:lnTo>
                          <a:lnTo>
                            <a:pt x="187" y="62"/>
                          </a:lnTo>
                          <a:lnTo>
                            <a:pt x="167" y="30"/>
                          </a:lnTo>
                          <a:lnTo>
                            <a:pt x="133"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9" name="Freeform 18"/>
                    <p:cNvSpPr>
                      <a:spLocks/>
                    </p:cNvSpPr>
                    <p:nvPr/>
                  </p:nvSpPr>
                  <p:spPr bwMode="auto">
                    <a:xfrm>
                      <a:off x="2451" y="2737"/>
                      <a:ext cx="89" cy="230"/>
                    </a:xfrm>
                    <a:custGeom>
                      <a:avLst/>
                      <a:gdLst>
                        <a:gd name="T0" fmla="*/ 1 w 178"/>
                        <a:gd name="T1" fmla="*/ 0 h 461"/>
                        <a:gd name="T2" fmla="*/ 1 w 178"/>
                        <a:gd name="T3" fmla="*/ 0 h 461"/>
                        <a:gd name="T4" fmla="*/ 1 w 178"/>
                        <a:gd name="T5" fmla="*/ 0 h 461"/>
                        <a:gd name="T6" fmla="*/ 1 w 178"/>
                        <a:gd name="T7" fmla="*/ 0 h 461"/>
                        <a:gd name="T8" fmla="*/ 1 w 178"/>
                        <a:gd name="T9" fmla="*/ 0 h 461"/>
                        <a:gd name="T10" fmla="*/ 1 w 178"/>
                        <a:gd name="T11" fmla="*/ 0 h 461"/>
                        <a:gd name="T12" fmla="*/ 1 w 178"/>
                        <a:gd name="T13" fmla="*/ 0 h 461"/>
                        <a:gd name="T14" fmla="*/ 1 w 178"/>
                        <a:gd name="T15" fmla="*/ 0 h 461"/>
                        <a:gd name="T16" fmla="*/ 1 w 178"/>
                        <a:gd name="T17" fmla="*/ 0 h 461"/>
                        <a:gd name="T18" fmla="*/ 1 w 178"/>
                        <a:gd name="T19" fmla="*/ 0 h 461"/>
                        <a:gd name="T20" fmla="*/ 0 w 178"/>
                        <a:gd name="T21" fmla="*/ 0 h 461"/>
                        <a:gd name="T22" fmla="*/ 1 w 178"/>
                        <a:gd name="T23" fmla="*/ 0 h 461"/>
                        <a:gd name="T24" fmla="*/ 1 w 178"/>
                        <a:gd name="T25" fmla="*/ 0 h 461"/>
                        <a:gd name="T26" fmla="*/ 1 w 178"/>
                        <a:gd name="T27" fmla="*/ 0 h 461"/>
                        <a:gd name="T28" fmla="*/ 1 w 178"/>
                        <a:gd name="T29" fmla="*/ 0 h 461"/>
                        <a:gd name="T30" fmla="*/ 1 w 178"/>
                        <a:gd name="T31" fmla="*/ 0 h 461"/>
                        <a:gd name="T32" fmla="*/ 1 w 178"/>
                        <a:gd name="T33" fmla="*/ 0 h 461"/>
                        <a:gd name="T34" fmla="*/ 1 w 178"/>
                        <a:gd name="T35" fmla="*/ 0 h 461"/>
                        <a:gd name="T36" fmla="*/ 1 w 178"/>
                        <a:gd name="T37" fmla="*/ 0 h 461"/>
                        <a:gd name="T38" fmla="*/ 1 w 178"/>
                        <a:gd name="T39" fmla="*/ 0 h 461"/>
                        <a:gd name="T40" fmla="*/ 1 w 178"/>
                        <a:gd name="T41" fmla="*/ 0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
                        <a:gd name="T64" fmla="*/ 0 h 461"/>
                        <a:gd name="T65" fmla="*/ 178 w 178"/>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 h="461">
                          <a:moveTo>
                            <a:pt x="60" y="0"/>
                          </a:moveTo>
                          <a:lnTo>
                            <a:pt x="132" y="142"/>
                          </a:lnTo>
                          <a:lnTo>
                            <a:pt x="154" y="215"/>
                          </a:lnTo>
                          <a:lnTo>
                            <a:pt x="172" y="287"/>
                          </a:lnTo>
                          <a:lnTo>
                            <a:pt x="178" y="347"/>
                          </a:lnTo>
                          <a:lnTo>
                            <a:pt x="178" y="461"/>
                          </a:lnTo>
                          <a:lnTo>
                            <a:pt x="166" y="423"/>
                          </a:lnTo>
                          <a:lnTo>
                            <a:pt x="100" y="389"/>
                          </a:lnTo>
                          <a:lnTo>
                            <a:pt x="72" y="381"/>
                          </a:lnTo>
                          <a:lnTo>
                            <a:pt x="18" y="341"/>
                          </a:lnTo>
                          <a:lnTo>
                            <a:pt x="0" y="287"/>
                          </a:lnTo>
                          <a:lnTo>
                            <a:pt x="16" y="263"/>
                          </a:lnTo>
                          <a:lnTo>
                            <a:pt x="64" y="333"/>
                          </a:lnTo>
                          <a:lnTo>
                            <a:pt x="90" y="363"/>
                          </a:lnTo>
                          <a:lnTo>
                            <a:pt x="136" y="389"/>
                          </a:lnTo>
                          <a:lnTo>
                            <a:pt x="150" y="389"/>
                          </a:lnTo>
                          <a:lnTo>
                            <a:pt x="166" y="407"/>
                          </a:lnTo>
                          <a:lnTo>
                            <a:pt x="154" y="263"/>
                          </a:lnTo>
                          <a:lnTo>
                            <a:pt x="112" y="156"/>
                          </a:lnTo>
                          <a:lnTo>
                            <a:pt x="88" y="102"/>
                          </a:lnTo>
                          <a:lnTo>
                            <a:pt x="6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950" name="Group 19"/>
                    <p:cNvGrpSpPr>
                      <a:grpSpLocks/>
                    </p:cNvGrpSpPr>
                    <p:nvPr/>
                  </p:nvGrpSpPr>
                  <p:grpSpPr bwMode="auto">
                    <a:xfrm>
                      <a:off x="2532" y="2629"/>
                      <a:ext cx="209" cy="731"/>
                      <a:chOff x="2532" y="2629"/>
                      <a:chExt cx="209" cy="731"/>
                    </a:xfrm>
                  </p:grpSpPr>
                  <p:sp>
                    <p:nvSpPr>
                      <p:cNvPr id="34951" name="Freeform 20"/>
                      <p:cNvSpPr>
                        <a:spLocks/>
                      </p:cNvSpPr>
                      <p:nvPr/>
                    </p:nvSpPr>
                    <p:spPr bwMode="auto">
                      <a:xfrm>
                        <a:off x="2532" y="2638"/>
                        <a:ext cx="203" cy="722"/>
                      </a:xfrm>
                      <a:custGeom>
                        <a:avLst/>
                        <a:gdLst>
                          <a:gd name="T0" fmla="*/ 1 w 405"/>
                          <a:gd name="T1" fmla="*/ 0 h 1444"/>
                          <a:gd name="T2" fmla="*/ 1 w 405"/>
                          <a:gd name="T3" fmla="*/ 1 h 1444"/>
                          <a:gd name="T4" fmla="*/ 1 w 405"/>
                          <a:gd name="T5" fmla="*/ 1 h 1444"/>
                          <a:gd name="T6" fmla="*/ 1 w 405"/>
                          <a:gd name="T7" fmla="*/ 1 h 1444"/>
                          <a:gd name="T8" fmla="*/ 1 w 405"/>
                          <a:gd name="T9" fmla="*/ 1 h 1444"/>
                          <a:gd name="T10" fmla="*/ 1 w 405"/>
                          <a:gd name="T11" fmla="*/ 1 h 1444"/>
                          <a:gd name="T12" fmla="*/ 1 w 405"/>
                          <a:gd name="T13" fmla="*/ 1 h 1444"/>
                          <a:gd name="T14" fmla="*/ 1 w 405"/>
                          <a:gd name="T15" fmla="*/ 1 h 1444"/>
                          <a:gd name="T16" fmla="*/ 1 w 405"/>
                          <a:gd name="T17" fmla="*/ 1 h 1444"/>
                          <a:gd name="T18" fmla="*/ 1 w 405"/>
                          <a:gd name="T19" fmla="*/ 1 h 1444"/>
                          <a:gd name="T20" fmla="*/ 1 w 405"/>
                          <a:gd name="T21" fmla="*/ 1 h 1444"/>
                          <a:gd name="T22" fmla="*/ 1 w 405"/>
                          <a:gd name="T23" fmla="*/ 1 h 1444"/>
                          <a:gd name="T24" fmla="*/ 1 w 405"/>
                          <a:gd name="T25" fmla="*/ 1 h 1444"/>
                          <a:gd name="T26" fmla="*/ 1 w 405"/>
                          <a:gd name="T27" fmla="*/ 1 h 1444"/>
                          <a:gd name="T28" fmla="*/ 1 w 405"/>
                          <a:gd name="T29" fmla="*/ 1 h 1444"/>
                          <a:gd name="T30" fmla="*/ 1 w 405"/>
                          <a:gd name="T31" fmla="*/ 1 h 1444"/>
                          <a:gd name="T32" fmla="*/ 1 w 405"/>
                          <a:gd name="T33" fmla="*/ 1 h 1444"/>
                          <a:gd name="T34" fmla="*/ 1 w 405"/>
                          <a:gd name="T35" fmla="*/ 1 h 1444"/>
                          <a:gd name="T36" fmla="*/ 1 w 405"/>
                          <a:gd name="T37" fmla="*/ 1 h 1444"/>
                          <a:gd name="T38" fmla="*/ 1 w 405"/>
                          <a:gd name="T39" fmla="*/ 1 h 1444"/>
                          <a:gd name="T40" fmla="*/ 1 w 405"/>
                          <a:gd name="T41" fmla="*/ 1 h 1444"/>
                          <a:gd name="T42" fmla="*/ 1 w 405"/>
                          <a:gd name="T43" fmla="*/ 1 h 1444"/>
                          <a:gd name="T44" fmla="*/ 1 w 405"/>
                          <a:gd name="T45" fmla="*/ 1 h 1444"/>
                          <a:gd name="T46" fmla="*/ 0 w 405"/>
                          <a:gd name="T47" fmla="*/ 1 h 1444"/>
                          <a:gd name="T48" fmla="*/ 1 w 405"/>
                          <a:gd name="T49" fmla="*/ 1 h 1444"/>
                          <a:gd name="T50" fmla="*/ 1 w 405"/>
                          <a:gd name="T51" fmla="*/ 1 h 1444"/>
                          <a:gd name="T52" fmla="*/ 1 w 405"/>
                          <a:gd name="T53" fmla="*/ 1 h 1444"/>
                          <a:gd name="T54" fmla="*/ 1 w 405"/>
                          <a:gd name="T55" fmla="*/ 1 h 1444"/>
                          <a:gd name="T56" fmla="*/ 1 w 405"/>
                          <a:gd name="T57" fmla="*/ 1 h 1444"/>
                          <a:gd name="T58" fmla="*/ 1 w 405"/>
                          <a:gd name="T59" fmla="*/ 1 h 1444"/>
                          <a:gd name="T60" fmla="*/ 1 w 405"/>
                          <a:gd name="T61" fmla="*/ 1 h 1444"/>
                          <a:gd name="T62" fmla="*/ 1 w 405"/>
                          <a:gd name="T63" fmla="*/ 1 h 1444"/>
                          <a:gd name="T64" fmla="*/ 1 w 405"/>
                          <a:gd name="T65" fmla="*/ 1 h 1444"/>
                          <a:gd name="T66" fmla="*/ 1 w 405"/>
                          <a:gd name="T67" fmla="*/ 1 h 1444"/>
                          <a:gd name="T68" fmla="*/ 1 w 405"/>
                          <a:gd name="T69" fmla="*/ 1 h 1444"/>
                          <a:gd name="T70" fmla="*/ 1 w 405"/>
                          <a:gd name="T71" fmla="*/ 1 h 1444"/>
                          <a:gd name="T72" fmla="*/ 1 w 405"/>
                          <a:gd name="T73" fmla="*/ 1 h 1444"/>
                          <a:gd name="T74" fmla="*/ 1 w 405"/>
                          <a:gd name="T75" fmla="*/ 1 h 1444"/>
                          <a:gd name="T76" fmla="*/ 1 w 405"/>
                          <a:gd name="T77" fmla="*/ 1 h 1444"/>
                          <a:gd name="T78" fmla="*/ 1 w 405"/>
                          <a:gd name="T79" fmla="*/ 0 h 14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1444"/>
                          <a:gd name="T122" fmla="*/ 405 w 405"/>
                          <a:gd name="T123" fmla="*/ 1444 h 14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1444">
                            <a:moveTo>
                              <a:pt x="300" y="0"/>
                            </a:moveTo>
                            <a:lnTo>
                              <a:pt x="266" y="46"/>
                            </a:lnTo>
                            <a:lnTo>
                              <a:pt x="224" y="104"/>
                            </a:lnTo>
                            <a:lnTo>
                              <a:pt x="156" y="183"/>
                            </a:lnTo>
                            <a:lnTo>
                              <a:pt x="108" y="249"/>
                            </a:lnTo>
                            <a:lnTo>
                              <a:pt x="238" y="315"/>
                            </a:lnTo>
                            <a:lnTo>
                              <a:pt x="106" y="367"/>
                            </a:lnTo>
                            <a:lnTo>
                              <a:pt x="108" y="440"/>
                            </a:lnTo>
                            <a:lnTo>
                              <a:pt x="110" y="492"/>
                            </a:lnTo>
                            <a:lnTo>
                              <a:pt x="118" y="542"/>
                            </a:lnTo>
                            <a:lnTo>
                              <a:pt x="130" y="598"/>
                            </a:lnTo>
                            <a:lnTo>
                              <a:pt x="148" y="669"/>
                            </a:lnTo>
                            <a:lnTo>
                              <a:pt x="164" y="723"/>
                            </a:lnTo>
                            <a:lnTo>
                              <a:pt x="182" y="789"/>
                            </a:lnTo>
                            <a:lnTo>
                              <a:pt x="192" y="829"/>
                            </a:lnTo>
                            <a:lnTo>
                              <a:pt x="200" y="887"/>
                            </a:lnTo>
                            <a:lnTo>
                              <a:pt x="202" y="938"/>
                            </a:lnTo>
                            <a:lnTo>
                              <a:pt x="192" y="1000"/>
                            </a:lnTo>
                            <a:lnTo>
                              <a:pt x="182" y="1054"/>
                            </a:lnTo>
                            <a:lnTo>
                              <a:pt x="166" y="1108"/>
                            </a:lnTo>
                            <a:lnTo>
                              <a:pt x="140" y="1176"/>
                            </a:lnTo>
                            <a:lnTo>
                              <a:pt x="112" y="1247"/>
                            </a:lnTo>
                            <a:lnTo>
                              <a:pt x="72" y="1317"/>
                            </a:lnTo>
                            <a:lnTo>
                              <a:pt x="0" y="1444"/>
                            </a:lnTo>
                            <a:lnTo>
                              <a:pt x="116" y="1444"/>
                            </a:lnTo>
                            <a:lnTo>
                              <a:pt x="194" y="1307"/>
                            </a:lnTo>
                            <a:lnTo>
                              <a:pt x="238" y="1239"/>
                            </a:lnTo>
                            <a:lnTo>
                              <a:pt x="274" y="1158"/>
                            </a:lnTo>
                            <a:lnTo>
                              <a:pt x="316" y="1054"/>
                            </a:lnTo>
                            <a:lnTo>
                              <a:pt x="333" y="954"/>
                            </a:lnTo>
                            <a:lnTo>
                              <a:pt x="353" y="867"/>
                            </a:lnTo>
                            <a:lnTo>
                              <a:pt x="375" y="767"/>
                            </a:lnTo>
                            <a:lnTo>
                              <a:pt x="391" y="669"/>
                            </a:lnTo>
                            <a:lnTo>
                              <a:pt x="405" y="558"/>
                            </a:lnTo>
                            <a:lnTo>
                              <a:pt x="405" y="482"/>
                            </a:lnTo>
                            <a:lnTo>
                              <a:pt x="405" y="410"/>
                            </a:lnTo>
                            <a:lnTo>
                              <a:pt x="405" y="307"/>
                            </a:lnTo>
                            <a:lnTo>
                              <a:pt x="405" y="243"/>
                            </a:lnTo>
                            <a:lnTo>
                              <a:pt x="373" y="26"/>
                            </a:lnTo>
                            <a:lnTo>
                              <a:pt x="30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2" name="Freeform 21"/>
                      <p:cNvSpPr>
                        <a:spLocks/>
                      </p:cNvSpPr>
                      <p:nvPr/>
                    </p:nvSpPr>
                    <p:spPr bwMode="auto">
                      <a:xfrm>
                        <a:off x="2538" y="2629"/>
                        <a:ext cx="203" cy="722"/>
                      </a:xfrm>
                      <a:custGeom>
                        <a:avLst/>
                        <a:gdLst>
                          <a:gd name="T0" fmla="*/ 1 w 405"/>
                          <a:gd name="T1" fmla="*/ 0 h 1445"/>
                          <a:gd name="T2" fmla="*/ 1 w 405"/>
                          <a:gd name="T3" fmla="*/ 0 h 1445"/>
                          <a:gd name="T4" fmla="*/ 1 w 405"/>
                          <a:gd name="T5" fmla="*/ 0 h 1445"/>
                          <a:gd name="T6" fmla="*/ 1 w 405"/>
                          <a:gd name="T7" fmla="*/ 0 h 1445"/>
                          <a:gd name="T8" fmla="*/ 1 w 405"/>
                          <a:gd name="T9" fmla="*/ 0 h 1445"/>
                          <a:gd name="T10" fmla="*/ 1 w 405"/>
                          <a:gd name="T11" fmla="*/ 0 h 1445"/>
                          <a:gd name="T12" fmla="*/ 1 w 405"/>
                          <a:gd name="T13" fmla="*/ 0 h 1445"/>
                          <a:gd name="T14" fmla="*/ 1 w 405"/>
                          <a:gd name="T15" fmla="*/ 0 h 1445"/>
                          <a:gd name="T16" fmla="*/ 1 w 405"/>
                          <a:gd name="T17" fmla="*/ 0 h 1445"/>
                          <a:gd name="T18" fmla="*/ 1 w 405"/>
                          <a:gd name="T19" fmla="*/ 0 h 1445"/>
                          <a:gd name="T20" fmla="*/ 1 w 405"/>
                          <a:gd name="T21" fmla="*/ 0 h 1445"/>
                          <a:gd name="T22" fmla="*/ 1 w 405"/>
                          <a:gd name="T23" fmla="*/ 0 h 1445"/>
                          <a:gd name="T24" fmla="*/ 1 w 405"/>
                          <a:gd name="T25" fmla="*/ 0 h 1445"/>
                          <a:gd name="T26" fmla="*/ 1 w 405"/>
                          <a:gd name="T27" fmla="*/ 0 h 1445"/>
                          <a:gd name="T28" fmla="*/ 1 w 405"/>
                          <a:gd name="T29" fmla="*/ 0 h 1445"/>
                          <a:gd name="T30" fmla="*/ 1 w 405"/>
                          <a:gd name="T31" fmla="*/ 0 h 1445"/>
                          <a:gd name="T32" fmla="*/ 1 w 405"/>
                          <a:gd name="T33" fmla="*/ 0 h 1445"/>
                          <a:gd name="T34" fmla="*/ 1 w 405"/>
                          <a:gd name="T35" fmla="*/ 0 h 1445"/>
                          <a:gd name="T36" fmla="*/ 1 w 405"/>
                          <a:gd name="T37" fmla="*/ 0 h 1445"/>
                          <a:gd name="T38" fmla="*/ 1 w 405"/>
                          <a:gd name="T39" fmla="*/ 0 h 1445"/>
                          <a:gd name="T40" fmla="*/ 1 w 405"/>
                          <a:gd name="T41" fmla="*/ 0 h 1445"/>
                          <a:gd name="T42" fmla="*/ 1 w 405"/>
                          <a:gd name="T43" fmla="*/ 0 h 1445"/>
                          <a:gd name="T44" fmla="*/ 1 w 405"/>
                          <a:gd name="T45" fmla="*/ 0 h 1445"/>
                          <a:gd name="T46" fmla="*/ 0 w 405"/>
                          <a:gd name="T47" fmla="*/ 0 h 1445"/>
                          <a:gd name="T48" fmla="*/ 1 w 405"/>
                          <a:gd name="T49" fmla="*/ 0 h 1445"/>
                          <a:gd name="T50" fmla="*/ 1 w 405"/>
                          <a:gd name="T51" fmla="*/ 0 h 1445"/>
                          <a:gd name="T52" fmla="*/ 1 w 405"/>
                          <a:gd name="T53" fmla="*/ 0 h 1445"/>
                          <a:gd name="T54" fmla="*/ 1 w 405"/>
                          <a:gd name="T55" fmla="*/ 0 h 1445"/>
                          <a:gd name="T56" fmla="*/ 1 w 405"/>
                          <a:gd name="T57" fmla="*/ 0 h 1445"/>
                          <a:gd name="T58" fmla="*/ 1 w 405"/>
                          <a:gd name="T59" fmla="*/ 0 h 1445"/>
                          <a:gd name="T60" fmla="*/ 1 w 405"/>
                          <a:gd name="T61" fmla="*/ 0 h 1445"/>
                          <a:gd name="T62" fmla="*/ 1 w 405"/>
                          <a:gd name="T63" fmla="*/ 0 h 1445"/>
                          <a:gd name="T64" fmla="*/ 1 w 405"/>
                          <a:gd name="T65" fmla="*/ 0 h 1445"/>
                          <a:gd name="T66" fmla="*/ 1 w 405"/>
                          <a:gd name="T67" fmla="*/ 0 h 1445"/>
                          <a:gd name="T68" fmla="*/ 1 w 405"/>
                          <a:gd name="T69" fmla="*/ 0 h 1445"/>
                          <a:gd name="T70" fmla="*/ 1 w 405"/>
                          <a:gd name="T71" fmla="*/ 0 h 1445"/>
                          <a:gd name="T72" fmla="*/ 1 w 405"/>
                          <a:gd name="T73" fmla="*/ 0 h 1445"/>
                          <a:gd name="T74" fmla="*/ 1 w 405"/>
                          <a:gd name="T75" fmla="*/ 0 h 1445"/>
                          <a:gd name="T76" fmla="*/ 1 w 405"/>
                          <a:gd name="T77" fmla="*/ 0 h 1445"/>
                          <a:gd name="T78" fmla="*/ 1 w 405"/>
                          <a:gd name="T79" fmla="*/ 0 h 14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1445"/>
                          <a:gd name="T122" fmla="*/ 405 w 405"/>
                          <a:gd name="T123" fmla="*/ 1445 h 14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1445">
                            <a:moveTo>
                              <a:pt x="300" y="0"/>
                            </a:moveTo>
                            <a:lnTo>
                              <a:pt x="266" y="46"/>
                            </a:lnTo>
                            <a:lnTo>
                              <a:pt x="224" y="104"/>
                            </a:lnTo>
                            <a:lnTo>
                              <a:pt x="156" y="183"/>
                            </a:lnTo>
                            <a:lnTo>
                              <a:pt x="108" y="249"/>
                            </a:lnTo>
                            <a:lnTo>
                              <a:pt x="238" y="315"/>
                            </a:lnTo>
                            <a:lnTo>
                              <a:pt x="106" y="367"/>
                            </a:lnTo>
                            <a:lnTo>
                              <a:pt x="108" y="440"/>
                            </a:lnTo>
                            <a:lnTo>
                              <a:pt x="110" y="492"/>
                            </a:lnTo>
                            <a:lnTo>
                              <a:pt x="118" y="542"/>
                            </a:lnTo>
                            <a:lnTo>
                              <a:pt x="130" y="598"/>
                            </a:lnTo>
                            <a:lnTo>
                              <a:pt x="148" y="670"/>
                            </a:lnTo>
                            <a:lnTo>
                              <a:pt x="164" y="723"/>
                            </a:lnTo>
                            <a:lnTo>
                              <a:pt x="182" y="783"/>
                            </a:lnTo>
                            <a:lnTo>
                              <a:pt x="192" y="829"/>
                            </a:lnTo>
                            <a:lnTo>
                              <a:pt x="200" y="887"/>
                            </a:lnTo>
                            <a:lnTo>
                              <a:pt x="202" y="938"/>
                            </a:lnTo>
                            <a:lnTo>
                              <a:pt x="192" y="1000"/>
                            </a:lnTo>
                            <a:lnTo>
                              <a:pt x="182" y="1054"/>
                            </a:lnTo>
                            <a:lnTo>
                              <a:pt x="166" y="1108"/>
                            </a:lnTo>
                            <a:lnTo>
                              <a:pt x="140" y="1176"/>
                            </a:lnTo>
                            <a:lnTo>
                              <a:pt x="112" y="1247"/>
                            </a:lnTo>
                            <a:lnTo>
                              <a:pt x="72" y="1317"/>
                            </a:lnTo>
                            <a:lnTo>
                              <a:pt x="0" y="1445"/>
                            </a:lnTo>
                            <a:lnTo>
                              <a:pt x="116" y="1445"/>
                            </a:lnTo>
                            <a:lnTo>
                              <a:pt x="194" y="1307"/>
                            </a:lnTo>
                            <a:lnTo>
                              <a:pt x="238" y="1239"/>
                            </a:lnTo>
                            <a:lnTo>
                              <a:pt x="274" y="1158"/>
                            </a:lnTo>
                            <a:lnTo>
                              <a:pt x="316" y="1054"/>
                            </a:lnTo>
                            <a:lnTo>
                              <a:pt x="333" y="954"/>
                            </a:lnTo>
                            <a:lnTo>
                              <a:pt x="353" y="867"/>
                            </a:lnTo>
                            <a:lnTo>
                              <a:pt x="375" y="767"/>
                            </a:lnTo>
                            <a:lnTo>
                              <a:pt x="391" y="670"/>
                            </a:lnTo>
                            <a:lnTo>
                              <a:pt x="405" y="558"/>
                            </a:lnTo>
                            <a:lnTo>
                              <a:pt x="405" y="482"/>
                            </a:lnTo>
                            <a:lnTo>
                              <a:pt x="405" y="411"/>
                            </a:lnTo>
                            <a:lnTo>
                              <a:pt x="405" y="307"/>
                            </a:lnTo>
                            <a:lnTo>
                              <a:pt x="405" y="243"/>
                            </a:lnTo>
                            <a:lnTo>
                              <a:pt x="373" y="26"/>
                            </a:lnTo>
                            <a:lnTo>
                              <a:pt x="30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4940" name="Group 22"/>
                  <p:cNvGrpSpPr>
                    <a:grpSpLocks/>
                  </p:cNvGrpSpPr>
                  <p:nvPr/>
                </p:nvGrpSpPr>
                <p:grpSpPr bwMode="auto">
                  <a:xfrm>
                    <a:off x="2905" y="2610"/>
                    <a:ext cx="477" cy="720"/>
                    <a:chOff x="2905" y="2610"/>
                    <a:chExt cx="477" cy="720"/>
                  </a:xfrm>
                </p:grpSpPr>
                <p:sp>
                  <p:nvSpPr>
                    <p:cNvPr id="34941" name="Freeform 23"/>
                    <p:cNvSpPr>
                      <a:spLocks/>
                    </p:cNvSpPr>
                    <p:nvPr/>
                  </p:nvSpPr>
                  <p:spPr bwMode="auto">
                    <a:xfrm>
                      <a:off x="2911" y="2619"/>
                      <a:ext cx="471" cy="711"/>
                    </a:xfrm>
                    <a:custGeom>
                      <a:avLst/>
                      <a:gdLst>
                        <a:gd name="T0" fmla="*/ 1 w 942"/>
                        <a:gd name="T1" fmla="*/ 0 h 1423"/>
                        <a:gd name="T2" fmla="*/ 1 w 942"/>
                        <a:gd name="T3" fmla="*/ 0 h 1423"/>
                        <a:gd name="T4" fmla="*/ 1 w 942"/>
                        <a:gd name="T5" fmla="*/ 0 h 1423"/>
                        <a:gd name="T6" fmla="*/ 0 w 942"/>
                        <a:gd name="T7" fmla="*/ 0 h 1423"/>
                        <a:gd name="T8" fmla="*/ 1 w 942"/>
                        <a:gd name="T9" fmla="*/ 0 h 1423"/>
                        <a:gd name="T10" fmla="*/ 1 w 942"/>
                        <a:gd name="T11" fmla="*/ 0 h 1423"/>
                        <a:gd name="T12" fmla="*/ 1 w 942"/>
                        <a:gd name="T13" fmla="*/ 0 h 1423"/>
                        <a:gd name="T14" fmla="*/ 1 w 942"/>
                        <a:gd name="T15" fmla="*/ 0 h 1423"/>
                        <a:gd name="T16" fmla="*/ 1 w 942"/>
                        <a:gd name="T17" fmla="*/ 0 h 1423"/>
                        <a:gd name="T18" fmla="*/ 1 w 942"/>
                        <a:gd name="T19" fmla="*/ 0 h 1423"/>
                        <a:gd name="T20" fmla="*/ 1 w 942"/>
                        <a:gd name="T21" fmla="*/ 0 h 1423"/>
                        <a:gd name="T22" fmla="*/ 1 w 942"/>
                        <a:gd name="T23" fmla="*/ 0 h 1423"/>
                        <a:gd name="T24" fmla="*/ 1 w 942"/>
                        <a:gd name="T25" fmla="*/ 0 h 1423"/>
                        <a:gd name="T26" fmla="*/ 1 w 942"/>
                        <a:gd name="T27" fmla="*/ 0 h 1423"/>
                        <a:gd name="T28" fmla="*/ 1 w 942"/>
                        <a:gd name="T29" fmla="*/ 0 h 1423"/>
                        <a:gd name="T30" fmla="*/ 1 w 942"/>
                        <a:gd name="T31" fmla="*/ 0 h 1423"/>
                        <a:gd name="T32" fmla="*/ 1 w 942"/>
                        <a:gd name="T33" fmla="*/ 0 h 1423"/>
                        <a:gd name="T34" fmla="*/ 1 w 942"/>
                        <a:gd name="T35" fmla="*/ 0 h 1423"/>
                        <a:gd name="T36" fmla="*/ 1 w 942"/>
                        <a:gd name="T37" fmla="*/ 0 h 1423"/>
                        <a:gd name="T38" fmla="*/ 1 w 942"/>
                        <a:gd name="T39" fmla="*/ 0 h 1423"/>
                        <a:gd name="T40" fmla="*/ 1 w 942"/>
                        <a:gd name="T41" fmla="*/ 0 h 1423"/>
                        <a:gd name="T42" fmla="*/ 1 w 942"/>
                        <a:gd name="T43" fmla="*/ 0 h 1423"/>
                        <a:gd name="T44" fmla="*/ 1 w 942"/>
                        <a:gd name="T45" fmla="*/ 0 h 1423"/>
                        <a:gd name="T46" fmla="*/ 1 w 942"/>
                        <a:gd name="T47" fmla="*/ 0 h 1423"/>
                        <a:gd name="T48" fmla="*/ 1 w 942"/>
                        <a:gd name="T49" fmla="*/ 0 h 1423"/>
                        <a:gd name="T50" fmla="*/ 1 w 942"/>
                        <a:gd name="T51" fmla="*/ 0 h 1423"/>
                        <a:gd name="T52" fmla="*/ 1 w 942"/>
                        <a:gd name="T53" fmla="*/ 0 h 1423"/>
                        <a:gd name="T54" fmla="*/ 1 w 942"/>
                        <a:gd name="T55" fmla="*/ 0 h 1423"/>
                        <a:gd name="T56" fmla="*/ 1 w 942"/>
                        <a:gd name="T57" fmla="*/ 0 h 1423"/>
                        <a:gd name="T58" fmla="*/ 1 w 942"/>
                        <a:gd name="T59" fmla="*/ 0 h 1423"/>
                        <a:gd name="T60" fmla="*/ 1 w 942"/>
                        <a:gd name="T61" fmla="*/ 0 h 1423"/>
                        <a:gd name="T62" fmla="*/ 1 w 942"/>
                        <a:gd name="T63" fmla="*/ 0 h 1423"/>
                        <a:gd name="T64" fmla="*/ 1 w 942"/>
                        <a:gd name="T65" fmla="*/ 0 h 1423"/>
                        <a:gd name="T66" fmla="*/ 1 w 942"/>
                        <a:gd name="T67" fmla="*/ 0 h 1423"/>
                        <a:gd name="T68" fmla="*/ 1 w 942"/>
                        <a:gd name="T69" fmla="*/ 0 h 1423"/>
                        <a:gd name="T70" fmla="*/ 1 w 942"/>
                        <a:gd name="T71" fmla="*/ 0 h 1423"/>
                        <a:gd name="T72" fmla="*/ 1 w 942"/>
                        <a:gd name="T73" fmla="*/ 0 h 1423"/>
                        <a:gd name="T74" fmla="*/ 1 w 942"/>
                        <a:gd name="T75" fmla="*/ 0 h 1423"/>
                        <a:gd name="T76" fmla="*/ 1 w 942"/>
                        <a:gd name="T77" fmla="*/ 0 h 1423"/>
                        <a:gd name="T78" fmla="*/ 1 w 942"/>
                        <a:gd name="T79" fmla="*/ 0 h 1423"/>
                        <a:gd name="T80" fmla="*/ 1 w 942"/>
                        <a:gd name="T81" fmla="*/ 0 h 1423"/>
                        <a:gd name="T82" fmla="*/ 1 w 942"/>
                        <a:gd name="T83" fmla="*/ 0 h 1423"/>
                        <a:gd name="T84" fmla="*/ 1 w 942"/>
                        <a:gd name="T85" fmla="*/ 0 h 1423"/>
                        <a:gd name="T86" fmla="*/ 1 w 942"/>
                        <a:gd name="T87" fmla="*/ 0 h 1423"/>
                        <a:gd name="T88" fmla="*/ 1 w 942"/>
                        <a:gd name="T89" fmla="*/ 0 h 1423"/>
                        <a:gd name="T90" fmla="*/ 1 w 942"/>
                        <a:gd name="T91" fmla="*/ 0 h 1423"/>
                        <a:gd name="T92" fmla="*/ 1 w 942"/>
                        <a:gd name="T93" fmla="*/ 0 h 1423"/>
                        <a:gd name="T94" fmla="*/ 1 w 942"/>
                        <a:gd name="T95" fmla="*/ 0 h 1423"/>
                        <a:gd name="T96" fmla="*/ 1 w 942"/>
                        <a:gd name="T97" fmla="*/ 0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2"/>
                        <a:gd name="T148" fmla="*/ 0 h 1423"/>
                        <a:gd name="T149" fmla="*/ 942 w 942"/>
                        <a:gd name="T150" fmla="*/ 1423 h 1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2"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874" y="1423"/>
                          </a:lnTo>
                          <a:lnTo>
                            <a:pt x="942" y="1385"/>
                          </a:lnTo>
                          <a:lnTo>
                            <a:pt x="900" y="1080"/>
                          </a:lnTo>
                          <a:lnTo>
                            <a:pt x="870" y="972"/>
                          </a:lnTo>
                          <a:lnTo>
                            <a:pt x="870" y="897"/>
                          </a:lnTo>
                          <a:lnTo>
                            <a:pt x="862" y="871"/>
                          </a:lnTo>
                          <a:lnTo>
                            <a:pt x="856" y="843"/>
                          </a:lnTo>
                          <a:lnTo>
                            <a:pt x="842" y="827"/>
                          </a:lnTo>
                          <a:lnTo>
                            <a:pt x="810" y="789"/>
                          </a:lnTo>
                          <a:lnTo>
                            <a:pt x="800" y="757"/>
                          </a:lnTo>
                          <a:lnTo>
                            <a:pt x="788" y="711"/>
                          </a:lnTo>
                          <a:lnTo>
                            <a:pt x="776" y="670"/>
                          </a:lnTo>
                          <a:lnTo>
                            <a:pt x="748" y="616"/>
                          </a:lnTo>
                          <a:lnTo>
                            <a:pt x="712" y="472"/>
                          </a:lnTo>
                          <a:lnTo>
                            <a:pt x="690" y="440"/>
                          </a:lnTo>
                          <a:lnTo>
                            <a:pt x="668" y="427"/>
                          </a:lnTo>
                          <a:lnTo>
                            <a:pt x="644" y="409"/>
                          </a:lnTo>
                          <a:lnTo>
                            <a:pt x="654" y="369"/>
                          </a:lnTo>
                          <a:lnTo>
                            <a:pt x="646" y="353"/>
                          </a:lnTo>
                          <a:lnTo>
                            <a:pt x="613" y="301"/>
                          </a:lnTo>
                          <a:lnTo>
                            <a:pt x="628" y="269"/>
                          </a:lnTo>
                          <a:lnTo>
                            <a:pt x="632" y="247"/>
                          </a:lnTo>
                          <a:lnTo>
                            <a:pt x="630" y="225"/>
                          </a:lnTo>
                          <a:lnTo>
                            <a:pt x="622" y="201"/>
                          </a:lnTo>
                          <a:lnTo>
                            <a:pt x="611" y="166"/>
                          </a:lnTo>
                          <a:lnTo>
                            <a:pt x="601" y="144"/>
                          </a:lnTo>
                          <a:lnTo>
                            <a:pt x="589" y="136"/>
                          </a:lnTo>
                          <a:lnTo>
                            <a:pt x="571" y="128"/>
                          </a:lnTo>
                          <a:lnTo>
                            <a:pt x="547" y="122"/>
                          </a:lnTo>
                          <a:lnTo>
                            <a:pt x="471" y="120"/>
                          </a:lnTo>
                          <a:lnTo>
                            <a:pt x="387" y="108"/>
                          </a:lnTo>
                          <a:lnTo>
                            <a:pt x="299" y="86"/>
                          </a:lnTo>
                          <a:lnTo>
                            <a:pt x="219" y="62"/>
                          </a:lnTo>
                          <a:lnTo>
                            <a:pt x="137" y="2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2" name="Freeform 24"/>
                    <p:cNvSpPr>
                      <a:spLocks/>
                    </p:cNvSpPr>
                    <p:nvPr/>
                  </p:nvSpPr>
                  <p:spPr bwMode="auto">
                    <a:xfrm>
                      <a:off x="3087" y="2700"/>
                      <a:ext cx="227" cy="491"/>
                    </a:xfrm>
                    <a:custGeom>
                      <a:avLst/>
                      <a:gdLst>
                        <a:gd name="T0" fmla="*/ 1 w 453"/>
                        <a:gd name="T1" fmla="*/ 1 h 982"/>
                        <a:gd name="T2" fmla="*/ 1 w 453"/>
                        <a:gd name="T3" fmla="*/ 1 h 982"/>
                        <a:gd name="T4" fmla="*/ 1 w 453"/>
                        <a:gd name="T5" fmla="*/ 1 h 982"/>
                        <a:gd name="T6" fmla="*/ 1 w 453"/>
                        <a:gd name="T7" fmla="*/ 1 h 982"/>
                        <a:gd name="T8" fmla="*/ 1 w 453"/>
                        <a:gd name="T9" fmla="*/ 1 h 982"/>
                        <a:gd name="T10" fmla="*/ 1 w 453"/>
                        <a:gd name="T11" fmla="*/ 1 h 982"/>
                        <a:gd name="T12" fmla="*/ 1 w 453"/>
                        <a:gd name="T13" fmla="*/ 1 h 982"/>
                        <a:gd name="T14" fmla="*/ 1 w 453"/>
                        <a:gd name="T15" fmla="*/ 1 h 982"/>
                        <a:gd name="T16" fmla="*/ 1 w 453"/>
                        <a:gd name="T17" fmla="*/ 1 h 982"/>
                        <a:gd name="T18" fmla="*/ 1 w 453"/>
                        <a:gd name="T19" fmla="*/ 1 h 982"/>
                        <a:gd name="T20" fmla="*/ 1 w 453"/>
                        <a:gd name="T21" fmla="*/ 1 h 982"/>
                        <a:gd name="T22" fmla="*/ 1 w 453"/>
                        <a:gd name="T23" fmla="*/ 1 h 982"/>
                        <a:gd name="T24" fmla="*/ 1 w 453"/>
                        <a:gd name="T25" fmla="*/ 1 h 982"/>
                        <a:gd name="T26" fmla="*/ 1 w 453"/>
                        <a:gd name="T27" fmla="*/ 1 h 982"/>
                        <a:gd name="T28" fmla="*/ 1 w 453"/>
                        <a:gd name="T29" fmla="*/ 1 h 982"/>
                        <a:gd name="T30" fmla="*/ 1 w 453"/>
                        <a:gd name="T31" fmla="*/ 1 h 982"/>
                        <a:gd name="T32" fmla="*/ 1 w 453"/>
                        <a:gd name="T33" fmla="*/ 1 h 982"/>
                        <a:gd name="T34" fmla="*/ 1 w 453"/>
                        <a:gd name="T35" fmla="*/ 1 h 982"/>
                        <a:gd name="T36" fmla="*/ 1 w 453"/>
                        <a:gd name="T37" fmla="*/ 1 h 982"/>
                        <a:gd name="T38" fmla="*/ 1 w 453"/>
                        <a:gd name="T39" fmla="*/ 1 h 982"/>
                        <a:gd name="T40" fmla="*/ 1 w 453"/>
                        <a:gd name="T41" fmla="*/ 1 h 982"/>
                        <a:gd name="T42" fmla="*/ 1 w 453"/>
                        <a:gd name="T43" fmla="*/ 1 h 982"/>
                        <a:gd name="T44" fmla="*/ 1 w 453"/>
                        <a:gd name="T45" fmla="*/ 1 h 982"/>
                        <a:gd name="T46" fmla="*/ 1 w 453"/>
                        <a:gd name="T47" fmla="*/ 1 h 982"/>
                        <a:gd name="T48" fmla="*/ 1 w 453"/>
                        <a:gd name="T49" fmla="*/ 1 h 982"/>
                        <a:gd name="T50" fmla="*/ 1 w 453"/>
                        <a:gd name="T51" fmla="*/ 1 h 982"/>
                        <a:gd name="T52" fmla="*/ 1 w 453"/>
                        <a:gd name="T53" fmla="*/ 1 h 982"/>
                        <a:gd name="T54" fmla="*/ 1 w 453"/>
                        <a:gd name="T55" fmla="*/ 1 h 982"/>
                        <a:gd name="T56" fmla="*/ 1 w 453"/>
                        <a:gd name="T57" fmla="*/ 1 h 982"/>
                        <a:gd name="T58" fmla="*/ 1 w 453"/>
                        <a:gd name="T59" fmla="*/ 1 h 982"/>
                        <a:gd name="T60" fmla="*/ 1 w 453"/>
                        <a:gd name="T61" fmla="*/ 1 h 982"/>
                        <a:gd name="T62" fmla="*/ 1 w 453"/>
                        <a:gd name="T63" fmla="*/ 1 h 982"/>
                        <a:gd name="T64" fmla="*/ 1 w 453"/>
                        <a:gd name="T65" fmla="*/ 0 h 9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3"/>
                        <a:gd name="T100" fmla="*/ 0 h 982"/>
                        <a:gd name="T101" fmla="*/ 453 w 453"/>
                        <a:gd name="T102" fmla="*/ 982 h 9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3" h="982">
                          <a:moveTo>
                            <a:pt x="172" y="0"/>
                          </a:moveTo>
                          <a:lnTo>
                            <a:pt x="210" y="35"/>
                          </a:lnTo>
                          <a:lnTo>
                            <a:pt x="184" y="71"/>
                          </a:lnTo>
                          <a:lnTo>
                            <a:pt x="172" y="107"/>
                          </a:lnTo>
                          <a:lnTo>
                            <a:pt x="160" y="155"/>
                          </a:lnTo>
                          <a:lnTo>
                            <a:pt x="150" y="227"/>
                          </a:lnTo>
                          <a:lnTo>
                            <a:pt x="190" y="211"/>
                          </a:lnTo>
                          <a:lnTo>
                            <a:pt x="220" y="199"/>
                          </a:lnTo>
                          <a:lnTo>
                            <a:pt x="244" y="217"/>
                          </a:lnTo>
                          <a:lnTo>
                            <a:pt x="178" y="275"/>
                          </a:lnTo>
                          <a:lnTo>
                            <a:pt x="150" y="306"/>
                          </a:lnTo>
                          <a:lnTo>
                            <a:pt x="150" y="394"/>
                          </a:lnTo>
                          <a:lnTo>
                            <a:pt x="160" y="402"/>
                          </a:lnTo>
                          <a:lnTo>
                            <a:pt x="226" y="348"/>
                          </a:lnTo>
                          <a:lnTo>
                            <a:pt x="258" y="330"/>
                          </a:lnTo>
                          <a:lnTo>
                            <a:pt x="297" y="316"/>
                          </a:lnTo>
                          <a:lnTo>
                            <a:pt x="317" y="316"/>
                          </a:lnTo>
                          <a:lnTo>
                            <a:pt x="299" y="348"/>
                          </a:lnTo>
                          <a:lnTo>
                            <a:pt x="275" y="378"/>
                          </a:lnTo>
                          <a:lnTo>
                            <a:pt x="244" y="400"/>
                          </a:lnTo>
                          <a:lnTo>
                            <a:pt x="210" y="412"/>
                          </a:lnTo>
                          <a:lnTo>
                            <a:pt x="184" y="426"/>
                          </a:lnTo>
                          <a:lnTo>
                            <a:pt x="154" y="456"/>
                          </a:lnTo>
                          <a:lnTo>
                            <a:pt x="148" y="516"/>
                          </a:lnTo>
                          <a:lnTo>
                            <a:pt x="132" y="551"/>
                          </a:lnTo>
                          <a:lnTo>
                            <a:pt x="138" y="611"/>
                          </a:lnTo>
                          <a:lnTo>
                            <a:pt x="136" y="661"/>
                          </a:lnTo>
                          <a:lnTo>
                            <a:pt x="156" y="651"/>
                          </a:lnTo>
                          <a:lnTo>
                            <a:pt x="174" y="651"/>
                          </a:lnTo>
                          <a:lnTo>
                            <a:pt x="160" y="695"/>
                          </a:lnTo>
                          <a:lnTo>
                            <a:pt x="130" y="725"/>
                          </a:lnTo>
                          <a:lnTo>
                            <a:pt x="132" y="749"/>
                          </a:lnTo>
                          <a:lnTo>
                            <a:pt x="148" y="802"/>
                          </a:lnTo>
                          <a:lnTo>
                            <a:pt x="156" y="842"/>
                          </a:lnTo>
                          <a:lnTo>
                            <a:pt x="208" y="892"/>
                          </a:lnTo>
                          <a:lnTo>
                            <a:pt x="264" y="880"/>
                          </a:lnTo>
                          <a:lnTo>
                            <a:pt x="341" y="872"/>
                          </a:lnTo>
                          <a:lnTo>
                            <a:pt x="377" y="868"/>
                          </a:lnTo>
                          <a:lnTo>
                            <a:pt x="411" y="874"/>
                          </a:lnTo>
                          <a:lnTo>
                            <a:pt x="435" y="886"/>
                          </a:lnTo>
                          <a:lnTo>
                            <a:pt x="453" y="908"/>
                          </a:lnTo>
                          <a:lnTo>
                            <a:pt x="399" y="902"/>
                          </a:lnTo>
                          <a:lnTo>
                            <a:pt x="347" y="898"/>
                          </a:lnTo>
                          <a:lnTo>
                            <a:pt x="299" y="898"/>
                          </a:lnTo>
                          <a:lnTo>
                            <a:pt x="264" y="902"/>
                          </a:lnTo>
                          <a:lnTo>
                            <a:pt x="240" y="938"/>
                          </a:lnTo>
                          <a:lnTo>
                            <a:pt x="323" y="958"/>
                          </a:lnTo>
                          <a:lnTo>
                            <a:pt x="184" y="976"/>
                          </a:lnTo>
                          <a:lnTo>
                            <a:pt x="94" y="982"/>
                          </a:lnTo>
                          <a:lnTo>
                            <a:pt x="148" y="938"/>
                          </a:lnTo>
                          <a:lnTo>
                            <a:pt x="148" y="902"/>
                          </a:lnTo>
                          <a:lnTo>
                            <a:pt x="108" y="832"/>
                          </a:lnTo>
                          <a:lnTo>
                            <a:pt x="100" y="743"/>
                          </a:lnTo>
                          <a:lnTo>
                            <a:pt x="114" y="653"/>
                          </a:lnTo>
                          <a:lnTo>
                            <a:pt x="94" y="633"/>
                          </a:lnTo>
                          <a:lnTo>
                            <a:pt x="106" y="597"/>
                          </a:lnTo>
                          <a:lnTo>
                            <a:pt x="0" y="591"/>
                          </a:lnTo>
                          <a:lnTo>
                            <a:pt x="34" y="557"/>
                          </a:lnTo>
                          <a:lnTo>
                            <a:pt x="84" y="561"/>
                          </a:lnTo>
                          <a:lnTo>
                            <a:pt x="130" y="520"/>
                          </a:lnTo>
                          <a:lnTo>
                            <a:pt x="112" y="490"/>
                          </a:lnTo>
                          <a:lnTo>
                            <a:pt x="130" y="442"/>
                          </a:lnTo>
                          <a:lnTo>
                            <a:pt x="136" y="280"/>
                          </a:lnTo>
                          <a:lnTo>
                            <a:pt x="142" y="185"/>
                          </a:lnTo>
                          <a:lnTo>
                            <a:pt x="166" y="35"/>
                          </a:lnTo>
                          <a:lnTo>
                            <a:pt x="172"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3" name="Freeform 25"/>
                    <p:cNvSpPr>
                      <a:spLocks/>
                    </p:cNvSpPr>
                    <p:nvPr/>
                  </p:nvSpPr>
                  <p:spPr bwMode="auto">
                    <a:xfrm>
                      <a:off x="3033" y="2937"/>
                      <a:ext cx="98" cy="20"/>
                    </a:xfrm>
                    <a:custGeom>
                      <a:avLst/>
                      <a:gdLst>
                        <a:gd name="T0" fmla="*/ 1 w 196"/>
                        <a:gd name="T1" fmla="*/ 0 h 40"/>
                        <a:gd name="T2" fmla="*/ 0 w 196"/>
                        <a:gd name="T3" fmla="*/ 1 h 40"/>
                        <a:gd name="T4" fmla="*/ 1 w 196"/>
                        <a:gd name="T5" fmla="*/ 1 h 40"/>
                        <a:gd name="T6" fmla="*/ 1 w 196"/>
                        <a:gd name="T7" fmla="*/ 0 h 40"/>
                        <a:gd name="T8" fmla="*/ 0 60000 65536"/>
                        <a:gd name="T9" fmla="*/ 0 60000 65536"/>
                        <a:gd name="T10" fmla="*/ 0 60000 65536"/>
                        <a:gd name="T11" fmla="*/ 0 60000 65536"/>
                        <a:gd name="T12" fmla="*/ 0 w 196"/>
                        <a:gd name="T13" fmla="*/ 0 h 40"/>
                        <a:gd name="T14" fmla="*/ 196 w 196"/>
                        <a:gd name="T15" fmla="*/ 40 h 40"/>
                      </a:gdLst>
                      <a:ahLst/>
                      <a:cxnLst>
                        <a:cxn ang="T8">
                          <a:pos x="T0" y="T1"/>
                        </a:cxn>
                        <a:cxn ang="T9">
                          <a:pos x="T2" y="T3"/>
                        </a:cxn>
                        <a:cxn ang="T10">
                          <a:pos x="T4" y="T5"/>
                        </a:cxn>
                        <a:cxn ang="T11">
                          <a:pos x="T6" y="T7"/>
                        </a:cxn>
                      </a:cxnLst>
                      <a:rect l="T12" t="T13" r="T14" b="T15"/>
                      <a:pathLst>
                        <a:path w="196" h="40">
                          <a:moveTo>
                            <a:pt x="196" y="0"/>
                          </a:moveTo>
                          <a:lnTo>
                            <a:pt x="0" y="34"/>
                          </a:lnTo>
                          <a:lnTo>
                            <a:pt x="108" y="40"/>
                          </a:lnTo>
                          <a:lnTo>
                            <a:pt x="196"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944" name="Group 26"/>
                    <p:cNvGrpSpPr>
                      <a:grpSpLocks/>
                    </p:cNvGrpSpPr>
                    <p:nvPr/>
                  </p:nvGrpSpPr>
                  <p:grpSpPr bwMode="auto">
                    <a:xfrm>
                      <a:off x="2905" y="2610"/>
                      <a:ext cx="169" cy="720"/>
                      <a:chOff x="2905" y="2610"/>
                      <a:chExt cx="169" cy="720"/>
                    </a:xfrm>
                  </p:grpSpPr>
                  <p:sp>
                    <p:nvSpPr>
                      <p:cNvPr id="34945" name="Freeform 27"/>
                      <p:cNvSpPr>
                        <a:spLocks/>
                      </p:cNvSpPr>
                      <p:nvPr/>
                    </p:nvSpPr>
                    <p:spPr bwMode="auto">
                      <a:xfrm>
                        <a:off x="2911" y="2619"/>
                        <a:ext cx="163" cy="711"/>
                      </a:xfrm>
                      <a:custGeom>
                        <a:avLst/>
                        <a:gdLst>
                          <a:gd name="T0" fmla="*/ 1 w 325"/>
                          <a:gd name="T1" fmla="*/ 0 h 1423"/>
                          <a:gd name="T2" fmla="*/ 1 w 325"/>
                          <a:gd name="T3" fmla="*/ 0 h 1423"/>
                          <a:gd name="T4" fmla="*/ 1 w 325"/>
                          <a:gd name="T5" fmla="*/ 0 h 1423"/>
                          <a:gd name="T6" fmla="*/ 0 w 325"/>
                          <a:gd name="T7" fmla="*/ 0 h 1423"/>
                          <a:gd name="T8" fmla="*/ 1 w 325"/>
                          <a:gd name="T9" fmla="*/ 0 h 1423"/>
                          <a:gd name="T10" fmla="*/ 1 w 325"/>
                          <a:gd name="T11" fmla="*/ 0 h 1423"/>
                          <a:gd name="T12" fmla="*/ 1 w 325"/>
                          <a:gd name="T13" fmla="*/ 0 h 1423"/>
                          <a:gd name="T14" fmla="*/ 1 w 325"/>
                          <a:gd name="T15" fmla="*/ 0 h 1423"/>
                          <a:gd name="T16" fmla="*/ 1 w 325"/>
                          <a:gd name="T17" fmla="*/ 0 h 1423"/>
                          <a:gd name="T18" fmla="*/ 1 w 325"/>
                          <a:gd name="T19" fmla="*/ 0 h 1423"/>
                          <a:gd name="T20" fmla="*/ 1 w 325"/>
                          <a:gd name="T21" fmla="*/ 0 h 1423"/>
                          <a:gd name="T22" fmla="*/ 1 w 325"/>
                          <a:gd name="T23" fmla="*/ 0 h 1423"/>
                          <a:gd name="T24" fmla="*/ 1 w 325"/>
                          <a:gd name="T25" fmla="*/ 0 h 1423"/>
                          <a:gd name="T26" fmla="*/ 1 w 325"/>
                          <a:gd name="T27" fmla="*/ 0 h 1423"/>
                          <a:gd name="T28" fmla="*/ 1 w 325"/>
                          <a:gd name="T29" fmla="*/ 0 h 1423"/>
                          <a:gd name="T30" fmla="*/ 1 w 325"/>
                          <a:gd name="T31" fmla="*/ 0 h 1423"/>
                          <a:gd name="T32" fmla="*/ 1 w 325"/>
                          <a:gd name="T33" fmla="*/ 0 h 1423"/>
                          <a:gd name="T34" fmla="*/ 1 w 325"/>
                          <a:gd name="T35" fmla="*/ 0 h 1423"/>
                          <a:gd name="T36" fmla="*/ 1 w 325"/>
                          <a:gd name="T37" fmla="*/ 0 h 1423"/>
                          <a:gd name="T38" fmla="*/ 1 w 325"/>
                          <a:gd name="T39" fmla="*/ 0 h 1423"/>
                          <a:gd name="T40" fmla="*/ 1 w 325"/>
                          <a:gd name="T41" fmla="*/ 0 h 1423"/>
                          <a:gd name="T42" fmla="*/ 1 w 325"/>
                          <a:gd name="T43" fmla="*/ 0 h 1423"/>
                          <a:gd name="T44" fmla="*/ 1 w 325"/>
                          <a:gd name="T45" fmla="*/ 0 h 1423"/>
                          <a:gd name="T46" fmla="*/ 1 w 325"/>
                          <a:gd name="T47" fmla="*/ 0 h 1423"/>
                          <a:gd name="T48" fmla="*/ 1 w 325"/>
                          <a:gd name="T49" fmla="*/ 0 h 1423"/>
                          <a:gd name="T50" fmla="*/ 1 w 325"/>
                          <a:gd name="T51" fmla="*/ 0 h 1423"/>
                          <a:gd name="T52" fmla="*/ 1 w 325"/>
                          <a:gd name="T53" fmla="*/ 0 h 1423"/>
                          <a:gd name="T54" fmla="*/ 1 w 325"/>
                          <a:gd name="T55" fmla="*/ 0 h 1423"/>
                          <a:gd name="T56" fmla="*/ 1 w 325"/>
                          <a:gd name="T57" fmla="*/ 0 h 1423"/>
                          <a:gd name="T58" fmla="*/ 1 w 325"/>
                          <a:gd name="T59" fmla="*/ 0 h 1423"/>
                          <a:gd name="T60" fmla="*/ 1 w 325"/>
                          <a:gd name="T61" fmla="*/ 0 h 1423"/>
                          <a:gd name="T62" fmla="*/ 1 w 325"/>
                          <a:gd name="T63" fmla="*/ 0 h 1423"/>
                          <a:gd name="T64" fmla="*/ 1 w 325"/>
                          <a:gd name="T65" fmla="*/ 0 h 1423"/>
                          <a:gd name="T66" fmla="*/ 1 w 325"/>
                          <a:gd name="T67" fmla="*/ 0 h 1423"/>
                          <a:gd name="T68" fmla="*/ 1 w 325"/>
                          <a:gd name="T69" fmla="*/ 0 h 1423"/>
                          <a:gd name="T70" fmla="*/ 1 w 325"/>
                          <a:gd name="T71" fmla="*/ 0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23"/>
                          <a:gd name="T110" fmla="*/ 325 w 325"/>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287" y="1423"/>
                            </a:lnTo>
                            <a:lnTo>
                              <a:pt x="271" y="1387"/>
                            </a:lnTo>
                            <a:lnTo>
                              <a:pt x="237" y="1293"/>
                            </a:lnTo>
                            <a:lnTo>
                              <a:pt x="217" y="1227"/>
                            </a:lnTo>
                            <a:lnTo>
                              <a:pt x="197" y="1154"/>
                            </a:lnTo>
                            <a:lnTo>
                              <a:pt x="187" y="1078"/>
                            </a:lnTo>
                            <a:lnTo>
                              <a:pt x="187" y="1002"/>
                            </a:lnTo>
                            <a:lnTo>
                              <a:pt x="191" y="931"/>
                            </a:lnTo>
                            <a:lnTo>
                              <a:pt x="213" y="815"/>
                            </a:lnTo>
                            <a:lnTo>
                              <a:pt x="231" y="739"/>
                            </a:lnTo>
                            <a:lnTo>
                              <a:pt x="259" y="652"/>
                            </a:lnTo>
                            <a:lnTo>
                              <a:pt x="293" y="552"/>
                            </a:lnTo>
                            <a:lnTo>
                              <a:pt x="299" y="492"/>
                            </a:lnTo>
                            <a:lnTo>
                              <a:pt x="311" y="427"/>
                            </a:lnTo>
                            <a:lnTo>
                              <a:pt x="315" y="383"/>
                            </a:lnTo>
                            <a:lnTo>
                              <a:pt x="171" y="351"/>
                            </a:lnTo>
                            <a:lnTo>
                              <a:pt x="325" y="261"/>
                            </a:lnTo>
                            <a:lnTo>
                              <a:pt x="269" y="213"/>
                            </a:lnTo>
                            <a:lnTo>
                              <a:pt x="231" y="166"/>
                            </a:lnTo>
                            <a:lnTo>
                              <a:pt x="183" y="98"/>
                            </a:lnTo>
                            <a:lnTo>
                              <a:pt x="137" y="2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6" name="Freeform 28"/>
                      <p:cNvSpPr>
                        <a:spLocks/>
                      </p:cNvSpPr>
                      <p:nvPr/>
                    </p:nvSpPr>
                    <p:spPr bwMode="auto">
                      <a:xfrm>
                        <a:off x="2905" y="2610"/>
                        <a:ext cx="163" cy="711"/>
                      </a:xfrm>
                      <a:custGeom>
                        <a:avLst/>
                        <a:gdLst>
                          <a:gd name="T0" fmla="*/ 1 w 325"/>
                          <a:gd name="T1" fmla="*/ 0 h 1423"/>
                          <a:gd name="T2" fmla="*/ 1 w 325"/>
                          <a:gd name="T3" fmla="*/ 0 h 1423"/>
                          <a:gd name="T4" fmla="*/ 1 w 325"/>
                          <a:gd name="T5" fmla="*/ 0 h 1423"/>
                          <a:gd name="T6" fmla="*/ 0 w 325"/>
                          <a:gd name="T7" fmla="*/ 0 h 1423"/>
                          <a:gd name="T8" fmla="*/ 1 w 325"/>
                          <a:gd name="T9" fmla="*/ 0 h 1423"/>
                          <a:gd name="T10" fmla="*/ 1 w 325"/>
                          <a:gd name="T11" fmla="*/ 0 h 1423"/>
                          <a:gd name="T12" fmla="*/ 1 w 325"/>
                          <a:gd name="T13" fmla="*/ 0 h 1423"/>
                          <a:gd name="T14" fmla="*/ 1 w 325"/>
                          <a:gd name="T15" fmla="*/ 0 h 1423"/>
                          <a:gd name="T16" fmla="*/ 1 w 325"/>
                          <a:gd name="T17" fmla="*/ 0 h 1423"/>
                          <a:gd name="T18" fmla="*/ 1 w 325"/>
                          <a:gd name="T19" fmla="*/ 0 h 1423"/>
                          <a:gd name="T20" fmla="*/ 1 w 325"/>
                          <a:gd name="T21" fmla="*/ 0 h 1423"/>
                          <a:gd name="T22" fmla="*/ 1 w 325"/>
                          <a:gd name="T23" fmla="*/ 0 h 1423"/>
                          <a:gd name="T24" fmla="*/ 1 w 325"/>
                          <a:gd name="T25" fmla="*/ 0 h 1423"/>
                          <a:gd name="T26" fmla="*/ 1 w 325"/>
                          <a:gd name="T27" fmla="*/ 0 h 1423"/>
                          <a:gd name="T28" fmla="*/ 1 w 325"/>
                          <a:gd name="T29" fmla="*/ 0 h 1423"/>
                          <a:gd name="T30" fmla="*/ 1 w 325"/>
                          <a:gd name="T31" fmla="*/ 0 h 1423"/>
                          <a:gd name="T32" fmla="*/ 1 w 325"/>
                          <a:gd name="T33" fmla="*/ 0 h 1423"/>
                          <a:gd name="T34" fmla="*/ 1 w 325"/>
                          <a:gd name="T35" fmla="*/ 0 h 1423"/>
                          <a:gd name="T36" fmla="*/ 1 w 325"/>
                          <a:gd name="T37" fmla="*/ 0 h 1423"/>
                          <a:gd name="T38" fmla="*/ 1 w 325"/>
                          <a:gd name="T39" fmla="*/ 0 h 1423"/>
                          <a:gd name="T40" fmla="*/ 1 w 325"/>
                          <a:gd name="T41" fmla="*/ 0 h 1423"/>
                          <a:gd name="T42" fmla="*/ 1 w 325"/>
                          <a:gd name="T43" fmla="*/ 0 h 1423"/>
                          <a:gd name="T44" fmla="*/ 1 w 325"/>
                          <a:gd name="T45" fmla="*/ 0 h 1423"/>
                          <a:gd name="T46" fmla="*/ 1 w 325"/>
                          <a:gd name="T47" fmla="*/ 0 h 1423"/>
                          <a:gd name="T48" fmla="*/ 1 w 325"/>
                          <a:gd name="T49" fmla="*/ 0 h 1423"/>
                          <a:gd name="T50" fmla="*/ 1 w 325"/>
                          <a:gd name="T51" fmla="*/ 0 h 1423"/>
                          <a:gd name="T52" fmla="*/ 1 w 325"/>
                          <a:gd name="T53" fmla="*/ 0 h 1423"/>
                          <a:gd name="T54" fmla="*/ 1 w 325"/>
                          <a:gd name="T55" fmla="*/ 0 h 1423"/>
                          <a:gd name="T56" fmla="*/ 1 w 325"/>
                          <a:gd name="T57" fmla="*/ 0 h 1423"/>
                          <a:gd name="T58" fmla="*/ 1 w 325"/>
                          <a:gd name="T59" fmla="*/ 0 h 1423"/>
                          <a:gd name="T60" fmla="*/ 1 w 325"/>
                          <a:gd name="T61" fmla="*/ 0 h 1423"/>
                          <a:gd name="T62" fmla="*/ 1 w 325"/>
                          <a:gd name="T63" fmla="*/ 0 h 1423"/>
                          <a:gd name="T64" fmla="*/ 1 w 325"/>
                          <a:gd name="T65" fmla="*/ 0 h 1423"/>
                          <a:gd name="T66" fmla="*/ 1 w 325"/>
                          <a:gd name="T67" fmla="*/ 0 h 1423"/>
                          <a:gd name="T68" fmla="*/ 1 w 325"/>
                          <a:gd name="T69" fmla="*/ 0 h 1423"/>
                          <a:gd name="T70" fmla="*/ 1 w 325"/>
                          <a:gd name="T71" fmla="*/ 0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23"/>
                          <a:gd name="T110" fmla="*/ 325 w 325"/>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287" y="1423"/>
                            </a:lnTo>
                            <a:lnTo>
                              <a:pt x="271" y="1387"/>
                            </a:lnTo>
                            <a:lnTo>
                              <a:pt x="237" y="1293"/>
                            </a:lnTo>
                            <a:lnTo>
                              <a:pt x="217" y="1228"/>
                            </a:lnTo>
                            <a:lnTo>
                              <a:pt x="197" y="1154"/>
                            </a:lnTo>
                            <a:lnTo>
                              <a:pt x="187" y="1078"/>
                            </a:lnTo>
                            <a:lnTo>
                              <a:pt x="187" y="1002"/>
                            </a:lnTo>
                            <a:lnTo>
                              <a:pt x="191" y="931"/>
                            </a:lnTo>
                            <a:lnTo>
                              <a:pt x="213" y="815"/>
                            </a:lnTo>
                            <a:lnTo>
                              <a:pt x="231" y="739"/>
                            </a:lnTo>
                            <a:lnTo>
                              <a:pt x="259" y="652"/>
                            </a:lnTo>
                            <a:lnTo>
                              <a:pt x="293" y="552"/>
                            </a:lnTo>
                            <a:lnTo>
                              <a:pt x="299" y="492"/>
                            </a:lnTo>
                            <a:lnTo>
                              <a:pt x="311" y="427"/>
                            </a:lnTo>
                            <a:lnTo>
                              <a:pt x="315" y="383"/>
                            </a:lnTo>
                            <a:lnTo>
                              <a:pt x="171" y="351"/>
                            </a:lnTo>
                            <a:lnTo>
                              <a:pt x="325" y="261"/>
                            </a:lnTo>
                            <a:lnTo>
                              <a:pt x="269" y="213"/>
                            </a:lnTo>
                            <a:lnTo>
                              <a:pt x="231" y="166"/>
                            </a:lnTo>
                            <a:lnTo>
                              <a:pt x="183" y="98"/>
                            </a:lnTo>
                            <a:lnTo>
                              <a:pt x="137" y="2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34907" name="Group 29"/>
              <p:cNvGrpSpPr>
                <a:grpSpLocks/>
              </p:cNvGrpSpPr>
              <p:nvPr/>
            </p:nvGrpSpPr>
            <p:grpSpPr bwMode="auto">
              <a:xfrm>
                <a:off x="2609" y="2281"/>
                <a:ext cx="373" cy="476"/>
                <a:chOff x="2609" y="2281"/>
                <a:chExt cx="373" cy="476"/>
              </a:xfrm>
            </p:grpSpPr>
            <p:sp>
              <p:nvSpPr>
                <p:cNvPr id="34908" name="Freeform 30"/>
                <p:cNvSpPr>
                  <a:spLocks/>
                </p:cNvSpPr>
                <p:nvPr/>
              </p:nvSpPr>
              <p:spPr bwMode="auto">
                <a:xfrm>
                  <a:off x="2622" y="2296"/>
                  <a:ext cx="360" cy="461"/>
                </a:xfrm>
                <a:custGeom>
                  <a:avLst/>
                  <a:gdLst>
                    <a:gd name="T0" fmla="*/ 1 w 720"/>
                    <a:gd name="T1" fmla="*/ 1 h 920"/>
                    <a:gd name="T2" fmla="*/ 1 w 720"/>
                    <a:gd name="T3" fmla="*/ 1 h 920"/>
                    <a:gd name="T4" fmla="*/ 1 w 720"/>
                    <a:gd name="T5" fmla="*/ 1 h 920"/>
                    <a:gd name="T6" fmla="*/ 1 w 720"/>
                    <a:gd name="T7" fmla="*/ 1 h 920"/>
                    <a:gd name="T8" fmla="*/ 1 w 720"/>
                    <a:gd name="T9" fmla="*/ 1 h 920"/>
                    <a:gd name="T10" fmla="*/ 1 w 720"/>
                    <a:gd name="T11" fmla="*/ 1 h 920"/>
                    <a:gd name="T12" fmla="*/ 1 w 720"/>
                    <a:gd name="T13" fmla="*/ 1 h 920"/>
                    <a:gd name="T14" fmla="*/ 1 w 720"/>
                    <a:gd name="T15" fmla="*/ 1 h 920"/>
                    <a:gd name="T16" fmla="*/ 1 w 720"/>
                    <a:gd name="T17" fmla="*/ 1 h 920"/>
                    <a:gd name="T18" fmla="*/ 1 w 720"/>
                    <a:gd name="T19" fmla="*/ 1 h 920"/>
                    <a:gd name="T20" fmla="*/ 1 w 720"/>
                    <a:gd name="T21" fmla="*/ 1 h 920"/>
                    <a:gd name="T22" fmla="*/ 1 w 720"/>
                    <a:gd name="T23" fmla="*/ 1 h 920"/>
                    <a:gd name="T24" fmla="*/ 1 w 720"/>
                    <a:gd name="T25" fmla="*/ 1 h 920"/>
                    <a:gd name="T26" fmla="*/ 1 w 720"/>
                    <a:gd name="T27" fmla="*/ 1 h 920"/>
                    <a:gd name="T28" fmla="*/ 1 w 720"/>
                    <a:gd name="T29" fmla="*/ 1 h 920"/>
                    <a:gd name="T30" fmla="*/ 1 w 720"/>
                    <a:gd name="T31" fmla="*/ 1 h 920"/>
                    <a:gd name="T32" fmla="*/ 1 w 720"/>
                    <a:gd name="T33" fmla="*/ 1 h 920"/>
                    <a:gd name="T34" fmla="*/ 1 w 720"/>
                    <a:gd name="T35" fmla="*/ 1 h 920"/>
                    <a:gd name="T36" fmla="*/ 1 w 720"/>
                    <a:gd name="T37" fmla="*/ 1 h 920"/>
                    <a:gd name="T38" fmla="*/ 1 w 720"/>
                    <a:gd name="T39" fmla="*/ 1 h 920"/>
                    <a:gd name="T40" fmla="*/ 1 w 720"/>
                    <a:gd name="T41" fmla="*/ 1 h 920"/>
                    <a:gd name="T42" fmla="*/ 1 w 720"/>
                    <a:gd name="T43" fmla="*/ 1 h 920"/>
                    <a:gd name="T44" fmla="*/ 1 w 720"/>
                    <a:gd name="T45" fmla="*/ 1 h 920"/>
                    <a:gd name="T46" fmla="*/ 1 w 720"/>
                    <a:gd name="T47" fmla="*/ 1 h 920"/>
                    <a:gd name="T48" fmla="*/ 1 w 720"/>
                    <a:gd name="T49" fmla="*/ 1 h 920"/>
                    <a:gd name="T50" fmla="*/ 1 w 720"/>
                    <a:gd name="T51" fmla="*/ 0 h 920"/>
                    <a:gd name="T52" fmla="*/ 1 w 720"/>
                    <a:gd name="T53" fmla="*/ 1 h 920"/>
                    <a:gd name="T54" fmla="*/ 1 w 720"/>
                    <a:gd name="T55" fmla="*/ 1 h 920"/>
                    <a:gd name="T56" fmla="*/ 1 w 720"/>
                    <a:gd name="T57" fmla="*/ 1 h 920"/>
                    <a:gd name="T58" fmla="*/ 1 w 720"/>
                    <a:gd name="T59" fmla="*/ 1 h 920"/>
                    <a:gd name="T60" fmla="*/ 1 w 720"/>
                    <a:gd name="T61" fmla="*/ 1 h 920"/>
                    <a:gd name="T62" fmla="*/ 1 w 720"/>
                    <a:gd name="T63" fmla="*/ 1 h 9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0"/>
                    <a:gd name="T97" fmla="*/ 0 h 920"/>
                    <a:gd name="T98" fmla="*/ 720 w 720"/>
                    <a:gd name="T99" fmla="*/ 920 h 9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0" h="920">
                      <a:moveTo>
                        <a:pt x="24" y="466"/>
                      </a:moveTo>
                      <a:lnTo>
                        <a:pt x="6" y="474"/>
                      </a:lnTo>
                      <a:lnTo>
                        <a:pt x="0" y="492"/>
                      </a:lnTo>
                      <a:lnTo>
                        <a:pt x="4" y="534"/>
                      </a:lnTo>
                      <a:lnTo>
                        <a:pt x="22" y="589"/>
                      </a:lnTo>
                      <a:lnTo>
                        <a:pt x="40" y="623"/>
                      </a:lnTo>
                      <a:lnTo>
                        <a:pt x="72" y="655"/>
                      </a:lnTo>
                      <a:lnTo>
                        <a:pt x="114" y="685"/>
                      </a:lnTo>
                      <a:lnTo>
                        <a:pt x="142" y="701"/>
                      </a:lnTo>
                      <a:lnTo>
                        <a:pt x="173" y="713"/>
                      </a:lnTo>
                      <a:lnTo>
                        <a:pt x="191" y="711"/>
                      </a:lnTo>
                      <a:lnTo>
                        <a:pt x="203" y="715"/>
                      </a:lnTo>
                      <a:lnTo>
                        <a:pt x="209" y="739"/>
                      </a:lnTo>
                      <a:lnTo>
                        <a:pt x="217" y="763"/>
                      </a:lnTo>
                      <a:lnTo>
                        <a:pt x="227" y="785"/>
                      </a:lnTo>
                      <a:lnTo>
                        <a:pt x="241" y="799"/>
                      </a:lnTo>
                      <a:lnTo>
                        <a:pt x="257" y="815"/>
                      </a:lnTo>
                      <a:lnTo>
                        <a:pt x="283" y="834"/>
                      </a:lnTo>
                      <a:lnTo>
                        <a:pt x="315" y="852"/>
                      </a:lnTo>
                      <a:lnTo>
                        <a:pt x="357" y="894"/>
                      </a:lnTo>
                      <a:lnTo>
                        <a:pt x="379" y="910"/>
                      </a:lnTo>
                      <a:lnTo>
                        <a:pt x="397" y="918"/>
                      </a:lnTo>
                      <a:lnTo>
                        <a:pt x="427" y="920"/>
                      </a:lnTo>
                      <a:lnTo>
                        <a:pt x="451" y="918"/>
                      </a:lnTo>
                      <a:lnTo>
                        <a:pt x="475" y="912"/>
                      </a:lnTo>
                      <a:lnTo>
                        <a:pt x="495" y="904"/>
                      </a:lnTo>
                      <a:lnTo>
                        <a:pt x="523" y="888"/>
                      </a:lnTo>
                      <a:lnTo>
                        <a:pt x="547" y="874"/>
                      </a:lnTo>
                      <a:lnTo>
                        <a:pt x="571" y="852"/>
                      </a:lnTo>
                      <a:lnTo>
                        <a:pt x="607" y="852"/>
                      </a:lnTo>
                      <a:lnTo>
                        <a:pt x="637" y="832"/>
                      </a:lnTo>
                      <a:lnTo>
                        <a:pt x="665" y="781"/>
                      </a:lnTo>
                      <a:lnTo>
                        <a:pt x="688" y="751"/>
                      </a:lnTo>
                      <a:lnTo>
                        <a:pt x="708" y="713"/>
                      </a:lnTo>
                      <a:lnTo>
                        <a:pt x="718" y="659"/>
                      </a:lnTo>
                      <a:lnTo>
                        <a:pt x="720" y="611"/>
                      </a:lnTo>
                      <a:lnTo>
                        <a:pt x="714" y="562"/>
                      </a:lnTo>
                      <a:lnTo>
                        <a:pt x="700" y="526"/>
                      </a:lnTo>
                      <a:lnTo>
                        <a:pt x="694" y="490"/>
                      </a:lnTo>
                      <a:lnTo>
                        <a:pt x="690" y="436"/>
                      </a:lnTo>
                      <a:lnTo>
                        <a:pt x="676" y="372"/>
                      </a:lnTo>
                      <a:lnTo>
                        <a:pt x="655" y="322"/>
                      </a:lnTo>
                      <a:lnTo>
                        <a:pt x="635" y="293"/>
                      </a:lnTo>
                      <a:lnTo>
                        <a:pt x="625" y="259"/>
                      </a:lnTo>
                      <a:lnTo>
                        <a:pt x="601" y="205"/>
                      </a:lnTo>
                      <a:lnTo>
                        <a:pt x="569" y="149"/>
                      </a:lnTo>
                      <a:lnTo>
                        <a:pt x="533" y="101"/>
                      </a:lnTo>
                      <a:lnTo>
                        <a:pt x="497" y="61"/>
                      </a:lnTo>
                      <a:lnTo>
                        <a:pt x="451" y="30"/>
                      </a:lnTo>
                      <a:lnTo>
                        <a:pt x="399" y="8"/>
                      </a:lnTo>
                      <a:lnTo>
                        <a:pt x="351" y="0"/>
                      </a:lnTo>
                      <a:lnTo>
                        <a:pt x="309" y="0"/>
                      </a:lnTo>
                      <a:lnTo>
                        <a:pt x="245" y="8"/>
                      </a:lnTo>
                      <a:lnTo>
                        <a:pt x="243" y="12"/>
                      </a:lnTo>
                      <a:lnTo>
                        <a:pt x="197" y="26"/>
                      </a:lnTo>
                      <a:lnTo>
                        <a:pt x="142" y="53"/>
                      </a:lnTo>
                      <a:lnTo>
                        <a:pt x="90" y="83"/>
                      </a:lnTo>
                      <a:lnTo>
                        <a:pt x="60" y="113"/>
                      </a:lnTo>
                      <a:lnTo>
                        <a:pt x="36" y="145"/>
                      </a:lnTo>
                      <a:lnTo>
                        <a:pt x="22" y="187"/>
                      </a:lnTo>
                      <a:lnTo>
                        <a:pt x="6" y="259"/>
                      </a:lnTo>
                      <a:lnTo>
                        <a:pt x="6" y="322"/>
                      </a:lnTo>
                      <a:lnTo>
                        <a:pt x="12" y="388"/>
                      </a:lnTo>
                      <a:lnTo>
                        <a:pt x="24" y="46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909" name="Group 31"/>
                <p:cNvGrpSpPr>
                  <a:grpSpLocks/>
                </p:cNvGrpSpPr>
                <p:nvPr/>
              </p:nvGrpSpPr>
              <p:grpSpPr bwMode="auto">
                <a:xfrm>
                  <a:off x="2675" y="2440"/>
                  <a:ext cx="285" cy="282"/>
                  <a:chOff x="2675" y="2440"/>
                  <a:chExt cx="285" cy="282"/>
                </a:xfrm>
              </p:grpSpPr>
              <p:grpSp>
                <p:nvGrpSpPr>
                  <p:cNvPr id="34919" name="Group 32"/>
                  <p:cNvGrpSpPr>
                    <a:grpSpLocks/>
                  </p:cNvGrpSpPr>
                  <p:nvPr/>
                </p:nvGrpSpPr>
                <p:grpSpPr bwMode="auto">
                  <a:xfrm>
                    <a:off x="2675" y="2440"/>
                    <a:ext cx="285" cy="282"/>
                    <a:chOff x="2675" y="2440"/>
                    <a:chExt cx="285" cy="282"/>
                  </a:xfrm>
                </p:grpSpPr>
                <p:sp>
                  <p:nvSpPr>
                    <p:cNvPr id="34926" name="Freeform 33"/>
                    <p:cNvSpPr>
                      <a:spLocks/>
                    </p:cNvSpPr>
                    <p:nvPr/>
                  </p:nvSpPr>
                  <p:spPr bwMode="auto">
                    <a:xfrm>
                      <a:off x="2860" y="2440"/>
                      <a:ext cx="79" cy="131"/>
                    </a:xfrm>
                    <a:custGeom>
                      <a:avLst/>
                      <a:gdLst>
                        <a:gd name="T0" fmla="*/ 1 w 158"/>
                        <a:gd name="T1" fmla="*/ 0 h 263"/>
                        <a:gd name="T2" fmla="*/ 1 w 158"/>
                        <a:gd name="T3" fmla="*/ 0 h 263"/>
                        <a:gd name="T4" fmla="*/ 1 w 158"/>
                        <a:gd name="T5" fmla="*/ 0 h 263"/>
                        <a:gd name="T6" fmla="*/ 1 w 158"/>
                        <a:gd name="T7" fmla="*/ 0 h 263"/>
                        <a:gd name="T8" fmla="*/ 1 w 158"/>
                        <a:gd name="T9" fmla="*/ 0 h 263"/>
                        <a:gd name="T10" fmla="*/ 1 w 158"/>
                        <a:gd name="T11" fmla="*/ 0 h 263"/>
                        <a:gd name="T12" fmla="*/ 1 w 158"/>
                        <a:gd name="T13" fmla="*/ 0 h 263"/>
                        <a:gd name="T14" fmla="*/ 1 w 158"/>
                        <a:gd name="T15" fmla="*/ 0 h 263"/>
                        <a:gd name="T16" fmla="*/ 1 w 158"/>
                        <a:gd name="T17" fmla="*/ 0 h 263"/>
                        <a:gd name="T18" fmla="*/ 1 w 158"/>
                        <a:gd name="T19" fmla="*/ 0 h 263"/>
                        <a:gd name="T20" fmla="*/ 1 w 158"/>
                        <a:gd name="T21" fmla="*/ 0 h 263"/>
                        <a:gd name="T22" fmla="*/ 1 w 158"/>
                        <a:gd name="T23" fmla="*/ 0 h 263"/>
                        <a:gd name="T24" fmla="*/ 1 w 158"/>
                        <a:gd name="T25" fmla="*/ 0 h 263"/>
                        <a:gd name="T26" fmla="*/ 1 w 158"/>
                        <a:gd name="T27" fmla="*/ 0 h 263"/>
                        <a:gd name="T28" fmla="*/ 1 w 158"/>
                        <a:gd name="T29" fmla="*/ 0 h 263"/>
                        <a:gd name="T30" fmla="*/ 1 w 158"/>
                        <a:gd name="T31" fmla="*/ 0 h 263"/>
                        <a:gd name="T32" fmla="*/ 1 w 158"/>
                        <a:gd name="T33" fmla="*/ 0 h 263"/>
                        <a:gd name="T34" fmla="*/ 1 w 158"/>
                        <a:gd name="T35" fmla="*/ 0 h 263"/>
                        <a:gd name="T36" fmla="*/ 1 w 158"/>
                        <a:gd name="T37" fmla="*/ 0 h 263"/>
                        <a:gd name="T38" fmla="*/ 1 w 158"/>
                        <a:gd name="T39" fmla="*/ 0 h 263"/>
                        <a:gd name="T40" fmla="*/ 1 w 158"/>
                        <a:gd name="T41" fmla="*/ 0 h 263"/>
                        <a:gd name="T42" fmla="*/ 1 w 158"/>
                        <a:gd name="T43" fmla="*/ 0 h 263"/>
                        <a:gd name="T44" fmla="*/ 1 w 158"/>
                        <a:gd name="T45" fmla="*/ 0 h 263"/>
                        <a:gd name="T46" fmla="*/ 1 w 158"/>
                        <a:gd name="T47" fmla="*/ 0 h 263"/>
                        <a:gd name="T48" fmla="*/ 1 w 158"/>
                        <a:gd name="T49" fmla="*/ 0 h 263"/>
                        <a:gd name="T50" fmla="*/ 1 w 158"/>
                        <a:gd name="T51" fmla="*/ 0 h 263"/>
                        <a:gd name="T52" fmla="*/ 1 w 158"/>
                        <a:gd name="T53" fmla="*/ 0 h 263"/>
                        <a:gd name="T54" fmla="*/ 1 w 158"/>
                        <a:gd name="T55" fmla="*/ 0 h 263"/>
                        <a:gd name="T56" fmla="*/ 1 w 158"/>
                        <a:gd name="T57" fmla="*/ 0 h 263"/>
                        <a:gd name="T58" fmla="*/ 1 w 158"/>
                        <a:gd name="T59" fmla="*/ 0 h 263"/>
                        <a:gd name="T60" fmla="*/ 1 w 158"/>
                        <a:gd name="T61" fmla="*/ 0 h 263"/>
                        <a:gd name="T62" fmla="*/ 1 w 158"/>
                        <a:gd name="T63" fmla="*/ 0 h 263"/>
                        <a:gd name="T64" fmla="*/ 1 w 158"/>
                        <a:gd name="T65" fmla="*/ 0 h 263"/>
                        <a:gd name="T66" fmla="*/ 1 w 158"/>
                        <a:gd name="T67" fmla="*/ 0 h 263"/>
                        <a:gd name="T68" fmla="*/ 1 w 158"/>
                        <a:gd name="T69" fmla="*/ 0 h 263"/>
                        <a:gd name="T70" fmla="*/ 1 w 158"/>
                        <a:gd name="T71" fmla="*/ 0 h 263"/>
                        <a:gd name="T72" fmla="*/ 1 w 158"/>
                        <a:gd name="T73" fmla="*/ 0 h 263"/>
                        <a:gd name="T74" fmla="*/ 1 w 158"/>
                        <a:gd name="T75" fmla="*/ 0 h 263"/>
                        <a:gd name="T76" fmla="*/ 1 w 158"/>
                        <a:gd name="T77" fmla="*/ 0 h 263"/>
                        <a:gd name="T78" fmla="*/ 1 w 158"/>
                        <a:gd name="T79" fmla="*/ 0 h 263"/>
                        <a:gd name="T80" fmla="*/ 1 w 158"/>
                        <a:gd name="T81" fmla="*/ 0 h 263"/>
                        <a:gd name="T82" fmla="*/ 1 w 158"/>
                        <a:gd name="T83" fmla="*/ 0 h 263"/>
                        <a:gd name="T84" fmla="*/ 1 w 158"/>
                        <a:gd name="T85" fmla="*/ 0 h 263"/>
                        <a:gd name="T86" fmla="*/ 1 w 158"/>
                        <a:gd name="T87" fmla="*/ 0 h 263"/>
                        <a:gd name="T88" fmla="*/ 0 w 158"/>
                        <a:gd name="T89" fmla="*/ 0 h 263"/>
                        <a:gd name="T90" fmla="*/ 1 w 158"/>
                        <a:gd name="T91" fmla="*/ 0 h 263"/>
                        <a:gd name="T92" fmla="*/ 1 w 158"/>
                        <a:gd name="T93" fmla="*/ 0 h 263"/>
                        <a:gd name="T94" fmla="*/ 1 w 158"/>
                        <a:gd name="T95" fmla="*/ 0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263"/>
                        <a:gd name="T146" fmla="*/ 158 w 158"/>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263">
                          <a:moveTo>
                            <a:pt x="104" y="0"/>
                          </a:moveTo>
                          <a:lnTo>
                            <a:pt x="104" y="20"/>
                          </a:lnTo>
                          <a:lnTo>
                            <a:pt x="100" y="35"/>
                          </a:lnTo>
                          <a:lnTo>
                            <a:pt x="88" y="43"/>
                          </a:lnTo>
                          <a:lnTo>
                            <a:pt x="68" y="61"/>
                          </a:lnTo>
                          <a:lnTo>
                            <a:pt x="46" y="83"/>
                          </a:lnTo>
                          <a:lnTo>
                            <a:pt x="146" y="63"/>
                          </a:lnTo>
                          <a:lnTo>
                            <a:pt x="156" y="67"/>
                          </a:lnTo>
                          <a:lnTo>
                            <a:pt x="136" y="77"/>
                          </a:lnTo>
                          <a:lnTo>
                            <a:pt x="122" y="91"/>
                          </a:lnTo>
                          <a:lnTo>
                            <a:pt x="108" y="103"/>
                          </a:lnTo>
                          <a:lnTo>
                            <a:pt x="96" y="109"/>
                          </a:lnTo>
                          <a:lnTo>
                            <a:pt x="78" y="109"/>
                          </a:lnTo>
                          <a:lnTo>
                            <a:pt x="50" y="107"/>
                          </a:lnTo>
                          <a:lnTo>
                            <a:pt x="80" y="115"/>
                          </a:lnTo>
                          <a:lnTo>
                            <a:pt x="90" y="121"/>
                          </a:lnTo>
                          <a:lnTo>
                            <a:pt x="110" y="121"/>
                          </a:lnTo>
                          <a:lnTo>
                            <a:pt x="126" y="115"/>
                          </a:lnTo>
                          <a:lnTo>
                            <a:pt x="144" y="105"/>
                          </a:lnTo>
                          <a:lnTo>
                            <a:pt x="158" y="91"/>
                          </a:lnTo>
                          <a:lnTo>
                            <a:pt x="124" y="125"/>
                          </a:lnTo>
                          <a:lnTo>
                            <a:pt x="106" y="129"/>
                          </a:lnTo>
                          <a:lnTo>
                            <a:pt x="90" y="129"/>
                          </a:lnTo>
                          <a:lnTo>
                            <a:pt x="76" y="125"/>
                          </a:lnTo>
                          <a:lnTo>
                            <a:pt x="64" y="121"/>
                          </a:lnTo>
                          <a:lnTo>
                            <a:pt x="52" y="121"/>
                          </a:lnTo>
                          <a:lnTo>
                            <a:pt x="40" y="121"/>
                          </a:lnTo>
                          <a:lnTo>
                            <a:pt x="48" y="157"/>
                          </a:lnTo>
                          <a:lnTo>
                            <a:pt x="62" y="181"/>
                          </a:lnTo>
                          <a:lnTo>
                            <a:pt x="74" y="193"/>
                          </a:lnTo>
                          <a:lnTo>
                            <a:pt x="86" y="203"/>
                          </a:lnTo>
                          <a:lnTo>
                            <a:pt x="96" y="215"/>
                          </a:lnTo>
                          <a:lnTo>
                            <a:pt x="102" y="229"/>
                          </a:lnTo>
                          <a:lnTo>
                            <a:pt x="104" y="249"/>
                          </a:lnTo>
                          <a:lnTo>
                            <a:pt x="96" y="263"/>
                          </a:lnTo>
                          <a:lnTo>
                            <a:pt x="92" y="233"/>
                          </a:lnTo>
                          <a:lnTo>
                            <a:pt x="86" y="217"/>
                          </a:lnTo>
                          <a:lnTo>
                            <a:pt x="74" y="211"/>
                          </a:lnTo>
                          <a:lnTo>
                            <a:pt x="56" y="203"/>
                          </a:lnTo>
                          <a:lnTo>
                            <a:pt x="44" y="197"/>
                          </a:lnTo>
                          <a:lnTo>
                            <a:pt x="32" y="187"/>
                          </a:lnTo>
                          <a:lnTo>
                            <a:pt x="18" y="173"/>
                          </a:lnTo>
                          <a:lnTo>
                            <a:pt x="8" y="157"/>
                          </a:lnTo>
                          <a:lnTo>
                            <a:pt x="2" y="139"/>
                          </a:lnTo>
                          <a:lnTo>
                            <a:pt x="0" y="117"/>
                          </a:lnTo>
                          <a:lnTo>
                            <a:pt x="2" y="97"/>
                          </a:lnTo>
                          <a:lnTo>
                            <a:pt x="8" y="73"/>
                          </a:lnTo>
                          <a:lnTo>
                            <a:pt x="104"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927" name="Group 34"/>
                    <p:cNvGrpSpPr>
                      <a:grpSpLocks/>
                    </p:cNvGrpSpPr>
                    <p:nvPr/>
                  </p:nvGrpSpPr>
                  <p:grpSpPr bwMode="auto">
                    <a:xfrm>
                      <a:off x="2675" y="2527"/>
                      <a:ext cx="285" cy="195"/>
                      <a:chOff x="2675" y="2527"/>
                      <a:chExt cx="285" cy="195"/>
                    </a:xfrm>
                  </p:grpSpPr>
                  <p:sp>
                    <p:nvSpPr>
                      <p:cNvPr id="34929" name="Freeform 35"/>
                      <p:cNvSpPr>
                        <a:spLocks/>
                      </p:cNvSpPr>
                      <p:nvPr/>
                    </p:nvSpPr>
                    <p:spPr bwMode="auto">
                      <a:xfrm>
                        <a:off x="2675" y="2527"/>
                        <a:ext cx="232" cy="195"/>
                      </a:xfrm>
                      <a:custGeom>
                        <a:avLst/>
                        <a:gdLst>
                          <a:gd name="T0" fmla="*/ 0 w 465"/>
                          <a:gd name="T1" fmla="*/ 0 h 388"/>
                          <a:gd name="T2" fmla="*/ 0 w 465"/>
                          <a:gd name="T3" fmla="*/ 1 h 388"/>
                          <a:gd name="T4" fmla="*/ 0 w 465"/>
                          <a:gd name="T5" fmla="*/ 1 h 388"/>
                          <a:gd name="T6" fmla="*/ 0 w 465"/>
                          <a:gd name="T7" fmla="*/ 1 h 388"/>
                          <a:gd name="T8" fmla="*/ 0 w 465"/>
                          <a:gd name="T9" fmla="*/ 1 h 388"/>
                          <a:gd name="T10" fmla="*/ 0 w 465"/>
                          <a:gd name="T11" fmla="*/ 1 h 388"/>
                          <a:gd name="T12" fmla="*/ 0 w 465"/>
                          <a:gd name="T13" fmla="*/ 1 h 388"/>
                          <a:gd name="T14" fmla="*/ 0 w 465"/>
                          <a:gd name="T15" fmla="*/ 1 h 388"/>
                          <a:gd name="T16" fmla="*/ 0 w 465"/>
                          <a:gd name="T17" fmla="*/ 1 h 388"/>
                          <a:gd name="T18" fmla="*/ 0 w 465"/>
                          <a:gd name="T19" fmla="*/ 1 h 388"/>
                          <a:gd name="T20" fmla="*/ 0 w 465"/>
                          <a:gd name="T21" fmla="*/ 1 h 388"/>
                          <a:gd name="T22" fmla="*/ 0 w 465"/>
                          <a:gd name="T23" fmla="*/ 1 h 388"/>
                          <a:gd name="T24" fmla="*/ 0 w 465"/>
                          <a:gd name="T25" fmla="*/ 1 h 388"/>
                          <a:gd name="T26" fmla="*/ 0 w 465"/>
                          <a:gd name="T27" fmla="*/ 1 h 388"/>
                          <a:gd name="T28" fmla="*/ 0 w 465"/>
                          <a:gd name="T29" fmla="*/ 1 h 388"/>
                          <a:gd name="T30" fmla="*/ 0 w 465"/>
                          <a:gd name="T31" fmla="*/ 1 h 388"/>
                          <a:gd name="T32" fmla="*/ 0 w 465"/>
                          <a:gd name="T33" fmla="*/ 1 h 388"/>
                          <a:gd name="T34" fmla="*/ 0 w 465"/>
                          <a:gd name="T35" fmla="*/ 1 h 388"/>
                          <a:gd name="T36" fmla="*/ 0 w 465"/>
                          <a:gd name="T37" fmla="*/ 1 h 388"/>
                          <a:gd name="T38" fmla="*/ 0 w 465"/>
                          <a:gd name="T39" fmla="*/ 1 h 388"/>
                          <a:gd name="T40" fmla="*/ 0 w 465"/>
                          <a:gd name="T41" fmla="*/ 1 h 388"/>
                          <a:gd name="T42" fmla="*/ 0 w 465"/>
                          <a:gd name="T43" fmla="*/ 1 h 388"/>
                          <a:gd name="T44" fmla="*/ 0 w 465"/>
                          <a:gd name="T45" fmla="*/ 1 h 388"/>
                          <a:gd name="T46" fmla="*/ 0 w 465"/>
                          <a:gd name="T47" fmla="*/ 1 h 388"/>
                          <a:gd name="T48" fmla="*/ 0 w 465"/>
                          <a:gd name="T49" fmla="*/ 1 h 388"/>
                          <a:gd name="T50" fmla="*/ 0 w 465"/>
                          <a:gd name="T51" fmla="*/ 1 h 388"/>
                          <a:gd name="T52" fmla="*/ 0 w 465"/>
                          <a:gd name="T53" fmla="*/ 1 h 388"/>
                          <a:gd name="T54" fmla="*/ 0 w 465"/>
                          <a:gd name="T55" fmla="*/ 1 h 388"/>
                          <a:gd name="T56" fmla="*/ 0 w 465"/>
                          <a:gd name="T57" fmla="*/ 1 h 388"/>
                          <a:gd name="T58" fmla="*/ 0 w 465"/>
                          <a:gd name="T59" fmla="*/ 1 h 388"/>
                          <a:gd name="T60" fmla="*/ 0 w 465"/>
                          <a:gd name="T61" fmla="*/ 1 h 388"/>
                          <a:gd name="T62" fmla="*/ 0 w 465"/>
                          <a:gd name="T63" fmla="*/ 1 h 388"/>
                          <a:gd name="T64" fmla="*/ 0 w 465"/>
                          <a:gd name="T65" fmla="*/ 1 h 388"/>
                          <a:gd name="T66" fmla="*/ 0 w 465"/>
                          <a:gd name="T67" fmla="*/ 1 h 388"/>
                          <a:gd name="T68" fmla="*/ 0 w 465"/>
                          <a:gd name="T69" fmla="*/ 1 h 388"/>
                          <a:gd name="T70" fmla="*/ 0 w 465"/>
                          <a:gd name="T71" fmla="*/ 1 h 388"/>
                          <a:gd name="T72" fmla="*/ 0 w 465"/>
                          <a:gd name="T73" fmla="*/ 1 h 388"/>
                          <a:gd name="T74" fmla="*/ 0 w 465"/>
                          <a:gd name="T75" fmla="*/ 1 h 388"/>
                          <a:gd name="T76" fmla="*/ 0 w 465"/>
                          <a:gd name="T77" fmla="*/ 1 h 388"/>
                          <a:gd name="T78" fmla="*/ 0 w 465"/>
                          <a:gd name="T79" fmla="*/ 1 h 388"/>
                          <a:gd name="T80" fmla="*/ 0 w 465"/>
                          <a:gd name="T81" fmla="*/ 1 h 388"/>
                          <a:gd name="T82" fmla="*/ 0 w 465"/>
                          <a:gd name="T83" fmla="*/ 1 h 388"/>
                          <a:gd name="T84" fmla="*/ 0 w 465"/>
                          <a:gd name="T85" fmla="*/ 1 h 388"/>
                          <a:gd name="T86" fmla="*/ 0 w 465"/>
                          <a:gd name="T87" fmla="*/ 0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5"/>
                          <a:gd name="T133" fmla="*/ 0 h 388"/>
                          <a:gd name="T134" fmla="*/ 465 w 465"/>
                          <a:gd name="T135" fmla="*/ 388 h 3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5" h="388">
                            <a:moveTo>
                              <a:pt x="20" y="0"/>
                            </a:moveTo>
                            <a:lnTo>
                              <a:pt x="26" y="38"/>
                            </a:lnTo>
                            <a:lnTo>
                              <a:pt x="42" y="72"/>
                            </a:lnTo>
                            <a:lnTo>
                              <a:pt x="71" y="107"/>
                            </a:lnTo>
                            <a:lnTo>
                              <a:pt x="89" y="125"/>
                            </a:lnTo>
                            <a:lnTo>
                              <a:pt x="111" y="139"/>
                            </a:lnTo>
                            <a:lnTo>
                              <a:pt x="141" y="139"/>
                            </a:lnTo>
                            <a:lnTo>
                              <a:pt x="183" y="133"/>
                            </a:lnTo>
                            <a:lnTo>
                              <a:pt x="223" y="133"/>
                            </a:lnTo>
                            <a:lnTo>
                              <a:pt x="245" y="125"/>
                            </a:lnTo>
                            <a:lnTo>
                              <a:pt x="265" y="127"/>
                            </a:lnTo>
                            <a:lnTo>
                              <a:pt x="263" y="153"/>
                            </a:lnTo>
                            <a:lnTo>
                              <a:pt x="269" y="181"/>
                            </a:lnTo>
                            <a:lnTo>
                              <a:pt x="249" y="183"/>
                            </a:lnTo>
                            <a:lnTo>
                              <a:pt x="225" y="187"/>
                            </a:lnTo>
                            <a:lnTo>
                              <a:pt x="223" y="207"/>
                            </a:lnTo>
                            <a:lnTo>
                              <a:pt x="227" y="231"/>
                            </a:lnTo>
                            <a:lnTo>
                              <a:pt x="235" y="257"/>
                            </a:lnTo>
                            <a:lnTo>
                              <a:pt x="253" y="277"/>
                            </a:lnTo>
                            <a:lnTo>
                              <a:pt x="279" y="285"/>
                            </a:lnTo>
                            <a:lnTo>
                              <a:pt x="313" y="283"/>
                            </a:lnTo>
                            <a:lnTo>
                              <a:pt x="331" y="283"/>
                            </a:lnTo>
                            <a:lnTo>
                              <a:pt x="349" y="301"/>
                            </a:lnTo>
                            <a:lnTo>
                              <a:pt x="371" y="319"/>
                            </a:lnTo>
                            <a:lnTo>
                              <a:pt x="399" y="329"/>
                            </a:lnTo>
                            <a:lnTo>
                              <a:pt x="427" y="329"/>
                            </a:lnTo>
                            <a:lnTo>
                              <a:pt x="441" y="327"/>
                            </a:lnTo>
                            <a:lnTo>
                              <a:pt x="453" y="349"/>
                            </a:lnTo>
                            <a:lnTo>
                              <a:pt x="465" y="364"/>
                            </a:lnTo>
                            <a:lnTo>
                              <a:pt x="443" y="378"/>
                            </a:lnTo>
                            <a:lnTo>
                              <a:pt x="419" y="388"/>
                            </a:lnTo>
                            <a:lnTo>
                              <a:pt x="387" y="388"/>
                            </a:lnTo>
                            <a:lnTo>
                              <a:pt x="355" y="388"/>
                            </a:lnTo>
                            <a:lnTo>
                              <a:pt x="351" y="388"/>
                            </a:lnTo>
                            <a:lnTo>
                              <a:pt x="295" y="380"/>
                            </a:lnTo>
                            <a:lnTo>
                              <a:pt x="265" y="370"/>
                            </a:lnTo>
                            <a:lnTo>
                              <a:pt x="227" y="347"/>
                            </a:lnTo>
                            <a:lnTo>
                              <a:pt x="179" y="301"/>
                            </a:lnTo>
                            <a:lnTo>
                              <a:pt x="111" y="241"/>
                            </a:lnTo>
                            <a:lnTo>
                              <a:pt x="47" y="175"/>
                            </a:lnTo>
                            <a:lnTo>
                              <a:pt x="20" y="139"/>
                            </a:lnTo>
                            <a:lnTo>
                              <a:pt x="2" y="104"/>
                            </a:lnTo>
                            <a:lnTo>
                              <a:pt x="0" y="76"/>
                            </a:lnTo>
                            <a:lnTo>
                              <a:pt x="2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0" name="Freeform 36"/>
                      <p:cNvSpPr>
                        <a:spLocks/>
                      </p:cNvSpPr>
                      <p:nvPr/>
                    </p:nvSpPr>
                    <p:spPr bwMode="auto">
                      <a:xfrm>
                        <a:off x="2824" y="2560"/>
                        <a:ext cx="39" cy="103"/>
                      </a:xfrm>
                      <a:custGeom>
                        <a:avLst/>
                        <a:gdLst>
                          <a:gd name="T0" fmla="*/ 0 w 80"/>
                          <a:gd name="T1" fmla="*/ 1 h 205"/>
                          <a:gd name="T2" fmla="*/ 0 w 80"/>
                          <a:gd name="T3" fmla="*/ 0 h 205"/>
                          <a:gd name="T4" fmla="*/ 0 w 80"/>
                          <a:gd name="T5" fmla="*/ 1 h 205"/>
                          <a:gd name="T6" fmla="*/ 0 w 80"/>
                          <a:gd name="T7" fmla="*/ 1 h 205"/>
                          <a:gd name="T8" fmla="*/ 0 w 80"/>
                          <a:gd name="T9" fmla="*/ 1 h 205"/>
                          <a:gd name="T10" fmla="*/ 0 w 80"/>
                          <a:gd name="T11" fmla="*/ 1 h 205"/>
                          <a:gd name="T12" fmla="*/ 0 w 80"/>
                          <a:gd name="T13" fmla="*/ 1 h 205"/>
                          <a:gd name="T14" fmla="*/ 0 w 80"/>
                          <a:gd name="T15" fmla="*/ 1 h 205"/>
                          <a:gd name="T16" fmla="*/ 0 w 80"/>
                          <a:gd name="T17" fmla="*/ 1 h 205"/>
                          <a:gd name="T18" fmla="*/ 0 w 80"/>
                          <a:gd name="T19" fmla="*/ 1 h 205"/>
                          <a:gd name="T20" fmla="*/ 0 w 80"/>
                          <a:gd name="T21" fmla="*/ 1 h 205"/>
                          <a:gd name="T22" fmla="*/ 0 w 80"/>
                          <a:gd name="T23" fmla="*/ 1 h 205"/>
                          <a:gd name="T24" fmla="*/ 0 w 80"/>
                          <a:gd name="T25" fmla="*/ 1 h 205"/>
                          <a:gd name="T26" fmla="*/ 0 w 80"/>
                          <a:gd name="T27" fmla="*/ 1 h 205"/>
                          <a:gd name="T28" fmla="*/ 0 w 80"/>
                          <a:gd name="T29" fmla="*/ 1 h 205"/>
                          <a:gd name="T30" fmla="*/ 0 w 80"/>
                          <a:gd name="T31" fmla="*/ 1 h 205"/>
                          <a:gd name="T32" fmla="*/ 0 w 80"/>
                          <a:gd name="T33" fmla="*/ 1 h 205"/>
                          <a:gd name="T34" fmla="*/ 0 w 80"/>
                          <a:gd name="T35" fmla="*/ 1 h 205"/>
                          <a:gd name="T36" fmla="*/ 0 w 80"/>
                          <a:gd name="T37" fmla="*/ 1 h 205"/>
                          <a:gd name="T38" fmla="*/ 0 w 80"/>
                          <a:gd name="T39" fmla="*/ 1 h 205"/>
                          <a:gd name="T40" fmla="*/ 0 w 80"/>
                          <a:gd name="T41" fmla="*/ 1 h 205"/>
                          <a:gd name="T42" fmla="*/ 0 w 80"/>
                          <a:gd name="T43" fmla="*/ 1 h 205"/>
                          <a:gd name="T44" fmla="*/ 0 w 80"/>
                          <a:gd name="T45" fmla="*/ 1 h 205"/>
                          <a:gd name="T46" fmla="*/ 0 w 80"/>
                          <a:gd name="T47" fmla="*/ 1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205"/>
                          <a:gd name="T74" fmla="*/ 80 w 80"/>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205">
                            <a:moveTo>
                              <a:pt x="80" y="6"/>
                            </a:moveTo>
                            <a:lnTo>
                              <a:pt x="60" y="0"/>
                            </a:lnTo>
                            <a:lnTo>
                              <a:pt x="46" y="2"/>
                            </a:lnTo>
                            <a:lnTo>
                              <a:pt x="34" y="12"/>
                            </a:lnTo>
                            <a:lnTo>
                              <a:pt x="24" y="24"/>
                            </a:lnTo>
                            <a:lnTo>
                              <a:pt x="16" y="43"/>
                            </a:lnTo>
                            <a:lnTo>
                              <a:pt x="16" y="65"/>
                            </a:lnTo>
                            <a:lnTo>
                              <a:pt x="12" y="107"/>
                            </a:lnTo>
                            <a:lnTo>
                              <a:pt x="0" y="145"/>
                            </a:lnTo>
                            <a:lnTo>
                              <a:pt x="12" y="163"/>
                            </a:lnTo>
                            <a:lnTo>
                              <a:pt x="22" y="205"/>
                            </a:lnTo>
                            <a:lnTo>
                              <a:pt x="18" y="149"/>
                            </a:lnTo>
                            <a:lnTo>
                              <a:pt x="22" y="115"/>
                            </a:lnTo>
                            <a:lnTo>
                              <a:pt x="22" y="85"/>
                            </a:lnTo>
                            <a:lnTo>
                              <a:pt x="24" y="71"/>
                            </a:lnTo>
                            <a:lnTo>
                              <a:pt x="32" y="65"/>
                            </a:lnTo>
                            <a:lnTo>
                              <a:pt x="46" y="67"/>
                            </a:lnTo>
                            <a:lnTo>
                              <a:pt x="56" y="67"/>
                            </a:lnTo>
                            <a:lnTo>
                              <a:pt x="40" y="57"/>
                            </a:lnTo>
                            <a:lnTo>
                              <a:pt x="36" y="45"/>
                            </a:lnTo>
                            <a:lnTo>
                              <a:pt x="34" y="32"/>
                            </a:lnTo>
                            <a:lnTo>
                              <a:pt x="42" y="18"/>
                            </a:lnTo>
                            <a:lnTo>
                              <a:pt x="58" y="10"/>
                            </a:lnTo>
                            <a:lnTo>
                              <a:pt x="80" y="6"/>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1" name="Freeform 37"/>
                      <p:cNvSpPr>
                        <a:spLocks/>
                      </p:cNvSpPr>
                      <p:nvPr/>
                    </p:nvSpPr>
                    <p:spPr bwMode="auto">
                      <a:xfrm>
                        <a:off x="2853" y="2572"/>
                        <a:ext cx="26" cy="19"/>
                      </a:xfrm>
                      <a:custGeom>
                        <a:avLst/>
                        <a:gdLst>
                          <a:gd name="T0" fmla="*/ 0 w 52"/>
                          <a:gd name="T1" fmla="*/ 1 h 37"/>
                          <a:gd name="T2" fmla="*/ 1 w 52"/>
                          <a:gd name="T3" fmla="*/ 1 h 37"/>
                          <a:gd name="T4" fmla="*/ 1 w 52"/>
                          <a:gd name="T5" fmla="*/ 1 h 37"/>
                          <a:gd name="T6" fmla="*/ 1 w 52"/>
                          <a:gd name="T7" fmla="*/ 0 h 37"/>
                          <a:gd name="T8" fmla="*/ 1 w 52"/>
                          <a:gd name="T9" fmla="*/ 1 h 37"/>
                          <a:gd name="T10" fmla="*/ 1 w 52"/>
                          <a:gd name="T11" fmla="*/ 1 h 37"/>
                          <a:gd name="T12" fmla="*/ 1 w 52"/>
                          <a:gd name="T13" fmla="*/ 1 h 37"/>
                          <a:gd name="T14" fmla="*/ 1 w 52"/>
                          <a:gd name="T15" fmla="*/ 1 h 37"/>
                          <a:gd name="T16" fmla="*/ 0 w 52"/>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7"/>
                          <a:gd name="T29" fmla="*/ 52 w 5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7">
                            <a:moveTo>
                              <a:pt x="0" y="37"/>
                            </a:moveTo>
                            <a:lnTo>
                              <a:pt x="12" y="25"/>
                            </a:lnTo>
                            <a:lnTo>
                              <a:pt x="18" y="14"/>
                            </a:lnTo>
                            <a:lnTo>
                              <a:pt x="28" y="0"/>
                            </a:lnTo>
                            <a:lnTo>
                              <a:pt x="28" y="19"/>
                            </a:lnTo>
                            <a:lnTo>
                              <a:pt x="36" y="31"/>
                            </a:lnTo>
                            <a:lnTo>
                              <a:pt x="52" y="35"/>
                            </a:lnTo>
                            <a:lnTo>
                              <a:pt x="28" y="35"/>
                            </a:lnTo>
                            <a:lnTo>
                              <a:pt x="0" y="37"/>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2" name="Freeform 38"/>
                      <p:cNvSpPr>
                        <a:spLocks/>
                      </p:cNvSpPr>
                      <p:nvPr/>
                    </p:nvSpPr>
                    <p:spPr bwMode="auto">
                      <a:xfrm>
                        <a:off x="2876" y="2579"/>
                        <a:ext cx="30" cy="11"/>
                      </a:xfrm>
                      <a:custGeom>
                        <a:avLst/>
                        <a:gdLst>
                          <a:gd name="T0" fmla="*/ 0 w 60"/>
                          <a:gd name="T1" fmla="*/ 1 h 21"/>
                          <a:gd name="T2" fmla="*/ 1 w 60"/>
                          <a:gd name="T3" fmla="*/ 1 h 21"/>
                          <a:gd name="T4" fmla="*/ 1 w 60"/>
                          <a:gd name="T5" fmla="*/ 1 h 21"/>
                          <a:gd name="T6" fmla="*/ 1 w 60"/>
                          <a:gd name="T7" fmla="*/ 0 h 21"/>
                          <a:gd name="T8" fmla="*/ 1 w 60"/>
                          <a:gd name="T9" fmla="*/ 1 h 21"/>
                          <a:gd name="T10" fmla="*/ 1 w 60"/>
                          <a:gd name="T11" fmla="*/ 1 h 21"/>
                          <a:gd name="T12" fmla="*/ 0 w 60"/>
                          <a:gd name="T13" fmla="*/ 1 h 21"/>
                          <a:gd name="T14" fmla="*/ 0 60000 65536"/>
                          <a:gd name="T15" fmla="*/ 0 60000 65536"/>
                          <a:gd name="T16" fmla="*/ 0 60000 65536"/>
                          <a:gd name="T17" fmla="*/ 0 60000 65536"/>
                          <a:gd name="T18" fmla="*/ 0 60000 65536"/>
                          <a:gd name="T19" fmla="*/ 0 60000 65536"/>
                          <a:gd name="T20" fmla="*/ 0 60000 65536"/>
                          <a:gd name="T21" fmla="*/ 0 w 60"/>
                          <a:gd name="T22" fmla="*/ 0 h 21"/>
                          <a:gd name="T23" fmla="*/ 60 w 6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1">
                            <a:moveTo>
                              <a:pt x="0" y="21"/>
                            </a:moveTo>
                            <a:lnTo>
                              <a:pt x="36" y="15"/>
                            </a:lnTo>
                            <a:lnTo>
                              <a:pt x="48" y="9"/>
                            </a:lnTo>
                            <a:lnTo>
                              <a:pt x="60" y="0"/>
                            </a:lnTo>
                            <a:lnTo>
                              <a:pt x="54" y="15"/>
                            </a:lnTo>
                            <a:lnTo>
                              <a:pt x="40" y="21"/>
                            </a:lnTo>
                            <a:lnTo>
                              <a:pt x="0" y="21"/>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3" name="Freeform 39"/>
                      <p:cNvSpPr>
                        <a:spLocks/>
                      </p:cNvSpPr>
                      <p:nvPr/>
                    </p:nvSpPr>
                    <p:spPr bwMode="auto">
                      <a:xfrm>
                        <a:off x="2909" y="2579"/>
                        <a:ext cx="51" cy="37"/>
                      </a:xfrm>
                      <a:custGeom>
                        <a:avLst/>
                        <a:gdLst>
                          <a:gd name="T0" fmla="*/ 0 w 101"/>
                          <a:gd name="T1" fmla="*/ 1 h 73"/>
                          <a:gd name="T2" fmla="*/ 1 w 101"/>
                          <a:gd name="T3" fmla="*/ 1 h 73"/>
                          <a:gd name="T4" fmla="*/ 1 w 101"/>
                          <a:gd name="T5" fmla="*/ 1 h 73"/>
                          <a:gd name="T6" fmla="*/ 1 w 101"/>
                          <a:gd name="T7" fmla="*/ 1 h 73"/>
                          <a:gd name="T8" fmla="*/ 1 w 101"/>
                          <a:gd name="T9" fmla="*/ 1 h 73"/>
                          <a:gd name="T10" fmla="*/ 1 w 101"/>
                          <a:gd name="T11" fmla="*/ 1 h 73"/>
                          <a:gd name="T12" fmla="*/ 1 w 101"/>
                          <a:gd name="T13" fmla="*/ 1 h 73"/>
                          <a:gd name="T14" fmla="*/ 1 w 101"/>
                          <a:gd name="T15" fmla="*/ 1 h 73"/>
                          <a:gd name="T16" fmla="*/ 1 w 101"/>
                          <a:gd name="T17" fmla="*/ 1 h 73"/>
                          <a:gd name="T18" fmla="*/ 1 w 101"/>
                          <a:gd name="T19" fmla="*/ 1 h 73"/>
                          <a:gd name="T20" fmla="*/ 1 w 101"/>
                          <a:gd name="T21" fmla="*/ 0 h 73"/>
                          <a:gd name="T22" fmla="*/ 0 w 101"/>
                          <a:gd name="T23" fmla="*/ 1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73"/>
                          <a:gd name="T38" fmla="*/ 101 w 10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73">
                            <a:moveTo>
                              <a:pt x="0" y="3"/>
                            </a:moveTo>
                            <a:lnTo>
                              <a:pt x="22" y="11"/>
                            </a:lnTo>
                            <a:lnTo>
                              <a:pt x="40" y="17"/>
                            </a:lnTo>
                            <a:lnTo>
                              <a:pt x="60" y="29"/>
                            </a:lnTo>
                            <a:lnTo>
                              <a:pt x="78" y="49"/>
                            </a:lnTo>
                            <a:lnTo>
                              <a:pt x="101" y="73"/>
                            </a:lnTo>
                            <a:lnTo>
                              <a:pt x="90" y="47"/>
                            </a:lnTo>
                            <a:lnTo>
                              <a:pt x="76" y="29"/>
                            </a:lnTo>
                            <a:lnTo>
                              <a:pt x="62" y="15"/>
                            </a:lnTo>
                            <a:lnTo>
                              <a:pt x="46" y="7"/>
                            </a:lnTo>
                            <a:lnTo>
                              <a:pt x="26" y="0"/>
                            </a:lnTo>
                            <a:lnTo>
                              <a:pt x="0" y="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4" name="Freeform 40"/>
                      <p:cNvSpPr>
                        <a:spLocks/>
                      </p:cNvSpPr>
                      <p:nvPr/>
                    </p:nvSpPr>
                    <p:spPr bwMode="auto">
                      <a:xfrm>
                        <a:off x="2889" y="2597"/>
                        <a:ext cx="9" cy="21"/>
                      </a:xfrm>
                      <a:custGeom>
                        <a:avLst/>
                        <a:gdLst>
                          <a:gd name="T0" fmla="*/ 0 w 18"/>
                          <a:gd name="T1" fmla="*/ 0 h 42"/>
                          <a:gd name="T2" fmla="*/ 1 w 18"/>
                          <a:gd name="T3" fmla="*/ 1 h 42"/>
                          <a:gd name="T4" fmla="*/ 1 w 18"/>
                          <a:gd name="T5" fmla="*/ 1 h 42"/>
                          <a:gd name="T6" fmla="*/ 1 w 18"/>
                          <a:gd name="T7" fmla="*/ 1 h 42"/>
                          <a:gd name="T8" fmla="*/ 0 w 18"/>
                          <a:gd name="T9" fmla="*/ 0 h 42"/>
                          <a:gd name="T10" fmla="*/ 0 60000 65536"/>
                          <a:gd name="T11" fmla="*/ 0 60000 65536"/>
                          <a:gd name="T12" fmla="*/ 0 60000 65536"/>
                          <a:gd name="T13" fmla="*/ 0 60000 65536"/>
                          <a:gd name="T14" fmla="*/ 0 60000 65536"/>
                          <a:gd name="T15" fmla="*/ 0 w 18"/>
                          <a:gd name="T16" fmla="*/ 0 h 42"/>
                          <a:gd name="T17" fmla="*/ 18 w 18"/>
                          <a:gd name="T18" fmla="*/ 42 h 42"/>
                        </a:gdLst>
                        <a:ahLst/>
                        <a:cxnLst>
                          <a:cxn ang="T10">
                            <a:pos x="T0" y="T1"/>
                          </a:cxn>
                          <a:cxn ang="T11">
                            <a:pos x="T2" y="T3"/>
                          </a:cxn>
                          <a:cxn ang="T12">
                            <a:pos x="T4" y="T5"/>
                          </a:cxn>
                          <a:cxn ang="T13">
                            <a:pos x="T6" y="T7"/>
                          </a:cxn>
                          <a:cxn ang="T14">
                            <a:pos x="T8" y="T9"/>
                          </a:cxn>
                        </a:cxnLst>
                        <a:rect l="T15" t="T16" r="T17" b="T18"/>
                        <a:pathLst>
                          <a:path w="18" h="42">
                            <a:moveTo>
                              <a:pt x="0" y="0"/>
                            </a:moveTo>
                            <a:lnTo>
                              <a:pt x="18" y="24"/>
                            </a:lnTo>
                            <a:lnTo>
                              <a:pt x="16" y="42"/>
                            </a:lnTo>
                            <a:lnTo>
                              <a:pt x="4" y="22"/>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Freeform 41"/>
                      <p:cNvSpPr>
                        <a:spLocks/>
                      </p:cNvSpPr>
                      <p:nvPr/>
                    </p:nvSpPr>
                    <p:spPr bwMode="auto">
                      <a:xfrm>
                        <a:off x="2848" y="2608"/>
                        <a:ext cx="92" cy="37"/>
                      </a:xfrm>
                      <a:custGeom>
                        <a:avLst/>
                        <a:gdLst>
                          <a:gd name="T0" fmla="*/ 0 w 184"/>
                          <a:gd name="T1" fmla="*/ 1 h 74"/>
                          <a:gd name="T2" fmla="*/ 1 w 184"/>
                          <a:gd name="T3" fmla="*/ 1 h 74"/>
                          <a:gd name="T4" fmla="*/ 1 w 184"/>
                          <a:gd name="T5" fmla="*/ 1 h 74"/>
                          <a:gd name="T6" fmla="*/ 1 w 184"/>
                          <a:gd name="T7" fmla="*/ 1 h 74"/>
                          <a:gd name="T8" fmla="*/ 1 w 184"/>
                          <a:gd name="T9" fmla="*/ 1 h 74"/>
                          <a:gd name="T10" fmla="*/ 1 w 184"/>
                          <a:gd name="T11" fmla="*/ 1 h 74"/>
                          <a:gd name="T12" fmla="*/ 1 w 184"/>
                          <a:gd name="T13" fmla="*/ 1 h 74"/>
                          <a:gd name="T14" fmla="*/ 1 w 184"/>
                          <a:gd name="T15" fmla="*/ 1 h 74"/>
                          <a:gd name="T16" fmla="*/ 1 w 184"/>
                          <a:gd name="T17" fmla="*/ 1 h 74"/>
                          <a:gd name="T18" fmla="*/ 1 w 184"/>
                          <a:gd name="T19" fmla="*/ 1 h 74"/>
                          <a:gd name="T20" fmla="*/ 1 w 184"/>
                          <a:gd name="T21" fmla="*/ 0 h 74"/>
                          <a:gd name="T22" fmla="*/ 1 w 184"/>
                          <a:gd name="T23" fmla="*/ 1 h 74"/>
                          <a:gd name="T24" fmla="*/ 1 w 184"/>
                          <a:gd name="T25" fmla="*/ 1 h 74"/>
                          <a:gd name="T26" fmla="*/ 1 w 184"/>
                          <a:gd name="T27" fmla="*/ 1 h 74"/>
                          <a:gd name="T28" fmla="*/ 1 w 184"/>
                          <a:gd name="T29" fmla="*/ 1 h 74"/>
                          <a:gd name="T30" fmla="*/ 1 w 184"/>
                          <a:gd name="T31" fmla="*/ 1 h 74"/>
                          <a:gd name="T32" fmla="*/ 1 w 184"/>
                          <a:gd name="T33" fmla="*/ 1 h 74"/>
                          <a:gd name="T34" fmla="*/ 1 w 184"/>
                          <a:gd name="T35" fmla="*/ 1 h 74"/>
                          <a:gd name="T36" fmla="*/ 1 w 184"/>
                          <a:gd name="T37" fmla="*/ 1 h 74"/>
                          <a:gd name="T38" fmla="*/ 0 w 184"/>
                          <a:gd name="T39" fmla="*/ 1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74"/>
                          <a:gd name="T62" fmla="*/ 184 w 184"/>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74">
                            <a:moveTo>
                              <a:pt x="0" y="74"/>
                            </a:moveTo>
                            <a:lnTo>
                              <a:pt x="26" y="66"/>
                            </a:lnTo>
                            <a:lnTo>
                              <a:pt x="46" y="58"/>
                            </a:lnTo>
                            <a:lnTo>
                              <a:pt x="68" y="42"/>
                            </a:lnTo>
                            <a:lnTo>
                              <a:pt x="88" y="30"/>
                            </a:lnTo>
                            <a:lnTo>
                              <a:pt x="110" y="30"/>
                            </a:lnTo>
                            <a:lnTo>
                              <a:pt x="116" y="14"/>
                            </a:lnTo>
                            <a:lnTo>
                              <a:pt x="132" y="8"/>
                            </a:lnTo>
                            <a:lnTo>
                              <a:pt x="154" y="6"/>
                            </a:lnTo>
                            <a:lnTo>
                              <a:pt x="172" y="6"/>
                            </a:lnTo>
                            <a:lnTo>
                              <a:pt x="184" y="0"/>
                            </a:lnTo>
                            <a:lnTo>
                              <a:pt x="156" y="18"/>
                            </a:lnTo>
                            <a:lnTo>
                              <a:pt x="140" y="24"/>
                            </a:lnTo>
                            <a:lnTo>
                              <a:pt x="122" y="36"/>
                            </a:lnTo>
                            <a:lnTo>
                              <a:pt x="110" y="48"/>
                            </a:lnTo>
                            <a:lnTo>
                              <a:pt x="92" y="50"/>
                            </a:lnTo>
                            <a:lnTo>
                              <a:pt x="74" y="58"/>
                            </a:lnTo>
                            <a:lnTo>
                              <a:pt x="52" y="68"/>
                            </a:lnTo>
                            <a:lnTo>
                              <a:pt x="34" y="74"/>
                            </a:lnTo>
                            <a:lnTo>
                              <a:pt x="0" y="74"/>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6" name="Freeform 42"/>
                      <p:cNvSpPr>
                        <a:spLocks/>
                      </p:cNvSpPr>
                      <p:nvPr/>
                    </p:nvSpPr>
                    <p:spPr bwMode="auto">
                      <a:xfrm>
                        <a:off x="2857" y="2632"/>
                        <a:ext cx="78" cy="25"/>
                      </a:xfrm>
                      <a:custGeom>
                        <a:avLst/>
                        <a:gdLst>
                          <a:gd name="T0" fmla="*/ 0 w 156"/>
                          <a:gd name="T1" fmla="*/ 1 h 50"/>
                          <a:gd name="T2" fmla="*/ 1 w 156"/>
                          <a:gd name="T3" fmla="*/ 1 h 50"/>
                          <a:gd name="T4" fmla="*/ 1 w 156"/>
                          <a:gd name="T5" fmla="*/ 1 h 50"/>
                          <a:gd name="T6" fmla="*/ 1 w 156"/>
                          <a:gd name="T7" fmla="*/ 1 h 50"/>
                          <a:gd name="T8" fmla="*/ 1 w 156"/>
                          <a:gd name="T9" fmla="*/ 1 h 50"/>
                          <a:gd name="T10" fmla="*/ 1 w 156"/>
                          <a:gd name="T11" fmla="*/ 1 h 50"/>
                          <a:gd name="T12" fmla="*/ 1 w 156"/>
                          <a:gd name="T13" fmla="*/ 1 h 50"/>
                          <a:gd name="T14" fmla="*/ 1 w 156"/>
                          <a:gd name="T15" fmla="*/ 0 h 50"/>
                          <a:gd name="T16" fmla="*/ 1 w 156"/>
                          <a:gd name="T17" fmla="*/ 1 h 50"/>
                          <a:gd name="T18" fmla="*/ 1 w 156"/>
                          <a:gd name="T19" fmla="*/ 1 h 50"/>
                          <a:gd name="T20" fmla="*/ 1 w 156"/>
                          <a:gd name="T21" fmla="*/ 1 h 50"/>
                          <a:gd name="T22" fmla="*/ 1 w 156"/>
                          <a:gd name="T23" fmla="*/ 1 h 50"/>
                          <a:gd name="T24" fmla="*/ 1 w 156"/>
                          <a:gd name="T25" fmla="*/ 1 h 50"/>
                          <a:gd name="T26" fmla="*/ 1 w 156"/>
                          <a:gd name="T27" fmla="*/ 1 h 50"/>
                          <a:gd name="T28" fmla="*/ 1 w 156"/>
                          <a:gd name="T29" fmla="*/ 1 h 50"/>
                          <a:gd name="T30" fmla="*/ 0 w 156"/>
                          <a:gd name="T31" fmla="*/ 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50"/>
                          <a:gd name="T50" fmla="*/ 156 w 156"/>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50">
                            <a:moveTo>
                              <a:pt x="0" y="40"/>
                            </a:moveTo>
                            <a:lnTo>
                              <a:pt x="38" y="44"/>
                            </a:lnTo>
                            <a:lnTo>
                              <a:pt x="74" y="38"/>
                            </a:lnTo>
                            <a:lnTo>
                              <a:pt x="88" y="30"/>
                            </a:lnTo>
                            <a:lnTo>
                              <a:pt x="104" y="20"/>
                            </a:lnTo>
                            <a:lnTo>
                              <a:pt x="118" y="10"/>
                            </a:lnTo>
                            <a:lnTo>
                              <a:pt x="134" y="8"/>
                            </a:lnTo>
                            <a:lnTo>
                              <a:pt x="156" y="0"/>
                            </a:lnTo>
                            <a:lnTo>
                              <a:pt x="138" y="14"/>
                            </a:lnTo>
                            <a:lnTo>
                              <a:pt x="118" y="16"/>
                            </a:lnTo>
                            <a:lnTo>
                              <a:pt x="104" y="28"/>
                            </a:lnTo>
                            <a:lnTo>
                              <a:pt x="86" y="42"/>
                            </a:lnTo>
                            <a:lnTo>
                              <a:pt x="72" y="50"/>
                            </a:lnTo>
                            <a:lnTo>
                              <a:pt x="50" y="50"/>
                            </a:lnTo>
                            <a:lnTo>
                              <a:pt x="26" y="46"/>
                            </a:lnTo>
                            <a:lnTo>
                              <a:pt x="0" y="4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928" name="Freeform 43"/>
                    <p:cNvSpPr>
                      <a:spLocks/>
                    </p:cNvSpPr>
                    <p:nvPr/>
                  </p:nvSpPr>
                  <p:spPr bwMode="auto">
                    <a:xfrm>
                      <a:off x="2748" y="2524"/>
                      <a:ext cx="62" cy="47"/>
                    </a:xfrm>
                    <a:custGeom>
                      <a:avLst/>
                      <a:gdLst>
                        <a:gd name="T0" fmla="*/ 1 w 124"/>
                        <a:gd name="T1" fmla="*/ 0 h 94"/>
                        <a:gd name="T2" fmla="*/ 1 w 124"/>
                        <a:gd name="T3" fmla="*/ 1 h 94"/>
                        <a:gd name="T4" fmla="*/ 1 w 124"/>
                        <a:gd name="T5" fmla="*/ 1 h 94"/>
                        <a:gd name="T6" fmla="*/ 1 w 124"/>
                        <a:gd name="T7" fmla="*/ 1 h 94"/>
                        <a:gd name="T8" fmla="*/ 1 w 124"/>
                        <a:gd name="T9" fmla="*/ 1 h 94"/>
                        <a:gd name="T10" fmla="*/ 1 w 124"/>
                        <a:gd name="T11" fmla="*/ 1 h 94"/>
                        <a:gd name="T12" fmla="*/ 1 w 124"/>
                        <a:gd name="T13" fmla="*/ 1 h 94"/>
                        <a:gd name="T14" fmla="*/ 1 w 124"/>
                        <a:gd name="T15" fmla="*/ 1 h 94"/>
                        <a:gd name="T16" fmla="*/ 1 w 124"/>
                        <a:gd name="T17" fmla="*/ 1 h 94"/>
                        <a:gd name="T18" fmla="*/ 0 w 124"/>
                        <a:gd name="T19" fmla="*/ 1 h 94"/>
                        <a:gd name="T20" fmla="*/ 1 w 124"/>
                        <a:gd name="T21" fmla="*/ 1 h 94"/>
                        <a:gd name="T22" fmla="*/ 1 w 124"/>
                        <a:gd name="T23" fmla="*/ 1 h 94"/>
                        <a:gd name="T24" fmla="*/ 1 w 124"/>
                        <a:gd name="T25" fmla="*/ 1 h 94"/>
                        <a:gd name="T26" fmla="*/ 1 w 124"/>
                        <a:gd name="T27" fmla="*/ 1 h 94"/>
                        <a:gd name="T28" fmla="*/ 1 w 124"/>
                        <a:gd name="T29" fmla="*/ 1 h 94"/>
                        <a:gd name="T30" fmla="*/ 1 w 124"/>
                        <a:gd name="T31" fmla="*/ 1 h 94"/>
                        <a:gd name="T32" fmla="*/ 1 w 124"/>
                        <a:gd name="T33" fmla="*/ 1 h 94"/>
                        <a:gd name="T34" fmla="*/ 1 w 124"/>
                        <a:gd name="T35" fmla="*/ 1 h 94"/>
                        <a:gd name="T36" fmla="*/ 1 w 124"/>
                        <a:gd name="T37" fmla="*/ 1 h 94"/>
                        <a:gd name="T38" fmla="*/ 1 w 124"/>
                        <a:gd name="T39" fmla="*/ 1 h 94"/>
                        <a:gd name="T40" fmla="*/ 1 w 124"/>
                        <a:gd name="T41" fmla="*/ 1 h 94"/>
                        <a:gd name="T42" fmla="*/ 1 w 124"/>
                        <a:gd name="T43" fmla="*/ 1 h 94"/>
                        <a:gd name="T44" fmla="*/ 1 w 124"/>
                        <a:gd name="T45" fmla="*/ 1 h 94"/>
                        <a:gd name="T46" fmla="*/ 1 w 124"/>
                        <a:gd name="T47" fmla="*/ 1 h 94"/>
                        <a:gd name="T48" fmla="*/ 1 w 124"/>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94"/>
                        <a:gd name="T77" fmla="*/ 124 w 124"/>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94">
                          <a:moveTo>
                            <a:pt x="122" y="0"/>
                          </a:moveTo>
                          <a:lnTo>
                            <a:pt x="124" y="38"/>
                          </a:lnTo>
                          <a:lnTo>
                            <a:pt x="118" y="60"/>
                          </a:lnTo>
                          <a:lnTo>
                            <a:pt x="106" y="80"/>
                          </a:lnTo>
                          <a:lnTo>
                            <a:pt x="84" y="90"/>
                          </a:lnTo>
                          <a:lnTo>
                            <a:pt x="54" y="94"/>
                          </a:lnTo>
                          <a:lnTo>
                            <a:pt x="34" y="92"/>
                          </a:lnTo>
                          <a:lnTo>
                            <a:pt x="18" y="84"/>
                          </a:lnTo>
                          <a:lnTo>
                            <a:pt x="8" y="76"/>
                          </a:lnTo>
                          <a:lnTo>
                            <a:pt x="0" y="66"/>
                          </a:lnTo>
                          <a:lnTo>
                            <a:pt x="6" y="58"/>
                          </a:lnTo>
                          <a:lnTo>
                            <a:pt x="22" y="76"/>
                          </a:lnTo>
                          <a:lnTo>
                            <a:pt x="36" y="86"/>
                          </a:lnTo>
                          <a:lnTo>
                            <a:pt x="58" y="90"/>
                          </a:lnTo>
                          <a:lnTo>
                            <a:pt x="82" y="86"/>
                          </a:lnTo>
                          <a:lnTo>
                            <a:pt x="96" y="72"/>
                          </a:lnTo>
                          <a:lnTo>
                            <a:pt x="106" y="54"/>
                          </a:lnTo>
                          <a:lnTo>
                            <a:pt x="114" y="40"/>
                          </a:lnTo>
                          <a:lnTo>
                            <a:pt x="118" y="24"/>
                          </a:lnTo>
                          <a:lnTo>
                            <a:pt x="100" y="36"/>
                          </a:lnTo>
                          <a:lnTo>
                            <a:pt x="84" y="42"/>
                          </a:lnTo>
                          <a:lnTo>
                            <a:pt x="62" y="42"/>
                          </a:lnTo>
                          <a:lnTo>
                            <a:pt x="40" y="42"/>
                          </a:lnTo>
                          <a:lnTo>
                            <a:pt x="100" y="22"/>
                          </a:lnTo>
                          <a:lnTo>
                            <a:pt x="12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20" name="Group 44"/>
                  <p:cNvGrpSpPr>
                    <a:grpSpLocks/>
                  </p:cNvGrpSpPr>
                  <p:nvPr/>
                </p:nvGrpSpPr>
                <p:grpSpPr bwMode="auto">
                  <a:xfrm>
                    <a:off x="2878" y="2468"/>
                    <a:ext cx="58" cy="25"/>
                    <a:chOff x="2878" y="2468"/>
                    <a:chExt cx="58" cy="25"/>
                  </a:xfrm>
                </p:grpSpPr>
                <p:sp>
                  <p:nvSpPr>
                    <p:cNvPr id="34924" name="Freeform 45"/>
                    <p:cNvSpPr>
                      <a:spLocks/>
                    </p:cNvSpPr>
                    <p:nvPr/>
                  </p:nvSpPr>
                  <p:spPr bwMode="auto">
                    <a:xfrm>
                      <a:off x="2879" y="2469"/>
                      <a:ext cx="57" cy="24"/>
                    </a:xfrm>
                    <a:custGeom>
                      <a:avLst/>
                      <a:gdLst>
                        <a:gd name="T0" fmla="*/ 0 w 114"/>
                        <a:gd name="T1" fmla="*/ 1 h 48"/>
                        <a:gd name="T2" fmla="*/ 1 w 114"/>
                        <a:gd name="T3" fmla="*/ 1 h 48"/>
                        <a:gd name="T4" fmla="*/ 1 w 114"/>
                        <a:gd name="T5" fmla="*/ 1 h 48"/>
                        <a:gd name="T6" fmla="*/ 1 w 114"/>
                        <a:gd name="T7" fmla="*/ 1 h 48"/>
                        <a:gd name="T8" fmla="*/ 1 w 114"/>
                        <a:gd name="T9" fmla="*/ 1 h 48"/>
                        <a:gd name="T10" fmla="*/ 1 w 114"/>
                        <a:gd name="T11" fmla="*/ 0 h 48"/>
                        <a:gd name="T12" fmla="*/ 1 w 114"/>
                        <a:gd name="T13" fmla="*/ 1 h 48"/>
                        <a:gd name="T14" fmla="*/ 1 w 114"/>
                        <a:gd name="T15" fmla="*/ 1 h 48"/>
                        <a:gd name="T16" fmla="*/ 1 w 114"/>
                        <a:gd name="T17" fmla="*/ 1 h 48"/>
                        <a:gd name="T18" fmla="*/ 1 w 114"/>
                        <a:gd name="T19" fmla="*/ 1 h 48"/>
                        <a:gd name="T20" fmla="*/ 1 w 114"/>
                        <a:gd name="T21" fmla="*/ 1 h 48"/>
                        <a:gd name="T22" fmla="*/ 1 w 114"/>
                        <a:gd name="T23" fmla="*/ 1 h 48"/>
                        <a:gd name="T24" fmla="*/ 1 w 114"/>
                        <a:gd name="T25" fmla="*/ 1 h 48"/>
                        <a:gd name="T26" fmla="*/ 0 w 114"/>
                        <a:gd name="T27" fmla="*/ 1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48"/>
                        <a:gd name="T44" fmla="*/ 114 w 11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48">
                          <a:moveTo>
                            <a:pt x="0" y="44"/>
                          </a:moveTo>
                          <a:lnTo>
                            <a:pt x="10" y="28"/>
                          </a:lnTo>
                          <a:lnTo>
                            <a:pt x="22" y="18"/>
                          </a:lnTo>
                          <a:lnTo>
                            <a:pt x="36" y="8"/>
                          </a:lnTo>
                          <a:lnTo>
                            <a:pt x="54" y="2"/>
                          </a:lnTo>
                          <a:lnTo>
                            <a:pt x="72" y="0"/>
                          </a:lnTo>
                          <a:lnTo>
                            <a:pt x="90" y="2"/>
                          </a:lnTo>
                          <a:lnTo>
                            <a:pt x="114" y="10"/>
                          </a:lnTo>
                          <a:lnTo>
                            <a:pt x="86" y="16"/>
                          </a:lnTo>
                          <a:lnTo>
                            <a:pt x="74" y="28"/>
                          </a:lnTo>
                          <a:lnTo>
                            <a:pt x="62" y="40"/>
                          </a:lnTo>
                          <a:lnTo>
                            <a:pt x="50" y="46"/>
                          </a:lnTo>
                          <a:lnTo>
                            <a:pt x="36" y="48"/>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5" name="Freeform 46"/>
                    <p:cNvSpPr>
                      <a:spLocks/>
                    </p:cNvSpPr>
                    <p:nvPr/>
                  </p:nvSpPr>
                  <p:spPr bwMode="auto">
                    <a:xfrm>
                      <a:off x="2878" y="2468"/>
                      <a:ext cx="57" cy="25"/>
                    </a:xfrm>
                    <a:custGeom>
                      <a:avLst/>
                      <a:gdLst>
                        <a:gd name="T0" fmla="*/ 0 w 114"/>
                        <a:gd name="T1" fmla="*/ 1 h 50"/>
                        <a:gd name="T2" fmla="*/ 1 w 114"/>
                        <a:gd name="T3" fmla="*/ 1 h 50"/>
                        <a:gd name="T4" fmla="*/ 1 w 114"/>
                        <a:gd name="T5" fmla="*/ 1 h 50"/>
                        <a:gd name="T6" fmla="*/ 1 w 114"/>
                        <a:gd name="T7" fmla="*/ 1 h 50"/>
                        <a:gd name="T8" fmla="*/ 1 w 114"/>
                        <a:gd name="T9" fmla="*/ 1 h 50"/>
                        <a:gd name="T10" fmla="*/ 1 w 114"/>
                        <a:gd name="T11" fmla="*/ 0 h 50"/>
                        <a:gd name="T12" fmla="*/ 1 w 114"/>
                        <a:gd name="T13" fmla="*/ 1 h 50"/>
                        <a:gd name="T14" fmla="*/ 1 w 114"/>
                        <a:gd name="T15" fmla="*/ 1 h 50"/>
                        <a:gd name="T16" fmla="*/ 1 w 114"/>
                        <a:gd name="T17" fmla="*/ 1 h 50"/>
                        <a:gd name="T18" fmla="*/ 1 w 114"/>
                        <a:gd name="T19" fmla="*/ 1 h 50"/>
                        <a:gd name="T20" fmla="*/ 1 w 114"/>
                        <a:gd name="T21" fmla="*/ 1 h 50"/>
                        <a:gd name="T22" fmla="*/ 1 w 114"/>
                        <a:gd name="T23" fmla="*/ 1 h 50"/>
                        <a:gd name="T24" fmla="*/ 1 w 114"/>
                        <a:gd name="T25" fmla="*/ 1 h 50"/>
                        <a:gd name="T26" fmla="*/ 1 w 114"/>
                        <a:gd name="T27" fmla="*/ 1 h 50"/>
                        <a:gd name="T28" fmla="*/ 1 w 114"/>
                        <a:gd name="T29" fmla="*/ 1 h 50"/>
                        <a:gd name="T30" fmla="*/ 1 w 114"/>
                        <a:gd name="T31" fmla="*/ 1 h 50"/>
                        <a:gd name="T32" fmla="*/ 0 w 114"/>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50"/>
                        <a:gd name="T53" fmla="*/ 114 w 114"/>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50">
                          <a:moveTo>
                            <a:pt x="0" y="44"/>
                          </a:moveTo>
                          <a:lnTo>
                            <a:pt x="10" y="28"/>
                          </a:lnTo>
                          <a:lnTo>
                            <a:pt x="22" y="18"/>
                          </a:lnTo>
                          <a:lnTo>
                            <a:pt x="36" y="8"/>
                          </a:lnTo>
                          <a:lnTo>
                            <a:pt x="54" y="2"/>
                          </a:lnTo>
                          <a:lnTo>
                            <a:pt x="72" y="0"/>
                          </a:lnTo>
                          <a:lnTo>
                            <a:pt x="90" y="2"/>
                          </a:lnTo>
                          <a:lnTo>
                            <a:pt x="114" y="10"/>
                          </a:lnTo>
                          <a:lnTo>
                            <a:pt x="80" y="8"/>
                          </a:lnTo>
                          <a:lnTo>
                            <a:pt x="80" y="20"/>
                          </a:lnTo>
                          <a:lnTo>
                            <a:pt x="76" y="34"/>
                          </a:lnTo>
                          <a:lnTo>
                            <a:pt x="58" y="46"/>
                          </a:lnTo>
                          <a:lnTo>
                            <a:pt x="44" y="50"/>
                          </a:lnTo>
                          <a:lnTo>
                            <a:pt x="34" y="42"/>
                          </a:lnTo>
                          <a:lnTo>
                            <a:pt x="28" y="32"/>
                          </a:lnTo>
                          <a:lnTo>
                            <a:pt x="24" y="22"/>
                          </a:lnTo>
                          <a:lnTo>
                            <a:pt x="0" y="44"/>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21" name="Group 47"/>
                  <p:cNvGrpSpPr>
                    <a:grpSpLocks/>
                  </p:cNvGrpSpPr>
                  <p:nvPr/>
                </p:nvGrpSpPr>
                <p:grpSpPr bwMode="auto">
                  <a:xfrm>
                    <a:off x="2742" y="2518"/>
                    <a:ext cx="67" cy="30"/>
                    <a:chOff x="2742" y="2518"/>
                    <a:chExt cx="67" cy="30"/>
                  </a:xfrm>
                </p:grpSpPr>
                <p:sp>
                  <p:nvSpPr>
                    <p:cNvPr id="34922" name="Freeform 48"/>
                    <p:cNvSpPr>
                      <a:spLocks/>
                    </p:cNvSpPr>
                    <p:nvPr/>
                  </p:nvSpPr>
                  <p:spPr bwMode="auto">
                    <a:xfrm>
                      <a:off x="2743" y="2518"/>
                      <a:ext cx="66" cy="30"/>
                    </a:xfrm>
                    <a:custGeom>
                      <a:avLst/>
                      <a:gdLst>
                        <a:gd name="T0" fmla="*/ 0 w 132"/>
                        <a:gd name="T1" fmla="*/ 1 h 60"/>
                        <a:gd name="T2" fmla="*/ 1 w 132"/>
                        <a:gd name="T3" fmla="*/ 1 h 60"/>
                        <a:gd name="T4" fmla="*/ 1 w 132"/>
                        <a:gd name="T5" fmla="*/ 1 h 60"/>
                        <a:gd name="T6" fmla="*/ 1 w 132"/>
                        <a:gd name="T7" fmla="*/ 1 h 60"/>
                        <a:gd name="T8" fmla="*/ 1 w 132"/>
                        <a:gd name="T9" fmla="*/ 1 h 60"/>
                        <a:gd name="T10" fmla="*/ 1 w 132"/>
                        <a:gd name="T11" fmla="*/ 0 h 60"/>
                        <a:gd name="T12" fmla="*/ 1 w 132"/>
                        <a:gd name="T13" fmla="*/ 1 h 60"/>
                        <a:gd name="T14" fmla="*/ 1 w 132"/>
                        <a:gd name="T15" fmla="*/ 1 h 60"/>
                        <a:gd name="T16" fmla="*/ 1 w 132"/>
                        <a:gd name="T17" fmla="*/ 1 h 60"/>
                        <a:gd name="T18" fmla="*/ 1 w 132"/>
                        <a:gd name="T19" fmla="*/ 1 h 60"/>
                        <a:gd name="T20" fmla="*/ 1 w 132"/>
                        <a:gd name="T21" fmla="*/ 1 h 60"/>
                        <a:gd name="T22" fmla="*/ 1 w 132"/>
                        <a:gd name="T23" fmla="*/ 1 h 60"/>
                        <a:gd name="T24" fmla="*/ 1 w 132"/>
                        <a:gd name="T25" fmla="*/ 1 h 60"/>
                        <a:gd name="T26" fmla="*/ 1 w 132"/>
                        <a:gd name="T27" fmla="*/ 1 h 60"/>
                        <a:gd name="T28" fmla="*/ 0 w 132"/>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0"/>
                        <a:gd name="T47" fmla="*/ 132 w 132"/>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0">
                          <a:moveTo>
                            <a:pt x="0" y="58"/>
                          </a:moveTo>
                          <a:lnTo>
                            <a:pt x="40" y="42"/>
                          </a:lnTo>
                          <a:lnTo>
                            <a:pt x="64" y="30"/>
                          </a:lnTo>
                          <a:lnTo>
                            <a:pt x="92" y="14"/>
                          </a:lnTo>
                          <a:lnTo>
                            <a:pt x="112" y="2"/>
                          </a:lnTo>
                          <a:lnTo>
                            <a:pt x="122" y="0"/>
                          </a:lnTo>
                          <a:lnTo>
                            <a:pt x="132" y="8"/>
                          </a:lnTo>
                          <a:lnTo>
                            <a:pt x="132" y="24"/>
                          </a:lnTo>
                          <a:lnTo>
                            <a:pt x="122" y="40"/>
                          </a:lnTo>
                          <a:lnTo>
                            <a:pt x="120" y="42"/>
                          </a:lnTo>
                          <a:lnTo>
                            <a:pt x="104" y="50"/>
                          </a:lnTo>
                          <a:lnTo>
                            <a:pt x="102" y="52"/>
                          </a:lnTo>
                          <a:lnTo>
                            <a:pt x="70" y="58"/>
                          </a:lnTo>
                          <a:lnTo>
                            <a:pt x="26" y="60"/>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3" name="Freeform 49"/>
                    <p:cNvSpPr>
                      <a:spLocks/>
                    </p:cNvSpPr>
                    <p:nvPr/>
                  </p:nvSpPr>
                  <p:spPr bwMode="auto">
                    <a:xfrm>
                      <a:off x="2742" y="2518"/>
                      <a:ext cx="66" cy="29"/>
                    </a:xfrm>
                    <a:custGeom>
                      <a:avLst/>
                      <a:gdLst>
                        <a:gd name="T0" fmla="*/ 0 w 132"/>
                        <a:gd name="T1" fmla="*/ 1 h 58"/>
                        <a:gd name="T2" fmla="*/ 1 w 132"/>
                        <a:gd name="T3" fmla="*/ 1 h 58"/>
                        <a:gd name="T4" fmla="*/ 1 w 132"/>
                        <a:gd name="T5" fmla="*/ 1 h 58"/>
                        <a:gd name="T6" fmla="*/ 1 w 132"/>
                        <a:gd name="T7" fmla="*/ 1 h 58"/>
                        <a:gd name="T8" fmla="*/ 1 w 132"/>
                        <a:gd name="T9" fmla="*/ 1 h 58"/>
                        <a:gd name="T10" fmla="*/ 1 w 132"/>
                        <a:gd name="T11" fmla="*/ 0 h 58"/>
                        <a:gd name="T12" fmla="*/ 1 w 132"/>
                        <a:gd name="T13" fmla="*/ 1 h 58"/>
                        <a:gd name="T14" fmla="*/ 1 w 132"/>
                        <a:gd name="T15" fmla="*/ 1 h 58"/>
                        <a:gd name="T16" fmla="*/ 1 w 132"/>
                        <a:gd name="T17" fmla="*/ 1 h 58"/>
                        <a:gd name="T18" fmla="*/ 1 w 132"/>
                        <a:gd name="T19" fmla="*/ 1 h 58"/>
                        <a:gd name="T20" fmla="*/ 1 w 132"/>
                        <a:gd name="T21" fmla="*/ 1 h 58"/>
                        <a:gd name="T22" fmla="*/ 1 w 132"/>
                        <a:gd name="T23" fmla="*/ 1 h 58"/>
                        <a:gd name="T24" fmla="*/ 1 w 132"/>
                        <a:gd name="T25" fmla="*/ 1 h 58"/>
                        <a:gd name="T26" fmla="*/ 1 w 132"/>
                        <a:gd name="T27" fmla="*/ 1 h 58"/>
                        <a:gd name="T28" fmla="*/ 1 w 132"/>
                        <a:gd name="T29" fmla="*/ 1 h 58"/>
                        <a:gd name="T30" fmla="*/ 1 w 132"/>
                        <a:gd name="T31" fmla="*/ 1 h 58"/>
                        <a:gd name="T32" fmla="*/ 0 w 132"/>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58"/>
                        <a:gd name="T53" fmla="*/ 132 w 13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58">
                          <a:moveTo>
                            <a:pt x="0" y="58"/>
                          </a:moveTo>
                          <a:lnTo>
                            <a:pt x="40" y="42"/>
                          </a:lnTo>
                          <a:lnTo>
                            <a:pt x="64" y="30"/>
                          </a:lnTo>
                          <a:lnTo>
                            <a:pt x="92" y="14"/>
                          </a:lnTo>
                          <a:lnTo>
                            <a:pt x="112" y="2"/>
                          </a:lnTo>
                          <a:lnTo>
                            <a:pt x="122" y="0"/>
                          </a:lnTo>
                          <a:lnTo>
                            <a:pt x="132" y="4"/>
                          </a:lnTo>
                          <a:lnTo>
                            <a:pt x="116" y="8"/>
                          </a:lnTo>
                          <a:lnTo>
                            <a:pt x="124" y="16"/>
                          </a:lnTo>
                          <a:lnTo>
                            <a:pt x="126" y="28"/>
                          </a:lnTo>
                          <a:lnTo>
                            <a:pt x="118" y="48"/>
                          </a:lnTo>
                          <a:lnTo>
                            <a:pt x="102" y="54"/>
                          </a:lnTo>
                          <a:lnTo>
                            <a:pt x="82" y="58"/>
                          </a:lnTo>
                          <a:lnTo>
                            <a:pt x="66" y="50"/>
                          </a:lnTo>
                          <a:lnTo>
                            <a:pt x="56" y="40"/>
                          </a:lnTo>
                          <a:lnTo>
                            <a:pt x="30" y="50"/>
                          </a:lnTo>
                          <a:lnTo>
                            <a:pt x="0" y="58"/>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4910" name="Group 50"/>
                <p:cNvGrpSpPr>
                  <a:grpSpLocks/>
                </p:cNvGrpSpPr>
                <p:nvPr/>
              </p:nvGrpSpPr>
              <p:grpSpPr bwMode="auto">
                <a:xfrm>
                  <a:off x="2609" y="2281"/>
                  <a:ext cx="339" cy="296"/>
                  <a:chOff x="2609" y="2281"/>
                  <a:chExt cx="339" cy="296"/>
                </a:xfrm>
              </p:grpSpPr>
              <p:grpSp>
                <p:nvGrpSpPr>
                  <p:cNvPr id="34911" name="Group 51"/>
                  <p:cNvGrpSpPr>
                    <a:grpSpLocks/>
                  </p:cNvGrpSpPr>
                  <p:nvPr/>
                </p:nvGrpSpPr>
                <p:grpSpPr bwMode="auto">
                  <a:xfrm>
                    <a:off x="2723" y="2423"/>
                    <a:ext cx="195" cy="114"/>
                    <a:chOff x="2723" y="2423"/>
                    <a:chExt cx="195" cy="114"/>
                  </a:xfrm>
                </p:grpSpPr>
                <p:sp>
                  <p:nvSpPr>
                    <p:cNvPr id="34917" name="Freeform 52"/>
                    <p:cNvSpPr>
                      <a:spLocks/>
                    </p:cNvSpPr>
                    <p:nvPr/>
                  </p:nvSpPr>
                  <p:spPr bwMode="auto">
                    <a:xfrm>
                      <a:off x="2723" y="2495"/>
                      <a:ext cx="93" cy="42"/>
                    </a:xfrm>
                    <a:custGeom>
                      <a:avLst/>
                      <a:gdLst>
                        <a:gd name="T0" fmla="*/ 1 w 186"/>
                        <a:gd name="T1" fmla="*/ 0 h 86"/>
                        <a:gd name="T2" fmla="*/ 1 w 186"/>
                        <a:gd name="T3" fmla="*/ 0 h 86"/>
                        <a:gd name="T4" fmla="*/ 1 w 186"/>
                        <a:gd name="T5" fmla="*/ 0 h 86"/>
                        <a:gd name="T6" fmla="*/ 1 w 186"/>
                        <a:gd name="T7" fmla="*/ 0 h 86"/>
                        <a:gd name="T8" fmla="*/ 1 w 186"/>
                        <a:gd name="T9" fmla="*/ 0 h 86"/>
                        <a:gd name="T10" fmla="*/ 1 w 186"/>
                        <a:gd name="T11" fmla="*/ 0 h 86"/>
                        <a:gd name="T12" fmla="*/ 1 w 186"/>
                        <a:gd name="T13" fmla="*/ 0 h 86"/>
                        <a:gd name="T14" fmla="*/ 1 w 186"/>
                        <a:gd name="T15" fmla="*/ 0 h 86"/>
                        <a:gd name="T16" fmla="*/ 1 w 186"/>
                        <a:gd name="T17" fmla="*/ 0 h 86"/>
                        <a:gd name="T18" fmla="*/ 1 w 186"/>
                        <a:gd name="T19" fmla="*/ 0 h 86"/>
                        <a:gd name="T20" fmla="*/ 1 w 186"/>
                        <a:gd name="T21" fmla="*/ 0 h 86"/>
                        <a:gd name="T22" fmla="*/ 1 w 186"/>
                        <a:gd name="T23" fmla="*/ 0 h 86"/>
                        <a:gd name="T24" fmla="*/ 1 w 186"/>
                        <a:gd name="T25" fmla="*/ 0 h 86"/>
                        <a:gd name="T26" fmla="*/ 0 w 186"/>
                        <a:gd name="T27" fmla="*/ 0 h 86"/>
                        <a:gd name="T28" fmla="*/ 1 w 186"/>
                        <a:gd name="T29" fmla="*/ 0 h 86"/>
                        <a:gd name="T30" fmla="*/ 1 w 186"/>
                        <a:gd name="T31" fmla="*/ 0 h 86"/>
                        <a:gd name="T32" fmla="*/ 1 w 186"/>
                        <a:gd name="T33" fmla="*/ 0 h 86"/>
                        <a:gd name="T34" fmla="*/ 1 w 186"/>
                        <a:gd name="T35" fmla="*/ 0 h 86"/>
                        <a:gd name="T36" fmla="*/ 1 w 186"/>
                        <a:gd name="T37" fmla="*/ 0 h 86"/>
                        <a:gd name="T38" fmla="*/ 1 w 186"/>
                        <a:gd name="T39" fmla="*/ 0 h 86"/>
                        <a:gd name="T40" fmla="*/ 1 w 186"/>
                        <a:gd name="T41" fmla="*/ 0 h 86"/>
                        <a:gd name="T42" fmla="*/ 1 w 186"/>
                        <a:gd name="T43" fmla="*/ 0 h 86"/>
                        <a:gd name="T44" fmla="*/ 1 w 186"/>
                        <a:gd name="T45" fmla="*/ 0 h 86"/>
                        <a:gd name="T46" fmla="*/ 1 w 186"/>
                        <a:gd name="T47" fmla="*/ 0 h 86"/>
                        <a:gd name="T48" fmla="*/ 1 w 186"/>
                        <a:gd name="T49" fmla="*/ 0 h 86"/>
                        <a:gd name="T50" fmla="*/ 1 w 186"/>
                        <a:gd name="T51" fmla="*/ 0 h 86"/>
                        <a:gd name="T52" fmla="*/ 1 w 186"/>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6"/>
                        <a:gd name="T82" fmla="*/ 0 h 86"/>
                        <a:gd name="T83" fmla="*/ 186 w 186"/>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6" h="86">
                          <a:moveTo>
                            <a:pt x="186" y="10"/>
                          </a:moveTo>
                          <a:lnTo>
                            <a:pt x="172" y="6"/>
                          </a:lnTo>
                          <a:lnTo>
                            <a:pt x="162" y="0"/>
                          </a:lnTo>
                          <a:lnTo>
                            <a:pt x="140" y="6"/>
                          </a:lnTo>
                          <a:lnTo>
                            <a:pt x="114" y="6"/>
                          </a:lnTo>
                          <a:lnTo>
                            <a:pt x="82" y="8"/>
                          </a:lnTo>
                          <a:lnTo>
                            <a:pt x="54" y="8"/>
                          </a:lnTo>
                          <a:lnTo>
                            <a:pt x="44" y="0"/>
                          </a:lnTo>
                          <a:lnTo>
                            <a:pt x="30" y="0"/>
                          </a:lnTo>
                          <a:lnTo>
                            <a:pt x="24" y="10"/>
                          </a:lnTo>
                          <a:lnTo>
                            <a:pt x="22" y="22"/>
                          </a:lnTo>
                          <a:lnTo>
                            <a:pt x="16" y="38"/>
                          </a:lnTo>
                          <a:lnTo>
                            <a:pt x="10" y="54"/>
                          </a:lnTo>
                          <a:lnTo>
                            <a:pt x="0" y="66"/>
                          </a:lnTo>
                          <a:lnTo>
                            <a:pt x="10" y="78"/>
                          </a:lnTo>
                          <a:lnTo>
                            <a:pt x="12" y="86"/>
                          </a:lnTo>
                          <a:lnTo>
                            <a:pt x="22" y="72"/>
                          </a:lnTo>
                          <a:lnTo>
                            <a:pt x="40" y="54"/>
                          </a:lnTo>
                          <a:lnTo>
                            <a:pt x="50" y="44"/>
                          </a:lnTo>
                          <a:lnTo>
                            <a:pt x="66" y="36"/>
                          </a:lnTo>
                          <a:lnTo>
                            <a:pt x="82" y="32"/>
                          </a:lnTo>
                          <a:lnTo>
                            <a:pt x="102" y="30"/>
                          </a:lnTo>
                          <a:lnTo>
                            <a:pt x="126" y="28"/>
                          </a:lnTo>
                          <a:lnTo>
                            <a:pt x="144" y="26"/>
                          </a:lnTo>
                          <a:lnTo>
                            <a:pt x="160" y="26"/>
                          </a:lnTo>
                          <a:lnTo>
                            <a:pt x="168" y="18"/>
                          </a:lnTo>
                          <a:lnTo>
                            <a:pt x="186" y="1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8" name="Freeform 53"/>
                    <p:cNvSpPr>
                      <a:spLocks/>
                    </p:cNvSpPr>
                    <p:nvPr/>
                  </p:nvSpPr>
                  <p:spPr bwMode="auto">
                    <a:xfrm>
                      <a:off x="2855" y="2423"/>
                      <a:ext cx="63" cy="72"/>
                    </a:xfrm>
                    <a:custGeom>
                      <a:avLst/>
                      <a:gdLst>
                        <a:gd name="T0" fmla="*/ 0 w 126"/>
                        <a:gd name="T1" fmla="*/ 1 h 143"/>
                        <a:gd name="T2" fmla="*/ 1 w 126"/>
                        <a:gd name="T3" fmla="*/ 1 h 143"/>
                        <a:gd name="T4" fmla="*/ 1 w 126"/>
                        <a:gd name="T5" fmla="*/ 1 h 143"/>
                        <a:gd name="T6" fmla="*/ 1 w 126"/>
                        <a:gd name="T7" fmla="*/ 1 h 143"/>
                        <a:gd name="T8" fmla="*/ 1 w 126"/>
                        <a:gd name="T9" fmla="*/ 1 h 143"/>
                        <a:gd name="T10" fmla="*/ 1 w 126"/>
                        <a:gd name="T11" fmla="*/ 1 h 143"/>
                        <a:gd name="T12" fmla="*/ 1 w 126"/>
                        <a:gd name="T13" fmla="*/ 1 h 143"/>
                        <a:gd name="T14" fmla="*/ 1 w 126"/>
                        <a:gd name="T15" fmla="*/ 1 h 143"/>
                        <a:gd name="T16" fmla="*/ 1 w 126"/>
                        <a:gd name="T17" fmla="*/ 1 h 143"/>
                        <a:gd name="T18" fmla="*/ 1 w 126"/>
                        <a:gd name="T19" fmla="*/ 1 h 143"/>
                        <a:gd name="T20" fmla="*/ 1 w 126"/>
                        <a:gd name="T21" fmla="*/ 0 h 143"/>
                        <a:gd name="T22" fmla="*/ 1 w 126"/>
                        <a:gd name="T23" fmla="*/ 0 h 143"/>
                        <a:gd name="T24" fmla="*/ 1 w 126"/>
                        <a:gd name="T25" fmla="*/ 1 h 143"/>
                        <a:gd name="T26" fmla="*/ 1 w 126"/>
                        <a:gd name="T27" fmla="*/ 1 h 143"/>
                        <a:gd name="T28" fmla="*/ 1 w 126"/>
                        <a:gd name="T29" fmla="*/ 1 h 143"/>
                        <a:gd name="T30" fmla="*/ 1 w 126"/>
                        <a:gd name="T31" fmla="*/ 1 h 143"/>
                        <a:gd name="T32" fmla="*/ 1 w 126"/>
                        <a:gd name="T33" fmla="*/ 1 h 143"/>
                        <a:gd name="T34" fmla="*/ 1 w 126"/>
                        <a:gd name="T35" fmla="*/ 1 h 143"/>
                        <a:gd name="T36" fmla="*/ 1 w 126"/>
                        <a:gd name="T37" fmla="*/ 1 h 143"/>
                        <a:gd name="T38" fmla="*/ 1 w 126"/>
                        <a:gd name="T39" fmla="*/ 1 h 143"/>
                        <a:gd name="T40" fmla="*/ 0 w 126"/>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43"/>
                        <a:gd name="T65" fmla="*/ 126 w 126"/>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43">
                          <a:moveTo>
                            <a:pt x="0" y="143"/>
                          </a:moveTo>
                          <a:lnTo>
                            <a:pt x="30" y="99"/>
                          </a:lnTo>
                          <a:lnTo>
                            <a:pt x="58" y="83"/>
                          </a:lnTo>
                          <a:lnTo>
                            <a:pt x="80" y="73"/>
                          </a:lnTo>
                          <a:lnTo>
                            <a:pt x="96" y="55"/>
                          </a:lnTo>
                          <a:lnTo>
                            <a:pt x="110" y="42"/>
                          </a:lnTo>
                          <a:lnTo>
                            <a:pt x="122" y="30"/>
                          </a:lnTo>
                          <a:lnTo>
                            <a:pt x="120" y="30"/>
                          </a:lnTo>
                          <a:lnTo>
                            <a:pt x="126" y="14"/>
                          </a:lnTo>
                          <a:lnTo>
                            <a:pt x="122" y="6"/>
                          </a:lnTo>
                          <a:lnTo>
                            <a:pt x="114" y="0"/>
                          </a:lnTo>
                          <a:lnTo>
                            <a:pt x="112" y="0"/>
                          </a:lnTo>
                          <a:lnTo>
                            <a:pt x="96" y="4"/>
                          </a:lnTo>
                          <a:lnTo>
                            <a:pt x="90" y="18"/>
                          </a:lnTo>
                          <a:lnTo>
                            <a:pt x="82" y="30"/>
                          </a:lnTo>
                          <a:lnTo>
                            <a:pt x="68" y="40"/>
                          </a:lnTo>
                          <a:lnTo>
                            <a:pt x="48" y="55"/>
                          </a:lnTo>
                          <a:lnTo>
                            <a:pt x="36" y="79"/>
                          </a:lnTo>
                          <a:lnTo>
                            <a:pt x="22" y="103"/>
                          </a:lnTo>
                          <a:lnTo>
                            <a:pt x="12" y="119"/>
                          </a:lnTo>
                          <a:lnTo>
                            <a:pt x="0" y="14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12" name="Group 54"/>
                  <p:cNvGrpSpPr>
                    <a:grpSpLocks/>
                  </p:cNvGrpSpPr>
                  <p:nvPr/>
                </p:nvGrpSpPr>
                <p:grpSpPr bwMode="auto">
                  <a:xfrm>
                    <a:off x="2609" y="2281"/>
                    <a:ext cx="339" cy="296"/>
                    <a:chOff x="2609" y="2281"/>
                    <a:chExt cx="339" cy="296"/>
                  </a:xfrm>
                </p:grpSpPr>
                <p:grpSp>
                  <p:nvGrpSpPr>
                    <p:cNvPr id="34913" name="Group 55"/>
                    <p:cNvGrpSpPr>
                      <a:grpSpLocks/>
                    </p:cNvGrpSpPr>
                    <p:nvPr/>
                  </p:nvGrpSpPr>
                  <p:grpSpPr bwMode="auto">
                    <a:xfrm>
                      <a:off x="2609" y="2281"/>
                      <a:ext cx="339" cy="296"/>
                      <a:chOff x="2609" y="2281"/>
                      <a:chExt cx="339" cy="296"/>
                    </a:xfrm>
                  </p:grpSpPr>
                  <p:sp>
                    <p:nvSpPr>
                      <p:cNvPr id="34915" name="Freeform 56"/>
                      <p:cNvSpPr>
                        <a:spLocks/>
                      </p:cNvSpPr>
                      <p:nvPr/>
                    </p:nvSpPr>
                    <p:spPr bwMode="auto">
                      <a:xfrm>
                        <a:off x="2609" y="2281"/>
                        <a:ext cx="339" cy="296"/>
                      </a:xfrm>
                      <a:custGeom>
                        <a:avLst/>
                        <a:gdLst>
                          <a:gd name="T0" fmla="*/ 0 w 679"/>
                          <a:gd name="T1" fmla="*/ 1 h 592"/>
                          <a:gd name="T2" fmla="*/ 0 w 679"/>
                          <a:gd name="T3" fmla="*/ 1 h 592"/>
                          <a:gd name="T4" fmla="*/ 0 w 679"/>
                          <a:gd name="T5" fmla="*/ 1 h 592"/>
                          <a:gd name="T6" fmla="*/ 0 w 679"/>
                          <a:gd name="T7" fmla="*/ 1 h 592"/>
                          <a:gd name="T8" fmla="*/ 0 w 679"/>
                          <a:gd name="T9" fmla="*/ 1 h 592"/>
                          <a:gd name="T10" fmla="*/ 0 w 679"/>
                          <a:gd name="T11" fmla="*/ 1 h 592"/>
                          <a:gd name="T12" fmla="*/ 0 w 679"/>
                          <a:gd name="T13" fmla="*/ 1 h 592"/>
                          <a:gd name="T14" fmla="*/ 0 w 679"/>
                          <a:gd name="T15" fmla="*/ 1 h 592"/>
                          <a:gd name="T16" fmla="*/ 0 w 679"/>
                          <a:gd name="T17" fmla="*/ 1 h 592"/>
                          <a:gd name="T18" fmla="*/ 0 w 679"/>
                          <a:gd name="T19" fmla="*/ 1 h 592"/>
                          <a:gd name="T20" fmla="*/ 0 w 679"/>
                          <a:gd name="T21" fmla="*/ 1 h 592"/>
                          <a:gd name="T22" fmla="*/ 0 w 679"/>
                          <a:gd name="T23" fmla="*/ 1 h 592"/>
                          <a:gd name="T24" fmla="*/ 0 w 679"/>
                          <a:gd name="T25" fmla="*/ 1 h 592"/>
                          <a:gd name="T26" fmla="*/ 0 w 679"/>
                          <a:gd name="T27" fmla="*/ 1 h 592"/>
                          <a:gd name="T28" fmla="*/ 0 w 679"/>
                          <a:gd name="T29" fmla="*/ 1 h 592"/>
                          <a:gd name="T30" fmla="*/ 0 w 679"/>
                          <a:gd name="T31" fmla="*/ 1 h 592"/>
                          <a:gd name="T32" fmla="*/ 0 w 679"/>
                          <a:gd name="T33" fmla="*/ 1 h 592"/>
                          <a:gd name="T34" fmla="*/ 0 w 679"/>
                          <a:gd name="T35" fmla="*/ 1 h 592"/>
                          <a:gd name="T36" fmla="*/ 0 w 679"/>
                          <a:gd name="T37" fmla="*/ 1 h 592"/>
                          <a:gd name="T38" fmla="*/ 0 w 679"/>
                          <a:gd name="T39" fmla="*/ 1 h 592"/>
                          <a:gd name="T40" fmla="*/ 0 w 679"/>
                          <a:gd name="T41" fmla="*/ 1 h 592"/>
                          <a:gd name="T42" fmla="*/ 0 w 679"/>
                          <a:gd name="T43" fmla="*/ 1 h 592"/>
                          <a:gd name="T44" fmla="*/ 0 w 679"/>
                          <a:gd name="T45" fmla="*/ 1 h 592"/>
                          <a:gd name="T46" fmla="*/ 0 w 679"/>
                          <a:gd name="T47" fmla="*/ 1 h 592"/>
                          <a:gd name="T48" fmla="*/ 0 w 679"/>
                          <a:gd name="T49" fmla="*/ 1 h 592"/>
                          <a:gd name="T50" fmla="*/ 0 w 679"/>
                          <a:gd name="T51" fmla="*/ 1 h 592"/>
                          <a:gd name="T52" fmla="*/ 0 w 679"/>
                          <a:gd name="T53" fmla="*/ 1 h 592"/>
                          <a:gd name="T54" fmla="*/ 0 w 679"/>
                          <a:gd name="T55" fmla="*/ 1 h 592"/>
                          <a:gd name="T56" fmla="*/ 0 w 679"/>
                          <a:gd name="T57" fmla="*/ 1 h 592"/>
                          <a:gd name="T58" fmla="*/ 0 w 679"/>
                          <a:gd name="T59" fmla="*/ 1 h 592"/>
                          <a:gd name="T60" fmla="*/ 0 w 679"/>
                          <a:gd name="T61" fmla="*/ 1 h 592"/>
                          <a:gd name="T62" fmla="*/ 0 w 679"/>
                          <a:gd name="T63" fmla="*/ 1 h 592"/>
                          <a:gd name="T64" fmla="*/ 0 w 679"/>
                          <a:gd name="T65" fmla="*/ 1 h 592"/>
                          <a:gd name="T66" fmla="*/ 0 w 679"/>
                          <a:gd name="T67" fmla="*/ 1 h 592"/>
                          <a:gd name="T68" fmla="*/ 0 w 679"/>
                          <a:gd name="T69" fmla="*/ 1 h 592"/>
                          <a:gd name="T70" fmla="*/ 0 w 679"/>
                          <a:gd name="T71" fmla="*/ 1 h 592"/>
                          <a:gd name="T72" fmla="*/ 0 w 679"/>
                          <a:gd name="T73" fmla="*/ 1 h 592"/>
                          <a:gd name="T74" fmla="*/ 0 w 679"/>
                          <a:gd name="T75" fmla="*/ 1 h 592"/>
                          <a:gd name="T76" fmla="*/ 0 w 679"/>
                          <a:gd name="T77" fmla="*/ 1 h 592"/>
                          <a:gd name="T78" fmla="*/ 0 w 679"/>
                          <a:gd name="T79" fmla="*/ 1 h 592"/>
                          <a:gd name="T80" fmla="*/ 0 w 679"/>
                          <a:gd name="T81" fmla="*/ 1 h 592"/>
                          <a:gd name="T82" fmla="*/ 0 w 679"/>
                          <a:gd name="T83" fmla="*/ 1 h 592"/>
                          <a:gd name="T84" fmla="*/ 0 w 679"/>
                          <a:gd name="T85" fmla="*/ 1 h 592"/>
                          <a:gd name="T86" fmla="*/ 0 w 679"/>
                          <a:gd name="T87" fmla="*/ 0 h 592"/>
                          <a:gd name="T88" fmla="*/ 0 w 679"/>
                          <a:gd name="T89" fmla="*/ 0 h 592"/>
                          <a:gd name="T90" fmla="*/ 0 w 679"/>
                          <a:gd name="T91" fmla="*/ 1 h 592"/>
                          <a:gd name="T92" fmla="*/ 0 w 679"/>
                          <a:gd name="T93" fmla="*/ 1 h 592"/>
                          <a:gd name="T94" fmla="*/ 0 w 679"/>
                          <a:gd name="T95" fmla="*/ 1 h 592"/>
                          <a:gd name="T96" fmla="*/ 0 w 679"/>
                          <a:gd name="T97" fmla="*/ 1 h 592"/>
                          <a:gd name="T98" fmla="*/ 0 w 679"/>
                          <a:gd name="T99" fmla="*/ 1 h 592"/>
                          <a:gd name="T100" fmla="*/ 0 w 679"/>
                          <a:gd name="T101" fmla="*/ 1 h 592"/>
                          <a:gd name="T102" fmla="*/ 0 w 679"/>
                          <a:gd name="T103" fmla="*/ 1 h 592"/>
                          <a:gd name="T104" fmla="*/ 0 w 679"/>
                          <a:gd name="T105" fmla="*/ 1 h 592"/>
                          <a:gd name="T106" fmla="*/ 0 w 679"/>
                          <a:gd name="T107" fmla="*/ 1 h 592"/>
                          <a:gd name="T108" fmla="*/ 0 w 679"/>
                          <a:gd name="T109" fmla="*/ 1 h 592"/>
                          <a:gd name="T110" fmla="*/ 0 w 679"/>
                          <a:gd name="T111" fmla="*/ 1 h 592"/>
                          <a:gd name="T112" fmla="*/ 0 w 679"/>
                          <a:gd name="T113" fmla="*/ 1 h 592"/>
                          <a:gd name="T114" fmla="*/ 0 w 679"/>
                          <a:gd name="T115" fmla="*/ 1 h 592"/>
                          <a:gd name="T116" fmla="*/ 0 w 679"/>
                          <a:gd name="T117" fmla="*/ 1 h 592"/>
                          <a:gd name="T118" fmla="*/ 0 w 679"/>
                          <a:gd name="T119" fmla="*/ 1 h 592"/>
                          <a:gd name="T120" fmla="*/ 0 w 679"/>
                          <a:gd name="T121" fmla="*/ 1 h 592"/>
                          <a:gd name="T122" fmla="*/ 0 w 679"/>
                          <a:gd name="T123" fmla="*/ 1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9"/>
                          <a:gd name="T187" fmla="*/ 0 h 592"/>
                          <a:gd name="T188" fmla="*/ 679 w 679"/>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9" h="592">
                            <a:moveTo>
                              <a:pt x="38" y="500"/>
                            </a:moveTo>
                            <a:lnTo>
                              <a:pt x="68" y="530"/>
                            </a:lnTo>
                            <a:lnTo>
                              <a:pt x="92" y="560"/>
                            </a:lnTo>
                            <a:lnTo>
                              <a:pt x="126" y="578"/>
                            </a:lnTo>
                            <a:lnTo>
                              <a:pt x="140" y="592"/>
                            </a:lnTo>
                            <a:lnTo>
                              <a:pt x="146" y="536"/>
                            </a:lnTo>
                            <a:lnTo>
                              <a:pt x="158" y="484"/>
                            </a:lnTo>
                            <a:lnTo>
                              <a:pt x="168" y="440"/>
                            </a:lnTo>
                            <a:lnTo>
                              <a:pt x="174" y="404"/>
                            </a:lnTo>
                            <a:lnTo>
                              <a:pt x="170" y="358"/>
                            </a:lnTo>
                            <a:lnTo>
                              <a:pt x="156" y="329"/>
                            </a:lnTo>
                            <a:lnTo>
                              <a:pt x="140" y="315"/>
                            </a:lnTo>
                            <a:lnTo>
                              <a:pt x="181" y="321"/>
                            </a:lnTo>
                            <a:lnTo>
                              <a:pt x="233" y="309"/>
                            </a:lnTo>
                            <a:lnTo>
                              <a:pt x="265" y="293"/>
                            </a:lnTo>
                            <a:lnTo>
                              <a:pt x="301" y="279"/>
                            </a:lnTo>
                            <a:lnTo>
                              <a:pt x="341" y="263"/>
                            </a:lnTo>
                            <a:lnTo>
                              <a:pt x="377" y="249"/>
                            </a:lnTo>
                            <a:lnTo>
                              <a:pt x="403" y="231"/>
                            </a:lnTo>
                            <a:lnTo>
                              <a:pt x="441" y="197"/>
                            </a:lnTo>
                            <a:lnTo>
                              <a:pt x="441" y="195"/>
                            </a:lnTo>
                            <a:lnTo>
                              <a:pt x="459" y="159"/>
                            </a:lnTo>
                            <a:lnTo>
                              <a:pt x="475" y="129"/>
                            </a:lnTo>
                            <a:lnTo>
                              <a:pt x="507" y="137"/>
                            </a:lnTo>
                            <a:lnTo>
                              <a:pt x="547" y="159"/>
                            </a:lnTo>
                            <a:lnTo>
                              <a:pt x="585" y="185"/>
                            </a:lnTo>
                            <a:lnTo>
                              <a:pt x="613" y="215"/>
                            </a:lnTo>
                            <a:lnTo>
                              <a:pt x="633" y="251"/>
                            </a:lnTo>
                            <a:lnTo>
                              <a:pt x="649" y="285"/>
                            </a:lnTo>
                            <a:lnTo>
                              <a:pt x="657" y="321"/>
                            </a:lnTo>
                            <a:lnTo>
                              <a:pt x="679" y="350"/>
                            </a:lnTo>
                            <a:lnTo>
                              <a:pt x="673" y="291"/>
                            </a:lnTo>
                            <a:lnTo>
                              <a:pt x="661" y="255"/>
                            </a:lnTo>
                            <a:lnTo>
                              <a:pt x="645" y="215"/>
                            </a:lnTo>
                            <a:lnTo>
                              <a:pt x="637" y="171"/>
                            </a:lnTo>
                            <a:lnTo>
                              <a:pt x="603" y="129"/>
                            </a:lnTo>
                            <a:lnTo>
                              <a:pt x="555" y="76"/>
                            </a:lnTo>
                            <a:lnTo>
                              <a:pt x="525" y="46"/>
                            </a:lnTo>
                            <a:lnTo>
                              <a:pt x="501" y="24"/>
                            </a:lnTo>
                            <a:lnTo>
                              <a:pt x="475" y="12"/>
                            </a:lnTo>
                            <a:lnTo>
                              <a:pt x="451" y="4"/>
                            </a:lnTo>
                            <a:lnTo>
                              <a:pt x="415" y="4"/>
                            </a:lnTo>
                            <a:lnTo>
                              <a:pt x="401" y="4"/>
                            </a:lnTo>
                            <a:lnTo>
                              <a:pt x="355" y="0"/>
                            </a:lnTo>
                            <a:lnTo>
                              <a:pt x="293" y="0"/>
                            </a:lnTo>
                            <a:lnTo>
                              <a:pt x="235" y="16"/>
                            </a:lnTo>
                            <a:lnTo>
                              <a:pt x="187" y="34"/>
                            </a:lnTo>
                            <a:lnTo>
                              <a:pt x="144" y="48"/>
                            </a:lnTo>
                            <a:lnTo>
                              <a:pt x="110" y="64"/>
                            </a:lnTo>
                            <a:lnTo>
                              <a:pt x="86" y="81"/>
                            </a:lnTo>
                            <a:lnTo>
                              <a:pt x="66" y="99"/>
                            </a:lnTo>
                            <a:lnTo>
                              <a:pt x="44" y="123"/>
                            </a:lnTo>
                            <a:lnTo>
                              <a:pt x="24" y="153"/>
                            </a:lnTo>
                            <a:lnTo>
                              <a:pt x="8" y="177"/>
                            </a:lnTo>
                            <a:lnTo>
                              <a:pt x="0" y="209"/>
                            </a:lnTo>
                            <a:lnTo>
                              <a:pt x="0" y="255"/>
                            </a:lnTo>
                            <a:lnTo>
                              <a:pt x="0" y="297"/>
                            </a:lnTo>
                            <a:lnTo>
                              <a:pt x="6" y="338"/>
                            </a:lnTo>
                            <a:lnTo>
                              <a:pt x="6" y="388"/>
                            </a:lnTo>
                            <a:lnTo>
                              <a:pt x="8" y="428"/>
                            </a:lnTo>
                            <a:lnTo>
                              <a:pt x="18" y="454"/>
                            </a:lnTo>
                            <a:lnTo>
                              <a:pt x="38" y="50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6" name="Freeform 57"/>
                      <p:cNvSpPr>
                        <a:spLocks/>
                      </p:cNvSpPr>
                      <p:nvPr/>
                    </p:nvSpPr>
                    <p:spPr bwMode="auto">
                      <a:xfrm>
                        <a:off x="2624" y="2288"/>
                        <a:ext cx="207" cy="263"/>
                      </a:xfrm>
                      <a:custGeom>
                        <a:avLst/>
                        <a:gdLst>
                          <a:gd name="T0" fmla="*/ 0 w 415"/>
                          <a:gd name="T1" fmla="*/ 1 h 526"/>
                          <a:gd name="T2" fmla="*/ 0 w 415"/>
                          <a:gd name="T3" fmla="*/ 0 h 526"/>
                          <a:gd name="T4" fmla="*/ 0 w 415"/>
                          <a:gd name="T5" fmla="*/ 1 h 526"/>
                          <a:gd name="T6" fmla="*/ 0 w 415"/>
                          <a:gd name="T7" fmla="*/ 1 h 526"/>
                          <a:gd name="T8" fmla="*/ 0 w 415"/>
                          <a:gd name="T9" fmla="*/ 1 h 526"/>
                          <a:gd name="T10" fmla="*/ 0 w 415"/>
                          <a:gd name="T11" fmla="*/ 1 h 526"/>
                          <a:gd name="T12" fmla="*/ 0 w 415"/>
                          <a:gd name="T13" fmla="*/ 1 h 526"/>
                          <a:gd name="T14" fmla="*/ 0 w 415"/>
                          <a:gd name="T15" fmla="*/ 1 h 526"/>
                          <a:gd name="T16" fmla="*/ 0 w 415"/>
                          <a:gd name="T17" fmla="*/ 1 h 526"/>
                          <a:gd name="T18" fmla="*/ 0 w 415"/>
                          <a:gd name="T19" fmla="*/ 1 h 526"/>
                          <a:gd name="T20" fmla="*/ 0 w 415"/>
                          <a:gd name="T21" fmla="*/ 1 h 526"/>
                          <a:gd name="T22" fmla="*/ 0 w 415"/>
                          <a:gd name="T23" fmla="*/ 1 h 526"/>
                          <a:gd name="T24" fmla="*/ 0 w 415"/>
                          <a:gd name="T25" fmla="*/ 1 h 526"/>
                          <a:gd name="T26" fmla="*/ 0 w 415"/>
                          <a:gd name="T27" fmla="*/ 1 h 526"/>
                          <a:gd name="T28" fmla="*/ 0 w 415"/>
                          <a:gd name="T29" fmla="*/ 1 h 526"/>
                          <a:gd name="T30" fmla="*/ 0 w 415"/>
                          <a:gd name="T31" fmla="*/ 1 h 526"/>
                          <a:gd name="T32" fmla="*/ 0 w 415"/>
                          <a:gd name="T33" fmla="*/ 1 h 526"/>
                          <a:gd name="T34" fmla="*/ 0 w 415"/>
                          <a:gd name="T35" fmla="*/ 1 h 526"/>
                          <a:gd name="T36" fmla="*/ 0 w 415"/>
                          <a:gd name="T37" fmla="*/ 1 h 526"/>
                          <a:gd name="T38" fmla="*/ 0 w 415"/>
                          <a:gd name="T39" fmla="*/ 1 h 526"/>
                          <a:gd name="T40" fmla="*/ 0 w 415"/>
                          <a:gd name="T41" fmla="*/ 1 h 526"/>
                          <a:gd name="T42" fmla="*/ 0 w 415"/>
                          <a:gd name="T43" fmla="*/ 1 h 526"/>
                          <a:gd name="T44" fmla="*/ 0 w 415"/>
                          <a:gd name="T45" fmla="*/ 1 h 526"/>
                          <a:gd name="T46" fmla="*/ 0 w 415"/>
                          <a:gd name="T47" fmla="*/ 1 h 526"/>
                          <a:gd name="T48" fmla="*/ 0 w 415"/>
                          <a:gd name="T49" fmla="*/ 1 h 526"/>
                          <a:gd name="T50" fmla="*/ 0 w 415"/>
                          <a:gd name="T51" fmla="*/ 1 h 526"/>
                          <a:gd name="T52" fmla="*/ 0 w 415"/>
                          <a:gd name="T53" fmla="*/ 1 h 526"/>
                          <a:gd name="T54" fmla="*/ 0 w 415"/>
                          <a:gd name="T55" fmla="*/ 1 h 526"/>
                          <a:gd name="T56" fmla="*/ 0 w 415"/>
                          <a:gd name="T57" fmla="*/ 1 h 526"/>
                          <a:gd name="T58" fmla="*/ 0 w 415"/>
                          <a:gd name="T59" fmla="*/ 1 h 526"/>
                          <a:gd name="T60" fmla="*/ 0 w 415"/>
                          <a:gd name="T61" fmla="*/ 1 h 526"/>
                          <a:gd name="T62" fmla="*/ 0 w 415"/>
                          <a:gd name="T63" fmla="*/ 1 h 526"/>
                          <a:gd name="T64" fmla="*/ 0 w 415"/>
                          <a:gd name="T65" fmla="*/ 1 h 526"/>
                          <a:gd name="T66" fmla="*/ 0 w 415"/>
                          <a:gd name="T67" fmla="*/ 1 h 526"/>
                          <a:gd name="T68" fmla="*/ 0 w 415"/>
                          <a:gd name="T69" fmla="*/ 1 h 526"/>
                          <a:gd name="T70" fmla="*/ 0 w 415"/>
                          <a:gd name="T71" fmla="*/ 1 h 526"/>
                          <a:gd name="T72" fmla="*/ 0 w 415"/>
                          <a:gd name="T73" fmla="*/ 1 h 526"/>
                          <a:gd name="T74" fmla="*/ 0 w 415"/>
                          <a:gd name="T75" fmla="*/ 1 h 526"/>
                          <a:gd name="T76" fmla="*/ 0 w 415"/>
                          <a:gd name="T77" fmla="*/ 1 h 526"/>
                          <a:gd name="T78" fmla="*/ 0 w 415"/>
                          <a:gd name="T79" fmla="*/ 1 h 526"/>
                          <a:gd name="T80" fmla="*/ 0 w 415"/>
                          <a:gd name="T81" fmla="*/ 1 h 526"/>
                          <a:gd name="T82" fmla="*/ 0 w 415"/>
                          <a:gd name="T83" fmla="*/ 1 h 526"/>
                          <a:gd name="T84" fmla="*/ 0 w 415"/>
                          <a:gd name="T85" fmla="*/ 1 h 526"/>
                          <a:gd name="T86" fmla="*/ 0 w 415"/>
                          <a:gd name="T87" fmla="*/ 1 h 526"/>
                          <a:gd name="T88" fmla="*/ 0 w 415"/>
                          <a:gd name="T89" fmla="*/ 1 h 526"/>
                          <a:gd name="T90" fmla="*/ 0 w 415"/>
                          <a:gd name="T91" fmla="*/ 1 h 526"/>
                          <a:gd name="T92" fmla="*/ 0 w 415"/>
                          <a:gd name="T93" fmla="*/ 1 h 526"/>
                          <a:gd name="T94" fmla="*/ 0 w 415"/>
                          <a:gd name="T95" fmla="*/ 1 h 526"/>
                          <a:gd name="T96" fmla="*/ 0 w 415"/>
                          <a:gd name="T97" fmla="*/ 1 h 526"/>
                          <a:gd name="T98" fmla="*/ 0 w 415"/>
                          <a:gd name="T99" fmla="*/ 1 h 526"/>
                          <a:gd name="T100" fmla="*/ 0 w 415"/>
                          <a:gd name="T101" fmla="*/ 1 h 526"/>
                          <a:gd name="T102" fmla="*/ 0 w 415"/>
                          <a:gd name="T103" fmla="*/ 1 h 5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5"/>
                          <a:gd name="T157" fmla="*/ 0 h 526"/>
                          <a:gd name="T158" fmla="*/ 415 w 415"/>
                          <a:gd name="T159" fmla="*/ 526 h 5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5" h="526">
                            <a:moveTo>
                              <a:pt x="257" y="16"/>
                            </a:moveTo>
                            <a:lnTo>
                              <a:pt x="281" y="4"/>
                            </a:lnTo>
                            <a:lnTo>
                              <a:pt x="305" y="0"/>
                            </a:lnTo>
                            <a:lnTo>
                              <a:pt x="327" y="0"/>
                            </a:lnTo>
                            <a:lnTo>
                              <a:pt x="359" y="6"/>
                            </a:lnTo>
                            <a:lnTo>
                              <a:pt x="375" y="12"/>
                            </a:lnTo>
                            <a:lnTo>
                              <a:pt x="389" y="30"/>
                            </a:lnTo>
                            <a:lnTo>
                              <a:pt x="403" y="56"/>
                            </a:lnTo>
                            <a:lnTo>
                              <a:pt x="415" y="73"/>
                            </a:lnTo>
                            <a:lnTo>
                              <a:pt x="415" y="93"/>
                            </a:lnTo>
                            <a:lnTo>
                              <a:pt x="413" y="115"/>
                            </a:lnTo>
                            <a:lnTo>
                              <a:pt x="395" y="143"/>
                            </a:lnTo>
                            <a:lnTo>
                              <a:pt x="379" y="167"/>
                            </a:lnTo>
                            <a:lnTo>
                              <a:pt x="359" y="187"/>
                            </a:lnTo>
                            <a:lnTo>
                              <a:pt x="335" y="205"/>
                            </a:lnTo>
                            <a:lnTo>
                              <a:pt x="317" y="219"/>
                            </a:lnTo>
                            <a:lnTo>
                              <a:pt x="287" y="227"/>
                            </a:lnTo>
                            <a:lnTo>
                              <a:pt x="257" y="239"/>
                            </a:lnTo>
                            <a:lnTo>
                              <a:pt x="231" y="249"/>
                            </a:lnTo>
                            <a:lnTo>
                              <a:pt x="209" y="257"/>
                            </a:lnTo>
                            <a:lnTo>
                              <a:pt x="191" y="257"/>
                            </a:lnTo>
                            <a:lnTo>
                              <a:pt x="179" y="263"/>
                            </a:lnTo>
                            <a:lnTo>
                              <a:pt x="173" y="269"/>
                            </a:lnTo>
                            <a:lnTo>
                              <a:pt x="201" y="269"/>
                            </a:lnTo>
                            <a:lnTo>
                              <a:pt x="183" y="279"/>
                            </a:lnTo>
                            <a:lnTo>
                              <a:pt x="159" y="287"/>
                            </a:lnTo>
                            <a:lnTo>
                              <a:pt x="126" y="287"/>
                            </a:lnTo>
                            <a:lnTo>
                              <a:pt x="102" y="287"/>
                            </a:lnTo>
                            <a:lnTo>
                              <a:pt x="94" y="293"/>
                            </a:lnTo>
                            <a:lnTo>
                              <a:pt x="108" y="326"/>
                            </a:lnTo>
                            <a:lnTo>
                              <a:pt x="116" y="362"/>
                            </a:lnTo>
                            <a:lnTo>
                              <a:pt x="116" y="394"/>
                            </a:lnTo>
                            <a:lnTo>
                              <a:pt x="116" y="428"/>
                            </a:lnTo>
                            <a:lnTo>
                              <a:pt x="122" y="452"/>
                            </a:lnTo>
                            <a:lnTo>
                              <a:pt x="114" y="484"/>
                            </a:lnTo>
                            <a:lnTo>
                              <a:pt x="102" y="522"/>
                            </a:lnTo>
                            <a:lnTo>
                              <a:pt x="90" y="526"/>
                            </a:lnTo>
                            <a:lnTo>
                              <a:pt x="80" y="512"/>
                            </a:lnTo>
                            <a:lnTo>
                              <a:pt x="46" y="476"/>
                            </a:lnTo>
                            <a:lnTo>
                              <a:pt x="12" y="456"/>
                            </a:lnTo>
                            <a:lnTo>
                              <a:pt x="50" y="456"/>
                            </a:lnTo>
                            <a:lnTo>
                              <a:pt x="34" y="416"/>
                            </a:lnTo>
                            <a:lnTo>
                              <a:pt x="14" y="398"/>
                            </a:lnTo>
                            <a:lnTo>
                              <a:pt x="30" y="368"/>
                            </a:lnTo>
                            <a:lnTo>
                              <a:pt x="20" y="358"/>
                            </a:lnTo>
                            <a:lnTo>
                              <a:pt x="36" y="362"/>
                            </a:lnTo>
                            <a:lnTo>
                              <a:pt x="18" y="326"/>
                            </a:lnTo>
                            <a:lnTo>
                              <a:pt x="40" y="328"/>
                            </a:lnTo>
                            <a:lnTo>
                              <a:pt x="4" y="283"/>
                            </a:lnTo>
                            <a:lnTo>
                              <a:pt x="0" y="243"/>
                            </a:lnTo>
                            <a:lnTo>
                              <a:pt x="18" y="257"/>
                            </a:lnTo>
                            <a:lnTo>
                              <a:pt x="6" y="229"/>
                            </a:lnTo>
                            <a:lnTo>
                              <a:pt x="48" y="233"/>
                            </a:lnTo>
                            <a:lnTo>
                              <a:pt x="64" y="225"/>
                            </a:lnTo>
                            <a:lnTo>
                              <a:pt x="46" y="203"/>
                            </a:lnTo>
                            <a:lnTo>
                              <a:pt x="76" y="199"/>
                            </a:lnTo>
                            <a:lnTo>
                              <a:pt x="48" y="183"/>
                            </a:lnTo>
                            <a:lnTo>
                              <a:pt x="24" y="165"/>
                            </a:lnTo>
                            <a:lnTo>
                              <a:pt x="72" y="179"/>
                            </a:lnTo>
                            <a:lnTo>
                              <a:pt x="104" y="187"/>
                            </a:lnTo>
                            <a:lnTo>
                              <a:pt x="132" y="189"/>
                            </a:lnTo>
                            <a:lnTo>
                              <a:pt x="167" y="193"/>
                            </a:lnTo>
                            <a:lnTo>
                              <a:pt x="201" y="191"/>
                            </a:lnTo>
                            <a:lnTo>
                              <a:pt x="213" y="185"/>
                            </a:lnTo>
                            <a:lnTo>
                              <a:pt x="203" y="171"/>
                            </a:lnTo>
                            <a:lnTo>
                              <a:pt x="243" y="165"/>
                            </a:lnTo>
                            <a:lnTo>
                              <a:pt x="209" y="159"/>
                            </a:lnTo>
                            <a:lnTo>
                              <a:pt x="177" y="155"/>
                            </a:lnTo>
                            <a:lnTo>
                              <a:pt x="142" y="155"/>
                            </a:lnTo>
                            <a:lnTo>
                              <a:pt x="106" y="155"/>
                            </a:lnTo>
                            <a:lnTo>
                              <a:pt x="132" y="135"/>
                            </a:lnTo>
                            <a:lnTo>
                              <a:pt x="100" y="143"/>
                            </a:lnTo>
                            <a:lnTo>
                              <a:pt x="72" y="139"/>
                            </a:lnTo>
                            <a:lnTo>
                              <a:pt x="48" y="135"/>
                            </a:lnTo>
                            <a:lnTo>
                              <a:pt x="34" y="133"/>
                            </a:lnTo>
                            <a:lnTo>
                              <a:pt x="66" y="125"/>
                            </a:lnTo>
                            <a:lnTo>
                              <a:pt x="90" y="119"/>
                            </a:lnTo>
                            <a:lnTo>
                              <a:pt x="108" y="111"/>
                            </a:lnTo>
                            <a:lnTo>
                              <a:pt x="118" y="107"/>
                            </a:lnTo>
                            <a:lnTo>
                              <a:pt x="96" y="107"/>
                            </a:lnTo>
                            <a:lnTo>
                              <a:pt x="136" y="87"/>
                            </a:lnTo>
                            <a:lnTo>
                              <a:pt x="114" y="81"/>
                            </a:lnTo>
                            <a:lnTo>
                              <a:pt x="96" y="81"/>
                            </a:lnTo>
                            <a:lnTo>
                              <a:pt x="132" y="75"/>
                            </a:lnTo>
                            <a:lnTo>
                              <a:pt x="173" y="79"/>
                            </a:lnTo>
                            <a:lnTo>
                              <a:pt x="193" y="87"/>
                            </a:lnTo>
                            <a:lnTo>
                              <a:pt x="217" y="89"/>
                            </a:lnTo>
                            <a:lnTo>
                              <a:pt x="239" y="89"/>
                            </a:lnTo>
                            <a:lnTo>
                              <a:pt x="263" y="87"/>
                            </a:lnTo>
                            <a:lnTo>
                              <a:pt x="279" y="79"/>
                            </a:lnTo>
                            <a:lnTo>
                              <a:pt x="295" y="71"/>
                            </a:lnTo>
                            <a:lnTo>
                              <a:pt x="305" y="65"/>
                            </a:lnTo>
                            <a:lnTo>
                              <a:pt x="281" y="65"/>
                            </a:lnTo>
                            <a:lnTo>
                              <a:pt x="253" y="62"/>
                            </a:lnTo>
                            <a:lnTo>
                              <a:pt x="215" y="60"/>
                            </a:lnTo>
                            <a:lnTo>
                              <a:pt x="267" y="54"/>
                            </a:lnTo>
                            <a:lnTo>
                              <a:pt x="295" y="48"/>
                            </a:lnTo>
                            <a:lnTo>
                              <a:pt x="315" y="44"/>
                            </a:lnTo>
                            <a:lnTo>
                              <a:pt x="329" y="34"/>
                            </a:lnTo>
                            <a:lnTo>
                              <a:pt x="305" y="36"/>
                            </a:lnTo>
                            <a:lnTo>
                              <a:pt x="317" y="20"/>
                            </a:lnTo>
                            <a:lnTo>
                              <a:pt x="329" y="16"/>
                            </a:lnTo>
                            <a:lnTo>
                              <a:pt x="299" y="16"/>
                            </a:lnTo>
                            <a:lnTo>
                              <a:pt x="275" y="18"/>
                            </a:lnTo>
                            <a:lnTo>
                              <a:pt x="257" y="1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914" name="Freeform 58"/>
                    <p:cNvSpPr>
                      <a:spLocks/>
                    </p:cNvSpPr>
                    <p:nvPr/>
                  </p:nvSpPr>
                  <p:spPr bwMode="auto">
                    <a:xfrm>
                      <a:off x="2834" y="2286"/>
                      <a:ext cx="58" cy="68"/>
                    </a:xfrm>
                    <a:custGeom>
                      <a:avLst/>
                      <a:gdLst>
                        <a:gd name="T0" fmla="*/ 0 w 116"/>
                        <a:gd name="T1" fmla="*/ 0 h 135"/>
                        <a:gd name="T2" fmla="*/ 1 w 116"/>
                        <a:gd name="T3" fmla="*/ 1 h 135"/>
                        <a:gd name="T4" fmla="*/ 1 w 116"/>
                        <a:gd name="T5" fmla="*/ 1 h 135"/>
                        <a:gd name="T6" fmla="*/ 1 w 116"/>
                        <a:gd name="T7" fmla="*/ 1 h 135"/>
                        <a:gd name="T8" fmla="*/ 1 w 116"/>
                        <a:gd name="T9" fmla="*/ 1 h 135"/>
                        <a:gd name="T10" fmla="*/ 1 w 116"/>
                        <a:gd name="T11" fmla="*/ 1 h 135"/>
                        <a:gd name="T12" fmla="*/ 1 w 116"/>
                        <a:gd name="T13" fmla="*/ 1 h 135"/>
                        <a:gd name="T14" fmla="*/ 1 w 116"/>
                        <a:gd name="T15" fmla="*/ 1 h 135"/>
                        <a:gd name="T16" fmla="*/ 1 w 116"/>
                        <a:gd name="T17" fmla="*/ 1 h 135"/>
                        <a:gd name="T18" fmla="*/ 1 w 116"/>
                        <a:gd name="T19" fmla="*/ 1 h 135"/>
                        <a:gd name="T20" fmla="*/ 1 w 116"/>
                        <a:gd name="T21" fmla="*/ 1 h 135"/>
                        <a:gd name="T22" fmla="*/ 1 w 116"/>
                        <a:gd name="T23" fmla="*/ 1 h 135"/>
                        <a:gd name="T24" fmla="*/ 1 w 116"/>
                        <a:gd name="T25" fmla="*/ 1 h 135"/>
                        <a:gd name="T26" fmla="*/ 1 w 116"/>
                        <a:gd name="T27" fmla="*/ 1 h 135"/>
                        <a:gd name="T28" fmla="*/ 1 w 116"/>
                        <a:gd name="T29" fmla="*/ 1 h 135"/>
                        <a:gd name="T30" fmla="*/ 1 w 116"/>
                        <a:gd name="T31" fmla="*/ 1 h 135"/>
                        <a:gd name="T32" fmla="*/ 1 w 116"/>
                        <a:gd name="T33" fmla="*/ 1 h 135"/>
                        <a:gd name="T34" fmla="*/ 1 w 116"/>
                        <a:gd name="T35" fmla="*/ 1 h 135"/>
                        <a:gd name="T36" fmla="*/ 1 w 116"/>
                        <a:gd name="T37" fmla="*/ 1 h 135"/>
                        <a:gd name="T38" fmla="*/ 0 w 116"/>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135"/>
                        <a:gd name="T62" fmla="*/ 116 w 116"/>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135">
                          <a:moveTo>
                            <a:pt x="0" y="0"/>
                          </a:moveTo>
                          <a:lnTo>
                            <a:pt x="24" y="28"/>
                          </a:lnTo>
                          <a:lnTo>
                            <a:pt x="38" y="38"/>
                          </a:lnTo>
                          <a:lnTo>
                            <a:pt x="54" y="52"/>
                          </a:lnTo>
                          <a:lnTo>
                            <a:pt x="72" y="60"/>
                          </a:lnTo>
                          <a:lnTo>
                            <a:pt x="94" y="69"/>
                          </a:lnTo>
                          <a:lnTo>
                            <a:pt x="66" y="64"/>
                          </a:lnTo>
                          <a:lnTo>
                            <a:pt x="46" y="58"/>
                          </a:lnTo>
                          <a:lnTo>
                            <a:pt x="38" y="62"/>
                          </a:lnTo>
                          <a:lnTo>
                            <a:pt x="52" y="79"/>
                          </a:lnTo>
                          <a:lnTo>
                            <a:pt x="62" y="99"/>
                          </a:lnTo>
                          <a:lnTo>
                            <a:pt x="86" y="113"/>
                          </a:lnTo>
                          <a:lnTo>
                            <a:pt x="116" y="135"/>
                          </a:lnTo>
                          <a:lnTo>
                            <a:pt x="76" y="115"/>
                          </a:lnTo>
                          <a:lnTo>
                            <a:pt x="54" y="103"/>
                          </a:lnTo>
                          <a:lnTo>
                            <a:pt x="32" y="95"/>
                          </a:lnTo>
                          <a:lnTo>
                            <a:pt x="18" y="77"/>
                          </a:lnTo>
                          <a:lnTo>
                            <a:pt x="18" y="54"/>
                          </a:lnTo>
                          <a:lnTo>
                            <a:pt x="6" y="3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34824" name="Freeform 59"/>
            <p:cNvSpPr>
              <a:spLocks/>
            </p:cNvSpPr>
            <p:nvPr/>
          </p:nvSpPr>
          <p:spPr bwMode="auto">
            <a:xfrm>
              <a:off x="1000" y="3290"/>
              <a:ext cx="3658" cy="649"/>
            </a:xfrm>
            <a:custGeom>
              <a:avLst/>
              <a:gdLst>
                <a:gd name="T0" fmla="*/ 1 w 7316"/>
                <a:gd name="T1" fmla="*/ 0 h 1299"/>
                <a:gd name="T2" fmla="*/ 0 w 7316"/>
                <a:gd name="T3" fmla="*/ 0 h 1299"/>
                <a:gd name="T4" fmla="*/ 1 w 7316"/>
                <a:gd name="T5" fmla="*/ 0 h 1299"/>
                <a:gd name="T6" fmla="*/ 1 w 7316"/>
                <a:gd name="T7" fmla="*/ 0 h 1299"/>
                <a:gd name="T8" fmla="*/ 1 w 7316"/>
                <a:gd name="T9" fmla="*/ 0 h 1299"/>
                <a:gd name="T10" fmla="*/ 0 60000 65536"/>
                <a:gd name="T11" fmla="*/ 0 60000 65536"/>
                <a:gd name="T12" fmla="*/ 0 60000 65536"/>
                <a:gd name="T13" fmla="*/ 0 60000 65536"/>
                <a:gd name="T14" fmla="*/ 0 60000 65536"/>
                <a:gd name="T15" fmla="*/ 0 w 7316"/>
                <a:gd name="T16" fmla="*/ 0 h 1299"/>
                <a:gd name="T17" fmla="*/ 7316 w 7316"/>
                <a:gd name="T18" fmla="*/ 1299 h 1299"/>
              </a:gdLst>
              <a:ahLst/>
              <a:cxnLst>
                <a:cxn ang="T10">
                  <a:pos x="T0" y="T1"/>
                </a:cxn>
                <a:cxn ang="T11">
                  <a:pos x="T2" y="T3"/>
                </a:cxn>
                <a:cxn ang="T12">
                  <a:pos x="T4" y="T5"/>
                </a:cxn>
                <a:cxn ang="T13">
                  <a:pos x="T6" y="T7"/>
                </a:cxn>
                <a:cxn ang="T14">
                  <a:pos x="T8" y="T9"/>
                </a:cxn>
              </a:cxnLst>
              <a:rect l="T15" t="T16" r="T17" b="T18"/>
              <a:pathLst>
                <a:path w="7316" h="1299">
                  <a:moveTo>
                    <a:pt x="926" y="0"/>
                  </a:moveTo>
                  <a:lnTo>
                    <a:pt x="0" y="1299"/>
                  </a:lnTo>
                  <a:lnTo>
                    <a:pt x="7316" y="1299"/>
                  </a:lnTo>
                  <a:lnTo>
                    <a:pt x="6655" y="0"/>
                  </a:lnTo>
                  <a:lnTo>
                    <a:pt x="926"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25" name="Group 60"/>
            <p:cNvGrpSpPr>
              <a:grpSpLocks/>
            </p:cNvGrpSpPr>
            <p:nvPr/>
          </p:nvGrpSpPr>
          <p:grpSpPr bwMode="auto">
            <a:xfrm>
              <a:off x="2283" y="3133"/>
              <a:ext cx="176" cy="181"/>
              <a:chOff x="2283" y="3133"/>
              <a:chExt cx="176" cy="181"/>
            </a:xfrm>
          </p:grpSpPr>
          <p:sp>
            <p:nvSpPr>
              <p:cNvPr id="34902" name="Freeform 61"/>
              <p:cNvSpPr>
                <a:spLocks/>
              </p:cNvSpPr>
              <p:nvPr/>
            </p:nvSpPr>
            <p:spPr bwMode="auto">
              <a:xfrm>
                <a:off x="2283" y="3133"/>
                <a:ext cx="175" cy="181"/>
              </a:xfrm>
              <a:custGeom>
                <a:avLst/>
                <a:gdLst>
                  <a:gd name="T0" fmla="*/ 0 w 351"/>
                  <a:gd name="T1" fmla="*/ 0 h 363"/>
                  <a:gd name="T2" fmla="*/ 0 w 351"/>
                  <a:gd name="T3" fmla="*/ 0 h 363"/>
                  <a:gd name="T4" fmla="*/ 0 w 351"/>
                  <a:gd name="T5" fmla="*/ 0 h 363"/>
                  <a:gd name="T6" fmla="*/ 0 w 351"/>
                  <a:gd name="T7" fmla="*/ 0 h 363"/>
                  <a:gd name="T8" fmla="*/ 0 w 351"/>
                  <a:gd name="T9" fmla="*/ 0 h 363"/>
                  <a:gd name="T10" fmla="*/ 0 w 351"/>
                  <a:gd name="T11" fmla="*/ 0 h 363"/>
                  <a:gd name="T12" fmla="*/ 0 w 351"/>
                  <a:gd name="T13" fmla="*/ 0 h 363"/>
                  <a:gd name="T14" fmla="*/ 0 w 351"/>
                  <a:gd name="T15" fmla="*/ 0 h 363"/>
                  <a:gd name="T16" fmla="*/ 0 w 351"/>
                  <a:gd name="T17" fmla="*/ 0 h 363"/>
                  <a:gd name="T18" fmla="*/ 0 w 351"/>
                  <a:gd name="T19" fmla="*/ 0 h 363"/>
                  <a:gd name="T20" fmla="*/ 0 w 351"/>
                  <a:gd name="T21" fmla="*/ 0 h 363"/>
                  <a:gd name="T22" fmla="*/ 0 w 351"/>
                  <a:gd name="T23" fmla="*/ 0 h 363"/>
                  <a:gd name="T24" fmla="*/ 0 w 351"/>
                  <a:gd name="T25" fmla="*/ 0 h 363"/>
                  <a:gd name="T26" fmla="*/ 0 w 351"/>
                  <a:gd name="T27" fmla="*/ 0 h 363"/>
                  <a:gd name="T28" fmla="*/ 0 w 351"/>
                  <a:gd name="T29" fmla="*/ 0 h 363"/>
                  <a:gd name="T30" fmla="*/ 0 w 351"/>
                  <a:gd name="T31" fmla="*/ 0 h 363"/>
                  <a:gd name="T32" fmla="*/ 0 w 351"/>
                  <a:gd name="T33" fmla="*/ 0 h 363"/>
                  <a:gd name="T34" fmla="*/ 0 w 351"/>
                  <a:gd name="T35" fmla="*/ 0 h 363"/>
                  <a:gd name="T36" fmla="*/ 0 w 351"/>
                  <a:gd name="T37" fmla="*/ 0 h 363"/>
                  <a:gd name="T38" fmla="*/ 0 w 351"/>
                  <a:gd name="T39" fmla="*/ 0 h 363"/>
                  <a:gd name="T40" fmla="*/ 0 w 351"/>
                  <a:gd name="T41" fmla="*/ 0 h 363"/>
                  <a:gd name="T42" fmla="*/ 0 w 351"/>
                  <a:gd name="T43" fmla="*/ 0 h 363"/>
                  <a:gd name="T44" fmla="*/ 0 w 351"/>
                  <a:gd name="T45" fmla="*/ 0 h 363"/>
                  <a:gd name="T46" fmla="*/ 0 w 351"/>
                  <a:gd name="T47" fmla="*/ 0 h 363"/>
                  <a:gd name="T48" fmla="*/ 0 w 351"/>
                  <a:gd name="T49" fmla="*/ 0 h 363"/>
                  <a:gd name="T50" fmla="*/ 0 w 351"/>
                  <a:gd name="T51" fmla="*/ 0 h 363"/>
                  <a:gd name="T52" fmla="*/ 0 w 351"/>
                  <a:gd name="T53" fmla="*/ 0 h 363"/>
                  <a:gd name="T54" fmla="*/ 0 w 351"/>
                  <a:gd name="T55" fmla="*/ 0 h 363"/>
                  <a:gd name="T56" fmla="*/ 0 w 351"/>
                  <a:gd name="T57" fmla="*/ 0 h 363"/>
                  <a:gd name="T58" fmla="*/ 0 w 351"/>
                  <a:gd name="T59" fmla="*/ 0 h 363"/>
                  <a:gd name="T60" fmla="*/ 0 w 351"/>
                  <a:gd name="T61" fmla="*/ 0 h 363"/>
                  <a:gd name="T62" fmla="*/ 0 w 351"/>
                  <a:gd name="T63" fmla="*/ 0 h 363"/>
                  <a:gd name="T64" fmla="*/ 0 w 351"/>
                  <a:gd name="T65" fmla="*/ 0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63"/>
                  <a:gd name="T101" fmla="*/ 351 w 351"/>
                  <a:gd name="T102" fmla="*/ 363 h 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63">
                    <a:moveTo>
                      <a:pt x="58" y="56"/>
                    </a:moveTo>
                    <a:lnTo>
                      <a:pt x="110" y="8"/>
                    </a:lnTo>
                    <a:lnTo>
                      <a:pt x="140" y="0"/>
                    </a:lnTo>
                    <a:lnTo>
                      <a:pt x="202" y="8"/>
                    </a:lnTo>
                    <a:lnTo>
                      <a:pt x="266" y="18"/>
                    </a:lnTo>
                    <a:lnTo>
                      <a:pt x="308" y="28"/>
                    </a:lnTo>
                    <a:lnTo>
                      <a:pt x="321" y="38"/>
                    </a:lnTo>
                    <a:lnTo>
                      <a:pt x="329" y="60"/>
                    </a:lnTo>
                    <a:lnTo>
                      <a:pt x="331" y="74"/>
                    </a:lnTo>
                    <a:lnTo>
                      <a:pt x="321" y="88"/>
                    </a:lnTo>
                    <a:lnTo>
                      <a:pt x="333" y="102"/>
                    </a:lnTo>
                    <a:lnTo>
                      <a:pt x="339" y="122"/>
                    </a:lnTo>
                    <a:lnTo>
                      <a:pt x="335" y="134"/>
                    </a:lnTo>
                    <a:lnTo>
                      <a:pt x="345" y="148"/>
                    </a:lnTo>
                    <a:lnTo>
                      <a:pt x="349" y="164"/>
                    </a:lnTo>
                    <a:lnTo>
                      <a:pt x="347" y="182"/>
                    </a:lnTo>
                    <a:lnTo>
                      <a:pt x="335" y="201"/>
                    </a:lnTo>
                    <a:lnTo>
                      <a:pt x="345" y="221"/>
                    </a:lnTo>
                    <a:lnTo>
                      <a:pt x="351" y="245"/>
                    </a:lnTo>
                    <a:lnTo>
                      <a:pt x="343" y="269"/>
                    </a:lnTo>
                    <a:lnTo>
                      <a:pt x="329" y="281"/>
                    </a:lnTo>
                    <a:lnTo>
                      <a:pt x="329" y="321"/>
                    </a:lnTo>
                    <a:lnTo>
                      <a:pt x="315" y="343"/>
                    </a:lnTo>
                    <a:lnTo>
                      <a:pt x="286" y="353"/>
                    </a:lnTo>
                    <a:lnTo>
                      <a:pt x="156" y="363"/>
                    </a:lnTo>
                    <a:lnTo>
                      <a:pt x="92" y="339"/>
                    </a:lnTo>
                    <a:lnTo>
                      <a:pt x="14" y="251"/>
                    </a:lnTo>
                    <a:lnTo>
                      <a:pt x="2" y="213"/>
                    </a:lnTo>
                    <a:lnTo>
                      <a:pt x="0" y="184"/>
                    </a:lnTo>
                    <a:lnTo>
                      <a:pt x="4" y="156"/>
                    </a:lnTo>
                    <a:lnTo>
                      <a:pt x="16" y="112"/>
                    </a:lnTo>
                    <a:lnTo>
                      <a:pt x="30" y="90"/>
                    </a:lnTo>
                    <a:lnTo>
                      <a:pt x="58" y="5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903" name="Group 62"/>
              <p:cNvGrpSpPr>
                <a:grpSpLocks/>
              </p:cNvGrpSpPr>
              <p:nvPr/>
            </p:nvGrpSpPr>
            <p:grpSpPr bwMode="auto">
              <a:xfrm>
                <a:off x="2326" y="3156"/>
                <a:ext cx="133" cy="158"/>
                <a:chOff x="2326" y="3156"/>
                <a:chExt cx="133" cy="158"/>
              </a:xfrm>
            </p:grpSpPr>
            <p:sp>
              <p:nvSpPr>
                <p:cNvPr id="34904" name="Freeform 63"/>
                <p:cNvSpPr>
                  <a:spLocks/>
                </p:cNvSpPr>
                <p:nvPr/>
              </p:nvSpPr>
              <p:spPr bwMode="auto">
                <a:xfrm>
                  <a:off x="2326" y="3193"/>
                  <a:ext cx="133" cy="121"/>
                </a:xfrm>
                <a:custGeom>
                  <a:avLst/>
                  <a:gdLst>
                    <a:gd name="T0" fmla="*/ 1 w 265"/>
                    <a:gd name="T1" fmla="*/ 0 h 243"/>
                    <a:gd name="T2" fmla="*/ 1 w 265"/>
                    <a:gd name="T3" fmla="*/ 0 h 243"/>
                    <a:gd name="T4" fmla="*/ 1 w 265"/>
                    <a:gd name="T5" fmla="*/ 0 h 243"/>
                    <a:gd name="T6" fmla="*/ 1 w 265"/>
                    <a:gd name="T7" fmla="*/ 0 h 243"/>
                    <a:gd name="T8" fmla="*/ 1 w 265"/>
                    <a:gd name="T9" fmla="*/ 0 h 243"/>
                    <a:gd name="T10" fmla="*/ 1 w 265"/>
                    <a:gd name="T11" fmla="*/ 0 h 243"/>
                    <a:gd name="T12" fmla="*/ 1 w 265"/>
                    <a:gd name="T13" fmla="*/ 0 h 243"/>
                    <a:gd name="T14" fmla="*/ 1 w 265"/>
                    <a:gd name="T15" fmla="*/ 0 h 243"/>
                    <a:gd name="T16" fmla="*/ 1 w 265"/>
                    <a:gd name="T17" fmla="*/ 0 h 243"/>
                    <a:gd name="T18" fmla="*/ 1 w 265"/>
                    <a:gd name="T19" fmla="*/ 0 h 243"/>
                    <a:gd name="T20" fmla="*/ 1 w 265"/>
                    <a:gd name="T21" fmla="*/ 0 h 243"/>
                    <a:gd name="T22" fmla="*/ 1 w 265"/>
                    <a:gd name="T23" fmla="*/ 0 h 243"/>
                    <a:gd name="T24" fmla="*/ 1 w 265"/>
                    <a:gd name="T25" fmla="*/ 0 h 243"/>
                    <a:gd name="T26" fmla="*/ 1 w 265"/>
                    <a:gd name="T27" fmla="*/ 0 h 243"/>
                    <a:gd name="T28" fmla="*/ 1 w 265"/>
                    <a:gd name="T29" fmla="*/ 0 h 243"/>
                    <a:gd name="T30" fmla="*/ 1 w 265"/>
                    <a:gd name="T31" fmla="*/ 0 h 243"/>
                    <a:gd name="T32" fmla="*/ 1 w 265"/>
                    <a:gd name="T33" fmla="*/ 0 h 243"/>
                    <a:gd name="T34" fmla="*/ 1 w 265"/>
                    <a:gd name="T35" fmla="*/ 0 h 243"/>
                    <a:gd name="T36" fmla="*/ 1 w 265"/>
                    <a:gd name="T37" fmla="*/ 0 h 243"/>
                    <a:gd name="T38" fmla="*/ 1 w 265"/>
                    <a:gd name="T39" fmla="*/ 0 h 243"/>
                    <a:gd name="T40" fmla="*/ 1 w 265"/>
                    <a:gd name="T41" fmla="*/ 0 h 243"/>
                    <a:gd name="T42" fmla="*/ 1 w 265"/>
                    <a:gd name="T43" fmla="*/ 0 h 243"/>
                    <a:gd name="T44" fmla="*/ 1 w 265"/>
                    <a:gd name="T45" fmla="*/ 0 h 243"/>
                    <a:gd name="T46" fmla="*/ 1 w 265"/>
                    <a:gd name="T47" fmla="*/ 0 h 243"/>
                    <a:gd name="T48" fmla="*/ 1 w 265"/>
                    <a:gd name="T49" fmla="*/ 0 h 243"/>
                    <a:gd name="T50" fmla="*/ 1 w 265"/>
                    <a:gd name="T51" fmla="*/ 0 h 243"/>
                    <a:gd name="T52" fmla="*/ 1 w 265"/>
                    <a:gd name="T53" fmla="*/ 0 h 243"/>
                    <a:gd name="T54" fmla="*/ 1 w 265"/>
                    <a:gd name="T55" fmla="*/ 0 h 243"/>
                    <a:gd name="T56" fmla="*/ 1 w 265"/>
                    <a:gd name="T57" fmla="*/ 0 h 243"/>
                    <a:gd name="T58" fmla="*/ 1 w 265"/>
                    <a:gd name="T59" fmla="*/ 0 h 243"/>
                    <a:gd name="T60" fmla="*/ 1 w 265"/>
                    <a:gd name="T61" fmla="*/ 0 h 243"/>
                    <a:gd name="T62" fmla="*/ 1 w 265"/>
                    <a:gd name="T63" fmla="*/ 0 h 243"/>
                    <a:gd name="T64" fmla="*/ 1 w 265"/>
                    <a:gd name="T65" fmla="*/ 0 h 243"/>
                    <a:gd name="T66" fmla="*/ 1 w 265"/>
                    <a:gd name="T67" fmla="*/ 0 h 243"/>
                    <a:gd name="T68" fmla="*/ 1 w 265"/>
                    <a:gd name="T69" fmla="*/ 0 h 243"/>
                    <a:gd name="T70" fmla="*/ 1 w 265"/>
                    <a:gd name="T71" fmla="*/ 0 h 243"/>
                    <a:gd name="T72" fmla="*/ 0 w 265"/>
                    <a:gd name="T73" fmla="*/ 0 h 243"/>
                    <a:gd name="T74" fmla="*/ 1 w 265"/>
                    <a:gd name="T75" fmla="*/ 0 h 243"/>
                    <a:gd name="T76" fmla="*/ 1 w 265"/>
                    <a:gd name="T77" fmla="*/ 0 h 243"/>
                    <a:gd name="T78" fmla="*/ 1 w 265"/>
                    <a:gd name="T79" fmla="*/ 0 h 243"/>
                    <a:gd name="T80" fmla="*/ 1 w 265"/>
                    <a:gd name="T81" fmla="*/ 0 h 243"/>
                    <a:gd name="T82" fmla="*/ 1 w 265"/>
                    <a:gd name="T83" fmla="*/ 0 h 243"/>
                    <a:gd name="T84" fmla="*/ 1 w 265"/>
                    <a:gd name="T85" fmla="*/ 0 h 243"/>
                    <a:gd name="T86" fmla="*/ 1 w 265"/>
                    <a:gd name="T87" fmla="*/ 0 h 243"/>
                    <a:gd name="T88" fmla="*/ 1 w 265"/>
                    <a:gd name="T89" fmla="*/ 0 h 243"/>
                    <a:gd name="T90" fmla="*/ 1 w 265"/>
                    <a:gd name="T91" fmla="*/ 0 h 243"/>
                    <a:gd name="T92" fmla="*/ 1 w 265"/>
                    <a:gd name="T93" fmla="*/ 0 h 243"/>
                    <a:gd name="T94" fmla="*/ 1 w 265"/>
                    <a:gd name="T95" fmla="*/ 0 h 243"/>
                    <a:gd name="T96" fmla="*/ 1 w 265"/>
                    <a:gd name="T97" fmla="*/ 0 h 243"/>
                    <a:gd name="T98" fmla="*/ 1 w 265"/>
                    <a:gd name="T99" fmla="*/ 0 h 2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
                    <a:gd name="T151" fmla="*/ 0 h 243"/>
                    <a:gd name="T152" fmla="*/ 265 w 265"/>
                    <a:gd name="T153" fmla="*/ 243 h 2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 h="243">
                      <a:moveTo>
                        <a:pt x="78" y="34"/>
                      </a:moveTo>
                      <a:lnTo>
                        <a:pt x="110" y="36"/>
                      </a:lnTo>
                      <a:lnTo>
                        <a:pt x="130" y="36"/>
                      </a:lnTo>
                      <a:lnTo>
                        <a:pt x="128" y="0"/>
                      </a:lnTo>
                      <a:lnTo>
                        <a:pt x="142" y="20"/>
                      </a:lnTo>
                      <a:lnTo>
                        <a:pt x="152" y="30"/>
                      </a:lnTo>
                      <a:lnTo>
                        <a:pt x="166" y="34"/>
                      </a:lnTo>
                      <a:lnTo>
                        <a:pt x="194" y="30"/>
                      </a:lnTo>
                      <a:lnTo>
                        <a:pt x="214" y="22"/>
                      </a:lnTo>
                      <a:lnTo>
                        <a:pt x="231" y="14"/>
                      </a:lnTo>
                      <a:lnTo>
                        <a:pt x="247" y="10"/>
                      </a:lnTo>
                      <a:lnTo>
                        <a:pt x="253" y="2"/>
                      </a:lnTo>
                      <a:lnTo>
                        <a:pt x="249" y="14"/>
                      </a:lnTo>
                      <a:lnTo>
                        <a:pt x="259" y="28"/>
                      </a:lnTo>
                      <a:lnTo>
                        <a:pt x="263" y="44"/>
                      </a:lnTo>
                      <a:lnTo>
                        <a:pt x="261" y="62"/>
                      </a:lnTo>
                      <a:lnTo>
                        <a:pt x="249" y="81"/>
                      </a:lnTo>
                      <a:lnTo>
                        <a:pt x="259" y="101"/>
                      </a:lnTo>
                      <a:lnTo>
                        <a:pt x="265" y="125"/>
                      </a:lnTo>
                      <a:lnTo>
                        <a:pt x="257" y="149"/>
                      </a:lnTo>
                      <a:lnTo>
                        <a:pt x="243" y="161"/>
                      </a:lnTo>
                      <a:lnTo>
                        <a:pt x="243" y="201"/>
                      </a:lnTo>
                      <a:lnTo>
                        <a:pt x="229" y="223"/>
                      </a:lnTo>
                      <a:lnTo>
                        <a:pt x="200" y="233"/>
                      </a:lnTo>
                      <a:lnTo>
                        <a:pt x="70" y="243"/>
                      </a:lnTo>
                      <a:lnTo>
                        <a:pt x="6" y="219"/>
                      </a:lnTo>
                      <a:lnTo>
                        <a:pt x="44" y="231"/>
                      </a:lnTo>
                      <a:lnTo>
                        <a:pt x="78" y="237"/>
                      </a:lnTo>
                      <a:lnTo>
                        <a:pt x="104" y="235"/>
                      </a:lnTo>
                      <a:lnTo>
                        <a:pt x="124" y="229"/>
                      </a:lnTo>
                      <a:lnTo>
                        <a:pt x="132" y="209"/>
                      </a:lnTo>
                      <a:lnTo>
                        <a:pt x="132" y="235"/>
                      </a:lnTo>
                      <a:lnTo>
                        <a:pt x="162" y="231"/>
                      </a:lnTo>
                      <a:lnTo>
                        <a:pt x="202" y="229"/>
                      </a:lnTo>
                      <a:lnTo>
                        <a:pt x="221" y="219"/>
                      </a:lnTo>
                      <a:lnTo>
                        <a:pt x="229" y="203"/>
                      </a:lnTo>
                      <a:lnTo>
                        <a:pt x="237" y="183"/>
                      </a:lnTo>
                      <a:lnTo>
                        <a:pt x="239" y="169"/>
                      </a:lnTo>
                      <a:lnTo>
                        <a:pt x="218" y="173"/>
                      </a:lnTo>
                      <a:lnTo>
                        <a:pt x="194" y="179"/>
                      </a:lnTo>
                      <a:lnTo>
                        <a:pt x="166" y="181"/>
                      </a:lnTo>
                      <a:lnTo>
                        <a:pt x="136" y="183"/>
                      </a:lnTo>
                      <a:lnTo>
                        <a:pt x="114" y="181"/>
                      </a:lnTo>
                      <a:lnTo>
                        <a:pt x="90" y="179"/>
                      </a:lnTo>
                      <a:lnTo>
                        <a:pt x="64" y="171"/>
                      </a:lnTo>
                      <a:lnTo>
                        <a:pt x="34" y="161"/>
                      </a:lnTo>
                      <a:lnTo>
                        <a:pt x="16" y="145"/>
                      </a:lnTo>
                      <a:lnTo>
                        <a:pt x="42" y="159"/>
                      </a:lnTo>
                      <a:lnTo>
                        <a:pt x="60" y="161"/>
                      </a:lnTo>
                      <a:lnTo>
                        <a:pt x="84" y="165"/>
                      </a:lnTo>
                      <a:lnTo>
                        <a:pt x="108" y="169"/>
                      </a:lnTo>
                      <a:lnTo>
                        <a:pt x="136" y="171"/>
                      </a:lnTo>
                      <a:lnTo>
                        <a:pt x="156" y="163"/>
                      </a:lnTo>
                      <a:lnTo>
                        <a:pt x="174" y="153"/>
                      </a:lnTo>
                      <a:lnTo>
                        <a:pt x="178" y="169"/>
                      </a:lnTo>
                      <a:lnTo>
                        <a:pt x="190" y="167"/>
                      </a:lnTo>
                      <a:lnTo>
                        <a:pt x="212" y="165"/>
                      </a:lnTo>
                      <a:lnTo>
                        <a:pt x="229" y="163"/>
                      </a:lnTo>
                      <a:lnTo>
                        <a:pt x="237" y="157"/>
                      </a:lnTo>
                      <a:lnTo>
                        <a:pt x="243" y="147"/>
                      </a:lnTo>
                      <a:lnTo>
                        <a:pt x="249" y="137"/>
                      </a:lnTo>
                      <a:lnTo>
                        <a:pt x="253" y="125"/>
                      </a:lnTo>
                      <a:lnTo>
                        <a:pt x="251" y="113"/>
                      </a:lnTo>
                      <a:lnTo>
                        <a:pt x="247" y="103"/>
                      </a:lnTo>
                      <a:lnTo>
                        <a:pt x="235" y="103"/>
                      </a:lnTo>
                      <a:lnTo>
                        <a:pt x="210" y="109"/>
                      </a:lnTo>
                      <a:lnTo>
                        <a:pt x="186" y="117"/>
                      </a:lnTo>
                      <a:lnTo>
                        <a:pt x="160" y="121"/>
                      </a:lnTo>
                      <a:lnTo>
                        <a:pt x="132" y="123"/>
                      </a:lnTo>
                      <a:lnTo>
                        <a:pt x="106" y="125"/>
                      </a:lnTo>
                      <a:lnTo>
                        <a:pt x="74" y="125"/>
                      </a:lnTo>
                      <a:lnTo>
                        <a:pt x="46" y="117"/>
                      </a:lnTo>
                      <a:lnTo>
                        <a:pt x="24" y="109"/>
                      </a:lnTo>
                      <a:lnTo>
                        <a:pt x="0" y="91"/>
                      </a:lnTo>
                      <a:lnTo>
                        <a:pt x="40" y="105"/>
                      </a:lnTo>
                      <a:lnTo>
                        <a:pt x="60" y="111"/>
                      </a:lnTo>
                      <a:lnTo>
                        <a:pt x="84" y="117"/>
                      </a:lnTo>
                      <a:lnTo>
                        <a:pt x="108" y="115"/>
                      </a:lnTo>
                      <a:lnTo>
                        <a:pt x="126" y="113"/>
                      </a:lnTo>
                      <a:lnTo>
                        <a:pt x="144" y="107"/>
                      </a:lnTo>
                      <a:lnTo>
                        <a:pt x="158" y="93"/>
                      </a:lnTo>
                      <a:lnTo>
                        <a:pt x="174" y="83"/>
                      </a:lnTo>
                      <a:lnTo>
                        <a:pt x="164" y="99"/>
                      </a:lnTo>
                      <a:lnTo>
                        <a:pt x="172" y="107"/>
                      </a:lnTo>
                      <a:lnTo>
                        <a:pt x="180" y="105"/>
                      </a:lnTo>
                      <a:lnTo>
                        <a:pt x="202" y="101"/>
                      </a:lnTo>
                      <a:lnTo>
                        <a:pt x="221" y="95"/>
                      </a:lnTo>
                      <a:lnTo>
                        <a:pt x="239" y="81"/>
                      </a:lnTo>
                      <a:lnTo>
                        <a:pt x="253" y="68"/>
                      </a:lnTo>
                      <a:lnTo>
                        <a:pt x="255" y="54"/>
                      </a:lnTo>
                      <a:lnTo>
                        <a:pt x="253" y="38"/>
                      </a:lnTo>
                      <a:lnTo>
                        <a:pt x="251" y="18"/>
                      </a:lnTo>
                      <a:lnTo>
                        <a:pt x="233" y="24"/>
                      </a:lnTo>
                      <a:lnTo>
                        <a:pt x="210" y="36"/>
                      </a:lnTo>
                      <a:lnTo>
                        <a:pt x="176" y="46"/>
                      </a:lnTo>
                      <a:lnTo>
                        <a:pt x="138" y="48"/>
                      </a:lnTo>
                      <a:lnTo>
                        <a:pt x="100" y="46"/>
                      </a:lnTo>
                      <a:lnTo>
                        <a:pt x="66" y="40"/>
                      </a:lnTo>
                      <a:lnTo>
                        <a:pt x="34" y="28"/>
                      </a:lnTo>
                      <a:lnTo>
                        <a:pt x="78" y="34"/>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5" name="Freeform 64"/>
                <p:cNvSpPr>
                  <a:spLocks/>
                </p:cNvSpPr>
                <p:nvPr/>
              </p:nvSpPr>
              <p:spPr bwMode="auto">
                <a:xfrm>
                  <a:off x="2331" y="3156"/>
                  <a:ext cx="89" cy="15"/>
                </a:xfrm>
                <a:custGeom>
                  <a:avLst/>
                  <a:gdLst>
                    <a:gd name="T0" fmla="*/ 1 w 178"/>
                    <a:gd name="T1" fmla="*/ 0 h 30"/>
                    <a:gd name="T2" fmla="*/ 1 w 178"/>
                    <a:gd name="T3" fmla="*/ 1 h 30"/>
                    <a:gd name="T4" fmla="*/ 1 w 178"/>
                    <a:gd name="T5" fmla="*/ 1 h 30"/>
                    <a:gd name="T6" fmla="*/ 1 w 178"/>
                    <a:gd name="T7" fmla="*/ 1 h 30"/>
                    <a:gd name="T8" fmla="*/ 1 w 178"/>
                    <a:gd name="T9" fmla="*/ 1 h 30"/>
                    <a:gd name="T10" fmla="*/ 1 w 178"/>
                    <a:gd name="T11" fmla="*/ 1 h 30"/>
                    <a:gd name="T12" fmla="*/ 1 w 178"/>
                    <a:gd name="T13" fmla="*/ 1 h 30"/>
                    <a:gd name="T14" fmla="*/ 1 w 178"/>
                    <a:gd name="T15" fmla="*/ 1 h 30"/>
                    <a:gd name="T16" fmla="*/ 1 w 178"/>
                    <a:gd name="T17" fmla="*/ 1 h 30"/>
                    <a:gd name="T18" fmla="*/ 1 w 178"/>
                    <a:gd name="T19" fmla="*/ 1 h 30"/>
                    <a:gd name="T20" fmla="*/ 0 w 178"/>
                    <a:gd name="T21" fmla="*/ 1 h 30"/>
                    <a:gd name="T22" fmla="*/ 1 w 178"/>
                    <a:gd name="T23" fmla="*/ 1 h 30"/>
                    <a:gd name="T24" fmla="*/ 1 w 178"/>
                    <a:gd name="T25" fmla="*/ 1 h 30"/>
                    <a:gd name="T26" fmla="*/ 1 w 178"/>
                    <a:gd name="T27" fmla="*/ 1 h 30"/>
                    <a:gd name="T28" fmla="*/ 1 w 178"/>
                    <a:gd name="T29" fmla="*/ 1 h 30"/>
                    <a:gd name="T30" fmla="*/ 1 w 178"/>
                    <a:gd name="T31" fmla="*/ 1 h 30"/>
                    <a:gd name="T32" fmla="*/ 1 w 178"/>
                    <a:gd name="T33" fmla="*/ 1 h 30"/>
                    <a:gd name="T34" fmla="*/ 1 w 178"/>
                    <a:gd name="T35" fmla="*/ 1 h 30"/>
                    <a:gd name="T36" fmla="*/ 1 w 178"/>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30"/>
                    <a:gd name="T59" fmla="*/ 178 w 17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30">
                      <a:moveTo>
                        <a:pt x="178" y="0"/>
                      </a:moveTo>
                      <a:lnTo>
                        <a:pt x="160" y="12"/>
                      </a:lnTo>
                      <a:lnTo>
                        <a:pt x="146" y="28"/>
                      </a:lnTo>
                      <a:lnTo>
                        <a:pt x="128" y="24"/>
                      </a:lnTo>
                      <a:lnTo>
                        <a:pt x="110" y="14"/>
                      </a:lnTo>
                      <a:lnTo>
                        <a:pt x="92" y="14"/>
                      </a:lnTo>
                      <a:lnTo>
                        <a:pt x="62" y="22"/>
                      </a:lnTo>
                      <a:lnTo>
                        <a:pt x="40" y="30"/>
                      </a:lnTo>
                      <a:lnTo>
                        <a:pt x="56" y="18"/>
                      </a:lnTo>
                      <a:lnTo>
                        <a:pt x="26" y="14"/>
                      </a:lnTo>
                      <a:lnTo>
                        <a:pt x="0" y="10"/>
                      </a:lnTo>
                      <a:lnTo>
                        <a:pt x="34" y="8"/>
                      </a:lnTo>
                      <a:lnTo>
                        <a:pt x="62" y="12"/>
                      </a:lnTo>
                      <a:lnTo>
                        <a:pt x="84" y="12"/>
                      </a:lnTo>
                      <a:lnTo>
                        <a:pt x="100" y="8"/>
                      </a:lnTo>
                      <a:lnTo>
                        <a:pt x="116" y="8"/>
                      </a:lnTo>
                      <a:lnTo>
                        <a:pt x="128" y="14"/>
                      </a:lnTo>
                      <a:lnTo>
                        <a:pt x="146" y="20"/>
                      </a:lnTo>
                      <a:lnTo>
                        <a:pt x="178"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4826" name="Group 65"/>
            <p:cNvGrpSpPr>
              <a:grpSpLocks/>
            </p:cNvGrpSpPr>
            <p:nvPr/>
          </p:nvGrpSpPr>
          <p:grpSpPr bwMode="auto">
            <a:xfrm>
              <a:off x="2409" y="3300"/>
              <a:ext cx="1169" cy="390"/>
              <a:chOff x="2409" y="3300"/>
              <a:chExt cx="1169" cy="390"/>
            </a:xfrm>
          </p:grpSpPr>
          <p:sp>
            <p:nvSpPr>
              <p:cNvPr id="34899" name="Freeform 66"/>
              <p:cNvSpPr>
                <a:spLocks/>
              </p:cNvSpPr>
              <p:nvPr/>
            </p:nvSpPr>
            <p:spPr bwMode="auto">
              <a:xfrm>
                <a:off x="2409" y="3315"/>
                <a:ext cx="435" cy="375"/>
              </a:xfrm>
              <a:custGeom>
                <a:avLst/>
                <a:gdLst>
                  <a:gd name="T0" fmla="*/ 1 w 870"/>
                  <a:gd name="T1" fmla="*/ 0 h 749"/>
                  <a:gd name="T2" fmla="*/ 0 w 870"/>
                  <a:gd name="T3" fmla="*/ 1 h 749"/>
                  <a:gd name="T4" fmla="*/ 1 w 870"/>
                  <a:gd name="T5" fmla="*/ 1 h 749"/>
                  <a:gd name="T6" fmla="*/ 1 w 870"/>
                  <a:gd name="T7" fmla="*/ 1 h 749"/>
                  <a:gd name="T8" fmla="*/ 1 w 870"/>
                  <a:gd name="T9" fmla="*/ 0 h 749"/>
                  <a:gd name="T10" fmla="*/ 0 60000 65536"/>
                  <a:gd name="T11" fmla="*/ 0 60000 65536"/>
                  <a:gd name="T12" fmla="*/ 0 60000 65536"/>
                  <a:gd name="T13" fmla="*/ 0 60000 65536"/>
                  <a:gd name="T14" fmla="*/ 0 60000 65536"/>
                  <a:gd name="T15" fmla="*/ 0 w 870"/>
                  <a:gd name="T16" fmla="*/ 0 h 749"/>
                  <a:gd name="T17" fmla="*/ 870 w 870"/>
                  <a:gd name="T18" fmla="*/ 749 h 749"/>
                </a:gdLst>
                <a:ahLst/>
                <a:cxnLst>
                  <a:cxn ang="T10">
                    <a:pos x="T0" y="T1"/>
                  </a:cxn>
                  <a:cxn ang="T11">
                    <a:pos x="T2" y="T3"/>
                  </a:cxn>
                  <a:cxn ang="T12">
                    <a:pos x="T4" y="T5"/>
                  </a:cxn>
                  <a:cxn ang="T13">
                    <a:pos x="T6" y="T7"/>
                  </a:cxn>
                  <a:cxn ang="T14">
                    <a:pos x="T8" y="T9"/>
                  </a:cxn>
                </a:cxnLst>
                <a:rect l="T15" t="T16" r="T17" b="T18"/>
                <a:pathLst>
                  <a:path w="870" h="749">
                    <a:moveTo>
                      <a:pt x="185" y="0"/>
                    </a:moveTo>
                    <a:lnTo>
                      <a:pt x="0" y="671"/>
                    </a:lnTo>
                    <a:lnTo>
                      <a:pt x="700" y="749"/>
                    </a:lnTo>
                    <a:lnTo>
                      <a:pt x="870" y="54"/>
                    </a:lnTo>
                    <a:lnTo>
                      <a:pt x="18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Freeform 67"/>
              <p:cNvSpPr>
                <a:spLocks/>
              </p:cNvSpPr>
              <p:nvPr/>
            </p:nvSpPr>
            <p:spPr bwMode="auto">
              <a:xfrm>
                <a:off x="2598" y="3300"/>
                <a:ext cx="519" cy="288"/>
              </a:xfrm>
              <a:custGeom>
                <a:avLst/>
                <a:gdLst>
                  <a:gd name="T0" fmla="*/ 0 w 1038"/>
                  <a:gd name="T1" fmla="*/ 1 h 576"/>
                  <a:gd name="T2" fmla="*/ 1 w 1038"/>
                  <a:gd name="T3" fmla="*/ 1 h 576"/>
                  <a:gd name="T4" fmla="*/ 1 w 1038"/>
                  <a:gd name="T5" fmla="*/ 1 h 576"/>
                  <a:gd name="T6" fmla="*/ 1 w 1038"/>
                  <a:gd name="T7" fmla="*/ 0 h 576"/>
                  <a:gd name="T8" fmla="*/ 0 w 1038"/>
                  <a:gd name="T9" fmla="*/ 1 h 576"/>
                  <a:gd name="T10" fmla="*/ 0 60000 65536"/>
                  <a:gd name="T11" fmla="*/ 0 60000 65536"/>
                  <a:gd name="T12" fmla="*/ 0 60000 65536"/>
                  <a:gd name="T13" fmla="*/ 0 60000 65536"/>
                  <a:gd name="T14" fmla="*/ 0 60000 65536"/>
                  <a:gd name="T15" fmla="*/ 0 w 1038"/>
                  <a:gd name="T16" fmla="*/ 0 h 576"/>
                  <a:gd name="T17" fmla="*/ 1038 w 1038"/>
                  <a:gd name="T18" fmla="*/ 576 h 576"/>
                </a:gdLst>
                <a:ahLst/>
                <a:cxnLst>
                  <a:cxn ang="T10">
                    <a:pos x="T0" y="T1"/>
                  </a:cxn>
                  <a:cxn ang="T11">
                    <a:pos x="T2" y="T3"/>
                  </a:cxn>
                  <a:cxn ang="T12">
                    <a:pos x="T4" y="T5"/>
                  </a:cxn>
                  <a:cxn ang="T13">
                    <a:pos x="T6" y="T7"/>
                  </a:cxn>
                  <a:cxn ang="T14">
                    <a:pos x="T8" y="T9"/>
                  </a:cxn>
                </a:cxnLst>
                <a:rect l="T15" t="T16" r="T17" b="T18"/>
                <a:pathLst>
                  <a:path w="1038" h="576">
                    <a:moveTo>
                      <a:pt x="0" y="125"/>
                    </a:moveTo>
                    <a:lnTo>
                      <a:pt x="323" y="576"/>
                    </a:lnTo>
                    <a:lnTo>
                      <a:pt x="1038" y="359"/>
                    </a:lnTo>
                    <a:lnTo>
                      <a:pt x="685" y="0"/>
                    </a:lnTo>
                    <a:lnTo>
                      <a:pt x="0" y="125"/>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1" name="Freeform 68"/>
              <p:cNvSpPr>
                <a:spLocks/>
              </p:cNvSpPr>
              <p:nvPr/>
            </p:nvSpPr>
            <p:spPr bwMode="auto">
              <a:xfrm>
                <a:off x="2958" y="3312"/>
                <a:ext cx="620" cy="246"/>
              </a:xfrm>
              <a:custGeom>
                <a:avLst/>
                <a:gdLst>
                  <a:gd name="T0" fmla="*/ 0 w 1239"/>
                  <a:gd name="T1" fmla="*/ 1 h 492"/>
                  <a:gd name="T2" fmla="*/ 1 w 1239"/>
                  <a:gd name="T3" fmla="*/ 0 h 492"/>
                  <a:gd name="T4" fmla="*/ 1 w 1239"/>
                  <a:gd name="T5" fmla="*/ 1 h 492"/>
                  <a:gd name="T6" fmla="*/ 1 w 1239"/>
                  <a:gd name="T7" fmla="*/ 1 h 492"/>
                  <a:gd name="T8" fmla="*/ 0 w 1239"/>
                  <a:gd name="T9" fmla="*/ 1 h 492"/>
                  <a:gd name="T10" fmla="*/ 0 60000 65536"/>
                  <a:gd name="T11" fmla="*/ 0 60000 65536"/>
                  <a:gd name="T12" fmla="*/ 0 60000 65536"/>
                  <a:gd name="T13" fmla="*/ 0 60000 65536"/>
                  <a:gd name="T14" fmla="*/ 0 60000 65536"/>
                  <a:gd name="T15" fmla="*/ 0 w 1239"/>
                  <a:gd name="T16" fmla="*/ 0 h 492"/>
                  <a:gd name="T17" fmla="*/ 1239 w 1239"/>
                  <a:gd name="T18" fmla="*/ 492 h 492"/>
                </a:gdLst>
                <a:ahLst/>
                <a:cxnLst>
                  <a:cxn ang="T10">
                    <a:pos x="T0" y="T1"/>
                  </a:cxn>
                  <a:cxn ang="T11">
                    <a:pos x="T2" y="T3"/>
                  </a:cxn>
                  <a:cxn ang="T12">
                    <a:pos x="T4" y="T5"/>
                  </a:cxn>
                  <a:cxn ang="T13">
                    <a:pos x="T6" y="T7"/>
                  </a:cxn>
                  <a:cxn ang="T14">
                    <a:pos x="T8" y="T9"/>
                  </a:cxn>
                </a:cxnLst>
                <a:rect l="T15" t="T16" r="T17" b="T18"/>
                <a:pathLst>
                  <a:path w="1239" h="492">
                    <a:moveTo>
                      <a:pt x="0" y="54"/>
                    </a:moveTo>
                    <a:lnTo>
                      <a:pt x="862" y="0"/>
                    </a:lnTo>
                    <a:lnTo>
                      <a:pt x="1239" y="348"/>
                    </a:lnTo>
                    <a:lnTo>
                      <a:pt x="245" y="492"/>
                    </a:lnTo>
                    <a:lnTo>
                      <a:pt x="0" y="54"/>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27" name="Group 69"/>
            <p:cNvGrpSpPr>
              <a:grpSpLocks/>
            </p:cNvGrpSpPr>
            <p:nvPr/>
          </p:nvGrpSpPr>
          <p:grpSpPr bwMode="auto">
            <a:xfrm>
              <a:off x="3096" y="2126"/>
              <a:ext cx="1212" cy="1229"/>
              <a:chOff x="3096" y="2126"/>
              <a:chExt cx="1212" cy="1229"/>
            </a:xfrm>
          </p:grpSpPr>
          <p:grpSp>
            <p:nvGrpSpPr>
              <p:cNvPr id="34865" name="Group 70"/>
              <p:cNvGrpSpPr>
                <a:grpSpLocks/>
              </p:cNvGrpSpPr>
              <p:nvPr/>
            </p:nvGrpSpPr>
            <p:grpSpPr bwMode="auto">
              <a:xfrm>
                <a:off x="3253" y="2126"/>
                <a:ext cx="1055" cy="1195"/>
                <a:chOff x="3253" y="2126"/>
                <a:chExt cx="1055" cy="1195"/>
              </a:xfrm>
            </p:grpSpPr>
            <p:sp>
              <p:nvSpPr>
                <p:cNvPr id="34875" name="Freeform 71"/>
                <p:cNvSpPr>
                  <a:spLocks/>
                </p:cNvSpPr>
                <p:nvPr/>
              </p:nvSpPr>
              <p:spPr bwMode="auto">
                <a:xfrm>
                  <a:off x="3253" y="2573"/>
                  <a:ext cx="1055" cy="748"/>
                </a:xfrm>
                <a:custGeom>
                  <a:avLst/>
                  <a:gdLst>
                    <a:gd name="T0" fmla="*/ 1 w 2110"/>
                    <a:gd name="T1" fmla="*/ 1 h 1496"/>
                    <a:gd name="T2" fmla="*/ 1 w 2110"/>
                    <a:gd name="T3" fmla="*/ 0 h 1496"/>
                    <a:gd name="T4" fmla="*/ 1 w 2110"/>
                    <a:gd name="T5" fmla="*/ 1 h 1496"/>
                    <a:gd name="T6" fmla="*/ 1 w 2110"/>
                    <a:gd name="T7" fmla="*/ 1 h 1496"/>
                    <a:gd name="T8" fmla="*/ 1 w 2110"/>
                    <a:gd name="T9" fmla="*/ 1 h 1496"/>
                    <a:gd name="T10" fmla="*/ 1 w 2110"/>
                    <a:gd name="T11" fmla="*/ 1 h 1496"/>
                    <a:gd name="T12" fmla="*/ 1 w 2110"/>
                    <a:gd name="T13" fmla="*/ 1 h 1496"/>
                    <a:gd name="T14" fmla="*/ 1 w 2110"/>
                    <a:gd name="T15" fmla="*/ 1 h 1496"/>
                    <a:gd name="T16" fmla="*/ 1 w 2110"/>
                    <a:gd name="T17" fmla="*/ 1 h 1496"/>
                    <a:gd name="T18" fmla="*/ 1 w 2110"/>
                    <a:gd name="T19" fmla="*/ 1 h 1496"/>
                    <a:gd name="T20" fmla="*/ 1 w 2110"/>
                    <a:gd name="T21" fmla="*/ 1 h 1496"/>
                    <a:gd name="T22" fmla="*/ 1 w 2110"/>
                    <a:gd name="T23" fmla="*/ 1 h 1496"/>
                    <a:gd name="T24" fmla="*/ 1 w 2110"/>
                    <a:gd name="T25" fmla="*/ 1 h 1496"/>
                    <a:gd name="T26" fmla="*/ 1 w 2110"/>
                    <a:gd name="T27" fmla="*/ 1 h 1496"/>
                    <a:gd name="T28" fmla="*/ 1 w 2110"/>
                    <a:gd name="T29" fmla="*/ 1 h 1496"/>
                    <a:gd name="T30" fmla="*/ 1 w 2110"/>
                    <a:gd name="T31" fmla="*/ 1 h 1496"/>
                    <a:gd name="T32" fmla="*/ 1 w 2110"/>
                    <a:gd name="T33" fmla="*/ 1 h 1496"/>
                    <a:gd name="T34" fmla="*/ 1 w 2110"/>
                    <a:gd name="T35" fmla="*/ 1 h 1496"/>
                    <a:gd name="T36" fmla="*/ 1 w 2110"/>
                    <a:gd name="T37" fmla="*/ 1 h 1496"/>
                    <a:gd name="T38" fmla="*/ 1 w 2110"/>
                    <a:gd name="T39" fmla="*/ 1 h 1496"/>
                    <a:gd name="T40" fmla="*/ 1 w 2110"/>
                    <a:gd name="T41" fmla="*/ 1 h 1496"/>
                    <a:gd name="T42" fmla="*/ 1 w 2110"/>
                    <a:gd name="T43" fmla="*/ 1 h 1496"/>
                    <a:gd name="T44" fmla="*/ 1 w 2110"/>
                    <a:gd name="T45" fmla="*/ 1 h 1496"/>
                    <a:gd name="T46" fmla="*/ 1 w 2110"/>
                    <a:gd name="T47" fmla="*/ 1 h 1496"/>
                    <a:gd name="T48" fmla="*/ 0 w 2110"/>
                    <a:gd name="T49" fmla="*/ 1 h 1496"/>
                    <a:gd name="T50" fmla="*/ 1 w 2110"/>
                    <a:gd name="T51" fmla="*/ 1 h 1496"/>
                    <a:gd name="T52" fmla="*/ 1 w 2110"/>
                    <a:gd name="T53" fmla="*/ 1 h 1496"/>
                    <a:gd name="T54" fmla="*/ 1 w 2110"/>
                    <a:gd name="T55" fmla="*/ 1 h 1496"/>
                    <a:gd name="T56" fmla="*/ 1 w 2110"/>
                    <a:gd name="T57" fmla="*/ 1 h 1496"/>
                    <a:gd name="T58" fmla="*/ 1 w 2110"/>
                    <a:gd name="T59" fmla="*/ 1 h 1496"/>
                    <a:gd name="T60" fmla="*/ 1 w 2110"/>
                    <a:gd name="T61" fmla="*/ 1 h 1496"/>
                    <a:gd name="T62" fmla="*/ 1 w 2110"/>
                    <a:gd name="T63" fmla="*/ 1 h 1496"/>
                    <a:gd name="T64" fmla="*/ 1 w 2110"/>
                    <a:gd name="T65" fmla="*/ 1 h 1496"/>
                    <a:gd name="T66" fmla="*/ 1 w 2110"/>
                    <a:gd name="T67" fmla="*/ 1 h 1496"/>
                    <a:gd name="T68" fmla="*/ 1 w 2110"/>
                    <a:gd name="T69" fmla="*/ 1 h 1496"/>
                    <a:gd name="T70" fmla="*/ 1 w 2110"/>
                    <a:gd name="T71" fmla="*/ 1 h 1496"/>
                    <a:gd name="T72" fmla="*/ 1 w 2110"/>
                    <a:gd name="T73" fmla="*/ 1 h 1496"/>
                    <a:gd name="T74" fmla="*/ 1 w 2110"/>
                    <a:gd name="T75" fmla="*/ 1 h 1496"/>
                    <a:gd name="T76" fmla="*/ 1 w 2110"/>
                    <a:gd name="T77" fmla="*/ 1 h 1496"/>
                    <a:gd name="T78" fmla="*/ 1 w 2110"/>
                    <a:gd name="T79" fmla="*/ 1 h 1496"/>
                    <a:gd name="T80" fmla="*/ 1 w 2110"/>
                    <a:gd name="T81" fmla="*/ 1 h 1496"/>
                    <a:gd name="T82" fmla="*/ 1 w 2110"/>
                    <a:gd name="T83" fmla="*/ 1 h 14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0"/>
                    <a:gd name="T127" fmla="*/ 0 h 1496"/>
                    <a:gd name="T128" fmla="*/ 2110 w 2110"/>
                    <a:gd name="T129" fmla="*/ 1496 h 14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0" h="1496">
                      <a:moveTo>
                        <a:pt x="1254" y="13"/>
                      </a:moveTo>
                      <a:lnTo>
                        <a:pt x="1362" y="0"/>
                      </a:lnTo>
                      <a:lnTo>
                        <a:pt x="1470" y="13"/>
                      </a:lnTo>
                      <a:lnTo>
                        <a:pt x="1523" y="37"/>
                      </a:lnTo>
                      <a:lnTo>
                        <a:pt x="1649" y="133"/>
                      </a:lnTo>
                      <a:lnTo>
                        <a:pt x="1727" y="211"/>
                      </a:lnTo>
                      <a:lnTo>
                        <a:pt x="1811" y="324"/>
                      </a:lnTo>
                      <a:lnTo>
                        <a:pt x="1883" y="438"/>
                      </a:lnTo>
                      <a:lnTo>
                        <a:pt x="1937" y="528"/>
                      </a:lnTo>
                      <a:lnTo>
                        <a:pt x="1961" y="575"/>
                      </a:lnTo>
                      <a:lnTo>
                        <a:pt x="1997" y="719"/>
                      </a:lnTo>
                      <a:lnTo>
                        <a:pt x="2044" y="940"/>
                      </a:lnTo>
                      <a:lnTo>
                        <a:pt x="2074" y="1095"/>
                      </a:lnTo>
                      <a:lnTo>
                        <a:pt x="2092" y="1299"/>
                      </a:lnTo>
                      <a:lnTo>
                        <a:pt x="2110" y="1466"/>
                      </a:lnTo>
                      <a:lnTo>
                        <a:pt x="1661" y="1472"/>
                      </a:lnTo>
                      <a:lnTo>
                        <a:pt x="1386" y="1490"/>
                      </a:lnTo>
                      <a:lnTo>
                        <a:pt x="1170" y="1496"/>
                      </a:lnTo>
                      <a:lnTo>
                        <a:pt x="563" y="1466"/>
                      </a:lnTo>
                      <a:lnTo>
                        <a:pt x="324" y="1454"/>
                      </a:lnTo>
                      <a:lnTo>
                        <a:pt x="126" y="1442"/>
                      </a:lnTo>
                      <a:lnTo>
                        <a:pt x="132" y="1376"/>
                      </a:lnTo>
                      <a:lnTo>
                        <a:pt x="108" y="1305"/>
                      </a:lnTo>
                      <a:lnTo>
                        <a:pt x="48" y="1257"/>
                      </a:lnTo>
                      <a:lnTo>
                        <a:pt x="0" y="1227"/>
                      </a:lnTo>
                      <a:lnTo>
                        <a:pt x="252" y="1137"/>
                      </a:lnTo>
                      <a:lnTo>
                        <a:pt x="461" y="1053"/>
                      </a:lnTo>
                      <a:lnTo>
                        <a:pt x="551" y="1012"/>
                      </a:lnTo>
                      <a:lnTo>
                        <a:pt x="629" y="976"/>
                      </a:lnTo>
                      <a:lnTo>
                        <a:pt x="683" y="898"/>
                      </a:lnTo>
                      <a:lnTo>
                        <a:pt x="695" y="868"/>
                      </a:lnTo>
                      <a:lnTo>
                        <a:pt x="701" y="802"/>
                      </a:lnTo>
                      <a:lnTo>
                        <a:pt x="707" y="761"/>
                      </a:lnTo>
                      <a:lnTo>
                        <a:pt x="731" y="683"/>
                      </a:lnTo>
                      <a:lnTo>
                        <a:pt x="743" y="647"/>
                      </a:lnTo>
                      <a:lnTo>
                        <a:pt x="749" y="587"/>
                      </a:lnTo>
                      <a:lnTo>
                        <a:pt x="761" y="498"/>
                      </a:lnTo>
                      <a:lnTo>
                        <a:pt x="791" y="444"/>
                      </a:lnTo>
                      <a:lnTo>
                        <a:pt x="791" y="384"/>
                      </a:lnTo>
                      <a:lnTo>
                        <a:pt x="941" y="211"/>
                      </a:lnTo>
                      <a:lnTo>
                        <a:pt x="971" y="241"/>
                      </a:lnTo>
                      <a:lnTo>
                        <a:pt x="1254" y="1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6" name="Freeform 72"/>
                <p:cNvSpPr>
                  <a:spLocks/>
                </p:cNvSpPr>
                <p:nvPr/>
              </p:nvSpPr>
              <p:spPr bwMode="auto">
                <a:xfrm>
                  <a:off x="3951" y="2751"/>
                  <a:ext cx="207" cy="567"/>
                </a:xfrm>
                <a:custGeom>
                  <a:avLst/>
                  <a:gdLst>
                    <a:gd name="T0" fmla="*/ 1 w 413"/>
                    <a:gd name="T1" fmla="*/ 0 h 1136"/>
                    <a:gd name="T2" fmla="*/ 1 w 413"/>
                    <a:gd name="T3" fmla="*/ 0 h 1136"/>
                    <a:gd name="T4" fmla="*/ 1 w 413"/>
                    <a:gd name="T5" fmla="*/ 0 h 1136"/>
                    <a:gd name="T6" fmla="*/ 1 w 413"/>
                    <a:gd name="T7" fmla="*/ 0 h 1136"/>
                    <a:gd name="T8" fmla="*/ 1 w 413"/>
                    <a:gd name="T9" fmla="*/ 0 h 1136"/>
                    <a:gd name="T10" fmla="*/ 1 w 413"/>
                    <a:gd name="T11" fmla="*/ 0 h 1136"/>
                    <a:gd name="T12" fmla="*/ 1 w 413"/>
                    <a:gd name="T13" fmla="*/ 0 h 1136"/>
                    <a:gd name="T14" fmla="*/ 1 w 413"/>
                    <a:gd name="T15" fmla="*/ 0 h 1136"/>
                    <a:gd name="T16" fmla="*/ 1 w 413"/>
                    <a:gd name="T17" fmla="*/ 0 h 1136"/>
                    <a:gd name="T18" fmla="*/ 1 w 413"/>
                    <a:gd name="T19" fmla="*/ 0 h 1136"/>
                    <a:gd name="T20" fmla="*/ 1 w 413"/>
                    <a:gd name="T21" fmla="*/ 0 h 1136"/>
                    <a:gd name="T22" fmla="*/ 1 w 413"/>
                    <a:gd name="T23" fmla="*/ 0 h 1136"/>
                    <a:gd name="T24" fmla="*/ 1 w 413"/>
                    <a:gd name="T25" fmla="*/ 0 h 1136"/>
                    <a:gd name="T26" fmla="*/ 1 w 413"/>
                    <a:gd name="T27" fmla="*/ 0 h 1136"/>
                    <a:gd name="T28" fmla="*/ 1 w 413"/>
                    <a:gd name="T29" fmla="*/ 0 h 1136"/>
                    <a:gd name="T30" fmla="*/ 1 w 413"/>
                    <a:gd name="T31" fmla="*/ 0 h 1136"/>
                    <a:gd name="T32" fmla="*/ 1 w 413"/>
                    <a:gd name="T33" fmla="*/ 0 h 1136"/>
                    <a:gd name="T34" fmla="*/ 1 w 413"/>
                    <a:gd name="T35" fmla="*/ 0 h 1136"/>
                    <a:gd name="T36" fmla="*/ 1 w 413"/>
                    <a:gd name="T37" fmla="*/ 0 h 1136"/>
                    <a:gd name="T38" fmla="*/ 1 w 413"/>
                    <a:gd name="T39" fmla="*/ 0 h 1136"/>
                    <a:gd name="T40" fmla="*/ 1 w 413"/>
                    <a:gd name="T41" fmla="*/ 0 h 1136"/>
                    <a:gd name="T42" fmla="*/ 1 w 413"/>
                    <a:gd name="T43" fmla="*/ 0 h 1136"/>
                    <a:gd name="T44" fmla="*/ 1 w 413"/>
                    <a:gd name="T45" fmla="*/ 0 h 1136"/>
                    <a:gd name="T46" fmla="*/ 1 w 413"/>
                    <a:gd name="T47" fmla="*/ 0 h 1136"/>
                    <a:gd name="T48" fmla="*/ 1 w 413"/>
                    <a:gd name="T49" fmla="*/ 0 h 1136"/>
                    <a:gd name="T50" fmla="*/ 1 w 413"/>
                    <a:gd name="T51" fmla="*/ 0 h 1136"/>
                    <a:gd name="T52" fmla="*/ 1 w 413"/>
                    <a:gd name="T53" fmla="*/ 0 h 1136"/>
                    <a:gd name="T54" fmla="*/ 1 w 413"/>
                    <a:gd name="T55" fmla="*/ 0 h 1136"/>
                    <a:gd name="T56" fmla="*/ 1 w 413"/>
                    <a:gd name="T57" fmla="*/ 0 h 1136"/>
                    <a:gd name="T58" fmla="*/ 1 w 413"/>
                    <a:gd name="T59" fmla="*/ 0 h 1136"/>
                    <a:gd name="T60" fmla="*/ 1 w 413"/>
                    <a:gd name="T61" fmla="*/ 0 h 1136"/>
                    <a:gd name="T62" fmla="*/ 0 w 413"/>
                    <a:gd name="T63" fmla="*/ 0 h 1136"/>
                    <a:gd name="T64" fmla="*/ 1 w 413"/>
                    <a:gd name="T65" fmla="*/ 0 h 1136"/>
                    <a:gd name="T66" fmla="*/ 1 w 413"/>
                    <a:gd name="T67" fmla="*/ 0 h 1136"/>
                    <a:gd name="T68" fmla="*/ 1 w 413"/>
                    <a:gd name="T69" fmla="*/ 0 h 1136"/>
                    <a:gd name="T70" fmla="*/ 1 w 413"/>
                    <a:gd name="T71" fmla="*/ 0 h 1136"/>
                    <a:gd name="T72" fmla="*/ 1 w 413"/>
                    <a:gd name="T73" fmla="*/ 0 h 1136"/>
                    <a:gd name="T74" fmla="*/ 1 w 413"/>
                    <a:gd name="T75" fmla="*/ 0 h 1136"/>
                    <a:gd name="T76" fmla="*/ 1 w 413"/>
                    <a:gd name="T77" fmla="*/ 0 h 1136"/>
                    <a:gd name="T78" fmla="*/ 1 w 413"/>
                    <a:gd name="T79" fmla="*/ 0 h 1136"/>
                    <a:gd name="T80" fmla="*/ 1 w 413"/>
                    <a:gd name="T81" fmla="*/ 0 h 1136"/>
                    <a:gd name="T82" fmla="*/ 1 w 413"/>
                    <a:gd name="T83" fmla="*/ 0 h 1136"/>
                    <a:gd name="T84" fmla="*/ 1 w 413"/>
                    <a:gd name="T85" fmla="*/ 0 h 1136"/>
                    <a:gd name="T86" fmla="*/ 1 w 413"/>
                    <a:gd name="T87" fmla="*/ 0 h 1136"/>
                    <a:gd name="T88" fmla="*/ 1 w 413"/>
                    <a:gd name="T89" fmla="*/ 0 h 1136"/>
                    <a:gd name="T90" fmla="*/ 1 w 413"/>
                    <a:gd name="T91" fmla="*/ 0 h 1136"/>
                    <a:gd name="T92" fmla="*/ 1 w 413"/>
                    <a:gd name="T93" fmla="*/ 0 h 1136"/>
                    <a:gd name="T94" fmla="*/ 1 w 413"/>
                    <a:gd name="T95" fmla="*/ 0 h 1136"/>
                    <a:gd name="T96" fmla="*/ 1 w 413"/>
                    <a:gd name="T97" fmla="*/ 0 h 1136"/>
                    <a:gd name="T98" fmla="*/ 1 w 413"/>
                    <a:gd name="T99" fmla="*/ 0 h 1136"/>
                    <a:gd name="T100" fmla="*/ 1 w 413"/>
                    <a:gd name="T101" fmla="*/ 0 h 1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3"/>
                    <a:gd name="T154" fmla="*/ 0 h 1136"/>
                    <a:gd name="T155" fmla="*/ 413 w 413"/>
                    <a:gd name="T156" fmla="*/ 1136 h 1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3" h="1136">
                      <a:moveTo>
                        <a:pt x="323" y="0"/>
                      </a:moveTo>
                      <a:lnTo>
                        <a:pt x="365" y="42"/>
                      </a:lnTo>
                      <a:lnTo>
                        <a:pt x="377" y="138"/>
                      </a:lnTo>
                      <a:lnTo>
                        <a:pt x="377" y="239"/>
                      </a:lnTo>
                      <a:lnTo>
                        <a:pt x="377" y="305"/>
                      </a:lnTo>
                      <a:lnTo>
                        <a:pt x="413" y="341"/>
                      </a:lnTo>
                      <a:lnTo>
                        <a:pt x="383" y="359"/>
                      </a:lnTo>
                      <a:lnTo>
                        <a:pt x="377" y="425"/>
                      </a:lnTo>
                      <a:lnTo>
                        <a:pt x="359" y="460"/>
                      </a:lnTo>
                      <a:lnTo>
                        <a:pt x="347" y="514"/>
                      </a:lnTo>
                      <a:lnTo>
                        <a:pt x="329" y="538"/>
                      </a:lnTo>
                      <a:lnTo>
                        <a:pt x="329" y="598"/>
                      </a:lnTo>
                      <a:lnTo>
                        <a:pt x="305" y="658"/>
                      </a:lnTo>
                      <a:lnTo>
                        <a:pt x="299" y="759"/>
                      </a:lnTo>
                      <a:lnTo>
                        <a:pt x="281" y="861"/>
                      </a:lnTo>
                      <a:lnTo>
                        <a:pt x="269" y="885"/>
                      </a:lnTo>
                      <a:lnTo>
                        <a:pt x="269" y="921"/>
                      </a:lnTo>
                      <a:lnTo>
                        <a:pt x="239" y="927"/>
                      </a:lnTo>
                      <a:lnTo>
                        <a:pt x="239" y="951"/>
                      </a:lnTo>
                      <a:lnTo>
                        <a:pt x="227" y="986"/>
                      </a:lnTo>
                      <a:lnTo>
                        <a:pt x="191" y="1028"/>
                      </a:lnTo>
                      <a:lnTo>
                        <a:pt x="155" y="1076"/>
                      </a:lnTo>
                      <a:lnTo>
                        <a:pt x="131" y="1136"/>
                      </a:lnTo>
                      <a:lnTo>
                        <a:pt x="30" y="1136"/>
                      </a:lnTo>
                      <a:lnTo>
                        <a:pt x="191" y="992"/>
                      </a:lnTo>
                      <a:lnTo>
                        <a:pt x="221" y="933"/>
                      </a:lnTo>
                      <a:lnTo>
                        <a:pt x="209" y="873"/>
                      </a:lnTo>
                      <a:lnTo>
                        <a:pt x="245" y="843"/>
                      </a:lnTo>
                      <a:lnTo>
                        <a:pt x="245" y="658"/>
                      </a:lnTo>
                      <a:lnTo>
                        <a:pt x="137" y="640"/>
                      </a:lnTo>
                      <a:lnTo>
                        <a:pt x="72" y="622"/>
                      </a:lnTo>
                      <a:lnTo>
                        <a:pt x="0" y="598"/>
                      </a:lnTo>
                      <a:lnTo>
                        <a:pt x="227" y="592"/>
                      </a:lnTo>
                      <a:lnTo>
                        <a:pt x="263" y="574"/>
                      </a:lnTo>
                      <a:lnTo>
                        <a:pt x="257" y="538"/>
                      </a:lnTo>
                      <a:lnTo>
                        <a:pt x="191" y="526"/>
                      </a:lnTo>
                      <a:lnTo>
                        <a:pt x="119" y="520"/>
                      </a:lnTo>
                      <a:lnTo>
                        <a:pt x="215" y="496"/>
                      </a:lnTo>
                      <a:lnTo>
                        <a:pt x="239" y="478"/>
                      </a:lnTo>
                      <a:lnTo>
                        <a:pt x="155" y="395"/>
                      </a:lnTo>
                      <a:lnTo>
                        <a:pt x="78" y="353"/>
                      </a:lnTo>
                      <a:lnTo>
                        <a:pt x="30" y="299"/>
                      </a:lnTo>
                      <a:lnTo>
                        <a:pt x="12" y="287"/>
                      </a:lnTo>
                      <a:lnTo>
                        <a:pt x="66" y="281"/>
                      </a:lnTo>
                      <a:lnTo>
                        <a:pt x="131" y="311"/>
                      </a:lnTo>
                      <a:lnTo>
                        <a:pt x="215" y="359"/>
                      </a:lnTo>
                      <a:lnTo>
                        <a:pt x="287" y="389"/>
                      </a:lnTo>
                      <a:lnTo>
                        <a:pt x="329" y="377"/>
                      </a:lnTo>
                      <a:lnTo>
                        <a:pt x="353" y="329"/>
                      </a:lnTo>
                      <a:lnTo>
                        <a:pt x="353" y="227"/>
                      </a:lnTo>
                      <a:lnTo>
                        <a:pt x="323"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Freeform 73"/>
                <p:cNvSpPr>
                  <a:spLocks/>
                </p:cNvSpPr>
                <p:nvPr/>
              </p:nvSpPr>
              <p:spPr bwMode="auto">
                <a:xfrm>
                  <a:off x="3372" y="2900"/>
                  <a:ext cx="412" cy="392"/>
                </a:xfrm>
                <a:custGeom>
                  <a:avLst/>
                  <a:gdLst>
                    <a:gd name="T0" fmla="*/ 0 w 822"/>
                    <a:gd name="T1" fmla="*/ 1 h 783"/>
                    <a:gd name="T2" fmla="*/ 1 w 822"/>
                    <a:gd name="T3" fmla="*/ 1 h 783"/>
                    <a:gd name="T4" fmla="*/ 1 w 822"/>
                    <a:gd name="T5" fmla="*/ 1 h 783"/>
                    <a:gd name="T6" fmla="*/ 1 w 822"/>
                    <a:gd name="T7" fmla="*/ 1 h 783"/>
                    <a:gd name="T8" fmla="*/ 1 w 822"/>
                    <a:gd name="T9" fmla="*/ 1 h 783"/>
                    <a:gd name="T10" fmla="*/ 1 w 822"/>
                    <a:gd name="T11" fmla="*/ 1 h 783"/>
                    <a:gd name="T12" fmla="*/ 1 w 822"/>
                    <a:gd name="T13" fmla="*/ 1 h 783"/>
                    <a:gd name="T14" fmla="*/ 1 w 822"/>
                    <a:gd name="T15" fmla="*/ 1 h 783"/>
                    <a:gd name="T16" fmla="*/ 1 w 822"/>
                    <a:gd name="T17" fmla="*/ 1 h 783"/>
                    <a:gd name="T18" fmla="*/ 1 w 822"/>
                    <a:gd name="T19" fmla="*/ 1 h 783"/>
                    <a:gd name="T20" fmla="*/ 1 w 822"/>
                    <a:gd name="T21" fmla="*/ 0 h 783"/>
                    <a:gd name="T22" fmla="*/ 1 w 822"/>
                    <a:gd name="T23" fmla="*/ 1 h 783"/>
                    <a:gd name="T24" fmla="*/ 1 w 822"/>
                    <a:gd name="T25" fmla="*/ 1 h 783"/>
                    <a:gd name="T26" fmla="*/ 1 w 822"/>
                    <a:gd name="T27" fmla="*/ 1 h 783"/>
                    <a:gd name="T28" fmla="*/ 1 w 822"/>
                    <a:gd name="T29" fmla="*/ 1 h 783"/>
                    <a:gd name="T30" fmla="*/ 1 w 822"/>
                    <a:gd name="T31" fmla="*/ 1 h 783"/>
                    <a:gd name="T32" fmla="*/ 1 w 822"/>
                    <a:gd name="T33" fmla="*/ 1 h 783"/>
                    <a:gd name="T34" fmla="*/ 1 w 822"/>
                    <a:gd name="T35" fmla="*/ 1 h 783"/>
                    <a:gd name="T36" fmla="*/ 1 w 822"/>
                    <a:gd name="T37" fmla="*/ 1 h 783"/>
                    <a:gd name="T38" fmla="*/ 1 w 822"/>
                    <a:gd name="T39" fmla="*/ 1 h 783"/>
                    <a:gd name="T40" fmla="*/ 1 w 822"/>
                    <a:gd name="T41" fmla="*/ 1 h 783"/>
                    <a:gd name="T42" fmla="*/ 1 w 822"/>
                    <a:gd name="T43" fmla="*/ 1 h 783"/>
                    <a:gd name="T44" fmla="*/ 1 w 822"/>
                    <a:gd name="T45" fmla="*/ 1 h 783"/>
                    <a:gd name="T46" fmla="*/ 1 w 822"/>
                    <a:gd name="T47" fmla="*/ 1 h 783"/>
                    <a:gd name="T48" fmla="*/ 0 w 822"/>
                    <a:gd name="T49" fmla="*/ 1 h 7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2"/>
                    <a:gd name="T76" fmla="*/ 0 h 783"/>
                    <a:gd name="T77" fmla="*/ 822 w 822"/>
                    <a:gd name="T78" fmla="*/ 783 h 7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2" h="783">
                      <a:moveTo>
                        <a:pt x="0" y="783"/>
                      </a:moveTo>
                      <a:lnTo>
                        <a:pt x="515" y="604"/>
                      </a:lnTo>
                      <a:lnTo>
                        <a:pt x="557" y="568"/>
                      </a:lnTo>
                      <a:lnTo>
                        <a:pt x="599" y="508"/>
                      </a:lnTo>
                      <a:lnTo>
                        <a:pt x="605" y="448"/>
                      </a:lnTo>
                      <a:lnTo>
                        <a:pt x="611" y="275"/>
                      </a:lnTo>
                      <a:lnTo>
                        <a:pt x="629" y="395"/>
                      </a:lnTo>
                      <a:lnTo>
                        <a:pt x="665" y="424"/>
                      </a:lnTo>
                      <a:lnTo>
                        <a:pt x="689" y="329"/>
                      </a:lnTo>
                      <a:lnTo>
                        <a:pt x="713" y="239"/>
                      </a:lnTo>
                      <a:lnTo>
                        <a:pt x="798" y="0"/>
                      </a:lnTo>
                      <a:lnTo>
                        <a:pt x="744" y="203"/>
                      </a:lnTo>
                      <a:lnTo>
                        <a:pt x="713" y="329"/>
                      </a:lnTo>
                      <a:lnTo>
                        <a:pt x="695" y="424"/>
                      </a:lnTo>
                      <a:lnTo>
                        <a:pt x="665" y="484"/>
                      </a:lnTo>
                      <a:lnTo>
                        <a:pt x="629" y="532"/>
                      </a:lnTo>
                      <a:lnTo>
                        <a:pt x="671" y="568"/>
                      </a:lnTo>
                      <a:lnTo>
                        <a:pt x="725" y="562"/>
                      </a:lnTo>
                      <a:lnTo>
                        <a:pt x="822" y="478"/>
                      </a:lnTo>
                      <a:lnTo>
                        <a:pt x="695" y="628"/>
                      </a:lnTo>
                      <a:lnTo>
                        <a:pt x="563" y="657"/>
                      </a:lnTo>
                      <a:lnTo>
                        <a:pt x="413" y="687"/>
                      </a:lnTo>
                      <a:lnTo>
                        <a:pt x="269" y="717"/>
                      </a:lnTo>
                      <a:lnTo>
                        <a:pt x="108" y="753"/>
                      </a:lnTo>
                      <a:lnTo>
                        <a:pt x="0" y="78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8" name="Freeform 74"/>
                <p:cNvSpPr>
                  <a:spLocks/>
                </p:cNvSpPr>
                <p:nvPr/>
              </p:nvSpPr>
              <p:spPr bwMode="auto">
                <a:xfrm>
                  <a:off x="3738" y="2631"/>
                  <a:ext cx="321" cy="652"/>
                </a:xfrm>
                <a:custGeom>
                  <a:avLst/>
                  <a:gdLst>
                    <a:gd name="T0" fmla="*/ 1 w 642"/>
                    <a:gd name="T1" fmla="*/ 1 h 1303"/>
                    <a:gd name="T2" fmla="*/ 1 w 642"/>
                    <a:gd name="T3" fmla="*/ 0 h 1303"/>
                    <a:gd name="T4" fmla="*/ 1 w 642"/>
                    <a:gd name="T5" fmla="*/ 1 h 1303"/>
                    <a:gd name="T6" fmla="*/ 1 w 642"/>
                    <a:gd name="T7" fmla="*/ 1 h 1303"/>
                    <a:gd name="T8" fmla="*/ 1 w 642"/>
                    <a:gd name="T9" fmla="*/ 1 h 1303"/>
                    <a:gd name="T10" fmla="*/ 1 w 642"/>
                    <a:gd name="T11" fmla="*/ 1 h 1303"/>
                    <a:gd name="T12" fmla="*/ 1 w 642"/>
                    <a:gd name="T13" fmla="*/ 1 h 1303"/>
                    <a:gd name="T14" fmla="*/ 1 w 642"/>
                    <a:gd name="T15" fmla="*/ 1 h 1303"/>
                    <a:gd name="T16" fmla="*/ 1 w 642"/>
                    <a:gd name="T17" fmla="*/ 1 h 1303"/>
                    <a:gd name="T18" fmla="*/ 0 w 642"/>
                    <a:gd name="T19" fmla="*/ 1 h 1303"/>
                    <a:gd name="T20" fmla="*/ 1 w 642"/>
                    <a:gd name="T21" fmla="*/ 1 h 1303"/>
                    <a:gd name="T22" fmla="*/ 1 w 642"/>
                    <a:gd name="T23" fmla="*/ 1 h 1303"/>
                    <a:gd name="T24" fmla="*/ 1 w 642"/>
                    <a:gd name="T25" fmla="*/ 1 h 1303"/>
                    <a:gd name="T26" fmla="*/ 1 w 642"/>
                    <a:gd name="T27" fmla="*/ 1 h 1303"/>
                    <a:gd name="T28" fmla="*/ 1 w 642"/>
                    <a:gd name="T29" fmla="*/ 1 h 1303"/>
                    <a:gd name="T30" fmla="*/ 1 w 642"/>
                    <a:gd name="T31" fmla="*/ 1 h 1303"/>
                    <a:gd name="T32" fmla="*/ 1 w 642"/>
                    <a:gd name="T33" fmla="*/ 1 h 1303"/>
                    <a:gd name="T34" fmla="*/ 1 w 642"/>
                    <a:gd name="T35" fmla="*/ 1 h 1303"/>
                    <a:gd name="T36" fmla="*/ 1 w 642"/>
                    <a:gd name="T37" fmla="*/ 1 h 1303"/>
                    <a:gd name="T38" fmla="*/ 1 w 642"/>
                    <a:gd name="T39" fmla="*/ 1 h 1303"/>
                    <a:gd name="T40" fmla="*/ 1 w 642"/>
                    <a:gd name="T41" fmla="*/ 1 h 1303"/>
                    <a:gd name="T42" fmla="*/ 1 w 642"/>
                    <a:gd name="T43" fmla="*/ 1 h 1303"/>
                    <a:gd name="T44" fmla="*/ 1 w 642"/>
                    <a:gd name="T45" fmla="*/ 1 h 1303"/>
                    <a:gd name="T46" fmla="*/ 1 w 642"/>
                    <a:gd name="T47" fmla="*/ 1 h 1303"/>
                    <a:gd name="T48" fmla="*/ 1 w 642"/>
                    <a:gd name="T49" fmla="*/ 1 h 1303"/>
                    <a:gd name="T50" fmla="*/ 1 w 642"/>
                    <a:gd name="T51" fmla="*/ 1 h 1303"/>
                    <a:gd name="T52" fmla="*/ 1 w 642"/>
                    <a:gd name="T53" fmla="*/ 1 h 13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2"/>
                    <a:gd name="T82" fmla="*/ 0 h 1303"/>
                    <a:gd name="T83" fmla="*/ 642 w 642"/>
                    <a:gd name="T84" fmla="*/ 1303 h 13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2" h="1303">
                      <a:moveTo>
                        <a:pt x="642" y="12"/>
                      </a:moveTo>
                      <a:lnTo>
                        <a:pt x="511" y="0"/>
                      </a:lnTo>
                      <a:lnTo>
                        <a:pt x="439" y="12"/>
                      </a:lnTo>
                      <a:lnTo>
                        <a:pt x="319" y="132"/>
                      </a:lnTo>
                      <a:lnTo>
                        <a:pt x="205" y="275"/>
                      </a:lnTo>
                      <a:lnTo>
                        <a:pt x="139" y="556"/>
                      </a:lnTo>
                      <a:lnTo>
                        <a:pt x="115" y="634"/>
                      </a:lnTo>
                      <a:lnTo>
                        <a:pt x="91" y="861"/>
                      </a:lnTo>
                      <a:lnTo>
                        <a:pt x="79" y="1022"/>
                      </a:lnTo>
                      <a:lnTo>
                        <a:pt x="0" y="1124"/>
                      </a:lnTo>
                      <a:lnTo>
                        <a:pt x="175" y="1303"/>
                      </a:lnTo>
                      <a:lnTo>
                        <a:pt x="91" y="1172"/>
                      </a:lnTo>
                      <a:lnTo>
                        <a:pt x="109" y="1160"/>
                      </a:lnTo>
                      <a:lnTo>
                        <a:pt x="229" y="1225"/>
                      </a:lnTo>
                      <a:lnTo>
                        <a:pt x="373" y="1261"/>
                      </a:lnTo>
                      <a:lnTo>
                        <a:pt x="181" y="1184"/>
                      </a:lnTo>
                      <a:lnTo>
                        <a:pt x="109" y="1118"/>
                      </a:lnTo>
                      <a:lnTo>
                        <a:pt x="109" y="1052"/>
                      </a:lnTo>
                      <a:lnTo>
                        <a:pt x="229" y="1046"/>
                      </a:lnTo>
                      <a:lnTo>
                        <a:pt x="103" y="1016"/>
                      </a:lnTo>
                      <a:lnTo>
                        <a:pt x="115" y="861"/>
                      </a:lnTo>
                      <a:lnTo>
                        <a:pt x="145" y="604"/>
                      </a:lnTo>
                      <a:lnTo>
                        <a:pt x="241" y="281"/>
                      </a:lnTo>
                      <a:lnTo>
                        <a:pt x="307" y="179"/>
                      </a:lnTo>
                      <a:lnTo>
                        <a:pt x="439" y="48"/>
                      </a:lnTo>
                      <a:lnTo>
                        <a:pt x="511" y="30"/>
                      </a:lnTo>
                      <a:lnTo>
                        <a:pt x="642" y="1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79" name="Group 75"/>
                <p:cNvGrpSpPr>
                  <a:grpSpLocks/>
                </p:cNvGrpSpPr>
                <p:nvPr/>
              </p:nvGrpSpPr>
              <p:grpSpPr bwMode="auto">
                <a:xfrm>
                  <a:off x="3470" y="2126"/>
                  <a:ext cx="525" cy="822"/>
                  <a:chOff x="3470" y="2126"/>
                  <a:chExt cx="525" cy="822"/>
                </a:xfrm>
              </p:grpSpPr>
              <p:sp>
                <p:nvSpPr>
                  <p:cNvPr id="34881" name="Freeform 76"/>
                  <p:cNvSpPr>
                    <a:spLocks/>
                  </p:cNvSpPr>
                  <p:nvPr/>
                </p:nvSpPr>
                <p:spPr bwMode="auto">
                  <a:xfrm>
                    <a:off x="3694" y="2569"/>
                    <a:ext cx="189" cy="195"/>
                  </a:xfrm>
                  <a:custGeom>
                    <a:avLst/>
                    <a:gdLst>
                      <a:gd name="T0" fmla="*/ 0 w 379"/>
                      <a:gd name="T1" fmla="*/ 0 h 388"/>
                      <a:gd name="T2" fmla="*/ 0 w 379"/>
                      <a:gd name="T3" fmla="*/ 1 h 388"/>
                      <a:gd name="T4" fmla="*/ 0 w 379"/>
                      <a:gd name="T5" fmla="*/ 1 h 388"/>
                      <a:gd name="T6" fmla="*/ 0 w 379"/>
                      <a:gd name="T7" fmla="*/ 1 h 388"/>
                      <a:gd name="T8" fmla="*/ 0 w 379"/>
                      <a:gd name="T9" fmla="*/ 1 h 388"/>
                      <a:gd name="T10" fmla="*/ 0 w 379"/>
                      <a:gd name="T11" fmla="*/ 1 h 388"/>
                      <a:gd name="T12" fmla="*/ 0 w 379"/>
                      <a:gd name="T13" fmla="*/ 1 h 388"/>
                      <a:gd name="T14" fmla="*/ 0 w 379"/>
                      <a:gd name="T15" fmla="*/ 1 h 388"/>
                      <a:gd name="T16" fmla="*/ 0 w 379"/>
                      <a:gd name="T17" fmla="*/ 1 h 388"/>
                      <a:gd name="T18" fmla="*/ 0 w 379"/>
                      <a:gd name="T19" fmla="*/ 1 h 388"/>
                      <a:gd name="T20" fmla="*/ 0 w 379"/>
                      <a:gd name="T21" fmla="*/ 1 h 388"/>
                      <a:gd name="T22" fmla="*/ 0 w 379"/>
                      <a:gd name="T23" fmla="*/ 0 h 3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9"/>
                      <a:gd name="T37" fmla="*/ 0 h 388"/>
                      <a:gd name="T38" fmla="*/ 379 w 379"/>
                      <a:gd name="T39" fmla="*/ 388 h 3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9" h="388">
                        <a:moveTo>
                          <a:pt x="331" y="0"/>
                        </a:moveTo>
                        <a:lnTo>
                          <a:pt x="72" y="229"/>
                        </a:lnTo>
                        <a:lnTo>
                          <a:pt x="54" y="199"/>
                        </a:lnTo>
                        <a:lnTo>
                          <a:pt x="14" y="294"/>
                        </a:lnTo>
                        <a:lnTo>
                          <a:pt x="0" y="348"/>
                        </a:lnTo>
                        <a:lnTo>
                          <a:pt x="30" y="318"/>
                        </a:lnTo>
                        <a:lnTo>
                          <a:pt x="58" y="255"/>
                        </a:lnTo>
                        <a:lnTo>
                          <a:pt x="113" y="388"/>
                        </a:lnTo>
                        <a:lnTo>
                          <a:pt x="199" y="286"/>
                        </a:lnTo>
                        <a:lnTo>
                          <a:pt x="295" y="127"/>
                        </a:lnTo>
                        <a:lnTo>
                          <a:pt x="379" y="25"/>
                        </a:lnTo>
                        <a:lnTo>
                          <a:pt x="3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2" name="Freeform 77"/>
                  <p:cNvSpPr>
                    <a:spLocks/>
                  </p:cNvSpPr>
                  <p:nvPr/>
                </p:nvSpPr>
                <p:spPr bwMode="auto">
                  <a:xfrm>
                    <a:off x="3692" y="2697"/>
                    <a:ext cx="54" cy="243"/>
                  </a:xfrm>
                  <a:custGeom>
                    <a:avLst/>
                    <a:gdLst>
                      <a:gd name="T0" fmla="*/ 1 w 107"/>
                      <a:gd name="T1" fmla="*/ 0 h 486"/>
                      <a:gd name="T2" fmla="*/ 1 w 107"/>
                      <a:gd name="T3" fmla="*/ 1 h 486"/>
                      <a:gd name="T4" fmla="*/ 1 w 107"/>
                      <a:gd name="T5" fmla="*/ 1 h 486"/>
                      <a:gd name="T6" fmla="*/ 1 w 107"/>
                      <a:gd name="T7" fmla="*/ 1 h 486"/>
                      <a:gd name="T8" fmla="*/ 1 w 107"/>
                      <a:gd name="T9" fmla="*/ 1 h 486"/>
                      <a:gd name="T10" fmla="*/ 1 w 107"/>
                      <a:gd name="T11" fmla="*/ 1 h 486"/>
                      <a:gd name="T12" fmla="*/ 1 w 107"/>
                      <a:gd name="T13" fmla="*/ 1 h 486"/>
                      <a:gd name="T14" fmla="*/ 1 w 107"/>
                      <a:gd name="T15" fmla="*/ 1 h 486"/>
                      <a:gd name="T16" fmla="*/ 1 w 107"/>
                      <a:gd name="T17" fmla="*/ 1 h 486"/>
                      <a:gd name="T18" fmla="*/ 1 w 107"/>
                      <a:gd name="T19" fmla="*/ 1 h 486"/>
                      <a:gd name="T20" fmla="*/ 0 w 107"/>
                      <a:gd name="T21" fmla="*/ 1 h 486"/>
                      <a:gd name="T22" fmla="*/ 0 w 107"/>
                      <a:gd name="T23" fmla="*/ 1 h 486"/>
                      <a:gd name="T24" fmla="*/ 1 w 107"/>
                      <a:gd name="T25" fmla="*/ 1 h 486"/>
                      <a:gd name="T26" fmla="*/ 1 w 107"/>
                      <a:gd name="T27" fmla="*/ 1 h 486"/>
                      <a:gd name="T28" fmla="*/ 1 w 107"/>
                      <a:gd name="T29" fmla="*/ 1 h 486"/>
                      <a:gd name="T30" fmla="*/ 1 w 107"/>
                      <a:gd name="T31" fmla="*/ 1 h 486"/>
                      <a:gd name="T32" fmla="*/ 1 w 107"/>
                      <a:gd name="T33" fmla="*/ 0 h 4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486"/>
                      <a:gd name="T53" fmla="*/ 107 w 107"/>
                      <a:gd name="T54" fmla="*/ 486 h 4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486">
                        <a:moveTo>
                          <a:pt x="60" y="0"/>
                        </a:moveTo>
                        <a:lnTo>
                          <a:pt x="42" y="22"/>
                        </a:lnTo>
                        <a:lnTo>
                          <a:pt x="30" y="39"/>
                        </a:lnTo>
                        <a:lnTo>
                          <a:pt x="20" y="63"/>
                        </a:lnTo>
                        <a:lnTo>
                          <a:pt x="10" y="101"/>
                        </a:lnTo>
                        <a:lnTo>
                          <a:pt x="6" y="141"/>
                        </a:lnTo>
                        <a:lnTo>
                          <a:pt x="10" y="179"/>
                        </a:lnTo>
                        <a:lnTo>
                          <a:pt x="16" y="219"/>
                        </a:lnTo>
                        <a:lnTo>
                          <a:pt x="22" y="241"/>
                        </a:lnTo>
                        <a:lnTo>
                          <a:pt x="2" y="330"/>
                        </a:lnTo>
                        <a:lnTo>
                          <a:pt x="0" y="370"/>
                        </a:lnTo>
                        <a:lnTo>
                          <a:pt x="0" y="420"/>
                        </a:lnTo>
                        <a:lnTo>
                          <a:pt x="6" y="486"/>
                        </a:lnTo>
                        <a:lnTo>
                          <a:pt x="40" y="336"/>
                        </a:lnTo>
                        <a:lnTo>
                          <a:pt x="58" y="237"/>
                        </a:lnTo>
                        <a:lnTo>
                          <a:pt x="107" y="111"/>
                        </a:lnTo>
                        <a:lnTo>
                          <a:pt x="6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3" name="Freeform 78"/>
                  <p:cNvSpPr>
                    <a:spLocks/>
                  </p:cNvSpPr>
                  <p:nvPr/>
                </p:nvSpPr>
                <p:spPr bwMode="auto">
                  <a:xfrm>
                    <a:off x="3694" y="2698"/>
                    <a:ext cx="51" cy="128"/>
                  </a:xfrm>
                  <a:custGeom>
                    <a:avLst/>
                    <a:gdLst>
                      <a:gd name="T0" fmla="*/ 1 w 101"/>
                      <a:gd name="T1" fmla="*/ 0 h 257"/>
                      <a:gd name="T2" fmla="*/ 1 w 101"/>
                      <a:gd name="T3" fmla="*/ 0 h 257"/>
                      <a:gd name="T4" fmla="*/ 1 w 101"/>
                      <a:gd name="T5" fmla="*/ 0 h 257"/>
                      <a:gd name="T6" fmla="*/ 1 w 101"/>
                      <a:gd name="T7" fmla="*/ 0 h 257"/>
                      <a:gd name="T8" fmla="*/ 1 w 101"/>
                      <a:gd name="T9" fmla="*/ 0 h 257"/>
                      <a:gd name="T10" fmla="*/ 0 w 101"/>
                      <a:gd name="T11" fmla="*/ 0 h 257"/>
                      <a:gd name="T12" fmla="*/ 1 w 101"/>
                      <a:gd name="T13" fmla="*/ 0 h 257"/>
                      <a:gd name="T14" fmla="*/ 1 w 101"/>
                      <a:gd name="T15" fmla="*/ 0 h 257"/>
                      <a:gd name="T16" fmla="*/ 1 w 101"/>
                      <a:gd name="T17" fmla="*/ 0 h 257"/>
                      <a:gd name="T18" fmla="*/ 1 w 101"/>
                      <a:gd name="T19" fmla="*/ 0 h 257"/>
                      <a:gd name="T20" fmla="*/ 1 w 101"/>
                      <a:gd name="T21" fmla="*/ 0 h 257"/>
                      <a:gd name="T22" fmla="*/ 1 w 101"/>
                      <a:gd name="T23" fmla="*/ 0 h 257"/>
                      <a:gd name="T24" fmla="*/ 1 w 101"/>
                      <a:gd name="T25" fmla="*/ 0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257"/>
                      <a:gd name="T41" fmla="*/ 101 w 101"/>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257">
                        <a:moveTo>
                          <a:pt x="54" y="0"/>
                        </a:moveTo>
                        <a:lnTo>
                          <a:pt x="36" y="22"/>
                        </a:lnTo>
                        <a:lnTo>
                          <a:pt x="24" y="39"/>
                        </a:lnTo>
                        <a:lnTo>
                          <a:pt x="14" y="63"/>
                        </a:lnTo>
                        <a:lnTo>
                          <a:pt x="4" y="101"/>
                        </a:lnTo>
                        <a:lnTo>
                          <a:pt x="0" y="141"/>
                        </a:lnTo>
                        <a:lnTo>
                          <a:pt x="4" y="179"/>
                        </a:lnTo>
                        <a:lnTo>
                          <a:pt x="10" y="219"/>
                        </a:lnTo>
                        <a:lnTo>
                          <a:pt x="16" y="241"/>
                        </a:lnTo>
                        <a:lnTo>
                          <a:pt x="44" y="257"/>
                        </a:lnTo>
                        <a:lnTo>
                          <a:pt x="52" y="231"/>
                        </a:lnTo>
                        <a:lnTo>
                          <a:pt x="101" y="111"/>
                        </a:lnTo>
                        <a:lnTo>
                          <a:pt x="5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84" name="Group 79"/>
                  <p:cNvGrpSpPr>
                    <a:grpSpLocks/>
                  </p:cNvGrpSpPr>
                  <p:nvPr/>
                </p:nvGrpSpPr>
                <p:grpSpPr bwMode="auto">
                  <a:xfrm>
                    <a:off x="3470" y="2126"/>
                    <a:ext cx="525" cy="571"/>
                    <a:chOff x="3470" y="2126"/>
                    <a:chExt cx="525" cy="571"/>
                  </a:xfrm>
                </p:grpSpPr>
                <p:grpSp>
                  <p:nvGrpSpPr>
                    <p:cNvPr id="34887" name="Group 80"/>
                    <p:cNvGrpSpPr>
                      <a:grpSpLocks/>
                    </p:cNvGrpSpPr>
                    <p:nvPr/>
                  </p:nvGrpSpPr>
                  <p:grpSpPr bwMode="auto">
                    <a:xfrm>
                      <a:off x="3526" y="2189"/>
                      <a:ext cx="388" cy="507"/>
                      <a:chOff x="3526" y="2189"/>
                      <a:chExt cx="388" cy="507"/>
                    </a:xfrm>
                  </p:grpSpPr>
                  <p:sp>
                    <p:nvSpPr>
                      <p:cNvPr id="34894" name="Freeform 81"/>
                      <p:cNvSpPr>
                        <a:spLocks/>
                      </p:cNvSpPr>
                      <p:nvPr/>
                    </p:nvSpPr>
                    <p:spPr bwMode="auto">
                      <a:xfrm>
                        <a:off x="3526" y="2189"/>
                        <a:ext cx="388" cy="507"/>
                      </a:xfrm>
                      <a:custGeom>
                        <a:avLst/>
                        <a:gdLst>
                          <a:gd name="T0" fmla="*/ 0 w 777"/>
                          <a:gd name="T1" fmla="*/ 1 h 1014"/>
                          <a:gd name="T2" fmla="*/ 0 w 777"/>
                          <a:gd name="T3" fmla="*/ 1 h 1014"/>
                          <a:gd name="T4" fmla="*/ 0 w 777"/>
                          <a:gd name="T5" fmla="*/ 1 h 1014"/>
                          <a:gd name="T6" fmla="*/ 0 w 777"/>
                          <a:gd name="T7" fmla="*/ 1 h 1014"/>
                          <a:gd name="T8" fmla="*/ 0 w 777"/>
                          <a:gd name="T9" fmla="*/ 1 h 1014"/>
                          <a:gd name="T10" fmla="*/ 0 w 777"/>
                          <a:gd name="T11" fmla="*/ 1 h 1014"/>
                          <a:gd name="T12" fmla="*/ 0 w 777"/>
                          <a:gd name="T13" fmla="*/ 1 h 1014"/>
                          <a:gd name="T14" fmla="*/ 0 w 777"/>
                          <a:gd name="T15" fmla="*/ 1 h 1014"/>
                          <a:gd name="T16" fmla="*/ 0 w 777"/>
                          <a:gd name="T17" fmla="*/ 1 h 1014"/>
                          <a:gd name="T18" fmla="*/ 0 w 777"/>
                          <a:gd name="T19" fmla="*/ 1 h 1014"/>
                          <a:gd name="T20" fmla="*/ 0 w 777"/>
                          <a:gd name="T21" fmla="*/ 1 h 1014"/>
                          <a:gd name="T22" fmla="*/ 0 w 777"/>
                          <a:gd name="T23" fmla="*/ 1 h 1014"/>
                          <a:gd name="T24" fmla="*/ 0 w 777"/>
                          <a:gd name="T25" fmla="*/ 1 h 1014"/>
                          <a:gd name="T26" fmla="*/ 0 w 777"/>
                          <a:gd name="T27" fmla="*/ 1 h 1014"/>
                          <a:gd name="T28" fmla="*/ 0 w 777"/>
                          <a:gd name="T29" fmla="*/ 1 h 1014"/>
                          <a:gd name="T30" fmla="*/ 0 w 777"/>
                          <a:gd name="T31" fmla="*/ 1 h 1014"/>
                          <a:gd name="T32" fmla="*/ 0 w 777"/>
                          <a:gd name="T33" fmla="*/ 1 h 1014"/>
                          <a:gd name="T34" fmla="*/ 0 w 777"/>
                          <a:gd name="T35" fmla="*/ 1 h 1014"/>
                          <a:gd name="T36" fmla="*/ 0 w 777"/>
                          <a:gd name="T37" fmla="*/ 1 h 1014"/>
                          <a:gd name="T38" fmla="*/ 0 w 777"/>
                          <a:gd name="T39" fmla="*/ 1 h 1014"/>
                          <a:gd name="T40" fmla="*/ 0 w 777"/>
                          <a:gd name="T41" fmla="*/ 1 h 1014"/>
                          <a:gd name="T42" fmla="*/ 0 w 777"/>
                          <a:gd name="T43" fmla="*/ 1 h 1014"/>
                          <a:gd name="T44" fmla="*/ 0 w 777"/>
                          <a:gd name="T45" fmla="*/ 1 h 1014"/>
                          <a:gd name="T46" fmla="*/ 0 w 777"/>
                          <a:gd name="T47" fmla="*/ 1 h 1014"/>
                          <a:gd name="T48" fmla="*/ 0 w 777"/>
                          <a:gd name="T49" fmla="*/ 1 h 1014"/>
                          <a:gd name="T50" fmla="*/ 0 w 777"/>
                          <a:gd name="T51" fmla="*/ 1 h 1014"/>
                          <a:gd name="T52" fmla="*/ 0 w 777"/>
                          <a:gd name="T53" fmla="*/ 1 h 1014"/>
                          <a:gd name="T54" fmla="*/ 0 w 777"/>
                          <a:gd name="T55" fmla="*/ 1 h 1014"/>
                          <a:gd name="T56" fmla="*/ 0 w 777"/>
                          <a:gd name="T57" fmla="*/ 1 h 1014"/>
                          <a:gd name="T58" fmla="*/ 0 w 777"/>
                          <a:gd name="T59" fmla="*/ 1 h 1014"/>
                          <a:gd name="T60" fmla="*/ 0 w 777"/>
                          <a:gd name="T61" fmla="*/ 1 h 1014"/>
                          <a:gd name="T62" fmla="*/ 0 w 777"/>
                          <a:gd name="T63" fmla="*/ 1 h 1014"/>
                          <a:gd name="T64" fmla="*/ 0 w 777"/>
                          <a:gd name="T65" fmla="*/ 1 h 1014"/>
                          <a:gd name="T66" fmla="*/ 0 w 777"/>
                          <a:gd name="T67" fmla="*/ 1 h 1014"/>
                          <a:gd name="T68" fmla="*/ 0 w 777"/>
                          <a:gd name="T69" fmla="*/ 1 h 1014"/>
                          <a:gd name="T70" fmla="*/ 0 w 777"/>
                          <a:gd name="T71" fmla="*/ 1 h 1014"/>
                          <a:gd name="T72" fmla="*/ 0 w 777"/>
                          <a:gd name="T73" fmla="*/ 1 h 1014"/>
                          <a:gd name="T74" fmla="*/ 0 w 777"/>
                          <a:gd name="T75" fmla="*/ 1 h 1014"/>
                          <a:gd name="T76" fmla="*/ 0 w 777"/>
                          <a:gd name="T77" fmla="*/ 1 h 1014"/>
                          <a:gd name="T78" fmla="*/ 0 w 777"/>
                          <a:gd name="T79" fmla="*/ 1 h 1014"/>
                          <a:gd name="T80" fmla="*/ 0 w 777"/>
                          <a:gd name="T81" fmla="*/ 1 h 1014"/>
                          <a:gd name="T82" fmla="*/ 0 w 777"/>
                          <a:gd name="T83" fmla="*/ 1 h 1014"/>
                          <a:gd name="T84" fmla="*/ 0 w 777"/>
                          <a:gd name="T85" fmla="*/ 1 h 1014"/>
                          <a:gd name="T86" fmla="*/ 0 w 777"/>
                          <a:gd name="T87" fmla="*/ 1 h 1014"/>
                          <a:gd name="T88" fmla="*/ 0 w 777"/>
                          <a:gd name="T89" fmla="*/ 1 h 1014"/>
                          <a:gd name="T90" fmla="*/ 0 w 777"/>
                          <a:gd name="T91" fmla="*/ 0 h 1014"/>
                          <a:gd name="T92" fmla="*/ 0 w 777"/>
                          <a:gd name="T93" fmla="*/ 1 h 1014"/>
                          <a:gd name="T94" fmla="*/ 0 w 777"/>
                          <a:gd name="T95" fmla="*/ 1 h 10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7"/>
                          <a:gd name="T145" fmla="*/ 0 h 1014"/>
                          <a:gd name="T146" fmla="*/ 777 w 777"/>
                          <a:gd name="T147" fmla="*/ 1014 h 10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7" h="1014">
                            <a:moveTo>
                              <a:pt x="242" y="29"/>
                            </a:moveTo>
                            <a:lnTo>
                              <a:pt x="186" y="61"/>
                            </a:lnTo>
                            <a:lnTo>
                              <a:pt x="134" y="95"/>
                            </a:lnTo>
                            <a:lnTo>
                              <a:pt x="96" y="127"/>
                            </a:lnTo>
                            <a:lnTo>
                              <a:pt x="60" y="161"/>
                            </a:lnTo>
                            <a:lnTo>
                              <a:pt x="32" y="197"/>
                            </a:lnTo>
                            <a:lnTo>
                              <a:pt x="14" y="235"/>
                            </a:lnTo>
                            <a:lnTo>
                              <a:pt x="8" y="274"/>
                            </a:lnTo>
                            <a:lnTo>
                              <a:pt x="2" y="318"/>
                            </a:lnTo>
                            <a:lnTo>
                              <a:pt x="0" y="372"/>
                            </a:lnTo>
                            <a:lnTo>
                              <a:pt x="6" y="420"/>
                            </a:lnTo>
                            <a:lnTo>
                              <a:pt x="0" y="486"/>
                            </a:lnTo>
                            <a:lnTo>
                              <a:pt x="26" y="504"/>
                            </a:lnTo>
                            <a:lnTo>
                              <a:pt x="48" y="522"/>
                            </a:lnTo>
                            <a:lnTo>
                              <a:pt x="50" y="537"/>
                            </a:lnTo>
                            <a:lnTo>
                              <a:pt x="50" y="563"/>
                            </a:lnTo>
                            <a:lnTo>
                              <a:pt x="42" y="593"/>
                            </a:lnTo>
                            <a:lnTo>
                              <a:pt x="18" y="675"/>
                            </a:lnTo>
                            <a:lnTo>
                              <a:pt x="18" y="711"/>
                            </a:lnTo>
                            <a:lnTo>
                              <a:pt x="38" y="719"/>
                            </a:lnTo>
                            <a:lnTo>
                              <a:pt x="68" y="719"/>
                            </a:lnTo>
                            <a:lnTo>
                              <a:pt x="90" y="719"/>
                            </a:lnTo>
                            <a:lnTo>
                              <a:pt x="126" y="816"/>
                            </a:lnTo>
                            <a:lnTo>
                              <a:pt x="128" y="852"/>
                            </a:lnTo>
                            <a:lnTo>
                              <a:pt x="140" y="868"/>
                            </a:lnTo>
                            <a:lnTo>
                              <a:pt x="156" y="874"/>
                            </a:lnTo>
                            <a:lnTo>
                              <a:pt x="158" y="894"/>
                            </a:lnTo>
                            <a:lnTo>
                              <a:pt x="156" y="922"/>
                            </a:lnTo>
                            <a:lnTo>
                              <a:pt x="170" y="966"/>
                            </a:lnTo>
                            <a:lnTo>
                              <a:pt x="188" y="994"/>
                            </a:lnTo>
                            <a:lnTo>
                              <a:pt x="206" y="1006"/>
                            </a:lnTo>
                            <a:lnTo>
                              <a:pt x="248" y="1014"/>
                            </a:lnTo>
                            <a:lnTo>
                              <a:pt x="282" y="1012"/>
                            </a:lnTo>
                            <a:lnTo>
                              <a:pt x="330" y="990"/>
                            </a:lnTo>
                            <a:lnTo>
                              <a:pt x="386" y="958"/>
                            </a:lnTo>
                            <a:lnTo>
                              <a:pt x="410" y="988"/>
                            </a:lnTo>
                            <a:lnTo>
                              <a:pt x="747" y="717"/>
                            </a:lnTo>
                            <a:lnTo>
                              <a:pt x="727" y="671"/>
                            </a:lnTo>
                            <a:lnTo>
                              <a:pt x="747" y="609"/>
                            </a:lnTo>
                            <a:lnTo>
                              <a:pt x="769" y="527"/>
                            </a:lnTo>
                            <a:lnTo>
                              <a:pt x="777" y="424"/>
                            </a:lnTo>
                            <a:lnTo>
                              <a:pt x="775" y="346"/>
                            </a:lnTo>
                            <a:lnTo>
                              <a:pt x="753" y="217"/>
                            </a:lnTo>
                            <a:lnTo>
                              <a:pt x="721" y="101"/>
                            </a:lnTo>
                            <a:lnTo>
                              <a:pt x="685" y="17"/>
                            </a:lnTo>
                            <a:lnTo>
                              <a:pt x="549" y="0"/>
                            </a:lnTo>
                            <a:lnTo>
                              <a:pt x="342" y="2"/>
                            </a:lnTo>
                            <a:lnTo>
                              <a:pt x="242" y="29"/>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95" name="Group 82"/>
                      <p:cNvGrpSpPr>
                        <a:grpSpLocks/>
                      </p:cNvGrpSpPr>
                      <p:nvPr/>
                    </p:nvGrpSpPr>
                    <p:grpSpPr bwMode="auto">
                      <a:xfrm>
                        <a:off x="3681" y="2445"/>
                        <a:ext cx="66" cy="119"/>
                        <a:chOff x="3681" y="2445"/>
                        <a:chExt cx="66" cy="119"/>
                      </a:xfrm>
                    </p:grpSpPr>
                    <p:sp>
                      <p:nvSpPr>
                        <p:cNvPr id="34897" name="Freeform 83"/>
                        <p:cNvSpPr>
                          <a:spLocks/>
                        </p:cNvSpPr>
                        <p:nvPr/>
                      </p:nvSpPr>
                      <p:spPr bwMode="auto">
                        <a:xfrm>
                          <a:off x="3681" y="2445"/>
                          <a:ext cx="50" cy="75"/>
                        </a:xfrm>
                        <a:custGeom>
                          <a:avLst/>
                          <a:gdLst>
                            <a:gd name="T0" fmla="*/ 0 w 100"/>
                            <a:gd name="T1" fmla="*/ 0 h 151"/>
                            <a:gd name="T2" fmla="*/ 1 w 100"/>
                            <a:gd name="T3" fmla="*/ 0 h 151"/>
                            <a:gd name="T4" fmla="*/ 1 w 100"/>
                            <a:gd name="T5" fmla="*/ 0 h 151"/>
                            <a:gd name="T6" fmla="*/ 1 w 100"/>
                            <a:gd name="T7" fmla="*/ 0 h 151"/>
                            <a:gd name="T8" fmla="*/ 1 w 100"/>
                            <a:gd name="T9" fmla="*/ 0 h 151"/>
                            <a:gd name="T10" fmla="*/ 1 w 100"/>
                            <a:gd name="T11" fmla="*/ 0 h 151"/>
                            <a:gd name="T12" fmla="*/ 1 w 100"/>
                            <a:gd name="T13" fmla="*/ 0 h 151"/>
                            <a:gd name="T14" fmla="*/ 1 w 100"/>
                            <a:gd name="T15" fmla="*/ 0 h 151"/>
                            <a:gd name="T16" fmla="*/ 1 w 100"/>
                            <a:gd name="T17" fmla="*/ 0 h 151"/>
                            <a:gd name="T18" fmla="*/ 1 w 100"/>
                            <a:gd name="T19" fmla="*/ 0 h 151"/>
                            <a:gd name="T20" fmla="*/ 1 w 100"/>
                            <a:gd name="T21" fmla="*/ 0 h 151"/>
                            <a:gd name="T22" fmla="*/ 1 w 100"/>
                            <a:gd name="T23" fmla="*/ 0 h 151"/>
                            <a:gd name="T24" fmla="*/ 1 w 100"/>
                            <a:gd name="T25" fmla="*/ 0 h 151"/>
                            <a:gd name="T26" fmla="*/ 1 w 100"/>
                            <a:gd name="T27" fmla="*/ 0 h 151"/>
                            <a:gd name="T28" fmla="*/ 1 w 100"/>
                            <a:gd name="T29" fmla="*/ 0 h 151"/>
                            <a:gd name="T30" fmla="*/ 1 w 100"/>
                            <a:gd name="T31" fmla="*/ 0 h 151"/>
                            <a:gd name="T32" fmla="*/ 1 w 100"/>
                            <a:gd name="T33" fmla="*/ 0 h 151"/>
                            <a:gd name="T34" fmla="*/ 1 w 100"/>
                            <a:gd name="T35" fmla="*/ 0 h 151"/>
                            <a:gd name="T36" fmla="*/ 1 w 100"/>
                            <a:gd name="T37" fmla="*/ 0 h 151"/>
                            <a:gd name="T38" fmla="*/ 1 w 100"/>
                            <a:gd name="T39" fmla="*/ 0 h 151"/>
                            <a:gd name="T40" fmla="*/ 1 w 100"/>
                            <a:gd name="T41" fmla="*/ 0 h 151"/>
                            <a:gd name="T42" fmla="*/ 1 w 100"/>
                            <a:gd name="T43" fmla="*/ 0 h 151"/>
                            <a:gd name="T44" fmla="*/ 1 w 100"/>
                            <a:gd name="T45" fmla="*/ 0 h 151"/>
                            <a:gd name="T46" fmla="*/ 1 w 100"/>
                            <a:gd name="T47" fmla="*/ 0 h 151"/>
                            <a:gd name="T48" fmla="*/ 1 w 100"/>
                            <a:gd name="T49" fmla="*/ 0 h 151"/>
                            <a:gd name="T50" fmla="*/ 1 w 100"/>
                            <a:gd name="T51" fmla="*/ 0 h 151"/>
                            <a:gd name="T52" fmla="*/ 1 w 100"/>
                            <a:gd name="T53" fmla="*/ 0 h 151"/>
                            <a:gd name="T54" fmla="*/ 1 w 100"/>
                            <a:gd name="T55" fmla="*/ 0 h 151"/>
                            <a:gd name="T56" fmla="*/ 1 w 100"/>
                            <a:gd name="T57" fmla="*/ 0 h 151"/>
                            <a:gd name="T58" fmla="*/ 1 w 100"/>
                            <a:gd name="T59" fmla="*/ 0 h 151"/>
                            <a:gd name="T60" fmla="*/ 0 w 100"/>
                            <a:gd name="T61" fmla="*/ 0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51"/>
                            <a:gd name="T95" fmla="*/ 100 w 100"/>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51">
                              <a:moveTo>
                                <a:pt x="0" y="63"/>
                              </a:moveTo>
                              <a:lnTo>
                                <a:pt x="10" y="31"/>
                              </a:lnTo>
                              <a:lnTo>
                                <a:pt x="18" y="10"/>
                              </a:lnTo>
                              <a:lnTo>
                                <a:pt x="26" y="4"/>
                              </a:lnTo>
                              <a:lnTo>
                                <a:pt x="40" y="0"/>
                              </a:lnTo>
                              <a:lnTo>
                                <a:pt x="56" y="0"/>
                              </a:lnTo>
                              <a:lnTo>
                                <a:pt x="72" y="4"/>
                              </a:lnTo>
                              <a:lnTo>
                                <a:pt x="84" y="11"/>
                              </a:lnTo>
                              <a:lnTo>
                                <a:pt x="92" y="27"/>
                              </a:lnTo>
                              <a:lnTo>
                                <a:pt x="98" y="53"/>
                              </a:lnTo>
                              <a:lnTo>
                                <a:pt x="100" y="75"/>
                              </a:lnTo>
                              <a:lnTo>
                                <a:pt x="96" y="105"/>
                              </a:lnTo>
                              <a:lnTo>
                                <a:pt x="90" y="133"/>
                              </a:lnTo>
                              <a:lnTo>
                                <a:pt x="78" y="151"/>
                              </a:lnTo>
                              <a:lnTo>
                                <a:pt x="72" y="129"/>
                              </a:lnTo>
                              <a:lnTo>
                                <a:pt x="84" y="109"/>
                              </a:lnTo>
                              <a:lnTo>
                                <a:pt x="76" y="83"/>
                              </a:lnTo>
                              <a:lnTo>
                                <a:pt x="66" y="93"/>
                              </a:lnTo>
                              <a:lnTo>
                                <a:pt x="44" y="103"/>
                              </a:lnTo>
                              <a:lnTo>
                                <a:pt x="36" y="81"/>
                              </a:lnTo>
                              <a:lnTo>
                                <a:pt x="54" y="73"/>
                              </a:lnTo>
                              <a:lnTo>
                                <a:pt x="72" y="69"/>
                              </a:lnTo>
                              <a:lnTo>
                                <a:pt x="72" y="55"/>
                              </a:lnTo>
                              <a:lnTo>
                                <a:pt x="70" y="37"/>
                              </a:lnTo>
                              <a:lnTo>
                                <a:pt x="80" y="39"/>
                              </a:lnTo>
                              <a:lnTo>
                                <a:pt x="78" y="17"/>
                              </a:lnTo>
                              <a:lnTo>
                                <a:pt x="74" y="11"/>
                              </a:lnTo>
                              <a:lnTo>
                                <a:pt x="58" y="10"/>
                              </a:lnTo>
                              <a:lnTo>
                                <a:pt x="30" y="11"/>
                              </a:lnTo>
                              <a:lnTo>
                                <a:pt x="16" y="33"/>
                              </a:lnTo>
                              <a:lnTo>
                                <a:pt x="0" y="6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8" name="Freeform 84"/>
                        <p:cNvSpPr>
                          <a:spLocks/>
                        </p:cNvSpPr>
                        <p:nvPr/>
                      </p:nvSpPr>
                      <p:spPr bwMode="auto">
                        <a:xfrm>
                          <a:off x="3702" y="2522"/>
                          <a:ext cx="45" cy="42"/>
                        </a:xfrm>
                        <a:custGeom>
                          <a:avLst/>
                          <a:gdLst>
                            <a:gd name="T0" fmla="*/ 1 w 89"/>
                            <a:gd name="T1" fmla="*/ 0 h 84"/>
                            <a:gd name="T2" fmla="*/ 1 w 89"/>
                            <a:gd name="T3" fmla="*/ 1 h 84"/>
                            <a:gd name="T4" fmla="*/ 1 w 89"/>
                            <a:gd name="T5" fmla="*/ 1 h 84"/>
                            <a:gd name="T6" fmla="*/ 1 w 89"/>
                            <a:gd name="T7" fmla="*/ 1 h 84"/>
                            <a:gd name="T8" fmla="*/ 1 w 89"/>
                            <a:gd name="T9" fmla="*/ 1 h 84"/>
                            <a:gd name="T10" fmla="*/ 0 w 89"/>
                            <a:gd name="T11" fmla="*/ 1 h 84"/>
                            <a:gd name="T12" fmla="*/ 1 w 89"/>
                            <a:gd name="T13" fmla="*/ 1 h 84"/>
                            <a:gd name="T14" fmla="*/ 1 w 89"/>
                            <a:gd name="T15" fmla="*/ 1 h 84"/>
                            <a:gd name="T16" fmla="*/ 1 w 89"/>
                            <a:gd name="T17" fmla="*/ 1 h 84"/>
                            <a:gd name="T18" fmla="*/ 1 w 89"/>
                            <a:gd name="T19" fmla="*/ 1 h 84"/>
                            <a:gd name="T20" fmla="*/ 1 w 89"/>
                            <a:gd name="T21" fmla="*/ 1 h 84"/>
                            <a:gd name="T22" fmla="*/ 1 w 89"/>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84"/>
                            <a:gd name="T38" fmla="*/ 89 w 89"/>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84">
                              <a:moveTo>
                                <a:pt x="66" y="0"/>
                              </a:moveTo>
                              <a:lnTo>
                                <a:pt x="54" y="28"/>
                              </a:lnTo>
                              <a:lnTo>
                                <a:pt x="48" y="42"/>
                              </a:lnTo>
                              <a:lnTo>
                                <a:pt x="36" y="52"/>
                              </a:lnTo>
                              <a:lnTo>
                                <a:pt x="20" y="54"/>
                              </a:lnTo>
                              <a:lnTo>
                                <a:pt x="0" y="54"/>
                              </a:lnTo>
                              <a:lnTo>
                                <a:pt x="44" y="60"/>
                              </a:lnTo>
                              <a:lnTo>
                                <a:pt x="70" y="72"/>
                              </a:lnTo>
                              <a:lnTo>
                                <a:pt x="89" y="84"/>
                              </a:lnTo>
                              <a:lnTo>
                                <a:pt x="72" y="56"/>
                              </a:lnTo>
                              <a:lnTo>
                                <a:pt x="68" y="28"/>
                              </a:lnTo>
                              <a:lnTo>
                                <a:pt x="66"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96" name="Freeform 85"/>
                      <p:cNvSpPr>
                        <a:spLocks/>
                      </p:cNvSpPr>
                      <p:nvPr/>
                    </p:nvSpPr>
                    <p:spPr bwMode="auto">
                      <a:xfrm>
                        <a:off x="3591" y="2515"/>
                        <a:ext cx="38" cy="57"/>
                      </a:xfrm>
                      <a:custGeom>
                        <a:avLst/>
                        <a:gdLst>
                          <a:gd name="T0" fmla="*/ 1 w 76"/>
                          <a:gd name="T1" fmla="*/ 0 h 114"/>
                          <a:gd name="T2" fmla="*/ 1 w 76"/>
                          <a:gd name="T3" fmla="*/ 1 h 114"/>
                          <a:gd name="T4" fmla="*/ 1 w 76"/>
                          <a:gd name="T5" fmla="*/ 1 h 114"/>
                          <a:gd name="T6" fmla="*/ 1 w 76"/>
                          <a:gd name="T7" fmla="*/ 1 h 114"/>
                          <a:gd name="T8" fmla="*/ 1 w 76"/>
                          <a:gd name="T9" fmla="*/ 1 h 114"/>
                          <a:gd name="T10" fmla="*/ 0 w 76"/>
                          <a:gd name="T11" fmla="*/ 1 h 114"/>
                          <a:gd name="T12" fmla="*/ 1 w 76"/>
                          <a:gd name="T13" fmla="*/ 1 h 114"/>
                          <a:gd name="T14" fmla="*/ 1 w 76"/>
                          <a:gd name="T15" fmla="*/ 1 h 114"/>
                          <a:gd name="T16" fmla="*/ 1 w 76"/>
                          <a:gd name="T17" fmla="*/ 1 h 114"/>
                          <a:gd name="T18" fmla="*/ 1 w 76"/>
                          <a:gd name="T19" fmla="*/ 1 h 114"/>
                          <a:gd name="T20" fmla="*/ 1 w 76"/>
                          <a:gd name="T21" fmla="*/ 1 h 114"/>
                          <a:gd name="T22" fmla="*/ 1 w 76"/>
                          <a:gd name="T23" fmla="*/ 1 h 114"/>
                          <a:gd name="T24" fmla="*/ 1 w 76"/>
                          <a:gd name="T25" fmla="*/ 1 h 114"/>
                          <a:gd name="T26" fmla="*/ 1 w 76"/>
                          <a:gd name="T27" fmla="*/ 1 h 114"/>
                          <a:gd name="T28" fmla="*/ 1 w 76"/>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4"/>
                          <a:gd name="T47" fmla="*/ 76 w 76"/>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4">
                            <a:moveTo>
                              <a:pt x="12" y="0"/>
                            </a:moveTo>
                            <a:lnTo>
                              <a:pt x="22" y="10"/>
                            </a:lnTo>
                            <a:lnTo>
                              <a:pt x="24" y="22"/>
                            </a:lnTo>
                            <a:lnTo>
                              <a:pt x="20" y="32"/>
                            </a:lnTo>
                            <a:lnTo>
                              <a:pt x="12" y="42"/>
                            </a:lnTo>
                            <a:lnTo>
                              <a:pt x="0" y="52"/>
                            </a:lnTo>
                            <a:lnTo>
                              <a:pt x="10" y="60"/>
                            </a:lnTo>
                            <a:lnTo>
                              <a:pt x="28" y="64"/>
                            </a:lnTo>
                            <a:lnTo>
                              <a:pt x="44" y="74"/>
                            </a:lnTo>
                            <a:lnTo>
                              <a:pt x="76" y="114"/>
                            </a:lnTo>
                            <a:lnTo>
                              <a:pt x="36" y="50"/>
                            </a:lnTo>
                            <a:lnTo>
                              <a:pt x="30" y="36"/>
                            </a:lnTo>
                            <a:lnTo>
                              <a:pt x="30" y="20"/>
                            </a:lnTo>
                            <a:lnTo>
                              <a:pt x="34" y="12"/>
                            </a:lnTo>
                            <a:lnTo>
                              <a:pt x="1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88" name="Group 86"/>
                    <p:cNvGrpSpPr>
                      <a:grpSpLocks/>
                    </p:cNvGrpSpPr>
                    <p:nvPr/>
                  </p:nvGrpSpPr>
                  <p:grpSpPr bwMode="auto">
                    <a:xfrm>
                      <a:off x="3470" y="2126"/>
                      <a:ext cx="525" cy="571"/>
                      <a:chOff x="3470" y="2126"/>
                      <a:chExt cx="525" cy="571"/>
                    </a:xfrm>
                  </p:grpSpPr>
                  <p:sp>
                    <p:nvSpPr>
                      <p:cNvPr id="34889" name="Freeform 87"/>
                      <p:cNvSpPr>
                        <a:spLocks/>
                      </p:cNvSpPr>
                      <p:nvPr/>
                    </p:nvSpPr>
                    <p:spPr bwMode="auto">
                      <a:xfrm>
                        <a:off x="3470" y="2126"/>
                        <a:ext cx="525" cy="571"/>
                      </a:xfrm>
                      <a:custGeom>
                        <a:avLst/>
                        <a:gdLst>
                          <a:gd name="T0" fmla="*/ 1 w 1050"/>
                          <a:gd name="T1" fmla="*/ 1 h 1142"/>
                          <a:gd name="T2" fmla="*/ 1 w 1050"/>
                          <a:gd name="T3" fmla="*/ 1 h 1142"/>
                          <a:gd name="T4" fmla="*/ 1 w 1050"/>
                          <a:gd name="T5" fmla="*/ 1 h 1142"/>
                          <a:gd name="T6" fmla="*/ 1 w 1050"/>
                          <a:gd name="T7" fmla="*/ 1 h 1142"/>
                          <a:gd name="T8" fmla="*/ 1 w 1050"/>
                          <a:gd name="T9" fmla="*/ 1 h 1142"/>
                          <a:gd name="T10" fmla="*/ 1 w 1050"/>
                          <a:gd name="T11" fmla="*/ 1 h 1142"/>
                          <a:gd name="T12" fmla="*/ 1 w 1050"/>
                          <a:gd name="T13" fmla="*/ 1 h 1142"/>
                          <a:gd name="T14" fmla="*/ 0 w 1050"/>
                          <a:gd name="T15" fmla="*/ 1 h 1142"/>
                          <a:gd name="T16" fmla="*/ 1 w 1050"/>
                          <a:gd name="T17" fmla="*/ 1 h 1142"/>
                          <a:gd name="T18" fmla="*/ 1 w 1050"/>
                          <a:gd name="T19" fmla="*/ 1 h 1142"/>
                          <a:gd name="T20" fmla="*/ 1 w 1050"/>
                          <a:gd name="T21" fmla="*/ 1 h 1142"/>
                          <a:gd name="T22" fmla="*/ 1 w 1050"/>
                          <a:gd name="T23" fmla="*/ 1 h 1142"/>
                          <a:gd name="T24" fmla="*/ 1 w 1050"/>
                          <a:gd name="T25" fmla="*/ 1 h 1142"/>
                          <a:gd name="T26" fmla="*/ 1 w 1050"/>
                          <a:gd name="T27" fmla="*/ 1 h 1142"/>
                          <a:gd name="T28" fmla="*/ 1 w 1050"/>
                          <a:gd name="T29" fmla="*/ 1 h 1142"/>
                          <a:gd name="T30" fmla="*/ 1 w 1050"/>
                          <a:gd name="T31" fmla="*/ 1 h 1142"/>
                          <a:gd name="T32" fmla="*/ 1 w 1050"/>
                          <a:gd name="T33" fmla="*/ 1 h 1142"/>
                          <a:gd name="T34" fmla="*/ 1 w 1050"/>
                          <a:gd name="T35" fmla="*/ 1 h 1142"/>
                          <a:gd name="T36" fmla="*/ 1 w 1050"/>
                          <a:gd name="T37" fmla="*/ 1 h 1142"/>
                          <a:gd name="T38" fmla="*/ 1 w 1050"/>
                          <a:gd name="T39" fmla="*/ 1 h 1142"/>
                          <a:gd name="T40" fmla="*/ 1 w 1050"/>
                          <a:gd name="T41" fmla="*/ 1 h 1142"/>
                          <a:gd name="T42" fmla="*/ 1 w 1050"/>
                          <a:gd name="T43" fmla="*/ 1 h 1142"/>
                          <a:gd name="T44" fmla="*/ 1 w 1050"/>
                          <a:gd name="T45" fmla="*/ 1 h 1142"/>
                          <a:gd name="T46" fmla="*/ 1 w 1050"/>
                          <a:gd name="T47" fmla="*/ 1 h 1142"/>
                          <a:gd name="T48" fmla="*/ 1 w 1050"/>
                          <a:gd name="T49" fmla="*/ 1 h 1142"/>
                          <a:gd name="T50" fmla="*/ 1 w 1050"/>
                          <a:gd name="T51" fmla="*/ 1 h 1142"/>
                          <a:gd name="T52" fmla="*/ 1 w 1050"/>
                          <a:gd name="T53" fmla="*/ 1 h 1142"/>
                          <a:gd name="T54" fmla="*/ 1 w 1050"/>
                          <a:gd name="T55" fmla="*/ 1 h 1142"/>
                          <a:gd name="T56" fmla="*/ 1 w 1050"/>
                          <a:gd name="T57" fmla="*/ 1 h 1142"/>
                          <a:gd name="T58" fmla="*/ 1 w 1050"/>
                          <a:gd name="T59" fmla="*/ 1 h 1142"/>
                          <a:gd name="T60" fmla="*/ 1 w 1050"/>
                          <a:gd name="T61" fmla="*/ 1 h 1142"/>
                          <a:gd name="T62" fmla="*/ 1 w 1050"/>
                          <a:gd name="T63" fmla="*/ 1 h 1142"/>
                          <a:gd name="T64" fmla="*/ 1 w 1050"/>
                          <a:gd name="T65" fmla="*/ 1 h 1142"/>
                          <a:gd name="T66" fmla="*/ 1 w 1050"/>
                          <a:gd name="T67" fmla="*/ 1 h 1142"/>
                          <a:gd name="T68" fmla="*/ 1 w 1050"/>
                          <a:gd name="T69" fmla="*/ 1 h 1142"/>
                          <a:gd name="T70" fmla="*/ 1 w 1050"/>
                          <a:gd name="T71" fmla="*/ 1 h 1142"/>
                          <a:gd name="T72" fmla="*/ 1 w 1050"/>
                          <a:gd name="T73" fmla="*/ 1 h 1142"/>
                          <a:gd name="T74" fmla="*/ 1 w 1050"/>
                          <a:gd name="T75" fmla="*/ 1 h 1142"/>
                          <a:gd name="T76" fmla="*/ 1 w 1050"/>
                          <a:gd name="T77" fmla="*/ 1 h 1142"/>
                          <a:gd name="T78" fmla="*/ 1 w 1050"/>
                          <a:gd name="T79" fmla="*/ 1 h 1142"/>
                          <a:gd name="T80" fmla="*/ 1 w 1050"/>
                          <a:gd name="T81" fmla="*/ 1 h 1142"/>
                          <a:gd name="T82" fmla="*/ 1 w 1050"/>
                          <a:gd name="T83" fmla="*/ 1 h 1142"/>
                          <a:gd name="T84" fmla="*/ 1 w 1050"/>
                          <a:gd name="T85" fmla="*/ 1 h 1142"/>
                          <a:gd name="T86" fmla="*/ 1 w 1050"/>
                          <a:gd name="T87" fmla="*/ 1 h 1142"/>
                          <a:gd name="T88" fmla="*/ 1 w 1050"/>
                          <a:gd name="T89" fmla="*/ 1 h 1142"/>
                          <a:gd name="T90" fmla="*/ 1 w 1050"/>
                          <a:gd name="T91" fmla="*/ 1 h 1142"/>
                          <a:gd name="T92" fmla="*/ 1 w 1050"/>
                          <a:gd name="T93" fmla="*/ 1 h 1142"/>
                          <a:gd name="T94" fmla="*/ 1 w 1050"/>
                          <a:gd name="T95" fmla="*/ 1 h 1142"/>
                          <a:gd name="T96" fmla="*/ 1 w 1050"/>
                          <a:gd name="T97" fmla="*/ 1 h 1142"/>
                          <a:gd name="T98" fmla="*/ 1 w 1050"/>
                          <a:gd name="T99" fmla="*/ 1 h 1142"/>
                          <a:gd name="T100" fmla="*/ 1 w 1050"/>
                          <a:gd name="T101" fmla="*/ 1 h 1142"/>
                          <a:gd name="T102" fmla="*/ 1 w 1050"/>
                          <a:gd name="T103" fmla="*/ 1 h 1142"/>
                          <a:gd name="T104" fmla="*/ 1 w 1050"/>
                          <a:gd name="T105" fmla="*/ 1 h 1142"/>
                          <a:gd name="T106" fmla="*/ 1 w 1050"/>
                          <a:gd name="T107" fmla="*/ 1 h 1142"/>
                          <a:gd name="T108" fmla="*/ 1 w 1050"/>
                          <a:gd name="T109" fmla="*/ 1 h 1142"/>
                          <a:gd name="T110" fmla="*/ 1 w 1050"/>
                          <a:gd name="T111" fmla="*/ 1 h 1142"/>
                          <a:gd name="T112" fmla="*/ 1 w 1050"/>
                          <a:gd name="T113" fmla="*/ 1 h 1142"/>
                          <a:gd name="T114" fmla="*/ 1 w 1050"/>
                          <a:gd name="T115" fmla="*/ 1 h 1142"/>
                          <a:gd name="T116" fmla="*/ 1 w 1050"/>
                          <a:gd name="T117" fmla="*/ 0 h 1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0"/>
                          <a:gd name="T178" fmla="*/ 0 h 1142"/>
                          <a:gd name="T179" fmla="*/ 1050 w 1050"/>
                          <a:gd name="T180" fmla="*/ 1142 h 1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0" h="1142">
                            <a:moveTo>
                              <a:pt x="503" y="0"/>
                            </a:moveTo>
                            <a:lnTo>
                              <a:pt x="455" y="2"/>
                            </a:lnTo>
                            <a:lnTo>
                              <a:pt x="419" y="8"/>
                            </a:lnTo>
                            <a:lnTo>
                              <a:pt x="379" y="18"/>
                            </a:lnTo>
                            <a:lnTo>
                              <a:pt x="333" y="34"/>
                            </a:lnTo>
                            <a:lnTo>
                              <a:pt x="295" y="50"/>
                            </a:lnTo>
                            <a:lnTo>
                              <a:pt x="251" y="88"/>
                            </a:lnTo>
                            <a:lnTo>
                              <a:pt x="211" y="126"/>
                            </a:lnTo>
                            <a:lnTo>
                              <a:pt x="173" y="167"/>
                            </a:lnTo>
                            <a:lnTo>
                              <a:pt x="89" y="221"/>
                            </a:lnTo>
                            <a:lnTo>
                              <a:pt x="59" y="241"/>
                            </a:lnTo>
                            <a:lnTo>
                              <a:pt x="37" y="263"/>
                            </a:lnTo>
                            <a:lnTo>
                              <a:pt x="24" y="283"/>
                            </a:lnTo>
                            <a:lnTo>
                              <a:pt x="8" y="307"/>
                            </a:lnTo>
                            <a:lnTo>
                              <a:pt x="2" y="331"/>
                            </a:lnTo>
                            <a:lnTo>
                              <a:pt x="0" y="357"/>
                            </a:lnTo>
                            <a:lnTo>
                              <a:pt x="0" y="383"/>
                            </a:lnTo>
                            <a:lnTo>
                              <a:pt x="6" y="412"/>
                            </a:lnTo>
                            <a:lnTo>
                              <a:pt x="22" y="446"/>
                            </a:lnTo>
                            <a:lnTo>
                              <a:pt x="35" y="464"/>
                            </a:lnTo>
                            <a:lnTo>
                              <a:pt x="53" y="478"/>
                            </a:lnTo>
                            <a:lnTo>
                              <a:pt x="79" y="486"/>
                            </a:lnTo>
                            <a:lnTo>
                              <a:pt x="107" y="492"/>
                            </a:lnTo>
                            <a:lnTo>
                              <a:pt x="147" y="500"/>
                            </a:lnTo>
                            <a:lnTo>
                              <a:pt x="123" y="468"/>
                            </a:lnTo>
                            <a:lnTo>
                              <a:pt x="115" y="438"/>
                            </a:lnTo>
                            <a:lnTo>
                              <a:pt x="117" y="402"/>
                            </a:lnTo>
                            <a:lnTo>
                              <a:pt x="125" y="367"/>
                            </a:lnTo>
                            <a:lnTo>
                              <a:pt x="137" y="345"/>
                            </a:lnTo>
                            <a:lnTo>
                              <a:pt x="153" y="321"/>
                            </a:lnTo>
                            <a:lnTo>
                              <a:pt x="173" y="301"/>
                            </a:lnTo>
                            <a:lnTo>
                              <a:pt x="197" y="283"/>
                            </a:lnTo>
                            <a:lnTo>
                              <a:pt x="227" y="267"/>
                            </a:lnTo>
                            <a:lnTo>
                              <a:pt x="323" y="237"/>
                            </a:lnTo>
                            <a:lnTo>
                              <a:pt x="305" y="257"/>
                            </a:lnTo>
                            <a:lnTo>
                              <a:pt x="291" y="269"/>
                            </a:lnTo>
                            <a:lnTo>
                              <a:pt x="271" y="277"/>
                            </a:lnTo>
                            <a:lnTo>
                              <a:pt x="241" y="287"/>
                            </a:lnTo>
                            <a:lnTo>
                              <a:pt x="221" y="293"/>
                            </a:lnTo>
                            <a:lnTo>
                              <a:pt x="199" y="307"/>
                            </a:lnTo>
                            <a:lnTo>
                              <a:pt x="189" y="325"/>
                            </a:lnTo>
                            <a:lnTo>
                              <a:pt x="181" y="343"/>
                            </a:lnTo>
                            <a:lnTo>
                              <a:pt x="177" y="363"/>
                            </a:lnTo>
                            <a:lnTo>
                              <a:pt x="177" y="385"/>
                            </a:lnTo>
                            <a:lnTo>
                              <a:pt x="185" y="408"/>
                            </a:lnTo>
                            <a:lnTo>
                              <a:pt x="191" y="444"/>
                            </a:lnTo>
                            <a:lnTo>
                              <a:pt x="207" y="476"/>
                            </a:lnTo>
                            <a:lnTo>
                              <a:pt x="231" y="528"/>
                            </a:lnTo>
                            <a:lnTo>
                              <a:pt x="273" y="630"/>
                            </a:lnTo>
                            <a:lnTo>
                              <a:pt x="303" y="685"/>
                            </a:lnTo>
                            <a:lnTo>
                              <a:pt x="337" y="699"/>
                            </a:lnTo>
                            <a:lnTo>
                              <a:pt x="345" y="749"/>
                            </a:lnTo>
                            <a:lnTo>
                              <a:pt x="351" y="875"/>
                            </a:lnTo>
                            <a:lnTo>
                              <a:pt x="357" y="910"/>
                            </a:lnTo>
                            <a:lnTo>
                              <a:pt x="361" y="940"/>
                            </a:lnTo>
                            <a:lnTo>
                              <a:pt x="361" y="960"/>
                            </a:lnTo>
                            <a:lnTo>
                              <a:pt x="343" y="982"/>
                            </a:lnTo>
                            <a:lnTo>
                              <a:pt x="321" y="996"/>
                            </a:lnTo>
                            <a:lnTo>
                              <a:pt x="293" y="1012"/>
                            </a:lnTo>
                            <a:lnTo>
                              <a:pt x="271" y="1030"/>
                            </a:lnTo>
                            <a:lnTo>
                              <a:pt x="267" y="1042"/>
                            </a:lnTo>
                            <a:lnTo>
                              <a:pt x="267" y="1060"/>
                            </a:lnTo>
                            <a:lnTo>
                              <a:pt x="271" y="1074"/>
                            </a:lnTo>
                            <a:lnTo>
                              <a:pt x="277" y="1086"/>
                            </a:lnTo>
                            <a:lnTo>
                              <a:pt x="283" y="1102"/>
                            </a:lnTo>
                            <a:lnTo>
                              <a:pt x="297" y="1120"/>
                            </a:lnTo>
                            <a:lnTo>
                              <a:pt x="311" y="1130"/>
                            </a:lnTo>
                            <a:lnTo>
                              <a:pt x="327" y="1136"/>
                            </a:lnTo>
                            <a:lnTo>
                              <a:pt x="345" y="1140"/>
                            </a:lnTo>
                            <a:lnTo>
                              <a:pt x="369" y="1142"/>
                            </a:lnTo>
                            <a:lnTo>
                              <a:pt x="387" y="1140"/>
                            </a:lnTo>
                            <a:lnTo>
                              <a:pt x="409" y="1134"/>
                            </a:lnTo>
                            <a:lnTo>
                              <a:pt x="427" y="1128"/>
                            </a:lnTo>
                            <a:lnTo>
                              <a:pt x="447" y="1116"/>
                            </a:lnTo>
                            <a:lnTo>
                              <a:pt x="471" y="1100"/>
                            </a:lnTo>
                            <a:lnTo>
                              <a:pt x="485" y="1090"/>
                            </a:lnTo>
                            <a:lnTo>
                              <a:pt x="483" y="1040"/>
                            </a:lnTo>
                            <a:lnTo>
                              <a:pt x="467" y="873"/>
                            </a:lnTo>
                            <a:lnTo>
                              <a:pt x="415" y="777"/>
                            </a:lnTo>
                            <a:lnTo>
                              <a:pt x="401" y="737"/>
                            </a:lnTo>
                            <a:lnTo>
                              <a:pt x="393" y="697"/>
                            </a:lnTo>
                            <a:lnTo>
                              <a:pt x="403" y="675"/>
                            </a:lnTo>
                            <a:lnTo>
                              <a:pt x="415" y="649"/>
                            </a:lnTo>
                            <a:lnTo>
                              <a:pt x="431" y="634"/>
                            </a:lnTo>
                            <a:lnTo>
                              <a:pt x="455" y="624"/>
                            </a:lnTo>
                            <a:lnTo>
                              <a:pt x="477" y="626"/>
                            </a:lnTo>
                            <a:lnTo>
                              <a:pt x="503" y="634"/>
                            </a:lnTo>
                            <a:lnTo>
                              <a:pt x="529" y="653"/>
                            </a:lnTo>
                            <a:lnTo>
                              <a:pt x="539" y="671"/>
                            </a:lnTo>
                            <a:lnTo>
                              <a:pt x="547" y="701"/>
                            </a:lnTo>
                            <a:lnTo>
                              <a:pt x="548" y="729"/>
                            </a:lnTo>
                            <a:lnTo>
                              <a:pt x="543" y="757"/>
                            </a:lnTo>
                            <a:lnTo>
                              <a:pt x="537" y="781"/>
                            </a:lnTo>
                            <a:lnTo>
                              <a:pt x="537" y="799"/>
                            </a:lnTo>
                            <a:lnTo>
                              <a:pt x="548" y="815"/>
                            </a:lnTo>
                            <a:lnTo>
                              <a:pt x="744" y="948"/>
                            </a:lnTo>
                            <a:lnTo>
                              <a:pt x="818" y="940"/>
                            </a:lnTo>
                            <a:lnTo>
                              <a:pt x="904" y="934"/>
                            </a:lnTo>
                            <a:lnTo>
                              <a:pt x="980" y="914"/>
                            </a:lnTo>
                            <a:lnTo>
                              <a:pt x="1012" y="883"/>
                            </a:lnTo>
                            <a:lnTo>
                              <a:pt x="1030" y="865"/>
                            </a:lnTo>
                            <a:lnTo>
                              <a:pt x="1038" y="835"/>
                            </a:lnTo>
                            <a:lnTo>
                              <a:pt x="1044" y="801"/>
                            </a:lnTo>
                            <a:lnTo>
                              <a:pt x="1050" y="743"/>
                            </a:lnTo>
                            <a:lnTo>
                              <a:pt x="1032" y="705"/>
                            </a:lnTo>
                            <a:lnTo>
                              <a:pt x="1024" y="610"/>
                            </a:lnTo>
                            <a:lnTo>
                              <a:pt x="994" y="478"/>
                            </a:lnTo>
                            <a:lnTo>
                              <a:pt x="970" y="377"/>
                            </a:lnTo>
                            <a:lnTo>
                              <a:pt x="922" y="277"/>
                            </a:lnTo>
                            <a:lnTo>
                              <a:pt x="880" y="191"/>
                            </a:lnTo>
                            <a:lnTo>
                              <a:pt x="856" y="149"/>
                            </a:lnTo>
                            <a:lnTo>
                              <a:pt x="820" y="100"/>
                            </a:lnTo>
                            <a:lnTo>
                              <a:pt x="790" y="74"/>
                            </a:lnTo>
                            <a:lnTo>
                              <a:pt x="728" y="42"/>
                            </a:lnTo>
                            <a:lnTo>
                              <a:pt x="674" y="18"/>
                            </a:lnTo>
                            <a:lnTo>
                              <a:pt x="614" y="4"/>
                            </a:lnTo>
                            <a:lnTo>
                              <a:pt x="556" y="0"/>
                            </a:lnTo>
                            <a:lnTo>
                              <a:pt x="503"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0" name="Freeform 88"/>
                      <p:cNvSpPr>
                        <a:spLocks/>
                      </p:cNvSpPr>
                      <p:nvPr/>
                    </p:nvSpPr>
                    <p:spPr bwMode="auto">
                      <a:xfrm>
                        <a:off x="3524" y="2416"/>
                        <a:ext cx="45" cy="32"/>
                      </a:xfrm>
                      <a:custGeom>
                        <a:avLst/>
                        <a:gdLst>
                          <a:gd name="T0" fmla="*/ 1 w 90"/>
                          <a:gd name="T1" fmla="*/ 0 h 64"/>
                          <a:gd name="T2" fmla="*/ 1 w 90"/>
                          <a:gd name="T3" fmla="*/ 1 h 64"/>
                          <a:gd name="T4" fmla="*/ 0 w 90"/>
                          <a:gd name="T5" fmla="*/ 1 h 64"/>
                          <a:gd name="T6" fmla="*/ 1 w 90"/>
                          <a:gd name="T7" fmla="*/ 1 h 64"/>
                          <a:gd name="T8" fmla="*/ 1 w 90"/>
                          <a:gd name="T9" fmla="*/ 1 h 64"/>
                          <a:gd name="T10" fmla="*/ 1 w 90"/>
                          <a:gd name="T11" fmla="*/ 1 h 64"/>
                          <a:gd name="T12" fmla="*/ 1 w 90"/>
                          <a:gd name="T13" fmla="*/ 1 h 64"/>
                          <a:gd name="T14" fmla="*/ 1 w 90"/>
                          <a:gd name="T15" fmla="*/ 1 h 64"/>
                          <a:gd name="T16" fmla="*/ 1 w 90"/>
                          <a:gd name="T17" fmla="*/ 1 h 64"/>
                          <a:gd name="T18" fmla="*/ 1 w 90"/>
                          <a:gd name="T19" fmla="*/ 1 h 64"/>
                          <a:gd name="T20" fmla="*/ 1 w 90"/>
                          <a:gd name="T21" fmla="*/ 1 h 64"/>
                          <a:gd name="T22" fmla="*/ 1 w 90"/>
                          <a:gd name="T23" fmla="*/ 1 h 64"/>
                          <a:gd name="T24" fmla="*/ 1 w 90"/>
                          <a:gd name="T25" fmla="*/ 1 h 64"/>
                          <a:gd name="T26" fmla="*/ 1 w 90"/>
                          <a:gd name="T27" fmla="*/ 1 h 64"/>
                          <a:gd name="T28" fmla="*/ 1 w 90"/>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64"/>
                          <a:gd name="T47" fmla="*/ 90 w 90"/>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64">
                            <a:moveTo>
                              <a:pt x="4" y="0"/>
                            </a:moveTo>
                            <a:lnTo>
                              <a:pt x="2" y="12"/>
                            </a:lnTo>
                            <a:lnTo>
                              <a:pt x="0" y="30"/>
                            </a:lnTo>
                            <a:lnTo>
                              <a:pt x="6" y="40"/>
                            </a:lnTo>
                            <a:lnTo>
                              <a:pt x="18" y="48"/>
                            </a:lnTo>
                            <a:lnTo>
                              <a:pt x="38" y="52"/>
                            </a:lnTo>
                            <a:lnTo>
                              <a:pt x="58" y="54"/>
                            </a:lnTo>
                            <a:lnTo>
                              <a:pt x="80" y="60"/>
                            </a:lnTo>
                            <a:lnTo>
                              <a:pt x="90" y="64"/>
                            </a:lnTo>
                            <a:lnTo>
                              <a:pt x="90" y="50"/>
                            </a:lnTo>
                            <a:lnTo>
                              <a:pt x="70" y="32"/>
                            </a:lnTo>
                            <a:lnTo>
                              <a:pt x="52" y="20"/>
                            </a:lnTo>
                            <a:lnTo>
                              <a:pt x="32" y="10"/>
                            </a:lnTo>
                            <a:lnTo>
                              <a:pt x="22" y="6"/>
                            </a:lnTo>
                            <a:lnTo>
                              <a:pt x="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1" name="Freeform 89"/>
                      <p:cNvSpPr>
                        <a:spLocks/>
                      </p:cNvSpPr>
                      <p:nvPr/>
                    </p:nvSpPr>
                    <p:spPr bwMode="auto">
                      <a:xfrm>
                        <a:off x="3541" y="2453"/>
                        <a:ext cx="27" cy="11"/>
                      </a:xfrm>
                      <a:custGeom>
                        <a:avLst/>
                        <a:gdLst>
                          <a:gd name="T0" fmla="*/ 1 w 54"/>
                          <a:gd name="T1" fmla="*/ 0 h 22"/>
                          <a:gd name="T2" fmla="*/ 1 w 54"/>
                          <a:gd name="T3" fmla="*/ 1 h 22"/>
                          <a:gd name="T4" fmla="*/ 1 w 54"/>
                          <a:gd name="T5" fmla="*/ 1 h 22"/>
                          <a:gd name="T6" fmla="*/ 0 w 54"/>
                          <a:gd name="T7" fmla="*/ 1 h 22"/>
                          <a:gd name="T8" fmla="*/ 1 w 54"/>
                          <a:gd name="T9" fmla="*/ 1 h 22"/>
                          <a:gd name="T10" fmla="*/ 1 w 54"/>
                          <a:gd name="T11" fmla="*/ 1 h 22"/>
                          <a:gd name="T12" fmla="*/ 1 w 54"/>
                          <a:gd name="T13" fmla="*/ 1 h 22"/>
                          <a:gd name="T14" fmla="*/ 1 w 54"/>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2"/>
                          <a:gd name="T26" fmla="*/ 54 w 5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2">
                            <a:moveTo>
                              <a:pt x="30" y="0"/>
                            </a:moveTo>
                            <a:lnTo>
                              <a:pt x="24" y="10"/>
                            </a:lnTo>
                            <a:lnTo>
                              <a:pt x="14" y="14"/>
                            </a:lnTo>
                            <a:lnTo>
                              <a:pt x="0" y="16"/>
                            </a:lnTo>
                            <a:lnTo>
                              <a:pt x="16" y="22"/>
                            </a:lnTo>
                            <a:lnTo>
                              <a:pt x="40" y="22"/>
                            </a:lnTo>
                            <a:lnTo>
                              <a:pt x="54" y="22"/>
                            </a:lnTo>
                            <a:lnTo>
                              <a:pt x="30"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2" name="Freeform 90"/>
                      <p:cNvSpPr>
                        <a:spLocks/>
                      </p:cNvSpPr>
                      <p:nvPr/>
                    </p:nvSpPr>
                    <p:spPr bwMode="auto">
                      <a:xfrm>
                        <a:off x="3564" y="2543"/>
                        <a:ext cx="50" cy="59"/>
                      </a:xfrm>
                      <a:custGeom>
                        <a:avLst/>
                        <a:gdLst>
                          <a:gd name="T0" fmla="*/ 1 w 100"/>
                          <a:gd name="T1" fmla="*/ 1 h 117"/>
                          <a:gd name="T2" fmla="*/ 1 w 100"/>
                          <a:gd name="T3" fmla="*/ 1 h 117"/>
                          <a:gd name="T4" fmla="*/ 1 w 100"/>
                          <a:gd name="T5" fmla="*/ 1 h 117"/>
                          <a:gd name="T6" fmla="*/ 0 w 100"/>
                          <a:gd name="T7" fmla="*/ 1 h 117"/>
                          <a:gd name="T8" fmla="*/ 0 w 100"/>
                          <a:gd name="T9" fmla="*/ 1 h 117"/>
                          <a:gd name="T10" fmla="*/ 1 w 100"/>
                          <a:gd name="T11" fmla="*/ 1 h 117"/>
                          <a:gd name="T12" fmla="*/ 1 w 100"/>
                          <a:gd name="T13" fmla="*/ 1 h 117"/>
                          <a:gd name="T14" fmla="*/ 1 w 100"/>
                          <a:gd name="T15" fmla="*/ 1 h 117"/>
                          <a:gd name="T16" fmla="*/ 1 w 100"/>
                          <a:gd name="T17" fmla="*/ 1 h 117"/>
                          <a:gd name="T18" fmla="*/ 1 w 100"/>
                          <a:gd name="T19" fmla="*/ 1 h 117"/>
                          <a:gd name="T20" fmla="*/ 1 w 100"/>
                          <a:gd name="T21" fmla="*/ 1 h 117"/>
                          <a:gd name="T22" fmla="*/ 1 w 100"/>
                          <a:gd name="T23" fmla="*/ 1 h 117"/>
                          <a:gd name="T24" fmla="*/ 1 w 100"/>
                          <a:gd name="T25" fmla="*/ 1 h 117"/>
                          <a:gd name="T26" fmla="*/ 1 w 100"/>
                          <a:gd name="T27" fmla="*/ 1 h 117"/>
                          <a:gd name="T28" fmla="*/ 1 w 100"/>
                          <a:gd name="T29" fmla="*/ 1 h 117"/>
                          <a:gd name="T30" fmla="*/ 1 w 100"/>
                          <a:gd name="T31" fmla="*/ 1 h 117"/>
                          <a:gd name="T32" fmla="*/ 1 w 100"/>
                          <a:gd name="T33" fmla="*/ 1 h 117"/>
                          <a:gd name="T34" fmla="*/ 1 w 100"/>
                          <a:gd name="T35" fmla="*/ 1 h 117"/>
                          <a:gd name="T36" fmla="*/ 1 w 100"/>
                          <a:gd name="T37" fmla="*/ 1 h 117"/>
                          <a:gd name="T38" fmla="*/ 1 w 100"/>
                          <a:gd name="T39" fmla="*/ 1 h 117"/>
                          <a:gd name="T40" fmla="*/ 1 w 100"/>
                          <a:gd name="T41" fmla="*/ 1 h 117"/>
                          <a:gd name="T42" fmla="*/ 1 w 100"/>
                          <a:gd name="T43" fmla="*/ 0 h 117"/>
                          <a:gd name="T44" fmla="*/ 1 w 100"/>
                          <a:gd name="T45" fmla="*/ 1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117"/>
                          <a:gd name="T71" fmla="*/ 100 w 100"/>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117">
                            <a:moveTo>
                              <a:pt x="16" y="2"/>
                            </a:moveTo>
                            <a:lnTo>
                              <a:pt x="6" y="18"/>
                            </a:lnTo>
                            <a:lnTo>
                              <a:pt x="2" y="30"/>
                            </a:lnTo>
                            <a:lnTo>
                              <a:pt x="0" y="44"/>
                            </a:lnTo>
                            <a:lnTo>
                              <a:pt x="0" y="58"/>
                            </a:lnTo>
                            <a:lnTo>
                              <a:pt x="4" y="75"/>
                            </a:lnTo>
                            <a:lnTo>
                              <a:pt x="8" y="89"/>
                            </a:lnTo>
                            <a:lnTo>
                              <a:pt x="16" y="97"/>
                            </a:lnTo>
                            <a:lnTo>
                              <a:pt x="24" y="103"/>
                            </a:lnTo>
                            <a:lnTo>
                              <a:pt x="36" y="103"/>
                            </a:lnTo>
                            <a:lnTo>
                              <a:pt x="50" y="103"/>
                            </a:lnTo>
                            <a:lnTo>
                              <a:pt x="74" y="107"/>
                            </a:lnTo>
                            <a:lnTo>
                              <a:pt x="100" y="117"/>
                            </a:lnTo>
                            <a:lnTo>
                              <a:pt x="100" y="103"/>
                            </a:lnTo>
                            <a:lnTo>
                              <a:pt x="92" y="85"/>
                            </a:lnTo>
                            <a:lnTo>
                              <a:pt x="90" y="66"/>
                            </a:lnTo>
                            <a:lnTo>
                              <a:pt x="78" y="48"/>
                            </a:lnTo>
                            <a:lnTo>
                              <a:pt x="70" y="38"/>
                            </a:lnTo>
                            <a:lnTo>
                              <a:pt x="58" y="26"/>
                            </a:lnTo>
                            <a:lnTo>
                              <a:pt x="48" y="16"/>
                            </a:lnTo>
                            <a:lnTo>
                              <a:pt x="40" y="8"/>
                            </a:lnTo>
                            <a:lnTo>
                              <a:pt x="34" y="0"/>
                            </a:lnTo>
                            <a:lnTo>
                              <a:pt x="16" y="2"/>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3" name="Freeform 91"/>
                      <p:cNvSpPr>
                        <a:spLocks/>
                      </p:cNvSpPr>
                      <p:nvPr/>
                    </p:nvSpPr>
                    <p:spPr bwMode="auto">
                      <a:xfrm>
                        <a:off x="3480" y="2226"/>
                        <a:ext cx="120" cy="123"/>
                      </a:xfrm>
                      <a:custGeom>
                        <a:avLst/>
                        <a:gdLst>
                          <a:gd name="T0" fmla="*/ 1 w 239"/>
                          <a:gd name="T1" fmla="*/ 0 h 247"/>
                          <a:gd name="T2" fmla="*/ 1 w 239"/>
                          <a:gd name="T3" fmla="*/ 0 h 247"/>
                          <a:gd name="T4" fmla="*/ 1 w 239"/>
                          <a:gd name="T5" fmla="*/ 0 h 247"/>
                          <a:gd name="T6" fmla="*/ 1 w 239"/>
                          <a:gd name="T7" fmla="*/ 0 h 247"/>
                          <a:gd name="T8" fmla="*/ 1 w 239"/>
                          <a:gd name="T9" fmla="*/ 0 h 247"/>
                          <a:gd name="T10" fmla="*/ 1 w 239"/>
                          <a:gd name="T11" fmla="*/ 0 h 247"/>
                          <a:gd name="T12" fmla="*/ 1 w 239"/>
                          <a:gd name="T13" fmla="*/ 0 h 247"/>
                          <a:gd name="T14" fmla="*/ 1 w 239"/>
                          <a:gd name="T15" fmla="*/ 0 h 247"/>
                          <a:gd name="T16" fmla="*/ 1 w 239"/>
                          <a:gd name="T17" fmla="*/ 0 h 247"/>
                          <a:gd name="T18" fmla="*/ 1 w 239"/>
                          <a:gd name="T19" fmla="*/ 0 h 247"/>
                          <a:gd name="T20" fmla="*/ 0 w 239"/>
                          <a:gd name="T21" fmla="*/ 0 h 247"/>
                          <a:gd name="T22" fmla="*/ 1 w 239"/>
                          <a:gd name="T23" fmla="*/ 0 h 247"/>
                          <a:gd name="T24" fmla="*/ 1 w 239"/>
                          <a:gd name="T25" fmla="*/ 0 h 247"/>
                          <a:gd name="T26" fmla="*/ 1 w 239"/>
                          <a:gd name="T27" fmla="*/ 0 h 247"/>
                          <a:gd name="T28" fmla="*/ 1 w 239"/>
                          <a:gd name="T29" fmla="*/ 0 h 247"/>
                          <a:gd name="T30" fmla="*/ 1 w 239"/>
                          <a:gd name="T31" fmla="*/ 0 h 247"/>
                          <a:gd name="T32" fmla="*/ 1 w 239"/>
                          <a:gd name="T33" fmla="*/ 0 h 247"/>
                          <a:gd name="T34" fmla="*/ 1 w 239"/>
                          <a:gd name="T35" fmla="*/ 0 h 247"/>
                          <a:gd name="T36" fmla="*/ 1 w 239"/>
                          <a:gd name="T37" fmla="*/ 0 h 247"/>
                          <a:gd name="T38" fmla="*/ 1 w 239"/>
                          <a:gd name="T39" fmla="*/ 0 h 247"/>
                          <a:gd name="T40" fmla="*/ 1 w 239"/>
                          <a:gd name="T41" fmla="*/ 0 h 247"/>
                          <a:gd name="T42" fmla="*/ 1 w 239"/>
                          <a:gd name="T43" fmla="*/ 0 h 247"/>
                          <a:gd name="T44" fmla="*/ 1 w 239"/>
                          <a:gd name="T45" fmla="*/ 0 h 247"/>
                          <a:gd name="T46" fmla="*/ 1 w 239"/>
                          <a:gd name="T47" fmla="*/ 0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
                          <a:gd name="T73" fmla="*/ 0 h 247"/>
                          <a:gd name="T74" fmla="*/ 239 w 23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 h="247">
                            <a:moveTo>
                              <a:pt x="239" y="0"/>
                            </a:moveTo>
                            <a:lnTo>
                              <a:pt x="197" y="18"/>
                            </a:lnTo>
                            <a:lnTo>
                              <a:pt x="163" y="24"/>
                            </a:lnTo>
                            <a:lnTo>
                              <a:pt x="129" y="34"/>
                            </a:lnTo>
                            <a:lnTo>
                              <a:pt x="99" y="46"/>
                            </a:lnTo>
                            <a:lnTo>
                              <a:pt x="69" y="60"/>
                            </a:lnTo>
                            <a:lnTo>
                              <a:pt x="45" y="80"/>
                            </a:lnTo>
                            <a:lnTo>
                              <a:pt x="29" y="100"/>
                            </a:lnTo>
                            <a:lnTo>
                              <a:pt x="17" y="118"/>
                            </a:lnTo>
                            <a:lnTo>
                              <a:pt x="7" y="136"/>
                            </a:lnTo>
                            <a:lnTo>
                              <a:pt x="0" y="156"/>
                            </a:lnTo>
                            <a:lnTo>
                              <a:pt x="11" y="142"/>
                            </a:lnTo>
                            <a:lnTo>
                              <a:pt x="11" y="166"/>
                            </a:lnTo>
                            <a:lnTo>
                              <a:pt x="11" y="201"/>
                            </a:lnTo>
                            <a:lnTo>
                              <a:pt x="17" y="221"/>
                            </a:lnTo>
                            <a:lnTo>
                              <a:pt x="29" y="247"/>
                            </a:lnTo>
                            <a:lnTo>
                              <a:pt x="41" y="203"/>
                            </a:lnTo>
                            <a:lnTo>
                              <a:pt x="53" y="162"/>
                            </a:lnTo>
                            <a:lnTo>
                              <a:pt x="69" y="124"/>
                            </a:lnTo>
                            <a:lnTo>
                              <a:pt x="89" y="90"/>
                            </a:lnTo>
                            <a:lnTo>
                              <a:pt x="113" y="68"/>
                            </a:lnTo>
                            <a:lnTo>
                              <a:pt x="135" y="50"/>
                            </a:lnTo>
                            <a:lnTo>
                              <a:pt x="165" y="36"/>
                            </a:lnTo>
                            <a:lnTo>
                              <a:pt x="239"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4885" name="Freeform 92"/>
                  <p:cNvSpPr>
                    <a:spLocks/>
                  </p:cNvSpPr>
                  <p:nvPr/>
                </p:nvSpPr>
                <p:spPr bwMode="auto">
                  <a:xfrm>
                    <a:off x="3763" y="2580"/>
                    <a:ext cx="149" cy="323"/>
                  </a:xfrm>
                  <a:custGeom>
                    <a:avLst/>
                    <a:gdLst>
                      <a:gd name="T0" fmla="*/ 0 w 300"/>
                      <a:gd name="T1" fmla="*/ 0 h 646"/>
                      <a:gd name="T2" fmla="*/ 0 w 300"/>
                      <a:gd name="T3" fmla="*/ 1 h 646"/>
                      <a:gd name="T4" fmla="*/ 0 w 300"/>
                      <a:gd name="T5" fmla="*/ 1 h 646"/>
                      <a:gd name="T6" fmla="*/ 0 w 300"/>
                      <a:gd name="T7" fmla="*/ 1 h 646"/>
                      <a:gd name="T8" fmla="*/ 0 w 300"/>
                      <a:gd name="T9" fmla="*/ 0 h 646"/>
                      <a:gd name="T10" fmla="*/ 0 60000 65536"/>
                      <a:gd name="T11" fmla="*/ 0 60000 65536"/>
                      <a:gd name="T12" fmla="*/ 0 60000 65536"/>
                      <a:gd name="T13" fmla="*/ 0 60000 65536"/>
                      <a:gd name="T14" fmla="*/ 0 60000 65536"/>
                      <a:gd name="T15" fmla="*/ 0 w 300"/>
                      <a:gd name="T16" fmla="*/ 0 h 646"/>
                      <a:gd name="T17" fmla="*/ 300 w 300"/>
                      <a:gd name="T18" fmla="*/ 646 h 646"/>
                    </a:gdLst>
                    <a:ahLst/>
                    <a:cxnLst>
                      <a:cxn ang="T10">
                        <a:pos x="T0" y="T1"/>
                      </a:cxn>
                      <a:cxn ang="T11">
                        <a:pos x="T2" y="T3"/>
                      </a:cxn>
                      <a:cxn ang="T12">
                        <a:pos x="T4" y="T5"/>
                      </a:cxn>
                      <a:cxn ang="T13">
                        <a:pos x="T6" y="T7"/>
                      </a:cxn>
                      <a:cxn ang="T14">
                        <a:pos x="T8" y="T9"/>
                      </a:cxn>
                    </a:cxnLst>
                    <a:rect l="T15" t="T16" r="T17" b="T18"/>
                    <a:pathLst>
                      <a:path w="300" h="646">
                        <a:moveTo>
                          <a:pt x="300" y="0"/>
                        </a:moveTo>
                        <a:lnTo>
                          <a:pt x="66" y="419"/>
                        </a:lnTo>
                        <a:lnTo>
                          <a:pt x="0" y="646"/>
                        </a:lnTo>
                        <a:lnTo>
                          <a:pt x="102" y="395"/>
                        </a:lnTo>
                        <a:lnTo>
                          <a:pt x="30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6" name="Freeform 93"/>
                  <p:cNvSpPr>
                    <a:spLocks/>
                  </p:cNvSpPr>
                  <p:nvPr/>
                </p:nvSpPr>
                <p:spPr bwMode="auto">
                  <a:xfrm>
                    <a:off x="3613" y="2805"/>
                    <a:ext cx="57" cy="143"/>
                  </a:xfrm>
                  <a:custGeom>
                    <a:avLst/>
                    <a:gdLst>
                      <a:gd name="T0" fmla="*/ 1 w 114"/>
                      <a:gd name="T1" fmla="*/ 0 h 285"/>
                      <a:gd name="T2" fmla="*/ 1 w 114"/>
                      <a:gd name="T3" fmla="*/ 1 h 285"/>
                      <a:gd name="T4" fmla="*/ 1 w 114"/>
                      <a:gd name="T5" fmla="*/ 1 h 285"/>
                      <a:gd name="T6" fmla="*/ 1 w 114"/>
                      <a:gd name="T7" fmla="*/ 1 h 285"/>
                      <a:gd name="T8" fmla="*/ 0 w 114"/>
                      <a:gd name="T9" fmla="*/ 1 h 285"/>
                      <a:gd name="T10" fmla="*/ 1 w 114"/>
                      <a:gd name="T11" fmla="*/ 1 h 285"/>
                      <a:gd name="T12" fmla="*/ 1 w 114"/>
                      <a:gd name="T13" fmla="*/ 1 h 285"/>
                      <a:gd name="T14" fmla="*/ 1 w 114"/>
                      <a:gd name="T15" fmla="*/ 0 h 285"/>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285"/>
                      <a:gd name="T26" fmla="*/ 114 w 114"/>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285">
                        <a:moveTo>
                          <a:pt x="60" y="0"/>
                        </a:moveTo>
                        <a:lnTo>
                          <a:pt x="62" y="219"/>
                        </a:lnTo>
                        <a:lnTo>
                          <a:pt x="114" y="285"/>
                        </a:lnTo>
                        <a:lnTo>
                          <a:pt x="38" y="227"/>
                        </a:lnTo>
                        <a:lnTo>
                          <a:pt x="0" y="261"/>
                        </a:lnTo>
                        <a:lnTo>
                          <a:pt x="24" y="179"/>
                        </a:lnTo>
                        <a:lnTo>
                          <a:pt x="36" y="46"/>
                        </a:lnTo>
                        <a:lnTo>
                          <a:pt x="6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80" name="Freeform 94"/>
                <p:cNvSpPr>
                  <a:spLocks/>
                </p:cNvSpPr>
                <p:nvPr/>
              </p:nvSpPr>
              <p:spPr bwMode="auto">
                <a:xfrm>
                  <a:off x="3550" y="3007"/>
                  <a:ext cx="87" cy="153"/>
                </a:xfrm>
                <a:custGeom>
                  <a:avLst/>
                  <a:gdLst>
                    <a:gd name="T0" fmla="*/ 1 w 174"/>
                    <a:gd name="T1" fmla="*/ 0 h 307"/>
                    <a:gd name="T2" fmla="*/ 1 w 174"/>
                    <a:gd name="T3" fmla="*/ 0 h 307"/>
                    <a:gd name="T4" fmla="*/ 1 w 174"/>
                    <a:gd name="T5" fmla="*/ 0 h 307"/>
                    <a:gd name="T6" fmla="*/ 1 w 174"/>
                    <a:gd name="T7" fmla="*/ 0 h 307"/>
                    <a:gd name="T8" fmla="*/ 1 w 174"/>
                    <a:gd name="T9" fmla="*/ 0 h 307"/>
                    <a:gd name="T10" fmla="*/ 0 w 174"/>
                    <a:gd name="T11" fmla="*/ 0 h 307"/>
                    <a:gd name="T12" fmla="*/ 1 w 174"/>
                    <a:gd name="T13" fmla="*/ 0 h 307"/>
                    <a:gd name="T14" fmla="*/ 1 w 174"/>
                    <a:gd name="T15" fmla="*/ 0 h 307"/>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307"/>
                    <a:gd name="T26" fmla="*/ 174 w 174"/>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307">
                      <a:moveTo>
                        <a:pt x="104" y="0"/>
                      </a:moveTo>
                      <a:lnTo>
                        <a:pt x="170" y="158"/>
                      </a:lnTo>
                      <a:lnTo>
                        <a:pt x="174" y="307"/>
                      </a:lnTo>
                      <a:lnTo>
                        <a:pt x="144" y="140"/>
                      </a:lnTo>
                      <a:lnTo>
                        <a:pt x="102" y="68"/>
                      </a:lnTo>
                      <a:lnTo>
                        <a:pt x="0" y="130"/>
                      </a:lnTo>
                      <a:lnTo>
                        <a:pt x="62" y="76"/>
                      </a:lnTo>
                      <a:lnTo>
                        <a:pt x="10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66" name="Freeform 95"/>
              <p:cNvSpPr>
                <a:spLocks/>
              </p:cNvSpPr>
              <p:nvPr/>
            </p:nvSpPr>
            <p:spPr bwMode="auto">
              <a:xfrm>
                <a:off x="3100" y="3254"/>
                <a:ext cx="62" cy="101"/>
              </a:xfrm>
              <a:custGeom>
                <a:avLst/>
                <a:gdLst>
                  <a:gd name="T0" fmla="*/ 1 w 124"/>
                  <a:gd name="T1" fmla="*/ 0 h 204"/>
                  <a:gd name="T2" fmla="*/ 1 w 124"/>
                  <a:gd name="T3" fmla="*/ 0 h 204"/>
                  <a:gd name="T4" fmla="*/ 0 w 124"/>
                  <a:gd name="T5" fmla="*/ 0 h 204"/>
                  <a:gd name="T6" fmla="*/ 1 w 124"/>
                  <a:gd name="T7" fmla="*/ 0 h 204"/>
                  <a:gd name="T8" fmla="*/ 1 w 124"/>
                  <a:gd name="T9" fmla="*/ 0 h 204"/>
                  <a:gd name="T10" fmla="*/ 1 w 124"/>
                  <a:gd name="T11" fmla="*/ 0 h 204"/>
                  <a:gd name="T12" fmla="*/ 1 w 124"/>
                  <a:gd name="T13" fmla="*/ 0 h 204"/>
                  <a:gd name="T14" fmla="*/ 1 w 124"/>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204"/>
                  <a:gd name="T26" fmla="*/ 124 w 124"/>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204">
                    <a:moveTo>
                      <a:pt x="88" y="0"/>
                    </a:moveTo>
                    <a:lnTo>
                      <a:pt x="4" y="166"/>
                    </a:lnTo>
                    <a:lnTo>
                      <a:pt x="0" y="204"/>
                    </a:lnTo>
                    <a:lnTo>
                      <a:pt x="30" y="178"/>
                    </a:lnTo>
                    <a:lnTo>
                      <a:pt x="124" y="10"/>
                    </a:lnTo>
                    <a:lnTo>
                      <a:pt x="110" y="8"/>
                    </a:lnTo>
                    <a:lnTo>
                      <a:pt x="96" y="4"/>
                    </a:lnTo>
                    <a:lnTo>
                      <a:pt x="88"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67" name="Group 96"/>
              <p:cNvGrpSpPr>
                <a:grpSpLocks/>
              </p:cNvGrpSpPr>
              <p:nvPr/>
            </p:nvGrpSpPr>
            <p:grpSpPr bwMode="auto">
              <a:xfrm>
                <a:off x="3096" y="3148"/>
                <a:ext cx="232" cy="199"/>
                <a:chOff x="3096" y="3148"/>
                <a:chExt cx="232" cy="199"/>
              </a:xfrm>
            </p:grpSpPr>
            <p:grpSp>
              <p:nvGrpSpPr>
                <p:cNvPr id="34868" name="Group 97"/>
                <p:cNvGrpSpPr>
                  <a:grpSpLocks/>
                </p:cNvGrpSpPr>
                <p:nvPr/>
              </p:nvGrpSpPr>
              <p:grpSpPr bwMode="auto">
                <a:xfrm>
                  <a:off x="3096" y="3148"/>
                  <a:ext cx="219" cy="199"/>
                  <a:chOff x="3096" y="3148"/>
                  <a:chExt cx="219" cy="199"/>
                </a:xfrm>
              </p:grpSpPr>
              <p:sp>
                <p:nvSpPr>
                  <p:cNvPr id="34870" name="Freeform 98"/>
                  <p:cNvSpPr>
                    <a:spLocks/>
                  </p:cNvSpPr>
                  <p:nvPr/>
                </p:nvSpPr>
                <p:spPr bwMode="auto">
                  <a:xfrm>
                    <a:off x="3096" y="3170"/>
                    <a:ext cx="219" cy="177"/>
                  </a:xfrm>
                  <a:custGeom>
                    <a:avLst/>
                    <a:gdLst>
                      <a:gd name="T0" fmla="*/ 1 w 437"/>
                      <a:gd name="T1" fmla="*/ 0 h 355"/>
                      <a:gd name="T2" fmla="*/ 1 w 437"/>
                      <a:gd name="T3" fmla="*/ 0 h 355"/>
                      <a:gd name="T4" fmla="*/ 1 w 437"/>
                      <a:gd name="T5" fmla="*/ 0 h 355"/>
                      <a:gd name="T6" fmla="*/ 1 w 437"/>
                      <a:gd name="T7" fmla="*/ 0 h 355"/>
                      <a:gd name="T8" fmla="*/ 1 w 437"/>
                      <a:gd name="T9" fmla="*/ 0 h 355"/>
                      <a:gd name="T10" fmla="*/ 1 w 437"/>
                      <a:gd name="T11" fmla="*/ 0 h 355"/>
                      <a:gd name="T12" fmla="*/ 1 w 437"/>
                      <a:gd name="T13" fmla="*/ 0 h 355"/>
                      <a:gd name="T14" fmla="*/ 1 w 437"/>
                      <a:gd name="T15" fmla="*/ 0 h 355"/>
                      <a:gd name="T16" fmla="*/ 1 w 437"/>
                      <a:gd name="T17" fmla="*/ 0 h 355"/>
                      <a:gd name="T18" fmla="*/ 1 w 437"/>
                      <a:gd name="T19" fmla="*/ 0 h 355"/>
                      <a:gd name="T20" fmla="*/ 1 w 437"/>
                      <a:gd name="T21" fmla="*/ 0 h 355"/>
                      <a:gd name="T22" fmla="*/ 1 w 437"/>
                      <a:gd name="T23" fmla="*/ 0 h 355"/>
                      <a:gd name="T24" fmla="*/ 1 w 437"/>
                      <a:gd name="T25" fmla="*/ 0 h 355"/>
                      <a:gd name="T26" fmla="*/ 1 w 437"/>
                      <a:gd name="T27" fmla="*/ 0 h 355"/>
                      <a:gd name="T28" fmla="*/ 1 w 437"/>
                      <a:gd name="T29" fmla="*/ 0 h 355"/>
                      <a:gd name="T30" fmla="*/ 0 w 437"/>
                      <a:gd name="T31" fmla="*/ 0 h 355"/>
                      <a:gd name="T32" fmla="*/ 0 w 437"/>
                      <a:gd name="T33" fmla="*/ 0 h 355"/>
                      <a:gd name="T34" fmla="*/ 1 w 437"/>
                      <a:gd name="T35" fmla="*/ 0 h 355"/>
                      <a:gd name="T36" fmla="*/ 1 w 437"/>
                      <a:gd name="T37" fmla="*/ 0 h 355"/>
                      <a:gd name="T38" fmla="*/ 1 w 437"/>
                      <a:gd name="T39" fmla="*/ 0 h 355"/>
                      <a:gd name="T40" fmla="*/ 1 w 437"/>
                      <a:gd name="T41" fmla="*/ 0 h 355"/>
                      <a:gd name="T42" fmla="*/ 1 w 437"/>
                      <a:gd name="T43" fmla="*/ 0 h 355"/>
                      <a:gd name="T44" fmla="*/ 1 w 437"/>
                      <a:gd name="T45" fmla="*/ 0 h 355"/>
                      <a:gd name="T46" fmla="*/ 1 w 437"/>
                      <a:gd name="T47" fmla="*/ 0 h 355"/>
                      <a:gd name="T48" fmla="*/ 1 w 437"/>
                      <a:gd name="T49" fmla="*/ 0 h 355"/>
                      <a:gd name="T50" fmla="*/ 1 w 437"/>
                      <a:gd name="T51" fmla="*/ 0 h 355"/>
                      <a:gd name="T52" fmla="*/ 1 w 437"/>
                      <a:gd name="T53" fmla="*/ 0 h 355"/>
                      <a:gd name="T54" fmla="*/ 1 w 437"/>
                      <a:gd name="T55" fmla="*/ 0 h 355"/>
                      <a:gd name="T56" fmla="*/ 1 w 437"/>
                      <a:gd name="T57" fmla="*/ 0 h 355"/>
                      <a:gd name="T58" fmla="*/ 1 w 437"/>
                      <a:gd name="T59" fmla="*/ 0 h 355"/>
                      <a:gd name="T60" fmla="*/ 1 w 437"/>
                      <a:gd name="T61" fmla="*/ 0 h 355"/>
                      <a:gd name="T62" fmla="*/ 1 w 437"/>
                      <a:gd name="T63" fmla="*/ 0 h 355"/>
                      <a:gd name="T64" fmla="*/ 1 w 437"/>
                      <a:gd name="T65" fmla="*/ 0 h 355"/>
                      <a:gd name="T66" fmla="*/ 1 w 437"/>
                      <a:gd name="T67" fmla="*/ 0 h 355"/>
                      <a:gd name="T68" fmla="*/ 1 w 437"/>
                      <a:gd name="T69" fmla="*/ 0 h 355"/>
                      <a:gd name="T70" fmla="*/ 1 w 437"/>
                      <a:gd name="T71" fmla="*/ 0 h 355"/>
                      <a:gd name="T72" fmla="*/ 1 w 437"/>
                      <a:gd name="T73" fmla="*/ 0 h 355"/>
                      <a:gd name="T74" fmla="*/ 1 w 437"/>
                      <a:gd name="T75" fmla="*/ 0 h 355"/>
                      <a:gd name="T76" fmla="*/ 1 w 437"/>
                      <a:gd name="T77" fmla="*/ 0 h 355"/>
                      <a:gd name="T78" fmla="*/ 1 w 437"/>
                      <a:gd name="T79" fmla="*/ 0 h 355"/>
                      <a:gd name="T80" fmla="*/ 1 w 437"/>
                      <a:gd name="T81" fmla="*/ 0 h 355"/>
                      <a:gd name="T82" fmla="*/ 1 w 437"/>
                      <a:gd name="T83" fmla="*/ 0 h 355"/>
                      <a:gd name="T84" fmla="*/ 1 w 437"/>
                      <a:gd name="T85" fmla="*/ 0 h 355"/>
                      <a:gd name="T86" fmla="*/ 1 w 437"/>
                      <a:gd name="T87" fmla="*/ 0 h 355"/>
                      <a:gd name="T88" fmla="*/ 1 w 437"/>
                      <a:gd name="T89" fmla="*/ 0 h 355"/>
                      <a:gd name="T90" fmla="*/ 1 w 437"/>
                      <a:gd name="T91" fmla="*/ 0 h 355"/>
                      <a:gd name="T92" fmla="*/ 1 w 437"/>
                      <a:gd name="T93" fmla="*/ 0 h 355"/>
                      <a:gd name="T94" fmla="*/ 1 w 437"/>
                      <a:gd name="T95" fmla="*/ 0 h 355"/>
                      <a:gd name="T96" fmla="*/ 1 w 437"/>
                      <a:gd name="T97" fmla="*/ 0 h 355"/>
                      <a:gd name="T98" fmla="*/ 1 w 437"/>
                      <a:gd name="T99" fmla="*/ 0 h 355"/>
                      <a:gd name="T100" fmla="*/ 1 w 437"/>
                      <a:gd name="T101" fmla="*/ 0 h 355"/>
                      <a:gd name="T102" fmla="*/ 1 w 437"/>
                      <a:gd name="T103" fmla="*/ 0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7"/>
                      <a:gd name="T157" fmla="*/ 0 h 355"/>
                      <a:gd name="T158" fmla="*/ 437 w 437"/>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7" h="355">
                        <a:moveTo>
                          <a:pt x="323" y="48"/>
                        </a:moveTo>
                        <a:lnTo>
                          <a:pt x="297" y="54"/>
                        </a:lnTo>
                        <a:lnTo>
                          <a:pt x="275" y="42"/>
                        </a:lnTo>
                        <a:lnTo>
                          <a:pt x="248" y="28"/>
                        </a:lnTo>
                        <a:lnTo>
                          <a:pt x="220" y="18"/>
                        </a:lnTo>
                        <a:lnTo>
                          <a:pt x="176" y="6"/>
                        </a:lnTo>
                        <a:lnTo>
                          <a:pt x="152" y="0"/>
                        </a:lnTo>
                        <a:lnTo>
                          <a:pt x="68" y="20"/>
                        </a:lnTo>
                        <a:lnTo>
                          <a:pt x="54" y="28"/>
                        </a:lnTo>
                        <a:lnTo>
                          <a:pt x="42" y="36"/>
                        </a:lnTo>
                        <a:lnTo>
                          <a:pt x="32" y="52"/>
                        </a:lnTo>
                        <a:lnTo>
                          <a:pt x="24" y="74"/>
                        </a:lnTo>
                        <a:lnTo>
                          <a:pt x="16" y="108"/>
                        </a:lnTo>
                        <a:lnTo>
                          <a:pt x="8" y="151"/>
                        </a:lnTo>
                        <a:lnTo>
                          <a:pt x="6" y="191"/>
                        </a:lnTo>
                        <a:lnTo>
                          <a:pt x="0" y="219"/>
                        </a:lnTo>
                        <a:lnTo>
                          <a:pt x="0" y="237"/>
                        </a:lnTo>
                        <a:lnTo>
                          <a:pt x="6" y="251"/>
                        </a:lnTo>
                        <a:lnTo>
                          <a:pt x="8" y="263"/>
                        </a:lnTo>
                        <a:lnTo>
                          <a:pt x="18" y="279"/>
                        </a:lnTo>
                        <a:lnTo>
                          <a:pt x="56" y="319"/>
                        </a:lnTo>
                        <a:lnTo>
                          <a:pt x="74" y="329"/>
                        </a:lnTo>
                        <a:lnTo>
                          <a:pt x="106" y="345"/>
                        </a:lnTo>
                        <a:lnTo>
                          <a:pt x="126" y="355"/>
                        </a:lnTo>
                        <a:lnTo>
                          <a:pt x="142" y="347"/>
                        </a:lnTo>
                        <a:lnTo>
                          <a:pt x="146" y="335"/>
                        </a:lnTo>
                        <a:lnTo>
                          <a:pt x="164" y="335"/>
                        </a:lnTo>
                        <a:lnTo>
                          <a:pt x="182" y="335"/>
                        </a:lnTo>
                        <a:lnTo>
                          <a:pt x="206" y="341"/>
                        </a:lnTo>
                        <a:lnTo>
                          <a:pt x="220" y="343"/>
                        </a:lnTo>
                        <a:lnTo>
                          <a:pt x="226" y="329"/>
                        </a:lnTo>
                        <a:lnTo>
                          <a:pt x="230" y="319"/>
                        </a:lnTo>
                        <a:lnTo>
                          <a:pt x="244" y="323"/>
                        </a:lnTo>
                        <a:lnTo>
                          <a:pt x="259" y="323"/>
                        </a:lnTo>
                        <a:lnTo>
                          <a:pt x="265" y="313"/>
                        </a:lnTo>
                        <a:lnTo>
                          <a:pt x="271" y="301"/>
                        </a:lnTo>
                        <a:lnTo>
                          <a:pt x="275" y="285"/>
                        </a:lnTo>
                        <a:lnTo>
                          <a:pt x="301" y="287"/>
                        </a:lnTo>
                        <a:lnTo>
                          <a:pt x="325" y="287"/>
                        </a:lnTo>
                        <a:lnTo>
                          <a:pt x="341" y="281"/>
                        </a:lnTo>
                        <a:lnTo>
                          <a:pt x="357" y="273"/>
                        </a:lnTo>
                        <a:lnTo>
                          <a:pt x="369" y="261"/>
                        </a:lnTo>
                        <a:lnTo>
                          <a:pt x="383" y="245"/>
                        </a:lnTo>
                        <a:lnTo>
                          <a:pt x="427" y="235"/>
                        </a:lnTo>
                        <a:lnTo>
                          <a:pt x="435" y="181"/>
                        </a:lnTo>
                        <a:lnTo>
                          <a:pt x="437" y="145"/>
                        </a:lnTo>
                        <a:lnTo>
                          <a:pt x="425" y="104"/>
                        </a:lnTo>
                        <a:lnTo>
                          <a:pt x="411" y="80"/>
                        </a:lnTo>
                        <a:lnTo>
                          <a:pt x="395" y="66"/>
                        </a:lnTo>
                        <a:lnTo>
                          <a:pt x="371" y="52"/>
                        </a:lnTo>
                        <a:lnTo>
                          <a:pt x="341" y="42"/>
                        </a:lnTo>
                        <a:lnTo>
                          <a:pt x="323" y="4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1" name="Freeform 99"/>
                  <p:cNvSpPr>
                    <a:spLocks/>
                  </p:cNvSpPr>
                  <p:nvPr/>
                </p:nvSpPr>
                <p:spPr bwMode="auto">
                  <a:xfrm>
                    <a:off x="3113" y="3206"/>
                    <a:ext cx="149" cy="128"/>
                  </a:xfrm>
                  <a:custGeom>
                    <a:avLst/>
                    <a:gdLst>
                      <a:gd name="T0" fmla="*/ 1 w 297"/>
                      <a:gd name="T1" fmla="*/ 0 h 257"/>
                      <a:gd name="T2" fmla="*/ 1 w 297"/>
                      <a:gd name="T3" fmla="*/ 0 h 257"/>
                      <a:gd name="T4" fmla="*/ 1 w 297"/>
                      <a:gd name="T5" fmla="*/ 0 h 257"/>
                      <a:gd name="T6" fmla="*/ 1 w 297"/>
                      <a:gd name="T7" fmla="*/ 0 h 257"/>
                      <a:gd name="T8" fmla="*/ 1 w 297"/>
                      <a:gd name="T9" fmla="*/ 0 h 257"/>
                      <a:gd name="T10" fmla="*/ 1 w 297"/>
                      <a:gd name="T11" fmla="*/ 0 h 257"/>
                      <a:gd name="T12" fmla="*/ 1 w 297"/>
                      <a:gd name="T13" fmla="*/ 0 h 257"/>
                      <a:gd name="T14" fmla="*/ 1 w 297"/>
                      <a:gd name="T15" fmla="*/ 0 h 257"/>
                      <a:gd name="T16" fmla="*/ 1 w 297"/>
                      <a:gd name="T17" fmla="*/ 0 h 257"/>
                      <a:gd name="T18" fmla="*/ 1 w 297"/>
                      <a:gd name="T19" fmla="*/ 0 h 257"/>
                      <a:gd name="T20" fmla="*/ 1 w 297"/>
                      <a:gd name="T21" fmla="*/ 0 h 257"/>
                      <a:gd name="T22" fmla="*/ 1 w 297"/>
                      <a:gd name="T23" fmla="*/ 0 h 257"/>
                      <a:gd name="T24" fmla="*/ 1 w 297"/>
                      <a:gd name="T25" fmla="*/ 0 h 257"/>
                      <a:gd name="T26" fmla="*/ 1 w 297"/>
                      <a:gd name="T27" fmla="*/ 0 h 257"/>
                      <a:gd name="T28" fmla="*/ 1 w 297"/>
                      <a:gd name="T29" fmla="*/ 0 h 257"/>
                      <a:gd name="T30" fmla="*/ 1 w 297"/>
                      <a:gd name="T31" fmla="*/ 0 h 257"/>
                      <a:gd name="T32" fmla="*/ 1 w 297"/>
                      <a:gd name="T33" fmla="*/ 0 h 257"/>
                      <a:gd name="T34" fmla="*/ 1 w 297"/>
                      <a:gd name="T35" fmla="*/ 0 h 257"/>
                      <a:gd name="T36" fmla="*/ 1 w 297"/>
                      <a:gd name="T37" fmla="*/ 0 h 257"/>
                      <a:gd name="T38" fmla="*/ 1 w 297"/>
                      <a:gd name="T39" fmla="*/ 0 h 257"/>
                      <a:gd name="T40" fmla="*/ 1 w 297"/>
                      <a:gd name="T41" fmla="*/ 0 h 257"/>
                      <a:gd name="T42" fmla="*/ 1 w 297"/>
                      <a:gd name="T43" fmla="*/ 0 h 257"/>
                      <a:gd name="T44" fmla="*/ 1 w 297"/>
                      <a:gd name="T45" fmla="*/ 0 h 257"/>
                      <a:gd name="T46" fmla="*/ 1 w 297"/>
                      <a:gd name="T47" fmla="*/ 0 h 257"/>
                      <a:gd name="T48" fmla="*/ 1 w 297"/>
                      <a:gd name="T49" fmla="*/ 0 h 257"/>
                      <a:gd name="T50" fmla="*/ 1 w 297"/>
                      <a:gd name="T51" fmla="*/ 0 h 257"/>
                      <a:gd name="T52" fmla="*/ 1 w 297"/>
                      <a:gd name="T53" fmla="*/ 0 h 257"/>
                      <a:gd name="T54" fmla="*/ 1 w 297"/>
                      <a:gd name="T55" fmla="*/ 0 h 257"/>
                      <a:gd name="T56" fmla="*/ 1 w 297"/>
                      <a:gd name="T57" fmla="*/ 0 h 257"/>
                      <a:gd name="T58" fmla="*/ 1 w 297"/>
                      <a:gd name="T59" fmla="*/ 0 h 257"/>
                      <a:gd name="T60" fmla="*/ 1 w 297"/>
                      <a:gd name="T61" fmla="*/ 0 h 257"/>
                      <a:gd name="T62" fmla="*/ 1 w 297"/>
                      <a:gd name="T63" fmla="*/ 0 h 257"/>
                      <a:gd name="T64" fmla="*/ 1 w 297"/>
                      <a:gd name="T65" fmla="*/ 0 h 257"/>
                      <a:gd name="T66" fmla="*/ 1 w 297"/>
                      <a:gd name="T67" fmla="*/ 0 h 257"/>
                      <a:gd name="T68" fmla="*/ 1 w 297"/>
                      <a:gd name="T69" fmla="*/ 0 h 257"/>
                      <a:gd name="T70" fmla="*/ 1 w 297"/>
                      <a:gd name="T71" fmla="*/ 0 h 257"/>
                      <a:gd name="T72" fmla="*/ 1 w 297"/>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7"/>
                      <a:gd name="T112" fmla="*/ 0 h 257"/>
                      <a:gd name="T113" fmla="*/ 297 w 297"/>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7" h="257">
                        <a:moveTo>
                          <a:pt x="297" y="85"/>
                        </a:moveTo>
                        <a:lnTo>
                          <a:pt x="273" y="101"/>
                        </a:lnTo>
                        <a:lnTo>
                          <a:pt x="251" y="101"/>
                        </a:lnTo>
                        <a:lnTo>
                          <a:pt x="231" y="95"/>
                        </a:lnTo>
                        <a:lnTo>
                          <a:pt x="219" y="87"/>
                        </a:lnTo>
                        <a:lnTo>
                          <a:pt x="208" y="79"/>
                        </a:lnTo>
                        <a:lnTo>
                          <a:pt x="196" y="79"/>
                        </a:lnTo>
                        <a:lnTo>
                          <a:pt x="180" y="89"/>
                        </a:lnTo>
                        <a:lnTo>
                          <a:pt x="156" y="97"/>
                        </a:lnTo>
                        <a:lnTo>
                          <a:pt x="132" y="103"/>
                        </a:lnTo>
                        <a:lnTo>
                          <a:pt x="116" y="105"/>
                        </a:lnTo>
                        <a:lnTo>
                          <a:pt x="96" y="105"/>
                        </a:lnTo>
                        <a:lnTo>
                          <a:pt x="76" y="101"/>
                        </a:lnTo>
                        <a:lnTo>
                          <a:pt x="64" y="95"/>
                        </a:lnTo>
                        <a:lnTo>
                          <a:pt x="58" y="87"/>
                        </a:lnTo>
                        <a:lnTo>
                          <a:pt x="54" y="71"/>
                        </a:lnTo>
                        <a:lnTo>
                          <a:pt x="54" y="59"/>
                        </a:lnTo>
                        <a:lnTo>
                          <a:pt x="60" y="49"/>
                        </a:lnTo>
                        <a:lnTo>
                          <a:pt x="72" y="43"/>
                        </a:lnTo>
                        <a:lnTo>
                          <a:pt x="92" y="40"/>
                        </a:lnTo>
                        <a:lnTo>
                          <a:pt x="116" y="36"/>
                        </a:lnTo>
                        <a:lnTo>
                          <a:pt x="134" y="36"/>
                        </a:lnTo>
                        <a:lnTo>
                          <a:pt x="154" y="24"/>
                        </a:lnTo>
                        <a:lnTo>
                          <a:pt x="174" y="12"/>
                        </a:lnTo>
                        <a:lnTo>
                          <a:pt x="146" y="12"/>
                        </a:lnTo>
                        <a:lnTo>
                          <a:pt x="128" y="2"/>
                        </a:lnTo>
                        <a:lnTo>
                          <a:pt x="106" y="0"/>
                        </a:lnTo>
                        <a:lnTo>
                          <a:pt x="90" y="6"/>
                        </a:lnTo>
                        <a:lnTo>
                          <a:pt x="70" y="18"/>
                        </a:lnTo>
                        <a:lnTo>
                          <a:pt x="62" y="24"/>
                        </a:lnTo>
                        <a:lnTo>
                          <a:pt x="34" y="4"/>
                        </a:lnTo>
                        <a:lnTo>
                          <a:pt x="46" y="18"/>
                        </a:lnTo>
                        <a:lnTo>
                          <a:pt x="50" y="30"/>
                        </a:lnTo>
                        <a:lnTo>
                          <a:pt x="36" y="32"/>
                        </a:lnTo>
                        <a:lnTo>
                          <a:pt x="50" y="36"/>
                        </a:lnTo>
                        <a:lnTo>
                          <a:pt x="38" y="95"/>
                        </a:lnTo>
                        <a:lnTo>
                          <a:pt x="30" y="107"/>
                        </a:lnTo>
                        <a:lnTo>
                          <a:pt x="22" y="115"/>
                        </a:lnTo>
                        <a:lnTo>
                          <a:pt x="0" y="119"/>
                        </a:lnTo>
                        <a:lnTo>
                          <a:pt x="16" y="125"/>
                        </a:lnTo>
                        <a:lnTo>
                          <a:pt x="22" y="141"/>
                        </a:lnTo>
                        <a:lnTo>
                          <a:pt x="10" y="173"/>
                        </a:lnTo>
                        <a:lnTo>
                          <a:pt x="6" y="195"/>
                        </a:lnTo>
                        <a:lnTo>
                          <a:pt x="40" y="159"/>
                        </a:lnTo>
                        <a:lnTo>
                          <a:pt x="58" y="169"/>
                        </a:lnTo>
                        <a:lnTo>
                          <a:pt x="64" y="189"/>
                        </a:lnTo>
                        <a:lnTo>
                          <a:pt x="38" y="203"/>
                        </a:lnTo>
                        <a:lnTo>
                          <a:pt x="68" y="201"/>
                        </a:lnTo>
                        <a:lnTo>
                          <a:pt x="82" y="201"/>
                        </a:lnTo>
                        <a:lnTo>
                          <a:pt x="90" y="209"/>
                        </a:lnTo>
                        <a:lnTo>
                          <a:pt x="100" y="225"/>
                        </a:lnTo>
                        <a:lnTo>
                          <a:pt x="108" y="243"/>
                        </a:lnTo>
                        <a:lnTo>
                          <a:pt x="118" y="257"/>
                        </a:lnTo>
                        <a:lnTo>
                          <a:pt x="118" y="233"/>
                        </a:lnTo>
                        <a:lnTo>
                          <a:pt x="108" y="215"/>
                        </a:lnTo>
                        <a:lnTo>
                          <a:pt x="98" y="201"/>
                        </a:lnTo>
                        <a:lnTo>
                          <a:pt x="106" y="191"/>
                        </a:lnTo>
                        <a:lnTo>
                          <a:pt x="120" y="187"/>
                        </a:lnTo>
                        <a:lnTo>
                          <a:pt x="134" y="189"/>
                        </a:lnTo>
                        <a:lnTo>
                          <a:pt x="156" y="191"/>
                        </a:lnTo>
                        <a:lnTo>
                          <a:pt x="174" y="179"/>
                        </a:lnTo>
                        <a:lnTo>
                          <a:pt x="196" y="173"/>
                        </a:lnTo>
                        <a:lnTo>
                          <a:pt x="214" y="169"/>
                        </a:lnTo>
                        <a:lnTo>
                          <a:pt x="223" y="167"/>
                        </a:lnTo>
                        <a:lnTo>
                          <a:pt x="229" y="161"/>
                        </a:lnTo>
                        <a:lnTo>
                          <a:pt x="245" y="173"/>
                        </a:lnTo>
                        <a:lnTo>
                          <a:pt x="239" y="153"/>
                        </a:lnTo>
                        <a:lnTo>
                          <a:pt x="279" y="179"/>
                        </a:lnTo>
                        <a:lnTo>
                          <a:pt x="273" y="161"/>
                        </a:lnTo>
                        <a:lnTo>
                          <a:pt x="241" y="139"/>
                        </a:lnTo>
                        <a:lnTo>
                          <a:pt x="247" y="123"/>
                        </a:lnTo>
                        <a:lnTo>
                          <a:pt x="259" y="107"/>
                        </a:lnTo>
                        <a:lnTo>
                          <a:pt x="277" y="105"/>
                        </a:lnTo>
                        <a:lnTo>
                          <a:pt x="297" y="85"/>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2" name="Freeform 100"/>
                  <p:cNvSpPr>
                    <a:spLocks/>
                  </p:cNvSpPr>
                  <p:nvPr/>
                </p:nvSpPr>
                <p:spPr bwMode="auto">
                  <a:xfrm>
                    <a:off x="3160" y="3148"/>
                    <a:ext cx="53" cy="77"/>
                  </a:xfrm>
                  <a:custGeom>
                    <a:avLst/>
                    <a:gdLst>
                      <a:gd name="T0" fmla="*/ 1 w 106"/>
                      <a:gd name="T1" fmla="*/ 0 h 154"/>
                      <a:gd name="T2" fmla="*/ 1 w 106"/>
                      <a:gd name="T3" fmla="*/ 1 h 154"/>
                      <a:gd name="T4" fmla="*/ 1 w 106"/>
                      <a:gd name="T5" fmla="*/ 1 h 154"/>
                      <a:gd name="T6" fmla="*/ 0 w 106"/>
                      <a:gd name="T7" fmla="*/ 1 h 154"/>
                      <a:gd name="T8" fmla="*/ 1 w 106"/>
                      <a:gd name="T9" fmla="*/ 1 h 154"/>
                      <a:gd name="T10" fmla="*/ 1 w 106"/>
                      <a:gd name="T11" fmla="*/ 1 h 154"/>
                      <a:gd name="T12" fmla="*/ 1 w 106"/>
                      <a:gd name="T13" fmla="*/ 1 h 154"/>
                      <a:gd name="T14" fmla="*/ 1 w 106"/>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54"/>
                      <a:gd name="T26" fmla="*/ 106 w 106"/>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54">
                        <a:moveTo>
                          <a:pt x="92" y="0"/>
                        </a:moveTo>
                        <a:lnTo>
                          <a:pt x="72" y="6"/>
                        </a:lnTo>
                        <a:lnTo>
                          <a:pt x="68" y="18"/>
                        </a:lnTo>
                        <a:lnTo>
                          <a:pt x="0" y="154"/>
                        </a:lnTo>
                        <a:lnTo>
                          <a:pt x="36" y="150"/>
                        </a:lnTo>
                        <a:lnTo>
                          <a:pt x="104" y="28"/>
                        </a:lnTo>
                        <a:lnTo>
                          <a:pt x="106" y="8"/>
                        </a:lnTo>
                        <a:lnTo>
                          <a:pt x="9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101"/>
                  <p:cNvSpPr>
                    <a:spLocks/>
                  </p:cNvSpPr>
                  <p:nvPr/>
                </p:nvSpPr>
                <p:spPr bwMode="auto">
                  <a:xfrm>
                    <a:off x="3264" y="3213"/>
                    <a:ext cx="37" cy="71"/>
                  </a:xfrm>
                  <a:custGeom>
                    <a:avLst/>
                    <a:gdLst>
                      <a:gd name="T0" fmla="*/ 0 w 74"/>
                      <a:gd name="T1" fmla="*/ 0 h 141"/>
                      <a:gd name="T2" fmla="*/ 1 w 74"/>
                      <a:gd name="T3" fmla="*/ 1 h 141"/>
                      <a:gd name="T4" fmla="*/ 1 w 74"/>
                      <a:gd name="T5" fmla="*/ 1 h 141"/>
                      <a:gd name="T6" fmla="*/ 1 w 74"/>
                      <a:gd name="T7" fmla="*/ 1 h 141"/>
                      <a:gd name="T8" fmla="*/ 1 w 74"/>
                      <a:gd name="T9" fmla="*/ 1 h 141"/>
                      <a:gd name="T10" fmla="*/ 1 w 74"/>
                      <a:gd name="T11" fmla="*/ 1 h 141"/>
                      <a:gd name="T12" fmla="*/ 1 w 74"/>
                      <a:gd name="T13" fmla="*/ 1 h 141"/>
                      <a:gd name="T14" fmla="*/ 1 w 74"/>
                      <a:gd name="T15" fmla="*/ 1 h 141"/>
                      <a:gd name="T16" fmla="*/ 1 w 74"/>
                      <a:gd name="T17" fmla="*/ 1 h 141"/>
                      <a:gd name="T18" fmla="*/ 1 w 74"/>
                      <a:gd name="T19" fmla="*/ 1 h 141"/>
                      <a:gd name="T20" fmla="*/ 1 w 74"/>
                      <a:gd name="T21" fmla="*/ 1 h 141"/>
                      <a:gd name="T22" fmla="*/ 1 w 74"/>
                      <a:gd name="T23" fmla="*/ 1 h 141"/>
                      <a:gd name="T24" fmla="*/ 1 w 74"/>
                      <a:gd name="T25" fmla="*/ 1 h 141"/>
                      <a:gd name="T26" fmla="*/ 0 w 74"/>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41"/>
                      <a:gd name="T44" fmla="*/ 74 w 74"/>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41">
                        <a:moveTo>
                          <a:pt x="0" y="0"/>
                        </a:moveTo>
                        <a:lnTo>
                          <a:pt x="14" y="20"/>
                        </a:lnTo>
                        <a:lnTo>
                          <a:pt x="22" y="37"/>
                        </a:lnTo>
                        <a:lnTo>
                          <a:pt x="28" y="59"/>
                        </a:lnTo>
                        <a:lnTo>
                          <a:pt x="30" y="81"/>
                        </a:lnTo>
                        <a:lnTo>
                          <a:pt x="28" y="105"/>
                        </a:lnTo>
                        <a:lnTo>
                          <a:pt x="20" y="141"/>
                        </a:lnTo>
                        <a:lnTo>
                          <a:pt x="46" y="75"/>
                        </a:lnTo>
                        <a:lnTo>
                          <a:pt x="62" y="55"/>
                        </a:lnTo>
                        <a:lnTo>
                          <a:pt x="74" y="37"/>
                        </a:lnTo>
                        <a:lnTo>
                          <a:pt x="54" y="29"/>
                        </a:lnTo>
                        <a:lnTo>
                          <a:pt x="34" y="16"/>
                        </a:lnTo>
                        <a:lnTo>
                          <a:pt x="20" y="4"/>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4" name="Freeform 102"/>
                  <p:cNvSpPr>
                    <a:spLocks/>
                  </p:cNvSpPr>
                  <p:nvPr/>
                </p:nvSpPr>
                <p:spPr bwMode="auto">
                  <a:xfrm>
                    <a:off x="3180" y="3155"/>
                    <a:ext cx="31" cy="72"/>
                  </a:xfrm>
                  <a:custGeom>
                    <a:avLst/>
                    <a:gdLst>
                      <a:gd name="T0" fmla="*/ 1 w 62"/>
                      <a:gd name="T1" fmla="*/ 1 h 144"/>
                      <a:gd name="T2" fmla="*/ 1 w 62"/>
                      <a:gd name="T3" fmla="*/ 1 h 144"/>
                      <a:gd name="T4" fmla="*/ 1 w 62"/>
                      <a:gd name="T5" fmla="*/ 1 h 144"/>
                      <a:gd name="T6" fmla="*/ 0 w 62"/>
                      <a:gd name="T7" fmla="*/ 1 h 144"/>
                      <a:gd name="T8" fmla="*/ 1 w 62"/>
                      <a:gd name="T9" fmla="*/ 1 h 144"/>
                      <a:gd name="T10" fmla="*/ 1 w 62"/>
                      <a:gd name="T11" fmla="*/ 1 h 144"/>
                      <a:gd name="T12" fmla="*/ 1 w 62"/>
                      <a:gd name="T13" fmla="*/ 1 h 144"/>
                      <a:gd name="T14" fmla="*/ 1 w 62"/>
                      <a:gd name="T15" fmla="*/ 1 h 144"/>
                      <a:gd name="T16" fmla="*/ 1 w 62"/>
                      <a:gd name="T17" fmla="*/ 1 h 144"/>
                      <a:gd name="T18" fmla="*/ 1 w 62"/>
                      <a:gd name="T19" fmla="*/ 0 h 144"/>
                      <a:gd name="T20" fmla="*/ 1 w 62"/>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44"/>
                      <a:gd name="T35" fmla="*/ 62 w 6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44">
                        <a:moveTo>
                          <a:pt x="60" y="12"/>
                        </a:moveTo>
                        <a:lnTo>
                          <a:pt x="62" y="18"/>
                        </a:lnTo>
                        <a:lnTo>
                          <a:pt x="6" y="144"/>
                        </a:lnTo>
                        <a:lnTo>
                          <a:pt x="0" y="130"/>
                        </a:lnTo>
                        <a:lnTo>
                          <a:pt x="4" y="118"/>
                        </a:lnTo>
                        <a:lnTo>
                          <a:pt x="10" y="108"/>
                        </a:lnTo>
                        <a:lnTo>
                          <a:pt x="20" y="104"/>
                        </a:lnTo>
                        <a:lnTo>
                          <a:pt x="58" y="18"/>
                        </a:lnTo>
                        <a:lnTo>
                          <a:pt x="30" y="4"/>
                        </a:lnTo>
                        <a:lnTo>
                          <a:pt x="30" y="0"/>
                        </a:lnTo>
                        <a:lnTo>
                          <a:pt x="60" y="1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69" name="Freeform 103"/>
                <p:cNvSpPr>
                  <a:spLocks/>
                </p:cNvSpPr>
                <p:nvPr/>
              </p:nvSpPr>
              <p:spPr bwMode="auto">
                <a:xfrm>
                  <a:off x="3244" y="3187"/>
                  <a:ext cx="84" cy="111"/>
                </a:xfrm>
                <a:custGeom>
                  <a:avLst/>
                  <a:gdLst>
                    <a:gd name="T0" fmla="*/ 0 w 168"/>
                    <a:gd name="T1" fmla="*/ 0 h 223"/>
                    <a:gd name="T2" fmla="*/ 1 w 168"/>
                    <a:gd name="T3" fmla="*/ 0 h 223"/>
                    <a:gd name="T4" fmla="*/ 1 w 168"/>
                    <a:gd name="T5" fmla="*/ 0 h 223"/>
                    <a:gd name="T6" fmla="*/ 1 w 168"/>
                    <a:gd name="T7" fmla="*/ 0 h 223"/>
                    <a:gd name="T8" fmla="*/ 1 w 168"/>
                    <a:gd name="T9" fmla="*/ 0 h 223"/>
                    <a:gd name="T10" fmla="*/ 1 w 168"/>
                    <a:gd name="T11" fmla="*/ 0 h 223"/>
                    <a:gd name="T12" fmla="*/ 1 w 168"/>
                    <a:gd name="T13" fmla="*/ 0 h 223"/>
                    <a:gd name="T14" fmla="*/ 1 w 168"/>
                    <a:gd name="T15" fmla="*/ 0 h 223"/>
                    <a:gd name="T16" fmla="*/ 1 w 168"/>
                    <a:gd name="T17" fmla="*/ 0 h 223"/>
                    <a:gd name="T18" fmla="*/ 1 w 168"/>
                    <a:gd name="T19" fmla="*/ 0 h 223"/>
                    <a:gd name="T20" fmla="*/ 1 w 168"/>
                    <a:gd name="T21" fmla="*/ 0 h 223"/>
                    <a:gd name="T22" fmla="*/ 1 w 168"/>
                    <a:gd name="T23" fmla="*/ 0 h 223"/>
                    <a:gd name="T24" fmla="*/ 1 w 168"/>
                    <a:gd name="T25" fmla="*/ 0 h 223"/>
                    <a:gd name="T26" fmla="*/ 1 w 168"/>
                    <a:gd name="T27" fmla="*/ 0 h 223"/>
                    <a:gd name="T28" fmla="*/ 1 w 168"/>
                    <a:gd name="T29" fmla="*/ 0 h 223"/>
                    <a:gd name="T30" fmla="*/ 1 w 168"/>
                    <a:gd name="T31" fmla="*/ 0 h 223"/>
                    <a:gd name="T32" fmla="*/ 1 w 168"/>
                    <a:gd name="T33" fmla="*/ 0 h 223"/>
                    <a:gd name="T34" fmla="*/ 1 w 168"/>
                    <a:gd name="T35" fmla="*/ 0 h 223"/>
                    <a:gd name="T36" fmla="*/ 1 w 168"/>
                    <a:gd name="T37" fmla="*/ 0 h 223"/>
                    <a:gd name="T38" fmla="*/ 0 w 168"/>
                    <a:gd name="T39" fmla="*/ 0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223"/>
                    <a:gd name="T62" fmla="*/ 168 w 168"/>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223">
                      <a:moveTo>
                        <a:pt x="0" y="12"/>
                      </a:moveTo>
                      <a:lnTo>
                        <a:pt x="30" y="24"/>
                      </a:lnTo>
                      <a:lnTo>
                        <a:pt x="62" y="44"/>
                      </a:lnTo>
                      <a:lnTo>
                        <a:pt x="78" y="58"/>
                      </a:lnTo>
                      <a:lnTo>
                        <a:pt x="92" y="80"/>
                      </a:lnTo>
                      <a:lnTo>
                        <a:pt x="104" y="97"/>
                      </a:lnTo>
                      <a:lnTo>
                        <a:pt x="112" y="123"/>
                      </a:lnTo>
                      <a:lnTo>
                        <a:pt x="118" y="161"/>
                      </a:lnTo>
                      <a:lnTo>
                        <a:pt x="116" y="197"/>
                      </a:lnTo>
                      <a:lnTo>
                        <a:pt x="108" y="223"/>
                      </a:lnTo>
                      <a:lnTo>
                        <a:pt x="160" y="219"/>
                      </a:lnTo>
                      <a:lnTo>
                        <a:pt x="168" y="177"/>
                      </a:lnTo>
                      <a:lnTo>
                        <a:pt x="168" y="145"/>
                      </a:lnTo>
                      <a:lnTo>
                        <a:pt x="164" y="109"/>
                      </a:lnTo>
                      <a:lnTo>
                        <a:pt x="154" y="81"/>
                      </a:lnTo>
                      <a:lnTo>
                        <a:pt x="134" y="48"/>
                      </a:lnTo>
                      <a:lnTo>
                        <a:pt x="116" y="32"/>
                      </a:lnTo>
                      <a:lnTo>
                        <a:pt x="86" y="14"/>
                      </a:lnTo>
                      <a:lnTo>
                        <a:pt x="52"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4828" name="Group 104"/>
            <p:cNvGrpSpPr>
              <a:grpSpLocks/>
            </p:cNvGrpSpPr>
            <p:nvPr/>
          </p:nvGrpSpPr>
          <p:grpSpPr bwMode="auto">
            <a:xfrm>
              <a:off x="1307" y="2245"/>
              <a:ext cx="1087" cy="1272"/>
              <a:chOff x="1307" y="2245"/>
              <a:chExt cx="1087" cy="1272"/>
            </a:xfrm>
          </p:grpSpPr>
          <p:grpSp>
            <p:nvGrpSpPr>
              <p:cNvPr id="34829" name="Group 105"/>
              <p:cNvGrpSpPr>
                <a:grpSpLocks/>
              </p:cNvGrpSpPr>
              <p:nvPr/>
            </p:nvGrpSpPr>
            <p:grpSpPr bwMode="auto">
              <a:xfrm>
                <a:off x="1659" y="2903"/>
                <a:ext cx="222" cy="441"/>
                <a:chOff x="1659" y="2903"/>
                <a:chExt cx="222" cy="441"/>
              </a:xfrm>
            </p:grpSpPr>
            <p:sp>
              <p:nvSpPr>
                <p:cNvPr id="34863" name="Freeform 106"/>
                <p:cNvSpPr>
                  <a:spLocks/>
                </p:cNvSpPr>
                <p:nvPr/>
              </p:nvSpPr>
              <p:spPr bwMode="auto">
                <a:xfrm>
                  <a:off x="1659" y="2903"/>
                  <a:ext cx="222" cy="435"/>
                </a:xfrm>
                <a:custGeom>
                  <a:avLst/>
                  <a:gdLst>
                    <a:gd name="T0" fmla="*/ 0 w 446"/>
                    <a:gd name="T1" fmla="*/ 0 h 871"/>
                    <a:gd name="T2" fmla="*/ 0 w 446"/>
                    <a:gd name="T3" fmla="*/ 0 h 871"/>
                    <a:gd name="T4" fmla="*/ 0 w 446"/>
                    <a:gd name="T5" fmla="*/ 0 h 871"/>
                    <a:gd name="T6" fmla="*/ 0 w 446"/>
                    <a:gd name="T7" fmla="*/ 0 h 871"/>
                    <a:gd name="T8" fmla="*/ 0 w 446"/>
                    <a:gd name="T9" fmla="*/ 0 h 871"/>
                    <a:gd name="T10" fmla="*/ 0 w 446"/>
                    <a:gd name="T11" fmla="*/ 0 h 871"/>
                    <a:gd name="T12" fmla="*/ 0 w 446"/>
                    <a:gd name="T13" fmla="*/ 0 h 871"/>
                    <a:gd name="T14" fmla="*/ 0 w 446"/>
                    <a:gd name="T15" fmla="*/ 0 h 871"/>
                    <a:gd name="T16" fmla="*/ 0 w 446"/>
                    <a:gd name="T17" fmla="*/ 0 h 871"/>
                    <a:gd name="T18" fmla="*/ 0 w 446"/>
                    <a:gd name="T19" fmla="*/ 0 h 871"/>
                    <a:gd name="T20" fmla="*/ 0 w 446"/>
                    <a:gd name="T21" fmla="*/ 0 h 871"/>
                    <a:gd name="T22" fmla="*/ 0 w 446"/>
                    <a:gd name="T23" fmla="*/ 0 h 871"/>
                    <a:gd name="T24" fmla="*/ 0 w 446"/>
                    <a:gd name="T25" fmla="*/ 0 h 871"/>
                    <a:gd name="T26" fmla="*/ 0 w 446"/>
                    <a:gd name="T27" fmla="*/ 0 h 871"/>
                    <a:gd name="T28" fmla="*/ 0 w 446"/>
                    <a:gd name="T29" fmla="*/ 0 h 871"/>
                    <a:gd name="T30" fmla="*/ 0 w 446"/>
                    <a:gd name="T31" fmla="*/ 0 h 871"/>
                    <a:gd name="T32" fmla="*/ 0 w 446"/>
                    <a:gd name="T33" fmla="*/ 0 h 871"/>
                    <a:gd name="T34" fmla="*/ 0 w 446"/>
                    <a:gd name="T35" fmla="*/ 0 h 871"/>
                    <a:gd name="T36" fmla="*/ 0 w 446"/>
                    <a:gd name="T37" fmla="*/ 0 h 871"/>
                    <a:gd name="T38" fmla="*/ 0 w 446"/>
                    <a:gd name="T39" fmla="*/ 0 h 8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871"/>
                    <a:gd name="T62" fmla="*/ 446 w 446"/>
                    <a:gd name="T63" fmla="*/ 871 h 8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871">
                      <a:moveTo>
                        <a:pt x="0" y="0"/>
                      </a:moveTo>
                      <a:lnTo>
                        <a:pt x="44" y="24"/>
                      </a:lnTo>
                      <a:lnTo>
                        <a:pt x="92" y="40"/>
                      </a:lnTo>
                      <a:lnTo>
                        <a:pt x="150" y="52"/>
                      </a:lnTo>
                      <a:lnTo>
                        <a:pt x="212" y="64"/>
                      </a:lnTo>
                      <a:lnTo>
                        <a:pt x="254" y="60"/>
                      </a:lnTo>
                      <a:lnTo>
                        <a:pt x="302" y="48"/>
                      </a:lnTo>
                      <a:lnTo>
                        <a:pt x="342" y="34"/>
                      </a:lnTo>
                      <a:lnTo>
                        <a:pt x="386" y="6"/>
                      </a:lnTo>
                      <a:lnTo>
                        <a:pt x="432" y="213"/>
                      </a:lnTo>
                      <a:lnTo>
                        <a:pt x="440" y="345"/>
                      </a:lnTo>
                      <a:lnTo>
                        <a:pt x="446" y="404"/>
                      </a:lnTo>
                      <a:lnTo>
                        <a:pt x="446" y="518"/>
                      </a:lnTo>
                      <a:lnTo>
                        <a:pt x="440" y="614"/>
                      </a:lnTo>
                      <a:lnTo>
                        <a:pt x="426" y="729"/>
                      </a:lnTo>
                      <a:lnTo>
                        <a:pt x="404" y="835"/>
                      </a:lnTo>
                      <a:lnTo>
                        <a:pt x="110" y="871"/>
                      </a:lnTo>
                      <a:lnTo>
                        <a:pt x="68" y="490"/>
                      </a:lnTo>
                      <a:lnTo>
                        <a:pt x="36" y="2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4" name="Freeform 107"/>
                <p:cNvSpPr>
                  <a:spLocks/>
                </p:cNvSpPr>
                <p:nvPr/>
              </p:nvSpPr>
              <p:spPr bwMode="auto">
                <a:xfrm>
                  <a:off x="1690" y="3014"/>
                  <a:ext cx="190" cy="330"/>
                </a:xfrm>
                <a:custGeom>
                  <a:avLst/>
                  <a:gdLst>
                    <a:gd name="T0" fmla="*/ 0 w 382"/>
                    <a:gd name="T1" fmla="*/ 0 h 662"/>
                    <a:gd name="T2" fmla="*/ 0 w 382"/>
                    <a:gd name="T3" fmla="*/ 0 h 662"/>
                    <a:gd name="T4" fmla="*/ 0 w 382"/>
                    <a:gd name="T5" fmla="*/ 0 h 662"/>
                    <a:gd name="T6" fmla="*/ 0 w 382"/>
                    <a:gd name="T7" fmla="*/ 0 h 662"/>
                    <a:gd name="T8" fmla="*/ 0 w 382"/>
                    <a:gd name="T9" fmla="*/ 0 h 662"/>
                    <a:gd name="T10" fmla="*/ 0 w 382"/>
                    <a:gd name="T11" fmla="*/ 0 h 662"/>
                    <a:gd name="T12" fmla="*/ 0 w 382"/>
                    <a:gd name="T13" fmla="*/ 0 h 662"/>
                    <a:gd name="T14" fmla="*/ 0 w 382"/>
                    <a:gd name="T15" fmla="*/ 0 h 662"/>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662"/>
                    <a:gd name="T26" fmla="*/ 382 w 382"/>
                    <a:gd name="T27" fmla="*/ 662 h 6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662">
                      <a:moveTo>
                        <a:pt x="0" y="46"/>
                      </a:moveTo>
                      <a:lnTo>
                        <a:pt x="160" y="46"/>
                      </a:lnTo>
                      <a:lnTo>
                        <a:pt x="240" y="40"/>
                      </a:lnTo>
                      <a:lnTo>
                        <a:pt x="322" y="24"/>
                      </a:lnTo>
                      <a:lnTo>
                        <a:pt x="376" y="0"/>
                      </a:lnTo>
                      <a:lnTo>
                        <a:pt x="382" y="556"/>
                      </a:lnTo>
                      <a:lnTo>
                        <a:pt x="108" y="662"/>
                      </a:lnTo>
                      <a:lnTo>
                        <a:pt x="0" y="46"/>
                      </a:lnTo>
                      <a:close/>
                    </a:path>
                  </a:pathLst>
                </a:cu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30" name="Group 108"/>
              <p:cNvGrpSpPr>
                <a:grpSpLocks/>
              </p:cNvGrpSpPr>
              <p:nvPr/>
            </p:nvGrpSpPr>
            <p:grpSpPr bwMode="auto">
              <a:xfrm>
                <a:off x="1792" y="2791"/>
                <a:ext cx="448" cy="547"/>
                <a:chOff x="1792" y="2791"/>
                <a:chExt cx="448" cy="547"/>
              </a:xfrm>
            </p:grpSpPr>
            <p:sp>
              <p:nvSpPr>
                <p:cNvPr id="34861" name="Freeform 109"/>
                <p:cNvSpPr>
                  <a:spLocks/>
                </p:cNvSpPr>
                <p:nvPr/>
              </p:nvSpPr>
              <p:spPr bwMode="auto">
                <a:xfrm>
                  <a:off x="1792" y="2791"/>
                  <a:ext cx="448" cy="547"/>
                </a:xfrm>
                <a:custGeom>
                  <a:avLst/>
                  <a:gdLst>
                    <a:gd name="T0" fmla="*/ 1 w 894"/>
                    <a:gd name="T1" fmla="*/ 0 h 1094"/>
                    <a:gd name="T2" fmla="*/ 1 w 894"/>
                    <a:gd name="T3" fmla="*/ 1 h 1094"/>
                    <a:gd name="T4" fmla="*/ 1 w 894"/>
                    <a:gd name="T5" fmla="*/ 1 h 1094"/>
                    <a:gd name="T6" fmla="*/ 1 w 894"/>
                    <a:gd name="T7" fmla="*/ 1 h 1094"/>
                    <a:gd name="T8" fmla="*/ 1 w 894"/>
                    <a:gd name="T9" fmla="*/ 1 h 1094"/>
                    <a:gd name="T10" fmla="*/ 1 w 894"/>
                    <a:gd name="T11" fmla="*/ 1 h 1094"/>
                    <a:gd name="T12" fmla="*/ 1 w 894"/>
                    <a:gd name="T13" fmla="*/ 1 h 1094"/>
                    <a:gd name="T14" fmla="*/ 1 w 894"/>
                    <a:gd name="T15" fmla="*/ 1 h 1094"/>
                    <a:gd name="T16" fmla="*/ 1 w 894"/>
                    <a:gd name="T17" fmla="*/ 1 h 1094"/>
                    <a:gd name="T18" fmla="*/ 1 w 894"/>
                    <a:gd name="T19" fmla="*/ 1 h 1094"/>
                    <a:gd name="T20" fmla="*/ 1 w 894"/>
                    <a:gd name="T21" fmla="*/ 1 h 1094"/>
                    <a:gd name="T22" fmla="*/ 1 w 894"/>
                    <a:gd name="T23" fmla="*/ 1 h 1094"/>
                    <a:gd name="T24" fmla="*/ 1 w 894"/>
                    <a:gd name="T25" fmla="*/ 1 h 1094"/>
                    <a:gd name="T26" fmla="*/ 1 w 894"/>
                    <a:gd name="T27" fmla="*/ 1 h 1094"/>
                    <a:gd name="T28" fmla="*/ 1 w 894"/>
                    <a:gd name="T29" fmla="*/ 1 h 1094"/>
                    <a:gd name="T30" fmla="*/ 1 w 894"/>
                    <a:gd name="T31" fmla="*/ 1 h 1094"/>
                    <a:gd name="T32" fmla="*/ 1 w 894"/>
                    <a:gd name="T33" fmla="*/ 1 h 1094"/>
                    <a:gd name="T34" fmla="*/ 1 w 894"/>
                    <a:gd name="T35" fmla="*/ 1 h 1094"/>
                    <a:gd name="T36" fmla="*/ 1 w 894"/>
                    <a:gd name="T37" fmla="*/ 1 h 1094"/>
                    <a:gd name="T38" fmla="*/ 1 w 894"/>
                    <a:gd name="T39" fmla="*/ 1 h 1094"/>
                    <a:gd name="T40" fmla="*/ 0 w 894"/>
                    <a:gd name="T41" fmla="*/ 1 h 1094"/>
                    <a:gd name="T42" fmla="*/ 1 w 894"/>
                    <a:gd name="T43" fmla="*/ 0 h 10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4"/>
                    <a:gd name="T67" fmla="*/ 0 h 1094"/>
                    <a:gd name="T68" fmla="*/ 894 w 894"/>
                    <a:gd name="T69" fmla="*/ 1094 h 10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4" h="1094">
                      <a:moveTo>
                        <a:pt x="36" y="0"/>
                      </a:moveTo>
                      <a:lnTo>
                        <a:pt x="90" y="24"/>
                      </a:lnTo>
                      <a:lnTo>
                        <a:pt x="150" y="90"/>
                      </a:lnTo>
                      <a:lnTo>
                        <a:pt x="367" y="167"/>
                      </a:lnTo>
                      <a:lnTo>
                        <a:pt x="427" y="203"/>
                      </a:lnTo>
                      <a:lnTo>
                        <a:pt x="493" y="323"/>
                      </a:lnTo>
                      <a:lnTo>
                        <a:pt x="493" y="400"/>
                      </a:lnTo>
                      <a:lnTo>
                        <a:pt x="505" y="460"/>
                      </a:lnTo>
                      <a:lnTo>
                        <a:pt x="541" y="562"/>
                      </a:lnTo>
                      <a:lnTo>
                        <a:pt x="643" y="735"/>
                      </a:lnTo>
                      <a:lnTo>
                        <a:pt x="715" y="855"/>
                      </a:lnTo>
                      <a:lnTo>
                        <a:pt x="792" y="956"/>
                      </a:lnTo>
                      <a:lnTo>
                        <a:pt x="894" y="1076"/>
                      </a:lnTo>
                      <a:lnTo>
                        <a:pt x="48" y="1094"/>
                      </a:lnTo>
                      <a:lnTo>
                        <a:pt x="102" y="980"/>
                      </a:lnTo>
                      <a:lnTo>
                        <a:pt x="126" y="896"/>
                      </a:lnTo>
                      <a:lnTo>
                        <a:pt x="138" y="747"/>
                      </a:lnTo>
                      <a:lnTo>
                        <a:pt x="132" y="496"/>
                      </a:lnTo>
                      <a:lnTo>
                        <a:pt x="108" y="311"/>
                      </a:lnTo>
                      <a:lnTo>
                        <a:pt x="72" y="179"/>
                      </a:lnTo>
                      <a:lnTo>
                        <a:pt x="0" y="60"/>
                      </a:lnTo>
                      <a:lnTo>
                        <a:pt x="36" y="0"/>
                      </a:lnTo>
                      <a:close/>
                    </a:path>
                  </a:pathLst>
                </a:custGeom>
                <a:solidFill>
                  <a:srgbClr val="F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2" name="Freeform 110"/>
                <p:cNvSpPr>
                  <a:spLocks/>
                </p:cNvSpPr>
                <p:nvPr/>
              </p:nvSpPr>
              <p:spPr bwMode="auto">
                <a:xfrm>
                  <a:off x="1905" y="2860"/>
                  <a:ext cx="96" cy="287"/>
                </a:xfrm>
                <a:custGeom>
                  <a:avLst/>
                  <a:gdLst>
                    <a:gd name="T0" fmla="*/ 0 w 191"/>
                    <a:gd name="T1" fmla="*/ 0 h 574"/>
                    <a:gd name="T2" fmla="*/ 1 w 191"/>
                    <a:gd name="T3" fmla="*/ 1 h 574"/>
                    <a:gd name="T4" fmla="*/ 1 w 191"/>
                    <a:gd name="T5" fmla="*/ 1 h 574"/>
                    <a:gd name="T6" fmla="*/ 1 w 191"/>
                    <a:gd name="T7" fmla="*/ 1 h 574"/>
                    <a:gd name="T8" fmla="*/ 1 w 191"/>
                    <a:gd name="T9" fmla="*/ 1 h 574"/>
                    <a:gd name="T10" fmla="*/ 1 w 191"/>
                    <a:gd name="T11" fmla="*/ 1 h 574"/>
                    <a:gd name="T12" fmla="*/ 1 w 191"/>
                    <a:gd name="T13" fmla="*/ 1 h 574"/>
                    <a:gd name="T14" fmla="*/ 1 w 191"/>
                    <a:gd name="T15" fmla="*/ 1 h 574"/>
                    <a:gd name="T16" fmla="*/ 1 w 191"/>
                    <a:gd name="T17" fmla="*/ 1 h 574"/>
                    <a:gd name="T18" fmla="*/ 1 w 191"/>
                    <a:gd name="T19" fmla="*/ 1 h 574"/>
                    <a:gd name="T20" fmla="*/ 1 w 191"/>
                    <a:gd name="T21" fmla="*/ 1 h 574"/>
                    <a:gd name="T22" fmla="*/ 1 w 191"/>
                    <a:gd name="T23" fmla="*/ 1 h 574"/>
                    <a:gd name="T24" fmla="*/ 1 w 191"/>
                    <a:gd name="T25" fmla="*/ 1 h 574"/>
                    <a:gd name="T26" fmla="*/ 1 w 191"/>
                    <a:gd name="T27" fmla="*/ 1 h 574"/>
                    <a:gd name="T28" fmla="*/ 1 w 191"/>
                    <a:gd name="T29" fmla="*/ 1 h 574"/>
                    <a:gd name="T30" fmla="*/ 1 w 191"/>
                    <a:gd name="T31" fmla="*/ 1 h 574"/>
                    <a:gd name="T32" fmla="*/ 1 w 191"/>
                    <a:gd name="T33" fmla="*/ 1 h 574"/>
                    <a:gd name="T34" fmla="*/ 0 w 191"/>
                    <a:gd name="T35" fmla="*/ 0 h 5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574"/>
                    <a:gd name="T56" fmla="*/ 191 w 191"/>
                    <a:gd name="T57" fmla="*/ 574 h 5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574">
                      <a:moveTo>
                        <a:pt x="0" y="0"/>
                      </a:moveTo>
                      <a:lnTo>
                        <a:pt x="71" y="54"/>
                      </a:lnTo>
                      <a:lnTo>
                        <a:pt x="109" y="114"/>
                      </a:lnTo>
                      <a:lnTo>
                        <a:pt x="133" y="174"/>
                      </a:lnTo>
                      <a:lnTo>
                        <a:pt x="155" y="239"/>
                      </a:lnTo>
                      <a:lnTo>
                        <a:pt x="179" y="317"/>
                      </a:lnTo>
                      <a:lnTo>
                        <a:pt x="191" y="401"/>
                      </a:lnTo>
                      <a:lnTo>
                        <a:pt x="191" y="508"/>
                      </a:lnTo>
                      <a:lnTo>
                        <a:pt x="179" y="574"/>
                      </a:lnTo>
                      <a:lnTo>
                        <a:pt x="161" y="449"/>
                      </a:lnTo>
                      <a:lnTo>
                        <a:pt x="145" y="373"/>
                      </a:lnTo>
                      <a:lnTo>
                        <a:pt x="119" y="329"/>
                      </a:lnTo>
                      <a:lnTo>
                        <a:pt x="85" y="307"/>
                      </a:lnTo>
                      <a:lnTo>
                        <a:pt x="103" y="263"/>
                      </a:lnTo>
                      <a:lnTo>
                        <a:pt x="109" y="194"/>
                      </a:lnTo>
                      <a:lnTo>
                        <a:pt x="83" y="132"/>
                      </a:lnTo>
                      <a:lnTo>
                        <a:pt x="47" y="66"/>
                      </a:lnTo>
                      <a:lnTo>
                        <a:pt x="0" y="0"/>
                      </a:lnTo>
                      <a:close/>
                    </a:path>
                  </a:pathLst>
                </a:custGeom>
                <a:solidFill>
                  <a:srgbClr val="DF3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1" name="Freeform 111"/>
              <p:cNvSpPr>
                <a:spLocks/>
              </p:cNvSpPr>
              <p:nvPr/>
            </p:nvSpPr>
            <p:spPr bwMode="auto">
              <a:xfrm>
                <a:off x="1753" y="3263"/>
                <a:ext cx="130" cy="106"/>
              </a:xfrm>
              <a:custGeom>
                <a:avLst/>
                <a:gdLst>
                  <a:gd name="T0" fmla="*/ 0 w 262"/>
                  <a:gd name="T1" fmla="*/ 0 h 213"/>
                  <a:gd name="T2" fmla="*/ 0 w 262"/>
                  <a:gd name="T3" fmla="*/ 0 h 213"/>
                  <a:gd name="T4" fmla="*/ 0 w 262"/>
                  <a:gd name="T5" fmla="*/ 0 h 213"/>
                  <a:gd name="T6" fmla="*/ 0 w 262"/>
                  <a:gd name="T7" fmla="*/ 0 h 213"/>
                  <a:gd name="T8" fmla="*/ 0 w 262"/>
                  <a:gd name="T9" fmla="*/ 0 h 213"/>
                  <a:gd name="T10" fmla="*/ 0 w 262"/>
                  <a:gd name="T11" fmla="*/ 0 h 213"/>
                  <a:gd name="T12" fmla="*/ 0 w 262"/>
                  <a:gd name="T13" fmla="*/ 0 h 213"/>
                  <a:gd name="T14" fmla="*/ 0 w 262"/>
                  <a:gd name="T15" fmla="*/ 0 h 213"/>
                  <a:gd name="T16" fmla="*/ 0 w 262"/>
                  <a:gd name="T17" fmla="*/ 0 h 213"/>
                  <a:gd name="T18" fmla="*/ 0 w 262"/>
                  <a:gd name="T19" fmla="*/ 0 h 213"/>
                  <a:gd name="T20" fmla="*/ 0 w 262"/>
                  <a:gd name="T21" fmla="*/ 0 h 213"/>
                  <a:gd name="T22" fmla="*/ 0 w 262"/>
                  <a:gd name="T23" fmla="*/ 0 h 213"/>
                  <a:gd name="T24" fmla="*/ 0 w 262"/>
                  <a:gd name="T25" fmla="*/ 0 h 213"/>
                  <a:gd name="T26" fmla="*/ 0 w 262"/>
                  <a:gd name="T27" fmla="*/ 0 h 213"/>
                  <a:gd name="T28" fmla="*/ 0 w 262"/>
                  <a:gd name="T29" fmla="*/ 0 h 213"/>
                  <a:gd name="T30" fmla="*/ 0 w 262"/>
                  <a:gd name="T31" fmla="*/ 0 h 213"/>
                  <a:gd name="T32" fmla="*/ 0 w 262"/>
                  <a:gd name="T33" fmla="*/ 0 h 213"/>
                  <a:gd name="T34" fmla="*/ 0 w 262"/>
                  <a:gd name="T35" fmla="*/ 0 h 213"/>
                  <a:gd name="T36" fmla="*/ 0 w 262"/>
                  <a:gd name="T37" fmla="*/ 0 h 213"/>
                  <a:gd name="T38" fmla="*/ 0 w 262"/>
                  <a:gd name="T39" fmla="*/ 0 h 213"/>
                  <a:gd name="T40" fmla="*/ 0 w 262"/>
                  <a:gd name="T41" fmla="*/ 0 h 213"/>
                  <a:gd name="T42" fmla="*/ 0 w 262"/>
                  <a:gd name="T43" fmla="*/ 0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213"/>
                  <a:gd name="T68" fmla="*/ 262 w 262"/>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213">
                    <a:moveTo>
                      <a:pt x="222" y="36"/>
                    </a:moveTo>
                    <a:lnTo>
                      <a:pt x="180" y="0"/>
                    </a:lnTo>
                    <a:lnTo>
                      <a:pt x="118" y="16"/>
                    </a:lnTo>
                    <a:lnTo>
                      <a:pt x="66" y="36"/>
                    </a:lnTo>
                    <a:lnTo>
                      <a:pt x="12" y="58"/>
                    </a:lnTo>
                    <a:lnTo>
                      <a:pt x="0" y="78"/>
                    </a:lnTo>
                    <a:lnTo>
                      <a:pt x="30" y="106"/>
                    </a:lnTo>
                    <a:lnTo>
                      <a:pt x="40" y="142"/>
                    </a:lnTo>
                    <a:lnTo>
                      <a:pt x="64" y="168"/>
                    </a:lnTo>
                    <a:lnTo>
                      <a:pt x="88" y="184"/>
                    </a:lnTo>
                    <a:lnTo>
                      <a:pt x="124" y="195"/>
                    </a:lnTo>
                    <a:lnTo>
                      <a:pt x="150" y="213"/>
                    </a:lnTo>
                    <a:lnTo>
                      <a:pt x="192" y="213"/>
                    </a:lnTo>
                    <a:lnTo>
                      <a:pt x="214" y="213"/>
                    </a:lnTo>
                    <a:lnTo>
                      <a:pt x="228" y="195"/>
                    </a:lnTo>
                    <a:lnTo>
                      <a:pt x="226" y="166"/>
                    </a:lnTo>
                    <a:lnTo>
                      <a:pt x="262" y="168"/>
                    </a:lnTo>
                    <a:lnTo>
                      <a:pt x="222" y="154"/>
                    </a:lnTo>
                    <a:lnTo>
                      <a:pt x="214" y="118"/>
                    </a:lnTo>
                    <a:lnTo>
                      <a:pt x="216" y="94"/>
                    </a:lnTo>
                    <a:lnTo>
                      <a:pt x="214" y="76"/>
                    </a:lnTo>
                    <a:lnTo>
                      <a:pt x="222" y="36"/>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2" name="Freeform 112"/>
              <p:cNvSpPr>
                <a:spLocks/>
              </p:cNvSpPr>
              <p:nvPr/>
            </p:nvSpPr>
            <p:spPr bwMode="auto">
              <a:xfrm>
                <a:off x="1570" y="3417"/>
                <a:ext cx="63" cy="77"/>
              </a:xfrm>
              <a:custGeom>
                <a:avLst/>
                <a:gdLst>
                  <a:gd name="T0" fmla="*/ 1 w 126"/>
                  <a:gd name="T1" fmla="*/ 0 h 153"/>
                  <a:gd name="T2" fmla="*/ 1 w 126"/>
                  <a:gd name="T3" fmla="*/ 1 h 153"/>
                  <a:gd name="T4" fmla="*/ 0 w 126"/>
                  <a:gd name="T5" fmla="*/ 1 h 153"/>
                  <a:gd name="T6" fmla="*/ 1 w 126"/>
                  <a:gd name="T7" fmla="*/ 0 h 153"/>
                  <a:gd name="T8" fmla="*/ 0 60000 65536"/>
                  <a:gd name="T9" fmla="*/ 0 60000 65536"/>
                  <a:gd name="T10" fmla="*/ 0 60000 65536"/>
                  <a:gd name="T11" fmla="*/ 0 60000 65536"/>
                  <a:gd name="T12" fmla="*/ 0 w 126"/>
                  <a:gd name="T13" fmla="*/ 0 h 153"/>
                  <a:gd name="T14" fmla="*/ 126 w 126"/>
                  <a:gd name="T15" fmla="*/ 153 h 153"/>
                </a:gdLst>
                <a:ahLst/>
                <a:cxnLst>
                  <a:cxn ang="T8">
                    <a:pos x="T0" y="T1"/>
                  </a:cxn>
                  <a:cxn ang="T9">
                    <a:pos x="T2" y="T3"/>
                  </a:cxn>
                  <a:cxn ang="T10">
                    <a:pos x="T4" y="T5"/>
                  </a:cxn>
                  <a:cxn ang="T11">
                    <a:pos x="T6" y="T7"/>
                  </a:cxn>
                </a:cxnLst>
                <a:rect l="T12" t="T13" r="T14" b="T15"/>
                <a:pathLst>
                  <a:path w="126" h="153">
                    <a:moveTo>
                      <a:pt x="126" y="0"/>
                    </a:moveTo>
                    <a:lnTo>
                      <a:pt x="30" y="153"/>
                    </a:lnTo>
                    <a:lnTo>
                      <a:pt x="0" y="44"/>
                    </a:lnTo>
                    <a:lnTo>
                      <a:pt x="126"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33" name="Group 113"/>
              <p:cNvGrpSpPr>
                <a:grpSpLocks/>
              </p:cNvGrpSpPr>
              <p:nvPr/>
            </p:nvGrpSpPr>
            <p:grpSpPr bwMode="auto">
              <a:xfrm>
                <a:off x="1307" y="2757"/>
                <a:ext cx="453" cy="760"/>
                <a:chOff x="1307" y="2757"/>
                <a:chExt cx="453" cy="760"/>
              </a:xfrm>
            </p:grpSpPr>
            <p:sp>
              <p:nvSpPr>
                <p:cNvPr id="34858" name="Freeform 114"/>
                <p:cNvSpPr>
                  <a:spLocks/>
                </p:cNvSpPr>
                <p:nvPr/>
              </p:nvSpPr>
              <p:spPr bwMode="auto">
                <a:xfrm>
                  <a:off x="1307" y="2757"/>
                  <a:ext cx="453" cy="754"/>
                </a:xfrm>
                <a:custGeom>
                  <a:avLst/>
                  <a:gdLst>
                    <a:gd name="T0" fmla="*/ 1 w 904"/>
                    <a:gd name="T1" fmla="*/ 1 h 1508"/>
                    <a:gd name="T2" fmla="*/ 1 w 904"/>
                    <a:gd name="T3" fmla="*/ 0 h 1508"/>
                    <a:gd name="T4" fmla="*/ 1 w 904"/>
                    <a:gd name="T5" fmla="*/ 1 h 1508"/>
                    <a:gd name="T6" fmla="*/ 1 w 904"/>
                    <a:gd name="T7" fmla="*/ 1 h 1508"/>
                    <a:gd name="T8" fmla="*/ 1 w 904"/>
                    <a:gd name="T9" fmla="*/ 1 h 1508"/>
                    <a:gd name="T10" fmla="*/ 1 w 904"/>
                    <a:gd name="T11" fmla="*/ 1 h 1508"/>
                    <a:gd name="T12" fmla="*/ 1 w 904"/>
                    <a:gd name="T13" fmla="*/ 1 h 1508"/>
                    <a:gd name="T14" fmla="*/ 1 w 904"/>
                    <a:gd name="T15" fmla="*/ 1 h 1508"/>
                    <a:gd name="T16" fmla="*/ 1 w 904"/>
                    <a:gd name="T17" fmla="*/ 1 h 1508"/>
                    <a:gd name="T18" fmla="*/ 1 w 904"/>
                    <a:gd name="T19" fmla="*/ 1 h 1508"/>
                    <a:gd name="T20" fmla="*/ 1 w 904"/>
                    <a:gd name="T21" fmla="*/ 1 h 1508"/>
                    <a:gd name="T22" fmla="*/ 1 w 904"/>
                    <a:gd name="T23" fmla="*/ 1 h 1508"/>
                    <a:gd name="T24" fmla="*/ 1 w 904"/>
                    <a:gd name="T25" fmla="*/ 1 h 1508"/>
                    <a:gd name="T26" fmla="*/ 1 w 904"/>
                    <a:gd name="T27" fmla="*/ 1 h 1508"/>
                    <a:gd name="T28" fmla="*/ 1 w 904"/>
                    <a:gd name="T29" fmla="*/ 1 h 1508"/>
                    <a:gd name="T30" fmla="*/ 1 w 904"/>
                    <a:gd name="T31" fmla="*/ 1 h 1508"/>
                    <a:gd name="T32" fmla="*/ 1 w 904"/>
                    <a:gd name="T33" fmla="*/ 1 h 1508"/>
                    <a:gd name="T34" fmla="*/ 1 w 904"/>
                    <a:gd name="T35" fmla="*/ 1 h 1508"/>
                    <a:gd name="T36" fmla="*/ 1 w 904"/>
                    <a:gd name="T37" fmla="*/ 1 h 1508"/>
                    <a:gd name="T38" fmla="*/ 1 w 904"/>
                    <a:gd name="T39" fmla="*/ 1 h 1508"/>
                    <a:gd name="T40" fmla="*/ 1 w 904"/>
                    <a:gd name="T41" fmla="*/ 1 h 1508"/>
                    <a:gd name="T42" fmla="*/ 0 w 904"/>
                    <a:gd name="T43" fmla="*/ 1 h 1508"/>
                    <a:gd name="T44" fmla="*/ 1 w 904"/>
                    <a:gd name="T45" fmla="*/ 1 h 1508"/>
                    <a:gd name="T46" fmla="*/ 1 w 904"/>
                    <a:gd name="T47" fmla="*/ 1 h 1508"/>
                    <a:gd name="T48" fmla="*/ 1 w 904"/>
                    <a:gd name="T49" fmla="*/ 1 h 1508"/>
                    <a:gd name="T50" fmla="*/ 1 w 904"/>
                    <a:gd name="T51" fmla="*/ 1 h 1508"/>
                    <a:gd name="T52" fmla="*/ 1 w 904"/>
                    <a:gd name="T53" fmla="*/ 1 h 1508"/>
                    <a:gd name="T54" fmla="*/ 1 w 904"/>
                    <a:gd name="T55" fmla="*/ 1 h 1508"/>
                    <a:gd name="T56" fmla="*/ 1 w 904"/>
                    <a:gd name="T57" fmla="*/ 1 h 1508"/>
                    <a:gd name="T58" fmla="*/ 1 w 904"/>
                    <a:gd name="T59" fmla="*/ 1 h 1508"/>
                    <a:gd name="T60" fmla="*/ 1 w 904"/>
                    <a:gd name="T61" fmla="*/ 1 h 1508"/>
                    <a:gd name="T62" fmla="*/ 1 w 904"/>
                    <a:gd name="T63" fmla="*/ 1 h 1508"/>
                    <a:gd name="T64" fmla="*/ 1 w 904"/>
                    <a:gd name="T65" fmla="*/ 1 h 1508"/>
                    <a:gd name="T66" fmla="*/ 1 w 904"/>
                    <a:gd name="T67" fmla="*/ 1 h 1508"/>
                    <a:gd name="T68" fmla="*/ 1 w 904"/>
                    <a:gd name="T69" fmla="*/ 1 h 1508"/>
                    <a:gd name="T70" fmla="*/ 1 w 904"/>
                    <a:gd name="T71" fmla="*/ 1 h 1508"/>
                    <a:gd name="T72" fmla="*/ 1 w 904"/>
                    <a:gd name="T73" fmla="*/ 1 h 1508"/>
                    <a:gd name="T74" fmla="*/ 1 w 904"/>
                    <a:gd name="T75" fmla="*/ 1 h 1508"/>
                    <a:gd name="T76" fmla="*/ 1 w 904"/>
                    <a:gd name="T77" fmla="*/ 1 h 15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4"/>
                    <a:gd name="T118" fmla="*/ 0 h 1508"/>
                    <a:gd name="T119" fmla="*/ 904 w 904"/>
                    <a:gd name="T120" fmla="*/ 1508 h 15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4" h="1508">
                      <a:moveTo>
                        <a:pt x="700" y="18"/>
                      </a:moveTo>
                      <a:lnTo>
                        <a:pt x="575" y="0"/>
                      </a:lnTo>
                      <a:lnTo>
                        <a:pt x="485" y="6"/>
                      </a:lnTo>
                      <a:lnTo>
                        <a:pt x="383" y="18"/>
                      </a:lnTo>
                      <a:lnTo>
                        <a:pt x="329" y="30"/>
                      </a:lnTo>
                      <a:lnTo>
                        <a:pt x="299" y="66"/>
                      </a:lnTo>
                      <a:lnTo>
                        <a:pt x="263" y="60"/>
                      </a:lnTo>
                      <a:lnTo>
                        <a:pt x="209" y="102"/>
                      </a:lnTo>
                      <a:lnTo>
                        <a:pt x="167" y="150"/>
                      </a:lnTo>
                      <a:lnTo>
                        <a:pt x="138" y="197"/>
                      </a:lnTo>
                      <a:lnTo>
                        <a:pt x="102" y="257"/>
                      </a:lnTo>
                      <a:lnTo>
                        <a:pt x="84" y="323"/>
                      </a:lnTo>
                      <a:lnTo>
                        <a:pt x="66" y="436"/>
                      </a:lnTo>
                      <a:lnTo>
                        <a:pt x="54" y="514"/>
                      </a:lnTo>
                      <a:lnTo>
                        <a:pt x="54" y="640"/>
                      </a:lnTo>
                      <a:lnTo>
                        <a:pt x="78" y="723"/>
                      </a:lnTo>
                      <a:lnTo>
                        <a:pt x="72" y="783"/>
                      </a:lnTo>
                      <a:lnTo>
                        <a:pt x="54" y="939"/>
                      </a:lnTo>
                      <a:lnTo>
                        <a:pt x="36" y="1004"/>
                      </a:lnTo>
                      <a:lnTo>
                        <a:pt x="30" y="1076"/>
                      </a:lnTo>
                      <a:lnTo>
                        <a:pt x="12" y="1124"/>
                      </a:lnTo>
                      <a:lnTo>
                        <a:pt x="0" y="1178"/>
                      </a:lnTo>
                      <a:lnTo>
                        <a:pt x="6" y="1237"/>
                      </a:lnTo>
                      <a:lnTo>
                        <a:pt x="30" y="1291"/>
                      </a:lnTo>
                      <a:lnTo>
                        <a:pt x="78" y="1339"/>
                      </a:lnTo>
                      <a:lnTo>
                        <a:pt x="162" y="1417"/>
                      </a:lnTo>
                      <a:lnTo>
                        <a:pt x="209" y="1435"/>
                      </a:lnTo>
                      <a:lnTo>
                        <a:pt x="269" y="1453"/>
                      </a:lnTo>
                      <a:lnTo>
                        <a:pt x="317" y="1472"/>
                      </a:lnTo>
                      <a:lnTo>
                        <a:pt x="359" y="1496"/>
                      </a:lnTo>
                      <a:lnTo>
                        <a:pt x="557" y="1508"/>
                      </a:lnTo>
                      <a:lnTo>
                        <a:pt x="689" y="1333"/>
                      </a:lnTo>
                      <a:lnTo>
                        <a:pt x="736" y="1172"/>
                      </a:lnTo>
                      <a:lnTo>
                        <a:pt x="904" y="1172"/>
                      </a:lnTo>
                      <a:lnTo>
                        <a:pt x="892" y="939"/>
                      </a:lnTo>
                      <a:lnTo>
                        <a:pt x="862" y="676"/>
                      </a:lnTo>
                      <a:lnTo>
                        <a:pt x="808" y="347"/>
                      </a:lnTo>
                      <a:lnTo>
                        <a:pt x="778" y="197"/>
                      </a:lnTo>
                      <a:lnTo>
                        <a:pt x="700" y="18"/>
                      </a:lnTo>
                      <a:close/>
                    </a:path>
                  </a:pathLst>
                </a:custGeom>
                <a:solidFill>
                  <a:srgbClr val="F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9" name="Freeform 115"/>
                <p:cNvSpPr>
                  <a:spLocks/>
                </p:cNvSpPr>
                <p:nvPr/>
              </p:nvSpPr>
              <p:spPr bwMode="auto">
                <a:xfrm>
                  <a:off x="1447" y="3266"/>
                  <a:ext cx="204" cy="251"/>
                </a:xfrm>
                <a:custGeom>
                  <a:avLst/>
                  <a:gdLst>
                    <a:gd name="T0" fmla="*/ 1 w 408"/>
                    <a:gd name="T1" fmla="*/ 1 h 502"/>
                    <a:gd name="T2" fmla="*/ 1 w 408"/>
                    <a:gd name="T3" fmla="*/ 1 h 502"/>
                    <a:gd name="T4" fmla="*/ 1 w 408"/>
                    <a:gd name="T5" fmla="*/ 0 h 502"/>
                    <a:gd name="T6" fmla="*/ 1 w 408"/>
                    <a:gd name="T7" fmla="*/ 1 h 502"/>
                    <a:gd name="T8" fmla="*/ 1 w 408"/>
                    <a:gd name="T9" fmla="*/ 1 h 502"/>
                    <a:gd name="T10" fmla="*/ 1 w 408"/>
                    <a:gd name="T11" fmla="*/ 1 h 502"/>
                    <a:gd name="T12" fmla="*/ 1 w 408"/>
                    <a:gd name="T13" fmla="*/ 1 h 502"/>
                    <a:gd name="T14" fmla="*/ 1 w 408"/>
                    <a:gd name="T15" fmla="*/ 1 h 502"/>
                    <a:gd name="T16" fmla="*/ 0 w 408"/>
                    <a:gd name="T17" fmla="*/ 1 h 502"/>
                    <a:gd name="T18" fmla="*/ 1 w 408"/>
                    <a:gd name="T19" fmla="*/ 1 h 502"/>
                    <a:gd name="T20" fmla="*/ 1 w 408"/>
                    <a:gd name="T21" fmla="*/ 1 h 502"/>
                    <a:gd name="T22" fmla="*/ 1 w 408"/>
                    <a:gd name="T23" fmla="*/ 1 h 502"/>
                    <a:gd name="T24" fmla="*/ 1 w 408"/>
                    <a:gd name="T25" fmla="*/ 1 h 502"/>
                    <a:gd name="T26" fmla="*/ 1 w 408"/>
                    <a:gd name="T27" fmla="*/ 1 h 502"/>
                    <a:gd name="T28" fmla="*/ 1 w 408"/>
                    <a:gd name="T29" fmla="*/ 1 h 502"/>
                    <a:gd name="T30" fmla="*/ 1 w 408"/>
                    <a:gd name="T31" fmla="*/ 1 h 502"/>
                    <a:gd name="T32" fmla="*/ 1 w 408"/>
                    <a:gd name="T33" fmla="*/ 1 h 5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502"/>
                    <a:gd name="T53" fmla="*/ 408 w 408"/>
                    <a:gd name="T54" fmla="*/ 502 h 5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502">
                      <a:moveTo>
                        <a:pt x="384" y="24"/>
                      </a:moveTo>
                      <a:lnTo>
                        <a:pt x="238" y="12"/>
                      </a:lnTo>
                      <a:lnTo>
                        <a:pt x="84" y="0"/>
                      </a:lnTo>
                      <a:lnTo>
                        <a:pt x="58" y="36"/>
                      </a:lnTo>
                      <a:lnTo>
                        <a:pt x="46" y="64"/>
                      </a:lnTo>
                      <a:lnTo>
                        <a:pt x="28" y="100"/>
                      </a:lnTo>
                      <a:lnTo>
                        <a:pt x="12" y="154"/>
                      </a:lnTo>
                      <a:lnTo>
                        <a:pt x="4" y="201"/>
                      </a:lnTo>
                      <a:lnTo>
                        <a:pt x="0" y="245"/>
                      </a:lnTo>
                      <a:lnTo>
                        <a:pt x="6" y="299"/>
                      </a:lnTo>
                      <a:lnTo>
                        <a:pt x="24" y="369"/>
                      </a:lnTo>
                      <a:lnTo>
                        <a:pt x="42" y="425"/>
                      </a:lnTo>
                      <a:lnTo>
                        <a:pt x="46" y="474"/>
                      </a:lnTo>
                      <a:lnTo>
                        <a:pt x="292" y="502"/>
                      </a:lnTo>
                      <a:lnTo>
                        <a:pt x="396" y="327"/>
                      </a:lnTo>
                      <a:lnTo>
                        <a:pt x="408" y="281"/>
                      </a:lnTo>
                      <a:lnTo>
                        <a:pt x="384" y="24"/>
                      </a:lnTo>
                      <a:close/>
                    </a:path>
                  </a:pathLst>
                </a:custGeom>
                <a:solidFill>
                  <a:srgbClr val="DF1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0" name="Freeform 116"/>
                <p:cNvSpPr>
                  <a:spLocks/>
                </p:cNvSpPr>
                <p:nvPr/>
              </p:nvSpPr>
              <p:spPr bwMode="auto">
                <a:xfrm>
                  <a:off x="1355" y="2807"/>
                  <a:ext cx="192" cy="482"/>
                </a:xfrm>
                <a:custGeom>
                  <a:avLst/>
                  <a:gdLst>
                    <a:gd name="T0" fmla="*/ 1 w 383"/>
                    <a:gd name="T1" fmla="*/ 0 h 962"/>
                    <a:gd name="T2" fmla="*/ 1 w 383"/>
                    <a:gd name="T3" fmla="*/ 1 h 962"/>
                    <a:gd name="T4" fmla="*/ 1 w 383"/>
                    <a:gd name="T5" fmla="*/ 1 h 962"/>
                    <a:gd name="T6" fmla="*/ 1 w 383"/>
                    <a:gd name="T7" fmla="*/ 1 h 962"/>
                    <a:gd name="T8" fmla="*/ 1 w 383"/>
                    <a:gd name="T9" fmla="*/ 1 h 962"/>
                    <a:gd name="T10" fmla="*/ 1 w 383"/>
                    <a:gd name="T11" fmla="*/ 1 h 962"/>
                    <a:gd name="T12" fmla="*/ 1 w 383"/>
                    <a:gd name="T13" fmla="*/ 1 h 962"/>
                    <a:gd name="T14" fmla="*/ 1 w 383"/>
                    <a:gd name="T15" fmla="*/ 1 h 962"/>
                    <a:gd name="T16" fmla="*/ 1 w 383"/>
                    <a:gd name="T17" fmla="*/ 1 h 962"/>
                    <a:gd name="T18" fmla="*/ 1 w 383"/>
                    <a:gd name="T19" fmla="*/ 1 h 962"/>
                    <a:gd name="T20" fmla="*/ 1 w 383"/>
                    <a:gd name="T21" fmla="*/ 1 h 962"/>
                    <a:gd name="T22" fmla="*/ 1 w 383"/>
                    <a:gd name="T23" fmla="*/ 1 h 962"/>
                    <a:gd name="T24" fmla="*/ 1 w 383"/>
                    <a:gd name="T25" fmla="*/ 1 h 962"/>
                    <a:gd name="T26" fmla="*/ 0 w 383"/>
                    <a:gd name="T27" fmla="*/ 1 h 962"/>
                    <a:gd name="T28" fmla="*/ 1 w 383"/>
                    <a:gd name="T29" fmla="*/ 1 h 962"/>
                    <a:gd name="T30" fmla="*/ 1 w 383"/>
                    <a:gd name="T31" fmla="*/ 1 h 962"/>
                    <a:gd name="T32" fmla="*/ 1 w 383"/>
                    <a:gd name="T33" fmla="*/ 1 h 962"/>
                    <a:gd name="T34" fmla="*/ 1 w 383"/>
                    <a:gd name="T35" fmla="*/ 1 h 962"/>
                    <a:gd name="T36" fmla="*/ 1 w 383"/>
                    <a:gd name="T37" fmla="*/ 1 h 962"/>
                    <a:gd name="T38" fmla="*/ 1 w 383"/>
                    <a:gd name="T39" fmla="*/ 1 h 962"/>
                    <a:gd name="T40" fmla="*/ 1 w 383"/>
                    <a:gd name="T41" fmla="*/ 1 h 962"/>
                    <a:gd name="T42" fmla="*/ 1 w 383"/>
                    <a:gd name="T43" fmla="*/ 1 h 962"/>
                    <a:gd name="T44" fmla="*/ 1 w 383"/>
                    <a:gd name="T45" fmla="*/ 1 h 962"/>
                    <a:gd name="T46" fmla="*/ 1 w 383"/>
                    <a:gd name="T47" fmla="*/ 1 h 962"/>
                    <a:gd name="T48" fmla="*/ 1 w 383"/>
                    <a:gd name="T49" fmla="*/ 1 h 962"/>
                    <a:gd name="T50" fmla="*/ 1 w 383"/>
                    <a:gd name="T51" fmla="*/ 1 h 962"/>
                    <a:gd name="T52" fmla="*/ 1 w 383"/>
                    <a:gd name="T53" fmla="*/ 1 h 962"/>
                    <a:gd name="T54" fmla="*/ 1 w 383"/>
                    <a:gd name="T55" fmla="*/ 1 h 962"/>
                    <a:gd name="T56" fmla="*/ 1 w 383"/>
                    <a:gd name="T57" fmla="*/ 1 h 962"/>
                    <a:gd name="T58" fmla="*/ 1 w 383"/>
                    <a:gd name="T59" fmla="*/ 1 h 962"/>
                    <a:gd name="T60" fmla="*/ 1 w 383"/>
                    <a:gd name="T61" fmla="*/ 1 h 962"/>
                    <a:gd name="T62" fmla="*/ 1 w 383"/>
                    <a:gd name="T63" fmla="*/ 0 h 9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962"/>
                    <a:gd name="T98" fmla="*/ 383 w 383"/>
                    <a:gd name="T99" fmla="*/ 962 h 9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962">
                      <a:moveTo>
                        <a:pt x="239" y="0"/>
                      </a:moveTo>
                      <a:lnTo>
                        <a:pt x="311" y="119"/>
                      </a:lnTo>
                      <a:lnTo>
                        <a:pt x="353" y="245"/>
                      </a:lnTo>
                      <a:lnTo>
                        <a:pt x="377" y="394"/>
                      </a:lnTo>
                      <a:lnTo>
                        <a:pt x="383" y="562"/>
                      </a:lnTo>
                      <a:lnTo>
                        <a:pt x="377" y="759"/>
                      </a:lnTo>
                      <a:lnTo>
                        <a:pt x="359" y="842"/>
                      </a:lnTo>
                      <a:lnTo>
                        <a:pt x="263" y="914"/>
                      </a:lnTo>
                      <a:lnTo>
                        <a:pt x="215" y="884"/>
                      </a:lnTo>
                      <a:lnTo>
                        <a:pt x="167" y="872"/>
                      </a:lnTo>
                      <a:lnTo>
                        <a:pt x="125" y="884"/>
                      </a:lnTo>
                      <a:lnTo>
                        <a:pt x="95" y="926"/>
                      </a:lnTo>
                      <a:lnTo>
                        <a:pt x="42" y="950"/>
                      </a:lnTo>
                      <a:lnTo>
                        <a:pt x="0" y="962"/>
                      </a:lnTo>
                      <a:lnTo>
                        <a:pt x="66" y="902"/>
                      </a:lnTo>
                      <a:lnTo>
                        <a:pt x="107" y="884"/>
                      </a:lnTo>
                      <a:lnTo>
                        <a:pt x="137" y="854"/>
                      </a:lnTo>
                      <a:lnTo>
                        <a:pt x="173" y="854"/>
                      </a:lnTo>
                      <a:lnTo>
                        <a:pt x="215" y="813"/>
                      </a:lnTo>
                      <a:lnTo>
                        <a:pt x="173" y="765"/>
                      </a:lnTo>
                      <a:lnTo>
                        <a:pt x="233" y="777"/>
                      </a:lnTo>
                      <a:lnTo>
                        <a:pt x="191" y="639"/>
                      </a:lnTo>
                      <a:lnTo>
                        <a:pt x="155" y="526"/>
                      </a:lnTo>
                      <a:lnTo>
                        <a:pt x="143" y="446"/>
                      </a:lnTo>
                      <a:lnTo>
                        <a:pt x="161" y="328"/>
                      </a:lnTo>
                      <a:lnTo>
                        <a:pt x="191" y="460"/>
                      </a:lnTo>
                      <a:lnTo>
                        <a:pt x="251" y="609"/>
                      </a:lnTo>
                      <a:lnTo>
                        <a:pt x="323" y="771"/>
                      </a:lnTo>
                      <a:lnTo>
                        <a:pt x="323" y="550"/>
                      </a:lnTo>
                      <a:lnTo>
                        <a:pt x="311" y="400"/>
                      </a:lnTo>
                      <a:lnTo>
                        <a:pt x="293" y="179"/>
                      </a:lnTo>
                      <a:lnTo>
                        <a:pt x="239" y="0"/>
                      </a:lnTo>
                      <a:close/>
                    </a:path>
                  </a:pathLst>
                </a:custGeom>
                <a:solidFill>
                  <a:srgbClr val="DF3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4" name="Freeform 117"/>
              <p:cNvSpPr>
                <a:spLocks/>
              </p:cNvSpPr>
              <p:nvPr/>
            </p:nvSpPr>
            <p:spPr bwMode="auto">
              <a:xfrm>
                <a:off x="1836" y="3073"/>
                <a:ext cx="558" cy="305"/>
              </a:xfrm>
              <a:custGeom>
                <a:avLst/>
                <a:gdLst>
                  <a:gd name="T0" fmla="*/ 0 w 1116"/>
                  <a:gd name="T1" fmla="*/ 1 h 609"/>
                  <a:gd name="T2" fmla="*/ 1 w 1116"/>
                  <a:gd name="T3" fmla="*/ 0 h 609"/>
                  <a:gd name="T4" fmla="*/ 1 w 1116"/>
                  <a:gd name="T5" fmla="*/ 1 h 609"/>
                  <a:gd name="T6" fmla="*/ 1 w 1116"/>
                  <a:gd name="T7" fmla="*/ 1 h 609"/>
                  <a:gd name="T8" fmla="*/ 1 w 1116"/>
                  <a:gd name="T9" fmla="*/ 1 h 609"/>
                  <a:gd name="T10" fmla="*/ 1 w 1116"/>
                  <a:gd name="T11" fmla="*/ 1 h 609"/>
                  <a:gd name="T12" fmla="*/ 1 w 1116"/>
                  <a:gd name="T13" fmla="*/ 1 h 609"/>
                  <a:gd name="T14" fmla="*/ 0 w 1116"/>
                  <a:gd name="T15" fmla="*/ 1 h 609"/>
                  <a:gd name="T16" fmla="*/ 0 60000 65536"/>
                  <a:gd name="T17" fmla="*/ 0 60000 65536"/>
                  <a:gd name="T18" fmla="*/ 0 60000 65536"/>
                  <a:gd name="T19" fmla="*/ 0 60000 65536"/>
                  <a:gd name="T20" fmla="*/ 0 60000 65536"/>
                  <a:gd name="T21" fmla="*/ 0 60000 65536"/>
                  <a:gd name="T22" fmla="*/ 0 60000 65536"/>
                  <a:gd name="T23" fmla="*/ 0 60000 65536"/>
                  <a:gd name="T24" fmla="*/ 0 w 1116"/>
                  <a:gd name="T25" fmla="*/ 0 h 609"/>
                  <a:gd name="T26" fmla="*/ 1116 w 1116"/>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6" h="609">
                    <a:moveTo>
                      <a:pt x="0" y="496"/>
                    </a:moveTo>
                    <a:lnTo>
                      <a:pt x="431" y="0"/>
                    </a:lnTo>
                    <a:lnTo>
                      <a:pt x="1116" y="189"/>
                    </a:lnTo>
                    <a:lnTo>
                      <a:pt x="834" y="544"/>
                    </a:lnTo>
                    <a:lnTo>
                      <a:pt x="659" y="583"/>
                    </a:lnTo>
                    <a:lnTo>
                      <a:pt x="479" y="609"/>
                    </a:lnTo>
                    <a:lnTo>
                      <a:pt x="90" y="585"/>
                    </a:lnTo>
                    <a:lnTo>
                      <a:pt x="0" y="49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118"/>
              <p:cNvSpPr>
                <a:spLocks/>
              </p:cNvSpPr>
              <p:nvPr/>
            </p:nvSpPr>
            <p:spPr bwMode="auto">
              <a:xfrm>
                <a:off x="1561" y="3253"/>
                <a:ext cx="477" cy="200"/>
              </a:xfrm>
              <a:custGeom>
                <a:avLst/>
                <a:gdLst>
                  <a:gd name="T0" fmla="*/ 1 w 954"/>
                  <a:gd name="T1" fmla="*/ 0 h 401"/>
                  <a:gd name="T2" fmla="*/ 1 w 954"/>
                  <a:gd name="T3" fmla="*/ 0 h 401"/>
                  <a:gd name="T4" fmla="*/ 1 w 954"/>
                  <a:gd name="T5" fmla="*/ 0 h 401"/>
                  <a:gd name="T6" fmla="*/ 1 w 954"/>
                  <a:gd name="T7" fmla="*/ 0 h 401"/>
                  <a:gd name="T8" fmla="*/ 1 w 954"/>
                  <a:gd name="T9" fmla="*/ 0 h 401"/>
                  <a:gd name="T10" fmla="*/ 1 w 954"/>
                  <a:gd name="T11" fmla="*/ 0 h 401"/>
                  <a:gd name="T12" fmla="*/ 1 w 954"/>
                  <a:gd name="T13" fmla="*/ 0 h 401"/>
                  <a:gd name="T14" fmla="*/ 1 w 954"/>
                  <a:gd name="T15" fmla="*/ 0 h 401"/>
                  <a:gd name="T16" fmla="*/ 1 w 954"/>
                  <a:gd name="T17" fmla="*/ 0 h 401"/>
                  <a:gd name="T18" fmla="*/ 1 w 954"/>
                  <a:gd name="T19" fmla="*/ 0 h 401"/>
                  <a:gd name="T20" fmla="*/ 1 w 954"/>
                  <a:gd name="T21" fmla="*/ 0 h 401"/>
                  <a:gd name="T22" fmla="*/ 1 w 954"/>
                  <a:gd name="T23" fmla="*/ 0 h 401"/>
                  <a:gd name="T24" fmla="*/ 1 w 954"/>
                  <a:gd name="T25" fmla="*/ 0 h 401"/>
                  <a:gd name="T26" fmla="*/ 1 w 954"/>
                  <a:gd name="T27" fmla="*/ 0 h 401"/>
                  <a:gd name="T28" fmla="*/ 1 w 954"/>
                  <a:gd name="T29" fmla="*/ 0 h 401"/>
                  <a:gd name="T30" fmla="*/ 1 w 954"/>
                  <a:gd name="T31" fmla="*/ 0 h 401"/>
                  <a:gd name="T32" fmla="*/ 1 w 954"/>
                  <a:gd name="T33" fmla="*/ 0 h 401"/>
                  <a:gd name="T34" fmla="*/ 1 w 954"/>
                  <a:gd name="T35" fmla="*/ 0 h 401"/>
                  <a:gd name="T36" fmla="*/ 1 w 954"/>
                  <a:gd name="T37" fmla="*/ 0 h 401"/>
                  <a:gd name="T38" fmla="*/ 1 w 954"/>
                  <a:gd name="T39" fmla="*/ 0 h 401"/>
                  <a:gd name="T40" fmla="*/ 1 w 954"/>
                  <a:gd name="T41" fmla="*/ 0 h 401"/>
                  <a:gd name="T42" fmla="*/ 1 w 954"/>
                  <a:gd name="T43" fmla="*/ 0 h 401"/>
                  <a:gd name="T44" fmla="*/ 1 w 954"/>
                  <a:gd name="T45" fmla="*/ 0 h 401"/>
                  <a:gd name="T46" fmla="*/ 1 w 954"/>
                  <a:gd name="T47" fmla="*/ 0 h 401"/>
                  <a:gd name="T48" fmla="*/ 1 w 954"/>
                  <a:gd name="T49" fmla="*/ 0 h 401"/>
                  <a:gd name="T50" fmla="*/ 1 w 954"/>
                  <a:gd name="T51" fmla="*/ 0 h 401"/>
                  <a:gd name="T52" fmla="*/ 1 w 954"/>
                  <a:gd name="T53" fmla="*/ 0 h 401"/>
                  <a:gd name="T54" fmla="*/ 1 w 954"/>
                  <a:gd name="T55" fmla="*/ 0 h 401"/>
                  <a:gd name="T56" fmla="*/ 1 w 954"/>
                  <a:gd name="T57" fmla="*/ 0 h 401"/>
                  <a:gd name="T58" fmla="*/ 1 w 954"/>
                  <a:gd name="T59" fmla="*/ 0 h 401"/>
                  <a:gd name="T60" fmla="*/ 1 w 954"/>
                  <a:gd name="T61" fmla="*/ 0 h 401"/>
                  <a:gd name="T62" fmla="*/ 1 w 954"/>
                  <a:gd name="T63" fmla="*/ 0 h 401"/>
                  <a:gd name="T64" fmla="*/ 1 w 954"/>
                  <a:gd name="T65" fmla="*/ 0 h 401"/>
                  <a:gd name="T66" fmla="*/ 1 w 954"/>
                  <a:gd name="T67" fmla="*/ 0 h 401"/>
                  <a:gd name="T68" fmla="*/ 1 w 954"/>
                  <a:gd name="T69" fmla="*/ 0 h 401"/>
                  <a:gd name="T70" fmla="*/ 1 w 954"/>
                  <a:gd name="T71" fmla="*/ 0 h 401"/>
                  <a:gd name="T72" fmla="*/ 1 w 954"/>
                  <a:gd name="T73" fmla="*/ 0 h 401"/>
                  <a:gd name="T74" fmla="*/ 0 w 954"/>
                  <a:gd name="T75" fmla="*/ 0 h 401"/>
                  <a:gd name="T76" fmla="*/ 0 w 954"/>
                  <a:gd name="T77" fmla="*/ 0 h 401"/>
                  <a:gd name="T78" fmla="*/ 1 w 954"/>
                  <a:gd name="T79" fmla="*/ 0 h 401"/>
                  <a:gd name="T80" fmla="*/ 1 w 954"/>
                  <a:gd name="T81" fmla="*/ 0 h 4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4"/>
                  <a:gd name="T124" fmla="*/ 0 h 401"/>
                  <a:gd name="T125" fmla="*/ 954 w 954"/>
                  <a:gd name="T126" fmla="*/ 401 h 4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4" h="401">
                    <a:moveTo>
                      <a:pt x="52" y="98"/>
                    </a:moveTo>
                    <a:lnTo>
                      <a:pt x="407" y="50"/>
                    </a:lnTo>
                    <a:lnTo>
                      <a:pt x="483" y="20"/>
                    </a:lnTo>
                    <a:lnTo>
                      <a:pt x="521" y="6"/>
                    </a:lnTo>
                    <a:lnTo>
                      <a:pt x="561" y="0"/>
                    </a:lnTo>
                    <a:lnTo>
                      <a:pt x="615" y="8"/>
                    </a:lnTo>
                    <a:lnTo>
                      <a:pt x="675" y="20"/>
                    </a:lnTo>
                    <a:lnTo>
                      <a:pt x="718" y="26"/>
                    </a:lnTo>
                    <a:lnTo>
                      <a:pt x="804" y="36"/>
                    </a:lnTo>
                    <a:lnTo>
                      <a:pt x="846" y="38"/>
                    </a:lnTo>
                    <a:lnTo>
                      <a:pt x="880" y="44"/>
                    </a:lnTo>
                    <a:lnTo>
                      <a:pt x="916" y="50"/>
                    </a:lnTo>
                    <a:lnTo>
                      <a:pt x="946" y="62"/>
                    </a:lnTo>
                    <a:lnTo>
                      <a:pt x="954" y="78"/>
                    </a:lnTo>
                    <a:lnTo>
                      <a:pt x="940" y="92"/>
                    </a:lnTo>
                    <a:lnTo>
                      <a:pt x="880" y="96"/>
                    </a:lnTo>
                    <a:lnTo>
                      <a:pt x="856" y="98"/>
                    </a:lnTo>
                    <a:lnTo>
                      <a:pt x="852" y="140"/>
                    </a:lnTo>
                    <a:lnTo>
                      <a:pt x="838" y="156"/>
                    </a:lnTo>
                    <a:lnTo>
                      <a:pt x="828" y="158"/>
                    </a:lnTo>
                    <a:lnTo>
                      <a:pt x="820" y="186"/>
                    </a:lnTo>
                    <a:lnTo>
                      <a:pt x="802" y="206"/>
                    </a:lnTo>
                    <a:lnTo>
                      <a:pt x="780" y="215"/>
                    </a:lnTo>
                    <a:lnTo>
                      <a:pt x="766" y="233"/>
                    </a:lnTo>
                    <a:lnTo>
                      <a:pt x="748" y="241"/>
                    </a:lnTo>
                    <a:lnTo>
                      <a:pt x="693" y="271"/>
                    </a:lnTo>
                    <a:lnTo>
                      <a:pt x="663" y="283"/>
                    </a:lnTo>
                    <a:lnTo>
                      <a:pt x="575" y="287"/>
                    </a:lnTo>
                    <a:lnTo>
                      <a:pt x="509" y="281"/>
                    </a:lnTo>
                    <a:lnTo>
                      <a:pt x="471" y="263"/>
                    </a:lnTo>
                    <a:lnTo>
                      <a:pt x="453" y="257"/>
                    </a:lnTo>
                    <a:lnTo>
                      <a:pt x="419" y="263"/>
                    </a:lnTo>
                    <a:lnTo>
                      <a:pt x="363" y="269"/>
                    </a:lnTo>
                    <a:lnTo>
                      <a:pt x="315" y="277"/>
                    </a:lnTo>
                    <a:lnTo>
                      <a:pt x="114" y="353"/>
                    </a:lnTo>
                    <a:lnTo>
                      <a:pt x="28" y="401"/>
                    </a:lnTo>
                    <a:lnTo>
                      <a:pt x="4" y="317"/>
                    </a:lnTo>
                    <a:lnTo>
                      <a:pt x="0" y="265"/>
                    </a:lnTo>
                    <a:lnTo>
                      <a:pt x="0" y="223"/>
                    </a:lnTo>
                    <a:lnTo>
                      <a:pt x="16" y="168"/>
                    </a:lnTo>
                    <a:lnTo>
                      <a:pt x="52" y="9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36" name="Group 119"/>
              <p:cNvGrpSpPr>
                <a:grpSpLocks/>
              </p:cNvGrpSpPr>
              <p:nvPr/>
            </p:nvGrpSpPr>
            <p:grpSpPr bwMode="auto">
              <a:xfrm>
                <a:off x="1469" y="2245"/>
                <a:ext cx="525" cy="703"/>
                <a:chOff x="1469" y="2245"/>
                <a:chExt cx="525" cy="703"/>
              </a:xfrm>
            </p:grpSpPr>
            <p:grpSp>
              <p:nvGrpSpPr>
                <p:cNvPr id="34837" name="Group 120"/>
                <p:cNvGrpSpPr>
                  <a:grpSpLocks/>
                </p:cNvGrpSpPr>
                <p:nvPr/>
              </p:nvGrpSpPr>
              <p:grpSpPr bwMode="auto">
                <a:xfrm>
                  <a:off x="1941" y="2435"/>
                  <a:ext cx="46" cy="126"/>
                  <a:chOff x="1941" y="2435"/>
                  <a:chExt cx="46" cy="126"/>
                </a:xfrm>
              </p:grpSpPr>
              <p:sp>
                <p:nvSpPr>
                  <p:cNvPr id="34856" name="Oval 121"/>
                  <p:cNvSpPr>
                    <a:spLocks noChangeArrowheads="1"/>
                  </p:cNvSpPr>
                  <p:nvPr/>
                </p:nvSpPr>
                <p:spPr bwMode="auto">
                  <a:xfrm>
                    <a:off x="1941" y="2435"/>
                    <a:ext cx="46" cy="126"/>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4857" name="Oval 122"/>
                  <p:cNvSpPr>
                    <a:spLocks noChangeArrowheads="1"/>
                  </p:cNvSpPr>
                  <p:nvPr/>
                </p:nvSpPr>
                <p:spPr bwMode="auto">
                  <a:xfrm>
                    <a:off x="1945" y="2438"/>
                    <a:ext cx="41" cy="120"/>
                  </a:xfrm>
                  <a:prstGeom prst="ellipse">
                    <a:avLst/>
                  </a:pr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nvGrpSpPr>
                <p:cNvPr id="34838" name="Group 123"/>
                <p:cNvGrpSpPr>
                  <a:grpSpLocks/>
                </p:cNvGrpSpPr>
                <p:nvPr/>
              </p:nvGrpSpPr>
              <p:grpSpPr bwMode="auto">
                <a:xfrm>
                  <a:off x="1469" y="2245"/>
                  <a:ext cx="525" cy="703"/>
                  <a:chOff x="1469" y="2245"/>
                  <a:chExt cx="525" cy="703"/>
                </a:xfrm>
              </p:grpSpPr>
              <p:grpSp>
                <p:nvGrpSpPr>
                  <p:cNvPr id="34845" name="Group 124"/>
                  <p:cNvGrpSpPr>
                    <a:grpSpLocks/>
                  </p:cNvGrpSpPr>
                  <p:nvPr/>
                </p:nvGrpSpPr>
                <p:grpSpPr bwMode="auto">
                  <a:xfrm>
                    <a:off x="1591" y="2289"/>
                    <a:ext cx="403" cy="659"/>
                    <a:chOff x="1591" y="2289"/>
                    <a:chExt cx="403" cy="659"/>
                  </a:xfrm>
                </p:grpSpPr>
                <p:sp>
                  <p:nvSpPr>
                    <p:cNvPr id="34852" name="Freeform 125"/>
                    <p:cNvSpPr>
                      <a:spLocks/>
                    </p:cNvSpPr>
                    <p:nvPr/>
                  </p:nvSpPr>
                  <p:spPr bwMode="auto">
                    <a:xfrm>
                      <a:off x="1591" y="2289"/>
                      <a:ext cx="403" cy="659"/>
                    </a:xfrm>
                    <a:custGeom>
                      <a:avLst/>
                      <a:gdLst>
                        <a:gd name="T0" fmla="*/ 1 w 806"/>
                        <a:gd name="T1" fmla="*/ 1 h 1317"/>
                        <a:gd name="T2" fmla="*/ 1 w 806"/>
                        <a:gd name="T3" fmla="*/ 1 h 1317"/>
                        <a:gd name="T4" fmla="*/ 1 w 806"/>
                        <a:gd name="T5" fmla="*/ 1 h 1317"/>
                        <a:gd name="T6" fmla="*/ 1 w 806"/>
                        <a:gd name="T7" fmla="*/ 1 h 1317"/>
                        <a:gd name="T8" fmla="*/ 1 w 806"/>
                        <a:gd name="T9" fmla="*/ 1 h 1317"/>
                        <a:gd name="T10" fmla="*/ 1 w 806"/>
                        <a:gd name="T11" fmla="*/ 1 h 1317"/>
                        <a:gd name="T12" fmla="*/ 1 w 806"/>
                        <a:gd name="T13" fmla="*/ 1 h 1317"/>
                        <a:gd name="T14" fmla="*/ 1 w 806"/>
                        <a:gd name="T15" fmla="*/ 1 h 1317"/>
                        <a:gd name="T16" fmla="*/ 1 w 806"/>
                        <a:gd name="T17" fmla="*/ 1 h 1317"/>
                        <a:gd name="T18" fmla="*/ 1 w 806"/>
                        <a:gd name="T19" fmla="*/ 1 h 1317"/>
                        <a:gd name="T20" fmla="*/ 1 w 806"/>
                        <a:gd name="T21" fmla="*/ 1 h 1317"/>
                        <a:gd name="T22" fmla="*/ 1 w 806"/>
                        <a:gd name="T23" fmla="*/ 1 h 1317"/>
                        <a:gd name="T24" fmla="*/ 1 w 806"/>
                        <a:gd name="T25" fmla="*/ 1 h 1317"/>
                        <a:gd name="T26" fmla="*/ 1 w 806"/>
                        <a:gd name="T27" fmla="*/ 1 h 1317"/>
                        <a:gd name="T28" fmla="*/ 1 w 806"/>
                        <a:gd name="T29" fmla="*/ 1 h 1317"/>
                        <a:gd name="T30" fmla="*/ 1 w 806"/>
                        <a:gd name="T31" fmla="*/ 1 h 1317"/>
                        <a:gd name="T32" fmla="*/ 1 w 806"/>
                        <a:gd name="T33" fmla="*/ 1 h 1317"/>
                        <a:gd name="T34" fmla="*/ 1 w 806"/>
                        <a:gd name="T35" fmla="*/ 1 h 1317"/>
                        <a:gd name="T36" fmla="*/ 1 w 806"/>
                        <a:gd name="T37" fmla="*/ 1 h 1317"/>
                        <a:gd name="T38" fmla="*/ 1 w 806"/>
                        <a:gd name="T39" fmla="*/ 1 h 1317"/>
                        <a:gd name="T40" fmla="*/ 1 w 806"/>
                        <a:gd name="T41" fmla="*/ 1 h 1317"/>
                        <a:gd name="T42" fmla="*/ 1 w 806"/>
                        <a:gd name="T43" fmla="*/ 1 h 1317"/>
                        <a:gd name="T44" fmla="*/ 1 w 806"/>
                        <a:gd name="T45" fmla="*/ 1 h 1317"/>
                        <a:gd name="T46" fmla="*/ 1 w 806"/>
                        <a:gd name="T47" fmla="*/ 1 h 1317"/>
                        <a:gd name="T48" fmla="*/ 1 w 806"/>
                        <a:gd name="T49" fmla="*/ 1 h 1317"/>
                        <a:gd name="T50" fmla="*/ 1 w 806"/>
                        <a:gd name="T51" fmla="*/ 1 h 1317"/>
                        <a:gd name="T52" fmla="*/ 0 w 806"/>
                        <a:gd name="T53" fmla="*/ 1 h 1317"/>
                        <a:gd name="T54" fmla="*/ 1 w 806"/>
                        <a:gd name="T55" fmla="*/ 1 h 1317"/>
                        <a:gd name="T56" fmla="*/ 1 w 806"/>
                        <a:gd name="T57" fmla="*/ 1 h 1317"/>
                        <a:gd name="T58" fmla="*/ 1 w 806"/>
                        <a:gd name="T59" fmla="*/ 1 h 1317"/>
                        <a:gd name="T60" fmla="*/ 1 w 806"/>
                        <a:gd name="T61" fmla="*/ 1 h 1317"/>
                        <a:gd name="T62" fmla="*/ 1 w 806"/>
                        <a:gd name="T63" fmla="*/ 1 h 1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6"/>
                        <a:gd name="T97" fmla="*/ 0 h 1317"/>
                        <a:gd name="T98" fmla="*/ 806 w 806"/>
                        <a:gd name="T99" fmla="*/ 1317 h 13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6" h="1317">
                          <a:moveTo>
                            <a:pt x="521" y="24"/>
                          </a:moveTo>
                          <a:lnTo>
                            <a:pt x="589" y="48"/>
                          </a:lnTo>
                          <a:lnTo>
                            <a:pt x="629" y="73"/>
                          </a:lnTo>
                          <a:lnTo>
                            <a:pt x="658" y="107"/>
                          </a:lnTo>
                          <a:lnTo>
                            <a:pt x="676" y="145"/>
                          </a:lnTo>
                          <a:lnTo>
                            <a:pt x="690" y="187"/>
                          </a:lnTo>
                          <a:lnTo>
                            <a:pt x="700" y="229"/>
                          </a:lnTo>
                          <a:lnTo>
                            <a:pt x="712" y="289"/>
                          </a:lnTo>
                          <a:lnTo>
                            <a:pt x="718" y="348"/>
                          </a:lnTo>
                          <a:lnTo>
                            <a:pt x="710" y="384"/>
                          </a:lnTo>
                          <a:lnTo>
                            <a:pt x="706" y="420"/>
                          </a:lnTo>
                          <a:lnTo>
                            <a:pt x="724" y="456"/>
                          </a:lnTo>
                          <a:lnTo>
                            <a:pt x="778" y="514"/>
                          </a:lnTo>
                          <a:lnTo>
                            <a:pt x="792" y="530"/>
                          </a:lnTo>
                          <a:lnTo>
                            <a:pt x="804" y="546"/>
                          </a:lnTo>
                          <a:lnTo>
                            <a:pt x="806" y="560"/>
                          </a:lnTo>
                          <a:lnTo>
                            <a:pt x="800" y="572"/>
                          </a:lnTo>
                          <a:lnTo>
                            <a:pt x="786" y="580"/>
                          </a:lnTo>
                          <a:lnTo>
                            <a:pt x="760" y="587"/>
                          </a:lnTo>
                          <a:lnTo>
                            <a:pt x="750" y="597"/>
                          </a:lnTo>
                          <a:lnTo>
                            <a:pt x="760" y="621"/>
                          </a:lnTo>
                          <a:lnTo>
                            <a:pt x="758" y="635"/>
                          </a:lnTo>
                          <a:lnTo>
                            <a:pt x="748" y="647"/>
                          </a:lnTo>
                          <a:lnTo>
                            <a:pt x="726" y="659"/>
                          </a:lnTo>
                          <a:lnTo>
                            <a:pt x="696" y="673"/>
                          </a:lnTo>
                          <a:lnTo>
                            <a:pt x="678" y="679"/>
                          </a:lnTo>
                          <a:lnTo>
                            <a:pt x="742" y="695"/>
                          </a:lnTo>
                          <a:lnTo>
                            <a:pt x="750" y="707"/>
                          </a:lnTo>
                          <a:lnTo>
                            <a:pt x="734" y="733"/>
                          </a:lnTo>
                          <a:lnTo>
                            <a:pt x="732" y="769"/>
                          </a:lnTo>
                          <a:lnTo>
                            <a:pt x="732" y="821"/>
                          </a:lnTo>
                          <a:lnTo>
                            <a:pt x="732" y="840"/>
                          </a:lnTo>
                          <a:lnTo>
                            <a:pt x="724" y="856"/>
                          </a:lnTo>
                          <a:lnTo>
                            <a:pt x="706" y="870"/>
                          </a:lnTo>
                          <a:lnTo>
                            <a:pt x="678" y="878"/>
                          </a:lnTo>
                          <a:lnTo>
                            <a:pt x="648" y="886"/>
                          </a:lnTo>
                          <a:lnTo>
                            <a:pt x="581" y="898"/>
                          </a:lnTo>
                          <a:lnTo>
                            <a:pt x="541" y="908"/>
                          </a:lnTo>
                          <a:lnTo>
                            <a:pt x="511" y="920"/>
                          </a:lnTo>
                          <a:lnTo>
                            <a:pt x="489" y="938"/>
                          </a:lnTo>
                          <a:lnTo>
                            <a:pt x="415" y="1042"/>
                          </a:lnTo>
                          <a:lnTo>
                            <a:pt x="525" y="1279"/>
                          </a:lnTo>
                          <a:lnTo>
                            <a:pt x="461" y="1297"/>
                          </a:lnTo>
                          <a:lnTo>
                            <a:pt x="363" y="1317"/>
                          </a:lnTo>
                          <a:lnTo>
                            <a:pt x="277" y="1313"/>
                          </a:lnTo>
                          <a:lnTo>
                            <a:pt x="227" y="1285"/>
                          </a:lnTo>
                          <a:lnTo>
                            <a:pt x="112" y="924"/>
                          </a:lnTo>
                          <a:lnTo>
                            <a:pt x="112" y="803"/>
                          </a:lnTo>
                          <a:lnTo>
                            <a:pt x="78" y="739"/>
                          </a:lnTo>
                          <a:lnTo>
                            <a:pt x="36" y="655"/>
                          </a:lnTo>
                          <a:lnTo>
                            <a:pt x="18" y="607"/>
                          </a:lnTo>
                          <a:lnTo>
                            <a:pt x="6" y="544"/>
                          </a:lnTo>
                          <a:lnTo>
                            <a:pt x="0" y="474"/>
                          </a:lnTo>
                          <a:lnTo>
                            <a:pt x="0" y="390"/>
                          </a:lnTo>
                          <a:lnTo>
                            <a:pt x="10" y="313"/>
                          </a:lnTo>
                          <a:lnTo>
                            <a:pt x="24" y="245"/>
                          </a:lnTo>
                          <a:lnTo>
                            <a:pt x="46" y="187"/>
                          </a:lnTo>
                          <a:lnTo>
                            <a:pt x="72" y="131"/>
                          </a:lnTo>
                          <a:lnTo>
                            <a:pt x="112" y="79"/>
                          </a:lnTo>
                          <a:lnTo>
                            <a:pt x="167" y="38"/>
                          </a:lnTo>
                          <a:lnTo>
                            <a:pt x="227" y="14"/>
                          </a:lnTo>
                          <a:lnTo>
                            <a:pt x="297" y="2"/>
                          </a:lnTo>
                          <a:lnTo>
                            <a:pt x="359" y="0"/>
                          </a:lnTo>
                          <a:lnTo>
                            <a:pt x="441" y="4"/>
                          </a:lnTo>
                          <a:lnTo>
                            <a:pt x="521" y="24"/>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53" name="Group 126"/>
                    <p:cNvGrpSpPr>
                      <a:grpSpLocks/>
                    </p:cNvGrpSpPr>
                    <p:nvPr/>
                  </p:nvGrpSpPr>
                  <p:grpSpPr bwMode="auto">
                    <a:xfrm>
                      <a:off x="1759" y="2673"/>
                      <a:ext cx="187" cy="243"/>
                      <a:chOff x="1759" y="2673"/>
                      <a:chExt cx="187" cy="243"/>
                    </a:xfrm>
                  </p:grpSpPr>
                  <p:sp>
                    <p:nvSpPr>
                      <p:cNvPr id="34854" name="Freeform 127"/>
                      <p:cNvSpPr>
                        <a:spLocks/>
                      </p:cNvSpPr>
                      <p:nvPr/>
                    </p:nvSpPr>
                    <p:spPr bwMode="auto">
                      <a:xfrm>
                        <a:off x="1761" y="2673"/>
                        <a:ext cx="185" cy="87"/>
                      </a:xfrm>
                      <a:custGeom>
                        <a:avLst/>
                        <a:gdLst>
                          <a:gd name="T0" fmla="*/ 0 w 371"/>
                          <a:gd name="T1" fmla="*/ 0 h 173"/>
                          <a:gd name="T2" fmla="*/ 0 w 371"/>
                          <a:gd name="T3" fmla="*/ 1 h 173"/>
                          <a:gd name="T4" fmla="*/ 0 w 371"/>
                          <a:gd name="T5" fmla="*/ 1 h 173"/>
                          <a:gd name="T6" fmla="*/ 0 w 371"/>
                          <a:gd name="T7" fmla="*/ 1 h 173"/>
                          <a:gd name="T8" fmla="*/ 0 w 371"/>
                          <a:gd name="T9" fmla="*/ 1 h 173"/>
                          <a:gd name="T10" fmla="*/ 0 w 371"/>
                          <a:gd name="T11" fmla="*/ 1 h 173"/>
                          <a:gd name="T12" fmla="*/ 0 w 371"/>
                          <a:gd name="T13" fmla="*/ 1 h 173"/>
                          <a:gd name="T14" fmla="*/ 0 w 371"/>
                          <a:gd name="T15" fmla="*/ 1 h 173"/>
                          <a:gd name="T16" fmla="*/ 0 w 371"/>
                          <a:gd name="T17" fmla="*/ 1 h 173"/>
                          <a:gd name="T18" fmla="*/ 0 w 371"/>
                          <a:gd name="T19" fmla="*/ 1 h 173"/>
                          <a:gd name="T20" fmla="*/ 0 w 371"/>
                          <a:gd name="T21" fmla="*/ 1 h 173"/>
                          <a:gd name="T22" fmla="*/ 0 w 371"/>
                          <a:gd name="T23" fmla="*/ 1 h 173"/>
                          <a:gd name="T24" fmla="*/ 0 w 371"/>
                          <a:gd name="T25" fmla="*/ 1 h 173"/>
                          <a:gd name="T26" fmla="*/ 0 w 371"/>
                          <a:gd name="T27" fmla="*/ 1 h 173"/>
                          <a:gd name="T28" fmla="*/ 0 w 371"/>
                          <a:gd name="T29" fmla="*/ 1 h 173"/>
                          <a:gd name="T30" fmla="*/ 0 w 371"/>
                          <a:gd name="T31" fmla="*/ 1 h 173"/>
                          <a:gd name="T32" fmla="*/ 0 w 371"/>
                          <a:gd name="T33" fmla="*/ 1 h 173"/>
                          <a:gd name="T34" fmla="*/ 0 w 371"/>
                          <a:gd name="T35" fmla="*/ 1 h 173"/>
                          <a:gd name="T36" fmla="*/ 0 w 371"/>
                          <a:gd name="T37" fmla="*/ 1 h 173"/>
                          <a:gd name="T38" fmla="*/ 0 w 371"/>
                          <a:gd name="T39" fmla="*/ 1 h 173"/>
                          <a:gd name="T40" fmla="*/ 0 w 371"/>
                          <a:gd name="T41" fmla="*/ 1 h 173"/>
                          <a:gd name="T42" fmla="*/ 0 w 371"/>
                          <a:gd name="T43" fmla="*/ 1 h 173"/>
                          <a:gd name="T44" fmla="*/ 0 w 371"/>
                          <a:gd name="T45" fmla="*/ 1 h 173"/>
                          <a:gd name="T46" fmla="*/ 0 w 371"/>
                          <a:gd name="T47" fmla="*/ 1 h 173"/>
                          <a:gd name="T48" fmla="*/ 0 w 371"/>
                          <a:gd name="T49" fmla="*/ 1 h 173"/>
                          <a:gd name="T50" fmla="*/ 0 w 371"/>
                          <a:gd name="T51" fmla="*/ 0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1"/>
                          <a:gd name="T79" fmla="*/ 0 h 173"/>
                          <a:gd name="T80" fmla="*/ 371 w 371"/>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1" h="173">
                            <a:moveTo>
                              <a:pt x="0" y="0"/>
                            </a:moveTo>
                            <a:lnTo>
                              <a:pt x="54" y="24"/>
                            </a:lnTo>
                            <a:lnTo>
                              <a:pt x="110" y="44"/>
                            </a:lnTo>
                            <a:lnTo>
                              <a:pt x="152" y="56"/>
                            </a:lnTo>
                            <a:lnTo>
                              <a:pt x="206" y="70"/>
                            </a:lnTo>
                            <a:lnTo>
                              <a:pt x="242" y="77"/>
                            </a:lnTo>
                            <a:lnTo>
                              <a:pt x="292" y="85"/>
                            </a:lnTo>
                            <a:lnTo>
                              <a:pt x="329" y="85"/>
                            </a:lnTo>
                            <a:lnTo>
                              <a:pt x="371" y="85"/>
                            </a:lnTo>
                            <a:lnTo>
                              <a:pt x="331" y="101"/>
                            </a:lnTo>
                            <a:lnTo>
                              <a:pt x="276" y="113"/>
                            </a:lnTo>
                            <a:lnTo>
                              <a:pt x="232" y="123"/>
                            </a:lnTo>
                            <a:lnTo>
                              <a:pt x="196" y="133"/>
                            </a:lnTo>
                            <a:lnTo>
                              <a:pt x="160" y="145"/>
                            </a:lnTo>
                            <a:lnTo>
                              <a:pt x="138" y="155"/>
                            </a:lnTo>
                            <a:lnTo>
                              <a:pt x="114" y="173"/>
                            </a:lnTo>
                            <a:lnTo>
                              <a:pt x="136" y="147"/>
                            </a:lnTo>
                            <a:lnTo>
                              <a:pt x="156" y="127"/>
                            </a:lnTo>
                            <a:lnTo>
                              <a:pt x="162" y="111"/>
                            </a:lnTo>
                            <a:lnTo>
                              <a:pt x="162" y="97"/>
                            </a:lnTo>
                            <a:lnTo>
                              <a:pt x="156" y="83"/>
                            </a:lnTo>
                            <a:lnTo>
                              <a:pt x="140" y="75"/>
                            </a:lnTo>
                            <a:lnTo>
                              <a:pt x="122" y="70"/>
                            </a:lnTo>
                            <a:lnTo>
                              <a:pt x="90" y="66"/>
                            </a:lnTo>
                            <a:lnTo>
                              <a:pt x="62" y="62"/>
                            </a:lnTo>
                            <a:lnTo>
                              <a:pt x="0" y="0"/>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5" name="Freeform 128"/>
                      <p:cNvSpPr>
                        <a:spLocks/>
                      </p:cNvSpPr>
                      <p:nvPr/>
                    </p:nvSpPr>
                    <p:spPr bwMode="auto">
                      <a:xfrm>
                        <a:off x="1759" y="2795"/>
                        <a:ext cx="45" cy="121"/>
                      </a:xfrm>
                      <a:custGeom>
                        <a:avLst/>
                        <a:gdLst>
                          <a:gd name="T0" fmla="*/ 0 w 92"/>
                          <a:gd name="T1" fmla="*/ 1 h 241"/>
                          <a:gd name="T2" fmla="*/ 0 w 92"/>
                          <a:gd name="T3" fmla="*/ 1 h 241"/>
                          <a:gd name="T4" fmla="*/ 0 w 92"/>
                          <a:gd name="T5" fmla="*/ 1 h 241"/>
                          <a:gd name="T6" fmla="*/ 0 w 92"/>
                          <a:gd name="T7" fmla="*/ 0 h 241"/>
                          <a:gd name="T8" fmla="*/ 0 w 92"/>
                          <a:gd name="T9" fmla="*/ 1 h 241"/>
                          <a:gd name="T10" fmla="*/ 0 w 92"/>
                          <a:gd name="T11" fmla="*/ 1 h 241"/>
                          <a:gd name="T12" fmla="*/ 0 w 92"/>
                          <a:gd name="T13" fmla="*/ 1 h 241"/>
                          <a:gd name="T14" fmla="*/ 0 w 92"/>
                          <a:gd name="T15" fmla="*/ 1 h 241"/>
                          <a:gd name="T16" fmla="*/ 0 w 92"/>
                          <a:gd name="T17" fmla="*/ 1 h 241"/>
                          <a:gd name="T18" fmla="*/ 0 w 92"/>
                          <a:gd name="T19" fmla="*/ 1 h 241"/>
                          <a:gd name="T20" fmla="*/ 0 w 92"/>
                          <a:gd name="T21" fmla="*/ 1 h 241"/>
                          <a:gd name="T22" fmla="*/ 0 w 92"/>
                          <a:gd name="T23" fmla="*/ 1 h 241"/>
                          <a:gd name="T24" fmla="*/ 0 w 92"/>
                          <a:gd name="T25" fmla="*/ 1 h 241"/>
                          <a:gd name="T26" fmla="*/ 0 w 92"/>
                          <a:gd name="T27" fmla="*/ 1 h 241"/>
                          <a:gd name="T28" fmla="*/ 0 w 92"/>
                          <a:gd name="T29" fmla="*/ 1 h 241"/>
                          <a:gd name="T30" fmla="*/ 0 w 92"/>
                          <a:gd name="T31" fmla="*/ 1 h 241"/>
                          <a:gd name="T32" fmla="*/ 0 w 92"/>
                          <a:gd name="T33" fmla="*/ 1 h 241"/>
                          <a:gd name="T34" fmla="*/ 0 w 92"/>
                          <a:gd name="T35" fmla="*/ 1 h 241"/>
                          <a:gd name="T36" fmla="*/ 0 w 92"/>
                          <a:gd name="T37" fmla="*/ 1 h 241"/>
                          <a:gd name="T38" fmla="*/ 0 w 92"/>
                          <a:gd name="T39" fmla="*/ 1 h 241"/>
                          <a:gd name="T40" fmla="*/ 0 w 92"/>
                          <a:gd name="T41" fmla="*/ 1 h 241"/>
                          <a:gd name="T42" fmla="*/ 0 w 92"/>
                          <a:gd name="T43" fmla="*/ 1 h 241"/>
                          <a:gd name="T44" fmla="*/ 0 w 92"/>
                          <a:gd name="T45" fmla="*/ 1 h 2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41"/>
                          <a:gd name="T71" fmla="*/ 92 w 92"/>
                          <a:gd name="T72" fmla="*/ 241 h 2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41">
                            <a:moveTo>
                              <a:pt x="52" y="28"/>
                            </a:moveTo>
                            <a:lnTo>
                              <a:pt x="52" y="10"/>
                            </a:lnTo>
                            <a:lnTo>
                              <a:pt x="46" y="2"/>
                            </a:lnTo>
                            <a:lnTo>
                              <a:pt x="32" y="0"/>
                            </a:lnTo>
                            <a:lnTo>
                              <a:pt x="18" y="8"/>
                            </a:lnTo>
                            <a:lnTo>
                              <a:pt x="8" y="22"/>
                            </a:lnTo>
                            <a:lnTo>
                              <a:pt x="0" y="40"/>
                            </a:lnTo>
                            <a:lnTo>
                              <a:pt x="0" y="64"/>
                            </a:lnTo>
                            <a:lnTo>
                              <a:pt x="2" y="137"/>
                            </a:lnTo>
                            <a:lnTo>
                              <a:pt x="8" y="167"/>
                            </a:lnTo>
                            <a:lnTo>
                              <a:pt x="16" y="183"/>
                            </a:lnTo>
                            <a:lnTo>
                              <a:pt x="76" y="241"/>
                            </a:lnTo>
                            <a:lnTo>
                              <a:pt x="92" y="183"/>
                            </a:lnTo>
                            <a:lnTo>
                              <a:pt x="64" y="143"/>
                            </a:lnTo>
                            <a:lnTo>
                              <a:pt x="68" y="171"/>
                            </a:lnTo>
                            <a:lnTo>
                              <a:pt x="70" y="195"/>
                            </a:lnTo>
                            <a:lnTo>
                              <a:pt x="68" y="203"/>
                            </a:lnTo>
                            <a:lnTo>
                              <a:pt x="22" y="151"/>
                            </a:lnTo>
                            <a:lnTo>
                              <a:pt x="20" y="131"/>
                            </a:lnTo>
                            <a:lnTo>
                              <a:pt x="16" y="103"/>
                            </a:lnTo>
                            <a:lnTo>
                              <a:pt x="26" y="72"/>
                            </a:lnTo>
                            <a:lnTo>
                              <a:pt x="38" y="46"/>
                            </a:lnTo>
                            <a:lnTo>
                              <a:pt x="52" y="28"/>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4846" name="Freeform 129"/>
                  <p:cNvSpPr>
                    <a:spLocks/>
                  </p:cNvSpPr>
                  <p:nvPr/>
                </p:nvSpPr>
                <p:spPr bwMode="auto">
                  <a:xfrm>
                    <a:off x="1871" y="2498"/>
                    <a:ext cx="30" cy="24"/>
                  </a:xfrm>
                  <a:custGeom>
                    <a:avLst/>
                    <a:gdLst>
                      <a:gd name="T0" fmla="*/ 1 w 60"/>
                      <a:gd name="T1" fmla="*/ 0 h 50"/>
                      <a:gd name="T2" fmla="*/ 1 w 60"/>
                      <a:gd name="T3" fmla="*/ 0 h 50"/>
                      <a:gd name="T4" fmla="*/ 0 w 60"/>
                      <a:gd name="T5" fmla="*/ 0 h 50"/>
                      <a:gd name="T6" fmla="*/ 1 w 60"/>
                      <a:gd name="T7" fmla="*/ 0 h 50"/>
                      <a:gd name="T8" fmla="*/ 1 w 60"/>
                      <a:gd name="T9" fmla="*/ 0 h 50"/>
                      <a:gd name="T10" fmla="*/ 1 w 60"/>
                      <a:gd name="T11" fmla="*/ 0 h 50"/>
                      <a:gd name="T12" fmla="*/ 1 w 60"/>
                      <a:gd name="T13" fmla="*/ 0 h 50"/>
                      <a:gd name="T14" fmla="*/ 0 60000 65536"/>
                      <a:gd name="T15" fmla="*/ 0 60000 65536"/>
                      <a:gd name="T16" fmla="*/ 0 60000 65536"/>
                      <a:gd name="T17" fmla="*/ 0 60000 65536"/>
                      <a:gd name="T18" fmla="*/ 0 60000 65536"/>
                      <a:gd name="T19" fmla="*/ 0 60000 65536"/>
                      <a:gd name="T20" fmla="*/ 0 60000 65536"/>
                      <a:gd name="T21" fmla="*/ 0 w 60"/>
                      <a:gd name="T22" fmla="*/ 0 h 50"/>
                      <a:gd name="T23" fmla="*/ 60 w 6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0">
                        <a:moveTo>
                          <a:pt x="52" y="0"/>
                        </a:moveTo>
                        <a:lnTo>
                          <a:pt x="28" y="10"/>
                        </a:lnTo>
                        <a:lnTo>
                          <a:pt x="0" y="30"/>
                        </a:lnTo>
                        <a:lnTo>
                          <a:pt x="20" y="44"/>
                        </a:lnTo>
                        <a:lnTo>
                          <a:pt x="50" y="50"/>
                        </a:lnTo>
                        <a:lnTo>
                          <a:pt x="60" y="4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7" name="Freeform 130"/>
                  <p:cNvSpPr>
                    <a:spLocks/>
                  </p:cNvSpPr>
                  <p:nvPr/>
                </p:nvSpPr>
                <p:spPr bwMode="auto">
                  <a:xfrm>
                    <a:off x="1859" y="2447"/>
                    <a:ext cx="52" cy="45"/>
                  </a:xfrm>
                  <a:custGeom>
                    <a:avLst/>
                    <a:gdLst>
                      <a:gd name="T0" fmla="*/ 1 w 104"/>
                      <a:gd name="T1" fmla="*/ 0 h 89"/>
                      <a:gd name="T2" fmla="*/ 1 w 104"/>
                      <a:gd name="T3" fmla="*/ 1 h 89"/>
                      <a:gd name="T4" fmla="*/ 1 w 104"/>
                      <a:gd name="T5" fmla="*/ 1 h 89"/>
                      <a:gd name="T6" fmla="*/ 1 w 104"/>
                      <a:gd name="T7" fmla="*/ 1 h 89"/>
                      <a:gd name="T8" fmla="*/ 1 w 104"/>
                      <a:gd name="T9" fmla="*/ 1 h 89"/>
                      <a:gd name="T10" fmla="*/ 0 w 104"/>
                      <a:gd name="T11" fmla="*/ 1 h 89"/>
                      <a:gd name="T12" fmla="*/ 1 w 104"/>
                      <a:gd name="T13" fmla="*/ 1 h 89"/>
                      <a:gd name="T14" fmla="*/ 1 w 104"/>
                      <a:gd name="T15" fmla="*/ 1 h 89"/>
                      <a:gd name="T16" fmla="*/ 1 w 104"/>
                      <a:gd name="T17" fmla="*/ 1 h 89"/>
                      <a:gd name="T18" fmla="*/ 1 w 104"/>
                      <a:gd name="T19" fmla="*/ 1 h 89"/>
                      <a:gd name="T20" fmla="*/ 1 w 10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89"/>
                      <a:gd name="T35" fmla="*/ 104 w 10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89">
                        <a:moveTo>
                          <a:pt x="104" y="0"/>
                        </a:moveTo>
                        <a:lnTo>
                          <a:pt x="80" y="6"/>
                        </a:lnTo>
                        <a:lnTo>
                          <a:pt x="62" y="23"/>
                        </a:lnTo>
                        <a:lnTo>
                          <a:pt x="46" y="45"/>
                        </a:lnTo>
                        <a:lnTo>
                          <a:pt x="30" y="65"/>
                        </a:lnTo>
                        <a:lnTo>
                          <a:pt x="0" y="89"/>
                        </a:lnTo>
                        <a:lnTo>
                          <a:pt x="36" y="77"/>
                        </a:lnTo>
                        <a:lnTo>
                          <a:pt x="60" y="59"/>
                        </a:lnTo>
                        <a:lnTo>
                          <a:pt x="80" y="41"/>
                        </a:lnTo>
                        <a:lnTo>
                          <a:pt x="98" y="35"/>
                        </a:lnTo>
                        <a:lnTo>
                          <a:pt x="10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48" name="Group 131"/>
                  <p:cNvGrpSpPr>
                    <a:grpSpLocks/>
                  </p:cNvGrpSpPr>
                  <p:nvPr/>
                </p:nvGrpSpPr>
                <p:grpSpPr bwMode="auto">
                  <a:xfrm>
                    <a:off x="1868" y="2477"/>
                    <a:ext cx="36" cy="47"/>
                    <a:chOff x="1868" y="2477"/>
                    <a:chExt cx="36" cy="47"/>
                  </a:xfrm>
                </p:grpSpPr>
                <p:sp>
                  <p:nvSpPr>
                    <p:cNvPr id="34850" name="Oval 132"/>
                    <p:cNvSpPr>
                      <a:spLocks noChangeArrowheads="1"/>
                    </p:cNvSpPr>
                    <p:nvPr/>
                  </p:nvSpPr>
                  <p:spPr bwMode="auto">
                    <a:xfrm>
                      <a:off x="1882" y="2501"/>
                      <a:ext cx="18" cy="20"/>
                    </a:xfrm>
                    <a:prstGeom prst="ellipse">
                      <a:avLst/>
                    </a:prstGeom>
                    <a:solidFill>
                      <a:srgbClr val="5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4851" name="Freeform 133"/>
                    <p:cNvSpPr>
                      <a:spLocks/>
                    </p:cNvSpPr>
                    <p:nvPr/>
                  </p:nvSpPr>
                  <p:spPr bwMode="auto">
                    <a:xfrm>
                      <a:off x="1868" y="2477"/>
                      <a:ext cx="36" cy="47"/>
                    </a:xfrm>
                    <a:custGeom>
                      <a:avLst/>
                      <a:gdLst>
                        <a:gd name="T0" fmla="*/ 1 w 72"/>
                        <a:gd name="T1" fmla="*/ 0 h 96"/>
                        <a:gd name="T2" fmla="*/ 1 w 72"/>
                        <a:gd name="T3" fmla="*/ 0 h 96"/>
                        <a:gd name="T4" fmla="*/ 1 w 72"/>
                        <a:gd name="T5" fmla="*/ 0 h 96"/>
                        <a:gd name="T6" fmla="*/ 1 w 72"/>
                        <a:gd name="T7" fmla="*/ 0 h 96"/>
                        <a:gd name="T8" fmla="*/ 1 w 72"/>
                        <a:gd name="T9" fmla="*/ 0 h 96"/>
                        <a:gd name="T10" fmla="*/ 0 w 72"/>
                        <a:gd name="T11" fmla="*/ 0 h 96"/>
                        <a:gd name="T12" fmla="*/ 1 w 72"/>
                        <a:gd name="T13" fmla="*/ 0 h 96"/>
                        <a:gd name="T14" fmla="*/ 1 w 72"/>
                        <a:gd name="T15" fmla="*/ 0 h 96"/>
                        <a:gd name="T16" fmla="*/ 1 w 72"/>
                        <a:gd name="T17" fmla="*/ 0 h 96"/>
                        <a:gd name="T18" fmla="*/ 1 w 72"/>
                        <a:gd name="T19" fmla="*/ 0 h 96"/>
                        <a:gd name="T20" fmla="*/ 1 w 72"/>
                        <a:gd name="T21" fmla="*/ 0 h 96"/>
                        <a:gd name="T22" fmla="*/ 1 w 72"/>
                        <a:gd name="T23" fmla="*/ 0 h 96"/>
                        <a:gd name="T24" fmla="*/ 1 w 72"/>
                        <a:gd name="T25" fmla="*/ 0 h 96"/>
                        <a:gd name="T26" fmla="*/ 1 w 72"/>
                        <a:gd name="T27" fmla="*/ 0 h 96"/>
                        <a:gd name="T28" fmla="*/ 1 w 72"/>
                        <a:gd name="T29" fmla="*/ 0 h 96"/>
                        <a:gd name="T30" fmla="*/ 1 w 72"/>
                        <a:gd name="T31" fmla="*/ 0 h 96"/>
                        <a:gd name="T32" fmla="*/ 1 w 72"/>
                        <a:gd name="T33" fmla="*/ 0 h 96"/>
                        <a:gd name="T34" fmla="*/ 1 w 72"/>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6"/>
                        <a:gd name="T56" fmla="*/ 72 w 72"/>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6">
                          <a:moveTo>
                            <a:pt x="62" y="24"/>
                          </a:moveTo>
                          <a:lnTo>
                            <a:pt x="42" y="42"/>
                          </a:lnTo>
                          <a:lnTo>
                            <a:pt x="48" y="0"/>
                          </a:lnTo>
                          <a:lnTo>
                            <a:pt x="32" y="42"/>
                          </a:lnTo>
                          <a:lnTo>
                            <a:pt x="20" y="60"/>
                          </a:lnTo>
                          <a:lnTo>
                            <a:pt x="0" y="74"/>
                          </a:lnTo>
                          <a:lnTo>
                            <a:pt x="24" y="92"/>
                          </a:lnTo>
                          <a:lnTo>
                            <a:pt x="26" y="92"/>
                          </a:lnTo>
                          <a:lnTo>
                            <a:pt x="42" y="96"/>
                          </a:lnTo>
                          <a:lnTo>
                            <a:pt x="64" y="96"/>
                          </a:lnTo>
                          <a:lnTo>
                            <a:pt x="60" y="82"/>
                          </a:lnTo>
                          <a:lnTo>
                            <a:pt x="42" y="86"/>
                          </a:lnTo>
                          <a:lnTo>
                            <a:pt x="24" y="78"/>
                          </a:lnTo>
                          <a:lnTo>
                            <a:pt x="10" y="72"/>
                          </a:lnTo>
                          <a:lnTo>
                            <a:pt x="24" y="64"/>
                          </a:lnTo>
                          <a:lnTo>
                            <a:pt x="48" y="54"/>
                          </a:lnTo>
                          <a:lnTo>
                            <a:pt x="72" y="42"/>
                          </a:lnTo>
                          <a:lnTo>
                            <a:pt x="62" y="24"/>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49" name="Freeform 134"/>
                  <p:cNvSpPr>
                    <a:spLocks/>
                  </p:cNvSpPr>
                  <p:nvPr/>
                </p:nvSpPr>
                <p:spPr bwMode="auto">
                  <a:xfrm>
                    <a:off x="1469" y="2245"/>
                    <a:ext cx="489" cy="571"/>
                  </a:xfrm>
                  <a:custGeom>
                    <a:avLst/>
                    <a:gdLst>
                      <a:gd name="T0" fmla="*/ 1 w 978"/>
                      <a:gd name="T1" fmla="*/ 0 h 1144"/>
                      <a:gd name="T2" fmla="*/ 1 w 978"/>
                      <a:gd name="T3" fmla="*/ 0 h 1144"/>
                      <a:gd name="T4" fmla="*/ 1 w 978"/>
                      <a:gd name="T5" fmla="*/ 0 h 1144"/>
                      <a:gd name="T6" fmla="*/ 1 w 978"/>
                      <a:gd name="T7" fmla="*/ 0 h 1144"/>
                      <a:gd name="T8" fmla="*/ 1 w 978"/>
                      <a:gd name="T9" fmla="*/ 0 h 1144"/>
                      <a:gd name="T10" fmla="*/ 1 w 978"/>
                      <a:gd name="T11" fmla="*/ 0 h 1144"/>
                      <a:gd name="T12" fmla="*/ 1 w 978"/>
                      <a:gd name="T13" fmla="*/ 0 h 1144"/>
                      <a:gd name="T14" fmla="*/ 1 w 978"/>
                      <a:gd name="T15" fmla="*/ 0 h 1144"/>
                      <a:gd name="T16" fmla="*/ 1 w 978"/>
                      <a:gd name="T17" fmla="*/ 0 h 1144"/>
                      <a:gd name="T18" fmla="*/ 1 w 978"/>
                      <a:gd name="T19" fmla="*/ 0 h 1144"/>
                      <a:gd name="T20" fmla="*/ 1 w 978"/>
                      <a:gd name="T21" fmla="*/ 0 h 1144"/>
                      <a:gd name="T22" fmla="*/ 1 w 978"/>
                      <a:gd name="T23" fmla="*/ 0 h 1144"/>
                      <a:gd name="T24" fmla="*/ 1 w 978"/>
                      <a:gd name="T25" fmla="*/ 0 h 1144"/>
                      <a:gd name="T26" fmla="*/ 1 w 978"/>
                      <a:gd name="T27" fmla="*/ 0 h 1144"/>
                      <a:gd name="T28" fmla="*/ 1 w 978"/>
                      <a:gd name="T29" fmla="*/ 0 h 1144"/>
                      <a:gd name="T30" fmla="*/ 1 w 978"/>
                      <a:gd name="T31" fmla="*/ 0 h 1144"/>
                      <a:gd name="T32" fmla="*/ 1 w 978"/>
                      <a:gd name="T33" fmla="*/ 0 h 1144"/>
                      <a:gd name="T34" fmla="*/ 1 w 978"/>
                      <a:gd name="T35" fmla="*/ 0 h 1144"/>
                      <a:gd name="T36" fmla="*/ 1 w 978"/>
                      <a:gd name="T37" fmla="*/ 0 h 1144"/>
                      <a:gd name="T38" fmla="*/ 1 w 978"/>
                      <a:gd name="T39" fmla="*/ 0 h 1144"/>
                      <a:gd name="T40" fmla="*/ 1 w 978"/>
                      <a:gd name="T41" fmla="*/ 0 h 1144"/>
                      <a:gd name="T42" fmla="*/ 1 w 978"/>
                      <a:gd name="T43" fmla="*/ 0 h 1144"/>
                      <a:gd name="T44" fmla="*/ 1 w 978"/>
                      <a:gd name="T45" fmla="*/ 0 h 1144"/>
                      <a:gd name="T46" fmla="*/ 1 w 978"/>
                      <a:gd name="T47" fmla="*/ 0 h 1144"/>
                      <a:gd name="T48" fmla="*/ 1 w 978"/>
                      <a:gd name="T49" fmla="*/ 0 h 1144"/>
                      <a:gd name="T50" fmla="*/ 1 w 978"/>
                      <a:gd name="T51" fmla="*/ 0 h 1144"/>
                      <a:gd name="T52" fmla="*/ 1 w 978"/>
                      <a:gd name="T53" fmla="*/ 0 h 1144"/>
                      <a:gd name="T54" fmla="*/ 1 w 978"/>
                      <a:gd name="T55" fmla="*/ 0 h 1144"/>
                      <a:gd name="T56" fmla="*/ 0 w 978"/>
                      <a:gd name="T57" fmla="*/ 0 h 1144"/>
                      <a:gd name="T58" fmla="*/ 0 w 978"/>
                      <a:gd name="T59" fmla="*/ 0 h 1144"/>
                      <a:gd name="T60" fmla="*/ 1 w 978"/>
                      <a:gd name="T61" fmla="*/ 0 h 1144"/>
                      <a:gd name="T62" fmla="*/ 1 w 978"/>
                      <a:gd name="T63" fmla="*/ 0 h 1144"/>
                      <a:gd name="T64" fmla="*/ 1 w 978"/>
                      <a:gd name="T65" fmla="*/ 0 h 1144"/>
                      <a:gd name="T66" fmla="*/ 1 w 978"/>
                      <a:gd name="T67" fmla="*/ 0 h 1144"/>
                      <a:gd name="T68" fmla="*/ 1 w 978"/>
                      <a:gd name="T69" fmla="*/ 0 h 1144"/>
                      <a:gd name="T70" fmla="*/ 1 w 978"/>
                      <a:gd name="T71" fmla="*/ 0 h 1144"/>
                      <a:gd name="T72" fmla="*/ 1 w 978"/>
                      <a:gd name="T73" fmla="*/ 0 h 1144"/>
                      <a:gd name="T74" fmla="*/ 1 w 978"/>
                      <a:gd name="T75" fmla="*/ 0 h 1144"/>
                      <a:gd name="T76" fmla="*/ 1 w 978"/>
                      <a:gd name="T77" fmla="*/ 0 h 1144"/>
                      <a:gd name="T78" fmla="*/ 1 w 978"/>
                      <a:gd name="T79" fmla="*/ 0 h 1144"/>
                      <a:gd name="T80" fmla="*/ 1 w 978"/>
                      <a:gd name="T81" fmla="*/ 0 h 1144"/>
                      <a:gd name="T82" fmla="*/ 1 w 978"/>
                      <a:gd name="T83" fmla="*/ 0 h 1144"/>
                      <a:gd name="T84" fmla="*/ 1 w 978"/>
                      <a:gd name="T85" fmla="*/ 0 h 1144"/>
                      <a:gd name="T86" fmla="*/ 1 w 978"/>
                      <a:gd name="T87" fmla="*/ 0 h 1144"/>
                      <a:gd name="T88" fmla="*/ 1 w 978"/>
                      <a:gd name="T89" fmla="*/ 0 h 1144"/>
                      <a:gd name="T90" fmla="*/ 1 w 978"/>
                      <a:gd name="T91" fmla="*/ 0 h 1144"/>
                      <a:gd name="T92" fmla="*/ 1 w 978"/>
                      <a:gd name="T93" fmla="*/ 0 h 1144"/>
                      <a:gd name="T94" fmla="*/ 1 w 978"/>
                      <a:gd name="T95" fmla="*/ 0 h 1144"/>
                      <a:gd name="T96" fmla="*/ 1 w 978"/>
                      <a:gd name="T97" fmla="*/ 0 h 1144"/>
                      <a:gd name="T98" fmla="*/ 1 w 978"/>
                      <a:gd name="T99" fmla="*/ 0 h 1144"/>
                      <a:gd name="T100" fmla="*/ 1 w 978"/>
                      <a:gd name="T101" fmla="*/ 0 h 1144"/>
                      <a:gd name="T102" fmla="*/ 1 w 978"/>
                      <a:gd name="T103" fmla="*/ 0 h 1144"/>
                      <a:gd name="T104" fmla="*/ 1 w 978"/>
                      <a:gd name="T105" fmla="*/ 0 h 1144"/>
                      <a:gd name="T106" fmla="*/ 1 w 978"/>
                      <a:gd name="T107" fmla="*/ 0 h 1144"/>
                      <a:gd name="T108" fmla="*/ 1 w 978"/>
                      <a:gd name="T109" fmla="*/ 0 h 1144"/>
                      <a:gd name="T110" fmla="*/ 1 w 978"/>
                      <a:gd name="T111" fmla="*/ 0 h 1144"/>
                      <a:gd name="T112" fmla="*/ 1 w 978"/>
                      <a:gd name="T113" fmla="*/ 0 h 1144"/>
                      <a:gd name="T114" fmla="*/ 1 w 978"/>
                      <a:gd name="T115" fmla="*/ 0 h 1144"/>
                      <a:gd name="T116" fmla="*/ 1 w 978"/>
                      <a:gd name="T117" fmla="*/ 0 h 1144"/>
                      <a:gd name="T118" fmla="*/ 1 w 978"/>
                      <a:gd name="T119" fmla="*/ 0 h 1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8"/>
                      <a:gd name="T181" fmla="*/ 0 h 1144"/>
                      <a:gd name="T182" fmla="*/ 978 w 978"/>
                      <a:gd name="T183" fmla="*/ 1144 h 11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8" h="1144">
                        <a:moveTo>
                          <a:pt x="948" y="339"/>
                        </a:moveTo>
                        <a:lnTo>
                          <a:pt x="960" y="327"/>
                        </a:lnTo>
                        <a:lnTo>
                          <a:pt x="974" y="311"/>
                        </a:lnTo>
                        <a:lnTo>
                          <a:pt x="978" y="275"/>
                        </a:lnTo>
                        <a:lnTo>
                          <a:pt x="978" y="209"/>
                        </a:lnTo>
                        <a:lnTo>
                          <a:pt x="960" y="155"/>
                        </a:lnTo>
                        <a:lnTo>
                          <a:pt x="936" y="126"/>
                        </a:lnTo>
                        <a:lnTo>
                          <a:pt x="900" y="90"/>
                        </a:lnTo>
                        <a:lnTo>
                          <a:pt x="827" y="78"/>
                        </a:lnTo>
                        <a:lnTo>
                          <a:pt x="719" y="60"/>
                        </a:lnTo>
                        <a:lnTo>
                          <a:pt x="623" y="36"/>
                        </a:lnTo>
                        <a:lnTo>
                          <a:pt x="545" y="18"/>
                        </a:lnTo>
                        <a:lnTo>
                          <a:pt x="449" y="0"/>
                        </a:lnTo>
                        <a:lnTo>
                          <a:pt x="401" y="18"/>
                        </a:lnTo>
                        <a:lnTo>
                          <a:pt x="348" y="60"/>
                        </a:lnTo>
                        <a:lnTo>
                          <a:pt x="300" y="108"/>
                        </a:lnTo>
                        <a:lnTo>
                          <a:pt x="264" y="161"/>
                        </a:lnTo>
                        <a:lnTo>
                          <a:pt x="222" y="245"/>
                        </a:lnTo>
                        <a:lnTo>
                          <a:pt x="198" y="323"/>
                        </a:lnTo>
                        <a:lnTo>
                          <a:pt x="186" y="401"/>
                        </a:lnTo>
                        <a:lnTo>
                          <a:pt x="168" y="490"/>
                        </a:lnTo>
                        <a:lnTo>
                          <a:pt x="168" y="568"/>
                        </a:lnTo>
                        <a:lnTo>
                          <a:pt x="144" y="658"/>
                        </a:lnTo>
                        <a:lnTo>
                          <a:pt x="114" y="737"/>
                        </a:lnTo>
                        <a:lnTo>
                          <a:pt x="78" y="791"/>
                        </a:lnTo>
                        <a:lnTo>
                          <a:pt x="42" y="827"/>
                        </a:lnTo>
                        <a:lnTo>
                          <a:pt x="6" y="869"/>
                        </a:lnTo>
                        <a:lnTo>
                          <a:pt x="6" y="881"/>
                        </a:lnTo>
                        <a:lnTo>
                          <a:pt x="0" y="917"/>
                        </a:lnTo>
                        <a:lnTo>
                          <a:pt x="0" y="976"/>
                        </a:lnTo>
                        <a:lnTo>
                          <a:pt x="18" y="1024"/>
                        </a:lnTo>
                        <a:lnTo>
                          <a:pt x="48" y="1054"/>
                        </a:lnTo>
                        <a:lnTo>
                          <a:pt x="144" y="1054"/>
                        </a:lnTo>
                        <a:lnTo>
                          <a:pt x="222" y="1066"/>
                        </a:lnTo>
                        <a:lnTo>
                          <a:pt x="300" y="1120"/>
                        </a:lnTo>
                        <a:lnTo>
                          <a:pt x="383" y="1144"/>
                        </a:lnTo>
                        <a:lnTo>
                          <a:pt x="455" y="1144"/>
                        </a:lnTo>
                        <a:lnTo>
                          <a:pt x="515" y="1108"/>
                        </a:lnTo>
                        <a:lnTo>
                          <a:pt x="539" y="1054"/>
                        </a:lnTo>
                        <a:lnTo>
                          <a:pt x="533" y="982"/>
                        </a:lnTo>
                        <a:lnTo>
                          <a:pt x="503" y="929"/>
                        </a:lnTo>
                        <a:lnTo>
                          <a:pt x="497" y="875"/>
                        </a:lnTo>
                        <a:lnTo>
                          <a:pt x="503" y="821"/>
                        </a:lnTo>
                        <a:lnTo>
                          <a:pt x="551" y="773"/>
                        </a:lnTo>
                        <a:lnTo>
                          <a:pt x="605" y="755"/>
                        </a:lnTo>
                        <a:lnTo>
                          <a:pt x="641" y="725"/>
                        </a:lnTo>
                        <a:lnTo>
                          <a:pt x="671" y="677"/>
                        </a:lnTo>
                        <a:lnTo>
                          <a:pt x="677" y="598"/>
                        </a:lnTo>
                        <a:lnTo>
                          <a:pt x="677" y="562"/>
                        </a:lnTo>
                        <a:lnTo>
                          <a:pt x="719" y="550"/>
                        </a:lnTo>
                        <a:lnTo>
                          <a:pt x="761" y="514"/>
                        </a:lnTo>
                        <a:lnTo>
                          <a:pt x="785" y="454"/>
                        </a:lnTo>
                        <a:lnTo>
                          <a:pt x="809" y="371"/>
                        </a:lnTo>
                        <a:lnTo>
                          <a:pt x="797" y="269"/>
                        </a:lnTo>
                        <a:lnTo>
                          <a:pt x="779" y="209"/>
                        </a:lnTo>
                        <a:lnTo>
                          <a:pt x="725" y="167"/>
                        </a:lnTo>
                        <a:lnTo>
                          <a:pt x="851" y="209"/>
                        </a:lnTo>
                        <a:lnTo>
                          <a:pt x="894" y="275"/>
                        </a:lnTo>
                        <a:lnTo>
                          <a:pt x="940" y="315"/>
                        </a:lnTo>
                        <a:lnTo>
                          <a:pt x="948" y="339"/>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39" name="Group 135"/>
                <p:cNvGrpSpPr>
                  <a:grpSpLocks/>
                </p:cNvGrpSpPr>
                <p:nvPr/>
              </p:nvGrpSpPr>
              <p:grpSpPr bwMode="auto">
                <a:xfrm>
                  <a:off x="1825" y="2435"/>
                  <a:ext cx="125" cy="135"/>
                  <a:chOff x="1825" y="2435"/>
                  <a:chExt cx="125" cy="135"/>
                </a:xfrm>
              </p:grpSpPr>
              <p:sp>
                <p:nvSpPr>
                  <p:cNvPr id="34840" name="Line 136"/>
                  <p:cNvSpPr>
                    <a:spLocks noChangeShapeType="1"/>
                  </p:cNvSpPr>
                  <p:nvPr/>
                </p:nvSpPr>
                <p:spPr bwMode="auto">
                  <a:xfrm flipV="1">
                    <a:off x="1941" y="2491"/>
                    <a:ext cx="9" cy="2"/>
                  </a:xfrm>
                  <a:prstGeom prst="line">
                    <a:avLst/>
                  </a:prstGeom>
                  <a:noFill/>
                  <a:ln w="9525">
                    <a:solidFill>
                      <a:srgbClr val="7F3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41" name="Group 137"/>
                  <p:cNvGrpSpPr>
                    <a:grpSpLocks/>
                  </p:cNvGrpSpPr>
                  <p:nvPr/>
                </p:nvGrpSpPr>
                <p:grpSpPr bwMode="auto">
                  <a:xfrm>
                    <a:off x="1825" y="2435"/>
                    <a:ext cx="117" cy="135"/>
                    <a:chOff x="1825" y="2435"/>
                    <a:chExt cx="117" cy="135"/>
                  </a:xfrm>
                </p:grpSpPr>
                <p:sp>
                  <p:nvSpPr>
                    <p:cNvPr id="34842" name="Freeform 138"/>
                    <p:cNvSpPr>
                      <a:spLocks/>
                    </p:cNvSpPr>
                    <p:nvPr/>
                  </p:nvSpPr>
                  <p:spPr bwMode="auto">
                    <a:xfrm>
                      <a:off x="1825" y="2513"/>
                      <a:ext cx="81" cy="47"/>
                    </a:xfrm>
                    <a:custGeom>
                      <a:avLst/>
                      <a:gdLst>
                        <a:gd name="T0" fmla="*/ 1 w 162"/>
                        <a:gd name="T1" fmla="*/ 0 h 96"/>
                        <a:gd name="T2" fmla="*/ 1 w 162"/>
                        <a:gd name="T3" fmla="*/ 0 h 96"/>
                        <a:gd name="T4" fmla="*/ 1 w 162"/>
                        <a:gd name="T5" fmla="*/ 0 h 96"/>
                        <a:gd name="T6" fmla="*/ 1 w 162"/>
                        <a:gd name="T7" fmla="*/ 0 h 96"/>
                        <a:gd name="T8" fmla="*/ 1 w 162"/>
                        <a:gd name="T9" fmla="*/ 0 h 96"/>
                        <a:gd name="T10" fmla="*/ 1 w 162"/>
                        <a:gd name="T11" fmla="*/ 0 h 96"/>
                        <a:gd name="T12" fmla="*/ 1 w 162"/>
                        <a:gd name="T13" fmla="*/ 0 h 96"/>
                        <a:gd name="T14" fmla="*/ 1 w 162"/>
                        <a:gd name="T15" fmla="*/ 0 h 96"/>
                        <a:gd name="T16" fmla="*/ 1 w 162"/>
                        <a:gd name="T17" fmla="*/ 0 h 96"/>
                        <a:gd name="T18" fmla="*/ 1 w 162"/>
                        <a:gd name="T19" fmla="*/ 0 h 96"/>
                        <a:gd name="T20" fmla="*/ 1 w 162"/>
                        <a:gd name="T21" fmla="*/ 0 h 96"/>
                        <a:gd name="T22" fmla="*/ 1 w 162"/>
                        <a:gd name="T23" fmla="*/ 0 h 96"/>
                        <a:gd name="T24" fmla="*/ 1 w 162"/>
                        <a:gd name="T25" fmla="*/ 0 h 96"/>
                        <a:gd name="T26" fmla="*/ 0 w 162"/>
                        <a:gd name="T27" fmla="*/ 0 h 96"/>
                        <a:gd name="T28" fmla="*/ 1 w 162"/>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96"/>
                        <a:gd name="T47" fmla="*/ 162 w 16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96">
                          <a:moveTo>
                            <a:pt x="20" y="0"/>
                          </a:moveTo>
                          <a:lnTo>
                            <a:pt x="50" y="26"/>
                          </a:lnTo>
                          <a:lnTo>
                            <a:pt x="74" y="42"/>
                          </a:lnTo>
                          <a:lnTo>
                            <a:pt x="92" y="52"/>
                          </a:lnTo>
                          <a:lnTo>
                            <a:pt x="116" y="62"/>
                          </a:lnTo>
                          <a:lnTo>
                            <a:pt x="138" y="66"/>
                          </a:lnTo>
                          <a:lnTo>
                            <a:pt x="156" y="62"/>
                          </a:lnTo>
                          <a:lnTo>
                            <a:pt x="162" y="96"/>
                          </a:lnTo>
                          <a:lnTo>
                            <a:pt x="136" y="96"/>
                          </a:lnTo>
                          <a:lnTo>
                            <a:pt x="116" y="94"/>
                          </a:lnTo>
                          <a:lnTo>
                            <a:pt x="90" y="82"/>
                          </a:lnTo>
                          <a:lnTo>
                            <a:pt x="66" y="64"/>
                          </a:lnTo>
                          <a:lnTo>
                            <a:pt x="44" y="48"/>
                          </a:lnTo>
                          <a:lnTo>
                            <a:pt x="0" y="8"/>
                          </a:lnTo>
                          <a:lnTo>
                            <a:pt x="20" y="0"/>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Oval 139"/>
                    <p:cNvSpPr>
                      <a:spLocks noChangeArrowheads="1"/>
                    </p:cNvSpPr>
                    <p:nvPr/>
                  </p:nvSpPr>
                  <p:spPr bwMode="auto">
                    <a:xfrm>
                      <a:off x="1895" y="2435"/>
                      <a:ext cx="47" cy="135"/>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4844" name="Oval 140"/>
                    <p:cNvSpPr>
                      <a:spLocks noChangeArrowheads="1"/>
                    </p:cNvSpPr>
                    <p:nvPr/>
                  </p:nvSpPr>
                  <p:spPr bwMode="auto">
                    <a:xfrm>
                      <a:off x="1899" y="2439"/>
                      <a:ext cx="42" cy="128"/>
                    </a:xfrm>
                    <a:prstGeom prst="ellipse">
                      <a:avLst/>
                    </a:pr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grpSp>
        </p:grpSp>
      </p:grpSp>
      <p:graphicFrame>
        <p:nvGraphicFramePr>
          <p:cNvPr id="34820" name="Object 2"/>
          <p:cNvGraphicFramePr>
            <a:graphicFrameLocks/>
          </p:cNvGraphicFramePr>
          <p:nvPr/>
        </p:nvGraphicFramePr>
        <p:xfrm>
          <a:off x="685800" y="1676400"/>
          <a:ext cx="3886200" cy="2357438"/>
        </p:xfrm>
        <a:graphic>
          <a:graphicData uri="http://schemas.openxmlformats.org/presentationml/2006/ole">
            <mc:AlternateContent xmlns:mc="http://schemas.openxmlformats.org/markup-compatibility/2006">
              <mc:Choice xmlns:v="urn:schemas-microsoft-com:vml" Requires="v">
                <p:oleObj spid="_x0000_s34960" name="Clip" r:id="rId4" imgW="8322945" imgH="5547995" progId="MS_ClipArt_Gallery.2">
                  <p:embed/>
                </p:oleObj>
              </mc:Choice>
              <mc:Fallback>
                <p:oleObj name="Clip" r:id="rId4" imgW="8322945" imgH="554799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3886200" cy="2357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142"/>
          <p:cNvSpPr>
            <a:spLocks noChangeArrowheads="1"/>
          </p:cNvSpPr>
          <p:nvPr/>
        </p:nvSpPr>
        <p:spPr bwMode="auto">
          <a:xfrm>
            <a:off x="803275" y="1785938"/>
            <a:ext cx="34639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rgbClr val="0000CC"/>
                </a:solidFill>
              </a:rPr>
              <a:t>The answer lies in the way we allocate </a:t>
            </a:r>
            <a:r>
              <a:rPr lang="en-US" altLang="en-US" sz="2400" b="1">
                <a:solidFill>
                  <a:srgbClr val="FF0000"/>
                </a:solidFill>
              </a:rPr>
              <a:t>common fixed costs</a:t>
            </a:r>
            <a:r>
              <a:rPr lang="en-US" altLang="en-US" sz="2400" b="1">
                <a:solidFill>
                  <a:srgbClr val="0000CC"/>
                </a:solidFill>
              </a:rPr>
              <a:t> to our products.</a:t>
            </a:r>
          </a:p>
        </p:txBody>
      </p:sp>
      <p:pic>
        <p:nvPicPr>
          <p:cNvPr id="34822" name="Picture 14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p:cNvGraphicFramePr>
          <p:nvPr/>
        </p:nvGraphicFramePr>
        <p:xfrm>
          <a:off x="5659438" y="1485900"/>
          <a:ext cx="3538537" cy="2705100"/>
        </p:xfrm>
        <a:graphic>
          <a:graphicData uri="http://schemas.openxmlformats.org/presentationml/2006/ole">
            <mc:AlternateContent xmlns:mc="http://schemas.openxmlformats.org/markup-compatibility/2006">
              <mc:Choice xmlns:v="urn:schemas-microsoft-com:vml" Requires="v">
                <p:oleObj spid="_x0000_s35985" name="Clip" r:id="rId4" imgW="7095490" imgH="6010910" progId="MS_ClipArt_Gallery.2">
                  <p:embed/>
                </p:oleObj>
              </mc:Choice>
              <mc:Fallback>
                <p:oleObj name="Clip" r:id="rId4" imgW="7095490" imgH="601091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438" y="1485900"/>
                        <a:ext cx="3538537" cy="270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Rectangle 2"/>
          <p:cNvSpPr>
            <a:spLocks noGrp="1" noChangeArrowheads="1"/>
          </p:cNvSpPr>
          <p:nvPr>
            <p:ph type="title"/>
          </p:nvPr>
        </p:nvSpPr>
        <p:spPr>
          <a:noFill/>
        </p:spPr>
        <p:txBody>
          <a:bodyPr lIns="90488" tIns="44450" rIns="90488" bIns="44450"/>
          <a:lstStyle/>
          <a:p>
            <a:r>
              <a:rPr lang="en-US" altLang="en-US" sz="3400" smtClean="0"/>
              <a:t>Beware of Allocated Fixed Costs</a:t>
            </a:r>
          </a:p>
        </p:txBody>
      </p:sp>
      <p:sp>
        <p:nvSpPr>
          <p:cNvPr id="35844" name="Rectangle 142"/>
          <p:cNvSpPr>
            <a:spLocks noChangeArrowheads="1"/>
          </p:cNvSpPr>
          <p:nvPr/>
        </p:nvSpPr>
        <p:spPr bwMode="auto">
          <a:xfrm>
            <a:off x="5638800" y="1676400"/>
            <a:ext cx="32543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t>Our allocations can make a segment look </a:t>
            </a:r>
            <a:r>
              <a:rPr lang="en-US" altLang="en-US" sz="2400" b="1">
                <a:solidFill>
                  <a:srgbClr val="FF0000"/>
                </a:solidFill>
              </a:rPr>
              <a:t>less profitable</a:t>
            </a:r>
            <a:r>
              <a:rPr lang="en-US" altLang="en-US" sz="2400" b="1"/>
              <a:t> than it really is.</a:t>
            </a:r>
          </a:p>
        </p:txBody>
      </p:sp>
      <p:sp>
        <p:nvSpPr>
          <p:cNvPr id="17554" name="Rectangle 142"/>
          <p:cNvSpPr>
            <a:spLocks noChangeArrowheads="1"/>
          </p:cNvSpPr>
          <p:nvPr/>
        </p:nvSpPr>
        <p:spPr bwMode="auto">
          <a:xfrm>
            <a:off x="457200" y="1709738"/>
            <a:ext cx="4114800" cy="1566862"/>
          </a:xfrm>
          <a:prstGeom prst="rect">
            <a:avLst/>
          </a:prstGeom>
          <a:solidFill>
            <a:schemeClr val="accent3">
              <a:lumMod val="20000"/>
              <a:lumOff val="80000"/>
            </a:schemeClr>
          </a:solidFill>
          <a:ln w="12699">
            <a:solidFill>
              <a:schemeClr val="tx1"/>
            </a:solidFill>
            <a:miter lim="800000"/>
            <a:headEnd/>
            <a:tailEnd/>
          </a:ln>
        </p:spPr>
        <p:txBody>
          <a:bodyPr lIns="90488" tIns="44450" rIns="90488" bIns="44450">
            <a:spAutoFit/>
          </a:bodyPr>
          <a:lstStyle/>
          <a:p>
            <a:pPr algn="ctr">
              <a:defRPr/>
            </a:pPr>
            <a:r>
              <a:rPr lang="en-US" sz="2400" b="1" dirty="0"/>
              <a:t>Including </a:t>
            </a:r>
            <a:r>
              <a:rPr lang="en-US" sz="2400" b="1" dirty="0">
                <a:solidFill>
                  <a:srgbClr val="FF0000"/>
                </a:solidFill>
              </a:rPr>
              <a:t>unavoidable common fixed costs</a:t>
            </a:r>
            <a:r>
              <a:rPr lang="en-US" sz="2400" b="1" dirty="0"/>
              <a:t> makes the product line appear to be unprofitable.</a:t>
            </a:r>
          </a:p>
        </p:txBody>
      </p:sp>
      <p:grpSp>
        <p:nvGrpSpPr>
          <p:cNvPr id="35846" name="Group 3"/>
          <p:cNvGrpSpPr>
            <a:grpSpLocks/>
          </p:cNvGrpSpPr>
          <p:nvPr/>
        </p:nvGrpSpPr>
        <p:grpSpPr bwMode="auto">
          <a:xfrm>
            <a:off x="1600200" y="3733800"/>
            <a:ext cx="5807075" cy="2878138"/>
            <a:chOff x="1000" y="2126"/>
            <a:chExt cx="3658" cy="1813"/>
          </a:xfrm>
        </p:grpSpPr>
        <p:grpSp>
          <p:nvGrpSpPr>
            <p:cNvPr id="35848" name="Group 4"/>
            <p:cNvGrpSpPr>
              <a:grpSpLocks/>
            </p:cNvGrpSpPr>
            <p:nvPr/>
          </p:nvGrpSpPr>
          <p:grpSpPr bwMode="auto">
            <a:xfrm>
              <a:off x="2268" y="2281"/>
              <a:ext cx="1114" cy="1079"/>
              <a:chOff x="2268" y="2281"/>
              <a:chExt cx="1114" cy="1079"/>
            </a:xfrm>
          </p:grpSpPr>
          <p:grpSp>
            <p:nvGrpSpPr>
              <p:cNvPr id="35931" name="Group 5"/>
              <p:cNvGrpSpPr>
                <a:grpSpLocks/>
              </p:cNvGrpSpPr>
              <p:nvPr/>
            </p:nvGrpSpPr>
            <p:grpSpPr bwMode="auto">
              <a:xfrm>
                <a:off x="2268" y="2610"/>
                <a:ext cx="1114" cy="750"/>
                <a:chOff x="2268" y="2610"/>
                <a:chExt cx="1114" cy="750"/>
              </a:xfrm>
            </p:grpSpPr>
            <p:grpSp>
              <p:nvGrpSpPr>
                <p:cNvPr id="35962" name="Group 6"/>
                <p:cNvGrpSpPr>
                  <a:grpSpLocks/>
                </p:cNvGrpSpPr>
                <p:nvPr/>
              </p:nvGrpSpPr>
              <p:grpSpPr bwMode="auto">
                <a:xfrm>
                  <a:off x="2591" y="2643"/>
                  <a:ext cx="423" cy="702"/>
                  <a:chOff x="2591" y="2643"/>
                  <a:chExt cx="423" cy="702"/>
                </a:xfrm>
              </p:grpSpPr>
              <p:sp>
                <p:nvSpPr>
                  <p:cNvPr id="35978" name="Freeform 7"/>
                  <p:cNvSpPr>
                    <a:spLocks/>
                  </p:cNvSpPr>
                  <p:nvPr/>
                </p:nvSpPr>
                <p:spPr bwMode="auto">
                  <a:xfrm>
                    <a:off x="2591" y="2643"/>
                    <a:ext cx="423" cy="702"/>
                  </a:xfrm>
                  <a:custGeom>
                    <a:avLst/>
                    <a:gdLst>
                      <a:gd name="T0" fmla="*/ 1 w 846"/>
                      <a:gd name="T1" fmla="*/ 0 h 1405"/>
                      <a:gd name="T2" fmla="*/ 1 w 846"/>
                      <a:gd name="T3" fmla="*/ 0 h 1405"/>
                      <a:gd name="T4" fmla="*/ 1 w 846"/>
                      <a:gd name="T5" fmla="*/ 0 h 1405"/>
                      <a:gd name="T6" fmla="*/ 1 w 846"/>
                      <a:gd name="T7" fmla="*/ 0 h 1405"/>
                      <a:gd name="T8" fmla="*/ 1 w 846"/>
                      <a:gd name="T9" fmla="*/ 0 h 1405"/>
                      <a:gd name="T10" fmla="*/ 1 w 846"/>
                      <a:gd name="T11" fmla="*/ 0 h 1405"/>
                      <a:gd name="T12" fmla="*/ 0 w 846"/>
                      <a:gd name="T13" fmla="*/ 0 h 1405"/>
                      <a:gd name="T14" fmla="*/ 1 w 846"/>
                      <a:gd name="T15" fmla="*/ 0 h 1405"/>
                      <a:gd name="T16" fmla="*/ 1 w 846"/>
                      <a:gd name="T17" fmla="*/ 0 h 1405"/>
                      <a:gd name="T18" fmla="*/ 1 w 846"/>
                      <a:gd name="T19" fmla="*/ 0 h 1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6"/>
                      <a:gd name="T31" fmla="*/ 0 h 1405"/>
                      <a:gd name="T32" fmla="*/ 846 w 846"/>
                      <a:gd name="T33" fmla="*/ 1405 h 14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6" h="1405">
                        <a:moveTo>
                          <a:pt x="263" y="0"/>
                        </a:moveTo>
                        <a:lnTo>
                          <a:pt x="499" y="185"/>
                        </a:lnTo>
                        <a:lnTo>
                          <a:pt x="691" y="30"/>
                        </a:lnTo>
                        <a:lnTo>
                          <a:pt x="738" y="705"/>
                        </a:lnTo>
                        <a:lnTo>
                          <a:pt x="792" y="1100"/>
                        </a:lnTo>
                        <a:lnTo>
                          <a:pt x="846" y="1405"/>
                        </a:lnTo>
                        <a:lnTo>
                          <a:pt x="0" y="1405"/>
                        </a:lnTo>
                        <a:lnTo>
                          <a:pt x="120" y="1022"/>
                        </a:lnTo>
                        <a:lnTo>
                          <a:pt x="198" y="544"/>
                        </a:lnTo>
                        <a:lnTo>
                          <a:pt x="263"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9" name="Freeform 8"/>
                  <p:cNvSpPr>
                    <a:spLocks/>
                  </p:cNvSpPr>
                  <p:nvPr/>
                </p:nvSpPr>
                <p:spPr bwMode="auto">
                  <a:xfrm>
                    <a:off x="2854" y="2697"/>
                    <a:ext cx="101" cy="127"/>
                  </a:xfrm>
                  <a:custGeom>
                    <a:avLst/>
                    <a:gdLst>
                      <a:gd name="T0" fmla="*/ 0 w 202"/>
                      <a:gd name="T1" fmla="*/ 0 h 255"/>
                      <a:gd name="T2" fmla="*/ 1 w 202"/>
                      <a:gd name="T3" fmla="*/ 0 h 255"/>
                      <a:gd name="T4" fmla="*/ 1 w 202"/>
                      <a:gd name="T5" fmla="*/ 0 h 255"/>
                      <a:gd name="T6" fmla="*/ 1 w 202"/>
                      <a:gd name="T7" fmla="*/ 0 h 255"/>
                      <a:gd name="T8" fmla="*/ 1 w 202"/>
                      <a:gd name="T9" fmla="*/ 0 h 255"/>
                      <a:gd name="T10" fmla="*/ 1 w 202"/>
                      <a:gd name="T11" fmla="*/ 0 h 255"/>
                      <a:gd name="T12" fmla="*/ 1 w 202"/>
                      <a:gd name="T13" fmla="*/ 0 h 255"/>
                      <a:gd name="T14" fmla="*/ 1 w 202"/>
                      <a:gd name="T15" fmla="*/ 0 h 255"/>
                      <a:gd name="T16" fmla="*/ 1 w 202"/>
                      <a:gd name="T17" fmla="*/ 0 h 255"/>
                      <a:gd name="T18" fmla="*/ 0 w 2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
                      <a:gd name="T31" fmla="*/ 0 h 255"/>
                      <a:gd name="T32" fmla="*/ 202 w 202"/>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 h="255">
                        <a:moveTo>
                          <a:pt x="0" y="93"/>
                        </a:moveTo>
                        <a:lnTo>
                          <a:pt x="28" y="123"/>
                        </a:lnTo>
                        <a:lnTo>
                          <a:pt x="44" y="141"/>
                        </a:lnTo>
                        <a:lnTo>
                          <a:pt x="54" y="165"/>
                        </a:lnTo>
                        <a:lnTo>
                          <a:pt x="62" y="201"/>
                        </a:lnTo>
                        <a:lnTo>
                          <a:pt x="66" y="239"/>
                        </a:lnTo>
                        <a:lnTo>
                          <a:pt x="86" y="255"/>
                        </a:lnTo>
                        <a:lnTo>
                          <a:pt x="202" y="107"/>
                        </a:lnTo>
                        <a:lnTo>
                          <a:pt x="146" y="0"/>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0" name="Freeform 9"/>
                  <p:cNvSpPr>
                    <a:spLocks/>
                  </p:cNvSpPr>
                  <p:nvPr/>
                </p:nvSpPr>
                <p:spPr bwMode="auto">
                  <a:xfrm>
                    <a:off x="2708" y="2652"/>
                    <a:ext cx="87" cy="177"/>
                  </a:xfrm>
                  <a:custGeom>
                    <a:avLst/>
                    <a:gdLst>
                      <a:gd name="T0" fmla="*/ 1 w 174"/>
                      <a:gd name="T1" fmla="*/ 0 h 355"/>
                      <a:gd name="T2" fmla="*/ 1 w 174"/>
                      <a:gd name="T3" fmla="*/ 0 h 355"/>
                      <a:gd name="T4" fmla="*/ 1 w 174"/>
                      <a:gd name="T5" fmla="*/ 0 h 355"/>
                      <a:gd name="T6" fmla="*/ 1 w 174"/>
                      <a:gd name="T7" fmla="*/ 0 h 355"/>
                      <a:gd name="T8" fmla="*/ 1 w 174"/>
                      <a:gd name="T9" fmla="*/ 0 h 355"/>
                      <a:gd name="T10" fmla="*/ 1 w 174"/>
                      <a:gd name="T11" fmla="*/ 0 h 355"/>
                      <a:gd name="T12" fmla="*/ 1 w 174"/>
                      <a:gd name="T13" fmla="*/ 0 h 355"/>
                      <a:gd name="T14" fmla="*/ 0 w 174"/>
                      <a:gd name="T15" fmla="*/ 0 h 355"/>
                      <a:gd name="T16" fmla="*/ 0 w 174"/>
                      <a:gd name="T17" fmla="*/ 0 h 355"/>
                      <a:gd name="T18" fmla="*/ 1 w 174"/>
                      <a:gd name="T19" fmla="*/ 0 h 355"/>
                      <a:gd name="T20" fmla="*/ 1 w 174"/>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55"/>
                      <a:gd name="T35" fmla="*/ 174 w 174"/>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55">
                        <a:moveTo>
                          <a:pt x="174" y="165"/>
                        </a:moveTo>
                        <a:lnTo>
                          <a:pt x="160" y="181"/>
                        </a:lnTo>
                        <a:lnTo>
                          <a:pt x="144" y="231"/>
                        </a:lnTo>
                        <a:lnTo>
                          <a:pt x="120" y="291"/>
                        </a:lnTo>
                        <a:lnTo>
                          <a:pt x="96" y="355"/>
                        </a:lnTo>
                        <a:lnTo>
                          <a:pt x="42" y="247"/>
                        </a:lnTo>
                        <a:lnTo>
                          <a:pt x="12" y="137"/>
                        </a:lnTo>
                        <a:lnTo>
                          <a:pt x="0" y="32"/>
                        </a:lnTo>
                        <a:lnTo>
                          <a:pt x="0" y="0"/>
                        </a:lnTo>
                        <a:lnTo>
                          <a:pt x="42" y="0"/>
                        </a:lnTo>
                        <a:lnTo>
                          <a:pt x="174"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81" name="Group 10"/>
                  <p:cNvGrpSpPr>
                    <a:grpSpLocks/>
                  </p:cNvGrpSpPr>
                  <p:nvPr/>
                </p:nvGrpSpPr>
                <p:grpSpPr bwMode="auto">
                  <a:xfrm>
                    <a:off x="2680" y="2939"/>
                    <a:ext cx="277" cy="367"/>
                    <a:chOff x="2680" y="2939"/>
                    <a:chExt cx="277" cy="367"/>
                  </a:xfrm>
                </p:grpSpPr>
                <p:sp>
                  <p:nvSpPr>
                    <p:cNvPr id="35983" name="Freeform 11"/>
                    <p:cNvSpPr>
                      <a:spLocks/>
                    </p:cNvSpPr>
                    <p:nvPr/>
                  </p:nvSpPr>
                  <p:spPr bwMode="auto">
                    <a:xfrm>
                      <a:off x="2710" y="2939"/>
                      <a:ext cx="208" cy="204"/>
                    </a:xfrm>
                    <a:custGeom>
                      <a:avLst/>
                      <a:gdLst>
                        <a:gd name="T0" fmla="*/ 0 w 418"/>
                        <a:gd name="T1" fmla="*/ 0 h 408"/>
                        <a:gd name="T2" fmla="*/ 0 w 418"/>
                        <a:gd name="T3" fmla="*/ 1 h 408"/>
                        <a:gd name="T4" fmla="*/ 0 w 418"/>
                        <a:gd name="T5" fmla="*/ 1 h 408"/>
                        <a:gd name="T6" fmla="*/ 0 w 418"/>
                        <a:gd name="T7" fmla="*/ 1 h 408"/>
                        <a:gd name="T8" fmla="*/ 0 w 418"/>
                        <a:gd name="T9" fmla="*/ 1 h 408"/>
                        <a:gd name="T10" fmla="*/ 0 w 418"/>
                        <a:gd name="T11" fmla="*/ 1 h 408"/>
                        <a:gd name="T12" fmla="*/ 0 w 418"/>
                        <a:gd name="T13" fmla="*/ 1 h 408"/>
                        <a:gd name="T14" fmla="*/ 0 w 418"/>
                        <a:gd name="T15" fmla="*/ 1 h 408"/>
                        <a:gd name="T16" fmla="*/ 0 w 418"/>
                        <a:gd name="T17" fmla="*/ 1 h 408"/>
                        <a:gd name="T18" fmla="*/ 0 w 418"/>
                        <a:gd name="T19" fmla="*/ 1 h 408"/>
                        <a:gd name="T20" fmla="*/ 0 w 418"/>
                        <a:gd name="T21" fmla="*/ 1 h 408"/>
                        <a:gd name="T22" fmla="*/ 0 w 418"/>
                        <a:gd name="T23" fmla="*/ 1 h 408"/>
                        <a:gd name="T24" fmla="*/ 0 w 418"/>
                        <a:gd name="T25" fmla="*/ 1 h 408"/>
                        <a:gd name="T26" fmla="*/ 0 w 418"/>
                        <a:gd name="T27" fmla="*/ 1 h 408"/>
                        <a:gd name="T28" fmla="*/ 0 w 418"/>
                        <a:gd name="T29" fmla="*/ 1 h 408"/>
                        <a:gd name="T30" fmla="*/ 0 w 418"/>
                        <a:gd name="T31" fmla="*/ 1 h 408"/>
                        <a:gd name="T32" fmla="*/ 0 w 418"/>
                        <a:gd name="T33" fmla="*/ 1 h 408"/>
                        <a:gd name="T34" fmla="*/ 0 w 418"/>
                        <a:gd name="T35" fmla="*/ 1 h 408"/>
                        <a:gd name="T36" fmla="*/ 0 w 418"/>
                        <a:gd name="T37" fmla="*/ 1 h 408"/>
                        <a:gd name="T38" fmla="*/ 0 w 418"/>
                        <a:gd name="T39" fmla="*/ 1 h 408"/>
                        <a:gd name="T40" fmla="*/ 0 w 418"/>
                        <a:gd name="T41" fmla="*/ 1 h 408"/>
                        <a:gd name="T42" fmla="*/ 0 w 418"/>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8"/>
                        <a:gd name="T67" fmla="*/ 0 h 408"/>
                        <a:gd name="T68" fmla="*/ 418 w 418"/>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8" h="408">
                          <a:moveTo>
                            <a:pt x="418" y="0"/>
                          </a:moveTo>
                          <a:lnTo>
                            <a:pt x="362" y="6"/>
                          </a:lnTo>
                          <a:lnTo>
                            <a:pt x="314" y="20"/>
                          </a:lnTo>
                          <a:lnTo>
                            <a:pt x="228" y="61"/>
                          </a:lnTo>
                          <a:lnTo>
                            <a:pt x="134" y="139"/>
                          </a:lnTo>
                          <a:lnTo>
                            <a:pt x="96" y="175"/>
                          </a:lnTo>
                          <a:lnTo>
                            <a:pt x="72" y="223"/>
                          </a:lnTo>
                          <a:lnTo>
                            <a:pt x="38" y="269"/>
                          </a:lnTo>
                          <a:lnTo>
                            <a:pt x="20" y="301"/>
                          </a:lnTo>
                          <a:lnTo>
                            <a:pt x="8" y="352"/>
                          </a:lnTo>
                          <a:lnTo>
                            <a:pt x="0" y="390"/>
                          </a:lnTo>
                          <a:lnTo>
                            <a:pt x="8" y="408"/>
                          </a:lnTo>
                          <a:lnTo>
                            <a:pt x="24" y="408"/>
                          </a:lnTo>
                          <a:lnTo>
                            <a:pt x="32" y="384"/>
                          </a:lnTo>
                          <a:lnTo>
                            <a:pt x="66" y="342"/>
                          </a:lnTo>
                          <a:lnTo>
                            <a:pt x="90" y="277"/>
                          </a:lnTo>
                          <a:lnTo>
                            <a:pt x="110" y="241"/>
                          </a:lnTo>
                          <a:lnTo>
                            <a:pt x="144" y="183"/>
                          </a:lnTo>
                          <a:lnTo>
                            <a:pt x="192" y="119"/>
                          </a:lnTo>
                          <a:lnTo>
                            <a:pt x="286" y="56"/>
                          </a:lnTo>
                          <a:lnTo>
                            <a:pt x="344" y="26"/>
                          </a:lnTo>
                          <a:lnTo>
                            <a:pt x="4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4" name="Freeform 12"/>
                    <p:cNvSpPr>
                      <a:spLocks/>
                    </p:cNvSpPr>
                    <p:nvPr/>
                  </p:nvSpPr>
                  <p:spPr bwMode="auto">
                    <a:xfrm>
                      <a:off x="2680" y="3034"/>
                      <a:ext cx="277" cy="272"/>
                    </a:xfrm>
                    <a:custGeom>
                      <a:avLst/>
                      <a:gdLst>
                        <a:gd name="T0" fmla="*/ 0 w 555"/>
                        <a:gd name="T1" fmla="*/ 0 h 544"/>
                        <a:gd name="T2" fmla="*/ 0 w 555"/>
                        <a:gd name="T3" fmla="*/ 1 h 544"/>
                        <a:gd name="T4" fmla="*/ 0 w 555"/>
                        <a:gd name="T5" fmla="*/ 1 h 544"/>
                        <a:gd name="T6" fmla="*/ 0 w 555"/>
                        <a:gd name="T7" fmla="*/ 1 h 544"/>
                        <a:gd name="T8" fmla="*/ 0 w 555"/>
                        <a:gd name="T9" fmla="*/ 1 h 544"/>
                        <a:gd name="T10" fmla="*/ 0 w 555"/>
                        <a:gd name="T11" fmla="*/ 1 h 544"/>
                        <a:gd name="T12" fmla="*/ 0 w 555"/>
                        <a:gd name="T13" fmla="*/ 1 h 544"/>
                        <a:gd name="T14" fmla="*/ 0 w 555"/>
                        <a:gd name="T15" fmla="*/ 1 h 544"/>
                        <a:gd name="T16" fmla="*/ 0 w 555"/>
                        <a:gd name="T17" fmla="*/ 1 h 544"/>
                        <a:gd name="T18" fmla="*/ 0 w 555"/>
                        <a:gd name="T19" fmla="*/ 1 h 544"/>
                        <a:gd name="T20" fmla="*/ 0 w 555"/>
                        <a:gd name="T21" fmla="*/ 1 h 544"/>
                        <a:gd name="T22" fmla="*/ 0 w 555"/>
                        <a:gd name="T23" fmla="*/ 1 h 544"/>
                        <a:gd name="T24" fmla="*/ 0 w 555"/>
                        <a:gd name="T25" fmla="*/ 1 h 544"/>
                        <a:gd name="T26" fmla="*/ 0 w 555"/>
                        <a:gd name="T27" fmla="*/ 1 h 544"/>
                        <a:gd name="T28" fmla="*/ 0 w 555"/>
                        <a:gd name="T29" fmla="*/ 1 h 544"/>
                        <a:gd name="T30" fmla="*/ 0 w 555"/>
                        <a:gd name="T31" fmla="*/ 1 h 544"/>
                        <a:gd name="T32" fmla="*/ 0 w 555"/>
                        <a:gd name="T33" fmla="*/ 1 h 544"/>
                        <a:gd name="T34" fmla="*/ 0 w 555"/>
                        <a:gd name="T35" fmla="*/ 1 h 544"/>
                        <a:gd name="T36" fmla="*/ 0 w 555"/>
                        <a:gd name="T37" fmla="*/ 1 h 544"/>
                        <a:gd name="T38" fmla="*/ 0 w 555"/>
                        <a:gd name="T39" fmla="*/ 1 h 544"/>
                        <a:gd name="T40" fmla="*/ 0 w 555"/>
                        <a:gd name="T41" fmla="*/ 1 h 544"/>
                        <a:gd name="T42" fmla="*/ 0 w 555"/>
                        <a:gd name="T43" fmla="*/ 1 h 544"/>
                        <a:gd name="T44" fmla="*/ 0 w 555"/>
                        <a:gd name="T45" fmla="*/ 1 h 544"/>
                        <a:gd name="T46" fmla="*/ 0 w 555"/>
                        <a:gd name="T47" fmla="*/ 1 h 544"/>
                        <a:gd name="T48" fmla="*/ 0 w 555"/>
                        <a:gd name="T49" fmla="*/ 1 h 544"/>
                        <a:gd name="T50" fmla="*/ 0 w 555"/>
                        <a:gd name="T51" fmla="*/ 1 h 544"/>
                        <a:gd name="T52" fmla="*/ 0 w 555"/>
                        <a:gd name="T53" fmla="*/ 1 h 544"/>
                        <a:gd name="T54" fmla="*/ 0 w 555"/>
                        <a:gd name="T55" fmla="*/ 1 h 544"/>
                        <a:gd name="T56" fmla="*/ 0 w 555"/>
                        <a:gd name="T57" fmla="*/ 1 h 544"/>
                        <a:gd name="T58" fmla="*/ 0 w 555"/>
                        <a:gd name="T59" fmla="*/ 1 h 544"/>
                        <a:gd name="T60" fmla="*/ 0 w 555"/>
                        <a:gd name="T61" fmla="*/ 1 h 544"/>
                        <a:gd name="T62" fmla="*/ 0 w 555"/>
                        <a:gd name="T63" fmla="*/ 1 h 544"/>
                        <a:gd name="T64" fmla="*/ 0 w 555"/>
                        <a:gd name="T65" fmla="*/ 1 h 544"/>
                        <a:gd name="T66" fmla="*/ 0 w 555"/>
                        <a:gd name="T67" fmla="*/ 1 h 544"/>
                        <a:gd name="T68" fmla="*/ 0 w 555"/>
                        <a:gd name="T69" fmla="*/ 1 h 544"/>
                        <a:gd name="T70" fmla="*/ 0 w 555"/>
                        <a:gd name="T71" fmla="*/ 1 h 544"/>
                        <a:gd name="T72" fmla="*/ 0 w 555"/>
                        <a:gd name="T73" fmla="*/ 0 h 5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5"/>
                        <a:gd name="T112" fmla="*/ 0 h 544"/>
                        <a:gd name="T113" fmla="*/ 555 w 555"/>
                        <a:gd name="T114" fmla="*/ 544 h 5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5" h="544">
                          <a:moveTo>
                            <a:pt x="549" y="0"/>
                          </a:moveTo>
                          <a:lnTo>
                            <a:pt x="477" y="78"/>
                          </a:lnTo>
                          <a:lnTo>
                            <a:pt x="433" y="102"/>
                          </a:lnTo>
                          <a:lnTo>
                            <a:pt x="397" y="114"/>
                          </a:lnTo>
                          <a:lnTo>
                            <a:pt x="351" y="145"/>
                          </a:lnTo>
                          <a:lnTo>
                            <a:pt x="191" y="253"/>
                          </a:lnTo>
                          <a:lnTo>
                            <a:pt x="157" y="289"/>
                          </a:lnTo>
                          <a:lnTo>
                            <a:pt x="107" y="325"/>
                          </a:lnTo>
                          <a:lnTo>
                            <a:pt x="71" y="349"/>
                          </a:lnTo>
                          <a:lnTo>
                            <a:pt x="36" y="373"/>
                          </a:lnTo>
                          <a:lnTo>
                            <a:pt x="6" y="394"/>
                          </a:lnTo>
                          <a:lnTo>
                            <a:pt x="0" y="412"/>
                          </a:lnTo>
                          <a:lnTo>
                            <a:pt x="2" y="430"/>
                          </a:lnTo>
                          <a:lnTo>
                            <a:pt x="20" y="430"/>
                          </a:lnTo>
                          <a:lnTo>
                            <a:pt x="49" y="412"/>
                          </a:lnTo>
                          <a:lnTo>
                            <a:pt x="83" y="390"/>
                          </a:lnTo>
                          <a:lnTo>
                            <a:pt x="113" y="371"/>
                          </a:lnTo>
                          <a:lnTo>
                            <a:pt x="109" y="402"/>
                          </a:lnTo>
                          <a:lnTo>
                            <a:pt x="85" y="438"/>
                          </a:lnTo>
                          <a:lnTo>
                            <a:pt x="65" y="454"/>
                          </a:lnTo>
                          <a:lnTo>
                            <a:pt x="59" y="468"/>
                          </a:lnTo>
                          <a:lnTo>
                            <a:pt x="36" y="490"/>
                          </a:lnTo>
                          <a:lnTo>
                            <a:pt x="14" y="520"/>
                          </a:lnTo>
                          <a:lnTo>
                            <a:pt x="18" y="544"/>
                          </a:lnTo>
                          <a:lnTo>
                            <a:pt x="83" y="538"/>
                          </a:lnTo>
                          <a:lnTo>
                            <a:pt x="101" y="498"/>
                          </a:lnTo>
                          <a:lnTo>
                            <a:pt x="143" y="456"/>
                          </a:lnTo>
                          <a:lnTo>
                            <a:pt x="137" y="426"/>
                          </a:lnTo>
                          <a:lnTo>
                            <a:pt x="191" y="383"/>
                          </a:lnTo>
                          <a:lnTo>
                            <a:pt x="487" y="179"/>
                          </a:lnTo>
                          <a:lnTo>
                            <a:pt x="435" y="173"/>
                          </a:lnTo>
                          <a:lnTo>
                            <a:pt x="417" y="133"/>
                          </a:lnTo>
                          <a:lnTo>
                            <a:pt x="463" y="120"/>
                          </a:lnTo>
                          <a:lnTo>
                            <a:pt x="477" y="108"/>
                          </a:lnTo>
                          <a:lnTo>
                            <a:pt x="493" y="108"/>
                          </a:lnTo>
                          <a:lnTo>
                            <a:pt x="555" y="26"/>
                          </a:lnTo>
                          <a:lnTo>
                            <a:pt x="54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82" name="Freeform 13"/>
                  <p:cNvSpPr>
                    <a:spLocks/>
                  </p:cNvSpPr>
                  <p:nvPr/>
                </p:nvSpPr>
                <p:spPr bwMode="auto">
                  <a:xfrm>
                    <a:off x="2773" y="2736"/>
                    <a:ext cx="126" cy="570"/>
                  </a:xfrm>
                  <a:custGeom>
                    <a:avLst/>
                    <a:gdLst>
                      <a:gd name="T0" fmla="*/ 0 w 254"/>
                      <a:gd name="T1" fmla="*/ 0 h 1142"/>
                      <a:gd name="T2" fmla="*/ 0 w 254"/>
                      <a:gd name="T3" fmla="*/ 0 h 1142"/>
                      <a:gd name="T4" fmla="*/ 0 w 254"/>
                      <a:gd name="T5" fmla="*/ 0 h 1142"/>
                      <a:gd name="T6" fmla="*/ 0 w 254"/>
                      <a:gd name="T7" fmla="*/ 0 h 1142"/>
                      <a:gd name="T8" fmla="*/ 0 w 254"/>
                      <a:gd name="T9" fmla="*/ 0 h 1142"/>
                      <a:gd name="T10" fmla="*/ 0 w 254"/>
                      <a:gd name="T11" fmla="*/ 0 h 1142"/>
                      <a:gd name="T12" fmla="*/ 0 w 254"/>
                      <a:gd name="T13" fmla="*/ 0 h 1142"/>
                      <a:gd name="T14" fmla="*/ 0 w 254"/>
                      <a:gd name="T15" fmla="*/ 0 h 1142"/>
                      <a:gd name="T16" fmla="*/ 0 w 254"/>
                      <a:gd name="T17" fmla="*/ 0 h 1142"/>
                      <a:gd name="T18" fmla="*/ 0 w 254"/>
                      <a:gd name="T19" fmla="*/ 0 h 1142"/>
                      <a:gd name="T20" fmla="*/ 0 w 254"/>
                      <a:gd name="T21" fmla="*/ 0 h 1142"/>
                      <a:gd name="T22" fmla="*/ 0 w 254"/>
                      <a:gd name="T23" fmla="*/ 0 h 1142"/>
                      <a:gd name="T24" fmla="*/ 0 w 254"/>
                      <a:gd name="T25" fmla="*/ 0 h 1142"/>
                      <a:gd name="T26" fmla="*/ 0 w 254"/>
                      <a:gd name="T27" fmla="*/ 0 h 1142"/>
                      <a:gd name="T28" fmla="*/ 0 w 254"/>
                      <a:gd name="T29" fmla="*/ 0 h 1142"/>
                      <a:gd name="T30" fmla="*/ 0 w 254"/>
                      <a:gd name="T31" fmla="*/ 0 h 1142"/>
                      <a:gd name="T32" fmla="*/ 0 w 254"/>
                      <a:gd name="T33" fmla="*/ 0 h 1142"/>
                      <a:gd name="T34" fmla="*/ 0 w 254"/>
                      <a:gd name="T35" fmla="*/ 0 h 1142"/>
                      <a:gd name="T36" fmla="*/ 0 w 254"/>
                      <a:gd name="T37" fmla="*/ 0 h 1142"/>
                      <a:gd name="T38" fmla="*/ 0 w 254"/>
                      <a:gd name="T39" fmla="*/ 0 h 1142"/>
                      <a:gd name="T40" fmla="*/ 0 w 254"/>
                      <a:gd name="T41" fmla="*/ 0 h 1142"/>
                      <a:gd name="T42" fmla="*/ 0 w 254"/>
                      <a:gd name="T43" fmla="*/ 0 h 1142"/>
                      <a:gd name="T44" fmla="*/ 0 w 254"/>
                      <a:gd name="T45" fmla="*/ 0 h 1142"/>
                      <a:gd name="T46" fmla="*/ 0 w 254"/>
                      <a:gd name="T47" fmla="*/ 0 h 1142"/>
                      <a:gd name="T48" fmla="*/ 0 w 254"/>
                      <a:gd name="T49" fmla="*/ 0 h 1142"/>
                      <a:gd name="T50" fmla="*/ 0 w 254"/>
                      <a:gd name="T51" fmla="*/ 0 h 1142"/>
                      <a:gd name="T52" fmla="*/ 0 w 254"/>
                      <a:gd name="T53" fmla="*/ 0 h 1142"/>
                      <a:gd name="T54" fmla="*/ 0 w 254"/>
                      <a:gd name="T55" fmla="*/ 0 h 1142"/>
                      <a:gd name="T56" fmla="*/ 0 w 254"/>
                      <a:gd name="T57" fmla="*/ 0 h 1142"/>
                      <a:gd name="T58" fmla="*/ 0 w 254"/>
                      <a:gd name="T59" fmla="*/ 0 h 1142"/>
                      <a:gd name="T60" fmla="*/ 0 w 254"/>
                      <a:gd name="T61" fmla="*/ 0 h 1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1142"/>
                      <a:gd name="T95" fmla="*/ 254 w 254"/>
                      <a:gd name="T96" fmla="*/ 1142 h 1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1142">
                        <a:moveTo>
                          <a:pt x="42" y="0"/>
                        </a:moveTo>
                        <a:lnTo>
                          <a:pt x="72" y="30"/>
                        </a:lnTo>
                        <a:lnTo>
                          <a:pt x="98" y="42"/>
                        </a:lnTo>
                        <a:lnTo>
                          <a:pt x="140" y="38"/>
                        </a:lnTo>
                        <a:lnTo>
                          <a:pt x="172" y="26"/>
                        </a:lnTo>
                        <a:lnTo>
                          <a:pt x="184" y="50"/>
                        </a:lnTo>
                        <a:lnTo>
                          <a:pt x="184" y="80"/>
                        </a:lnTo>
                        <a:lnTo>
                          <a:pt x="176" y="102"/>
                        </a:lnTo>
                        <a:lnTo>
                          <a:pt x="164" y="114"/>
                        </a:lnTo>
                        <a:lnTo>
                          <a:pt x="136" y="138"/>
                        </a:lnTo>
                        <a:lnTo>
                          <a:pt x="184" y="200"/>
                        </a:lnTo>
                        <a:lnTo>
                          <a:pt x="206" y="239"/>
                        </a:lnTo>
                        <a:lnTo>
                          <a:pt x="218" y="275"/>
                        </a:lnTo>
                        <a:lnTo>
                          <a:pt x="224" y="365"/>
                        </a:lnTo>
                        <a:lnTo>
                          <a:pt x="244" y="562"/>
                        </a:lnTo>
                        <a:lnTo>
                          <a:pt x="254" y="676"/>
                        </a:lnTo>
                        <a:lnTo>
                          <a:pt x="254" y="813"/>
                        </a:lnTo>
                        <a:lnTo>
                          <a:pt x="250" y="969"/>
                        </a:lnTo>
                        <a:lnTo>
                          <a:pt x="246" y="1142"/>
                        </a:lnTo>
                        <a:lnTo>
                          <a:pt x="6" y="1140"/>
                        </a:lnTo>
                        <a:lnTo>
                          <a:pt x="0" y="965"/>
                        </a:lnTo>
                        <a:lnTo>
                          <a:pt x="6" y="863"/>
                        </a:lnTo>
                        <a:lnTo>
                          <a:pt x="14" y="737"/>
                        </a:lnTo>
                        <a:lnTo>
                          <a:pt x="14" y="526"/>
                        </a:lnTo>
                        <a:lnTo>
                          <a:pt x="14" y="457"/>
                        </a:lnTo>
                        <a:lnTo>
                          <a:pt x="20" y="287"/>
                        </a:lnTo>
                        <a:lnTo>
                          <a:pt x="32" y="235"/>
                        </a:lnTo>
                        <a:lnTo>
                          <a:pt x="60" y="144"/>
                        </a:lnTo>
                        <a:lnTo>
                          <a:pt x="26" y="98"/>
                        </a:lnTo>
                        <a:lnTo>
                          <a:pt x="12" y="74"/>
                        </a:lnTo>
                        <a:lnTo>
                          <a:pt x="4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63" name="Group 14"/>
                <p:cNvGrpSpPr>
                  <a:grpSpLocks/>
                </p:cNvGrpSpPr>
                <p:nvPr/>
              </p:nvGrpSpPr>
              <p:grpSpPr bwMode="auto">
                <a:xfrm>
                  <a:off x="2268" y="2610"/>
                  <a:ext cx="1114" cy="750"/>
                  <a:chOff x="2268" y="2610"/>
                  <a:chExt cx="1114" cy="750"/>
                </a:xfrm>
              </p:grpSpPr>
              <p:grpSp>
                <p:nvGrpSpPr>
                  <p:cNvPr id="35964" name="Group 15"/>
                  <p:cNvGrpSpPr>
                    <a:grpSpLocks/>
                  </p:cNvGrpSpPr>
                  <p:nvPr/>
                </p:nvGrpSpPr>
                <p:grpSpPr bwMode="auto">
                  <a:xfrm>
                    <a:off x="2268" y="2629"/>
                    <a:ext cx="473" cy="731"/>
                    <a:chOff x="2268" y="2629"/>
                    <a:chExt cx="473" cy="731"/>
                  </a:xfrm>
                </p:grpSpPr>
                <p:sp>
                  <p:nvSpPr>
                    <p:cNvPr id="35972" name="Freeform 16"/>
                    <p:cNvSpPr>
                      <a:spLocks/>
                    </p:cNvSpPr>
                    <p:nvPr/>
                  </p:nvSpPr>
                  <p:spPr bwMode="auto">
                    <a:xfrm>
                      <a:off x="2268" y="2638"/>
                      <a:ext cx="467" cy="722"/>
                    </a:xfrm>
                    <a:custGeom>
                      <a:avLst/>
                      <a:gdLst>
                        <a:gd name="T0" fmla="*/ 1 w 934"/>
                        <a:gd name="T1" fmla="*/ 0 h 1444"/>
                        <a:gd name="T2" fmla="*/ 1 w 934"/>
                        <a:gd name="T3" fmla="*/ 1 h 1444"/>
                        <a:gd name="T4" fmla="*/ 1 w 934"/>
                        <a:gd name="T5" fmla="*/ 1 h 1444"/>
                        <a:gd name="T6" fmla="*/ 1 w 934"/>
                        <a:gd name="T7" fmla="*/ 1 h 1444"/>
                        <a:gd name="T8" fmla="*/ 1 w 934"/>
                        <a:gd name="T9" fmla="*/ 1 h 1444"/>
                        <a:gd name="T10" fmla="*/ 1 w 934"/>
                        <a:gd name="T11" fmla="*/ 1 h 1444"/>
                        <a:gd name="T12" fmla="*/ 1 w 934"/>
                        <a:gd name="T13" fmla="*/ 1 h 1444"/>
                        <a:gd name="T14" fmla="*/ 1 w 934"/>
                        <a:gd name="T15" fmla="*/ 1 h 1444"/>
                        <a:gd name="T16" fmla="*/ 1 w 934"/>
                        <a:gd name="T17" fmla="*/ 1 h 1444"/>
                        <a:gd name="T18" fmla="*/ 1 w 934"/>
                        <a:gd name="T19" fmla="*/ 1 h 1444"/>
                        <a:gd name="T20" fmla="*/ 1 w 934"/>
                        <a:gd name="T21" fmla="*/ 1 h 1444"/>
                        <a:gd name="T22" fmla="*/ 1 w 934"/>
                        <a:gd name="T23" fmla="*/ 1 h 1444"/>
                        <a:gd name="T24" fmla="*/ 1 w 934"/>
                        <a:gd name="T25" fmla="*/ 1 h 1444"/>
                        <a:gd name="T26" fmla="*/ 1 w 934"/>
                        <a:gd name="T27" fmla="*/ 1 h 1444"/>
                        <a:gd name="T28" fmla="*/ 1 w 934"/>
                        <a:gd name="T29" fmla="*/ 1 h 1444"/>
                        <a:gd name="T30" fmla="*/ 1 w 934"/>
                        <a:gd name="T31" fmla="*/ 1 h 1444"/>
                        <a:gd name="T32" fmla="*/ 1 w 934"/>
                        <a:gd name="T33" fmla="*/ 1 h 1444"/>
                        <a:gd name="T34" fmla="*/ 1 w 934"/>
                        <a:gd name="T35" fmla="*/ 1 h 1444"/>
                        <a:gd name="T36" fmla="*/ 1 w 934"/>
                        <a:gd name="T37" fmla="*/ 1 h 1444"/>
                        <a:gd name="T38" fmla="*/ 1 w 934"/>
                        <a:gd name="T39" fmla="*/ 1 h 1444"/>
                        <a:gd name="T40" fmla="*/ 1 w 934"/>
                        <a:gd name="T41" fmla="*/ 1 h 1444"/>
                        <a:gd name="T42" fmla="*/ 1 w 934"/>
                        <a:gd name="T43" fmla="*/ 1 h 1444"/>
                        <a:gd name="T44" fmla="*/ 1 w 934"/>
                        <a:gd name="T45" fmla="*/ 1 h 1444"/>
                        <a:gd name="T46" fmla="*/ 1 w 934"/>
                        <a:gd name="T47" fmla="*/ 1 h 1444"/>
                        <a:gd name="T48" fmla="*/ 1 w 934"/>
                        <a:gd name="T49" fmla="*/ 1 h 1444"/>
                        <a:gd name="T50" fmla="*/ 1 w 934"/>
                        <a:gd name="T51" fmla="*/ 1 h 1444"/>
                        <a:gd name="T52" fmla="*/ 1 w 934"/>
                        <a:gd name="T53" fmla="*/ 1 h 1444"/>
                        <a:gd name="T54" fmla="*/ 0 w 934"/>
                        <a:gd name="T55" fmla="*/ 1 h 1444"/>
                        <a:gd name="T56" fmla="*/ 1 w 934"/>
                        <a:gd name="T57" fmla="*/ 1 h 1444"/>
                        <a:gd name="T58" fmla="*/ 1 w 934"/>
                        <a:gd name="T59" fmla="*/ 1 h 1444"/>
                        <a:gd name="T60" fmla="*/ 1 w 934"/>
                        <a:gd name="T61" fmla="*/ 1 h 1444"/>
                        <a:gd name="T62" fmla="*/ 1 w 934"/>
                        <a:gd name="T63" fmla="*/ 1 h 1444"/>
                        <a:gd name="T64" fmla="*/ 1 w 934"/>
                        <a:gd name="T65" fmla="*/ 1 h 1444"/>
                        <a:gd name="T66" fmla="*/ 1 w 934"/>
                        <a:gd name="T67" fmla="*/ 1 h 1444"/>
                        <a:gd name="T68" fmla="*/ 1 w 934"/>
                        <a:gd name="T69" fmla="*/ 1 h 1444"/>
                        <a:gd name="T70" fmla="*/ 1 w 934"/>
                        <a:gd name="T71" fmla="*/ 1 h 1444"/>
                        <a:gd name="T72" fmla="*/ 1 w 934"/>
                        <a:gd name="T73" fmla="*/ 1 h 1444"/>
                        <a:gd name="T74" fmla="*/ 1 w 934"/>
                        <a:gd name="T75" fmla="*/ 1 h 1444"/>
                        <a:gd name="T76" fmla="*/ 1 w 934"/>
                        <a:gd name="T77" fmla="*/ 1 h 1444"/>
                        <a:gd name="T78" fmla="*/ 1 w 934"/>
                        <a:gd name="T79" fmla="*/ 1 h 1444"/>
                        <a:gd name="T80" fmla="*/ 1 w 934"/>
                        <a:gd name="T81" fmla="*/ 1 h 1444"/>
                        <a:gd name="T82" fmla="*/ 1 w 934"/>
                        <a:gd name="T83" fmla="*/ 1 h 1444"/>
                        <a:gd name="T84" fmla="*/ 1 w 934"/>
                        <a:gd name="T85" fmla="*/ 1 h 1444"/>
                        <a:gd name="T86" fmla="*/ 1 w 934"/>
                        <a:gd name="T87" fmla="*/ 1 h 1444"/>
                        <a:gd name="T88" fmla="*/ 1 w 934"/>
                        <a:gd name="T89" fmla="*/ 1 h 1444"/>
                        <a:gd name="T90" fmla="*/ 1 w 934"/>
                        <a:gd name="T91" fmla="*/ 1 h 1444"/>
                        <a:gd name="T92" fmla="*/ 1 w 934"/>
                        <a:gd name="T93" fmla="*/ 1 h 1444"/>
                        <a:gd name="T94" fmla="*/ 1 w 934"/>
                        <a:gd name="T95" fmla="*/ 1 h 1444"/>
                        <a:gd name="T96" fmla="*/ 1 w 934"/>
                        <a:gd name="T97" fmla="*/ 1 h 1444"/>
                        <a:gd name="T98" fmla="*/ 1 w 934"/>
                        <a:gd name="T99" fmla="*/ 1 h 1444"/>
                        <a:gd name="T100" fmla="*/ 1 w 934"/>
                        <a:gd name="T101" fmla="*/ 1 h 1444"/>
                        <a:gd name="T102" fmla="*/ 1 w 934"/>
                        <a:gd name="T103" fmla="*/ 1 h 1444"/>
                        <a:gd name="T104" fmla="*/ 1 w 934"/>
                        <a:gd name="T105" fmla="*/ 1 h 1444"/>
                        <a:gd name="T106" fmla="*/ 1 w 934"/>
                        <a:gd name="T107" fmla="*/ 1 h 1444"/>
                        <a:gd name="T108" fmla="*/ 1 w 934"/>
                        <a:gd name="T109" fmla="*/ 1 h 1444"/>
                        <a:gd name="T110" fmla="*/ 1 w 934"/>
                        <a:gd name="T111" fmla="*/ 1 h 1444"/>
                        <a:gd name="T112" fmla="*/ 1 w 934"/>
                        <a:gd name="T113" fmla="*/ 1 h 1444"/>
                        <a:gd name="T114" fmla="*/ 1 w 934"/>
                        <a:gd name="T115" fmla="*/ 0 h 1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4"/>
                        <a:gd name="T175" fmla="*/ 0 h 1444"/>
                        <a:gd name="T176" fmla="*/ 934 w 934"/>
                        <a:gd name="T177" fmla="*/ 1444 h 1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4" h="1444">
                          <a:moveTo>
                            <a:pt x="829" y="0"/>
                          </a:moveTo>
                          <a:lnTo>
                            <a:pt x="795" y="46"/>
                          </a:lnTo>
                          <a:lnTo>
                            <a:pt x="705" y="76"/>
                          </a:lnTo>
                          <a:lnTo>
                            <a:pt x="631" y="94"/>
                          </a:lnTo>
                          <a:lnTo>
                            <a:pt x="567" y="102"/>
                          </a:lnTo>
                          <a:lnTo>
                            <a:pt x="453" y="120"/>
                          </a:lnTo>
                          <a:lnTo>
                            <a:pt x="413" y="136"/>
                          </a:lnTo>
                          <a:lnTo>
                            <a:pt x="399" y="143"/>
                          </a:lnTo>
                          <a:lnTo>
                            <a:pt x="389" y="155"/>
                          </a:lnTo>
                          <a:lnTo>
                            <a:pt x="359" y="299"/>
                          </a:lnTo>
                          <a:lnTo>
                            <a:pt x="339" y="375"/>
                          </a:lnTo>
                          <a:lnTo>
                            <a:pt x="316" y="452"/>
                          </a:lnTo>
                          <a:lnTo>
                            <a:pt x="304" y="494"/>
                          </a:lnTo>
                          <a:lnTo>
                            <a:pt x="294" y="500"/>
                          </a:lnTo>
                          <a:lnTo>
                            <a:pt x="272" y="514"/>
                          </a:lnTo>
                          <a:lnTo>
                            <a:pt x="266" y="534"/>
                          </a:lnTo>
                          <a:lnTo>
                            <a:pt x="250" y="566"/>
                          </a:lnTo>
                          <a:lnTo>
                            <a:pt x="196" y="707"/>
                          </a:lnTo>
                          <a:lnTo>
                            <a:pt x="188" y="761"/>
                          </a:lnTo>
                          <a:lnTo>
                            <a:pt x="174" y="795"/>
                          </a:lnTo>
                          <a:lnTo>
                            <a:pt x="108" y="865"/>
                          </a:lnTo>
                          <a:lnTo>
                            <a:pt x="94" y="899"/>
                          </a:lnTo>
                          <a:lnTo>
                            <a:pt x="76" y="928"/>
                          </a:lnTo>
                          <a:lnTo>
                            <a:pt x="62" y="954"/>
                          </a:lnTo>
                          <a:lnTo>
                            <a:pt x="48" y="984"/>
                          </a:lnTo>
                          <a:lnTo>
                            <a:pt x="28" y="1040"/>
                          </a:lnTo>
                          <a:lnTo>
                            <a:pt x="8" y="1088"/>
                          </a:lnTo>
                          <a:lnTo>
                            <a:pt x="0" y="1118"/>
                          </a:lnTo>
                          <a:lnTo>
                            <a:pt x="4" y="1154"/>
                          </a:lnTo>
                          <a:lnTo>
                            <a:pt x="6" y="1185"/>
                          </a:lnTo>
                          <a:lnTo>
                            <a:pt x="16" y="1225"/>
                          </a:lnTo>
                          <a:lnTo>
                            <a:pt x="32" y="1255"/>
                          </a:lnTo>
                          <a:lnTo>
                            <a:pt x="44" y="1285"/>
                          </a:lnTo>
                          <a:lnTo>
                            <a:pt x="80" y="1317"/>
                          </a:lnTo>
                          <a:lnTo>
                            <a:pt x="381" y="1325"/>
                          </a:lnTo>
                          <a:lnTo>
                            <a:pt x="447" y="1142"/>
                          </a:lnTo>
                          <a:lnTo>
                            <a:pt x="501" y="1054"/>
                          </a:lnTo>
                          <a:lnTo>
                            <a:pt x="533" y="928"/>
                          </a:lnTo>
                          <a:lnTo>
                            <a:pt x="483" y="1176"/>
                          </a:lnTo>
                          <a:lnTo>
                            <a:pt x="463" y="1261"/>
                          </a:lnTo>
                          <a:lnTo>
                            <a:pt x="445" y="1357"/>
                          </a:lnTo>
                          <a:lnTo>
                            <a:pt x="411" y="1444"/>
                          </a:lnTo>
                          <a:lnTo>
                            <a:pt x="645" y="1444"/>
                          </a:lnTo>
                          <a:lnTo>
                            <a:pt x="723" y="1307"/>
                          </a:lnTo>
                          <a:lnTo>
                            <a:pt x="767" y="1239"/>
                          </a:lnTo>
                          <a:lnTo>
                            <a:pt x="803" y="1158"/>
                          </a:lnTo>
                          <a:lnTo>
                            <a:pt x="845" y="1054"/>
                          </a:lnTo>
                          <a:lnTo>
                            <a:pt x="862" y="954"/>
                          </a:lnTo>
                          <a:lnTo>
                            <a:pt x="882" y="867"/>
                          </a:lnTo>
                          <a:lnTo>
                            <a:pt x="904" y="767"/>
                          </a:lnTo>
                          <a:lnTo>
                            <a:pt x="920" y="669"/>
                          </a:lnTo>
                          <a:lnTo>
                            <a:pt x="934" y="558"/>
                          </a:lnTo>
                          <a:lnTo>
                            <a:pt x="934" y="482"/>
                          </a:lnTo>
                          <a:lnTo>
                            <a:pt x="934" y="410"/>
                          </a:lnTo>
                          <a:lnTo>
                            <a:pt x="934" y="307"/>
                          </a:lnTo>
                          <a:lnTo>
                            <a:pt x="934" y="243"/>
                          </a:lnTo>
                          <a:lnTo>
                            <a:pt x="902" y="26"/>
                          </a:lnTo>
                          <a:lnTo>
                            <a:pt x="82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3" name="Freeform 17"/>
                    <p:cNvSpPr>
                      <a:spLocks/>
                    </p:cNvSpPr>
                    <p:nvPr/>
                  </p:nvSpPr>
                  <p:spPr bwMode="auto">
                    <a:xfrm>
                      <a:off x="2384" y="2978"/>
                      <a:ext cx="199" cy="171"/>
                    </a:xfrm>
                    <a:custGeom>
                      <a:avLst/>
                      <a:gdLst>
                        <a:gd name="T0" fmla="*/ 1 w 397"/>
                        <a:gd name="T1" fmla="*/ 0 h 343"/>
                        <a:gd name="T2" fmla="*/ 1 w 397"/>
                        <a:gd name="T3" fmla="*/ 0 h 343"/>
                        <a:gd name="T4" fmla="*/ 1 w 397"/>
                        <a:gd name="T5" fmla="*/ 0 h 343"/>
                        <a:gd name="T6" fmla="*/ 1 w 397"/>
                        <a:gd name="T7" fmla="*/ 0 h 343"/>
                        <a:gd name="T8" fmla="*/ 1 w 397"/>
                        <a:gd name="T9" fmla="*/ 0 h 343"/>
                        <a:gd name="T10" fmla="*/ 1 w 397"/>
                        <a:gd name="T11" fmla="*/ 0 h 343"/>
                        <a:gd name="T12" fmla="*/ 1 w 397"/>
                        <a:gd name="T13" fmla="*/ 0 h 343"/>
                        <a:gd name="T14" fmla="*/ 1 w 397"/>
                        <a:gd name="T15" fmla="*/ 0 h 343"/>
                        <a:gd name="T16" fmla="*/ 1 w 397"/>
                        <a:gd name="T17" fmla="*/ 0 h 343"/>
                        <a:gd name="T18" fmla="*/ 1 w 397"/>
                        <a:gd name="T19" fmla="*/ 0 h 343"/>
                        <a:gd name="T20" fmla="*/ 1 w 397"/>
                        <a:gd name="T21" fmla="*/ 0 h 343"/>
                        <a:gd name="T22" fmla="*/ 1 w 397"/>
                        <a:gd name="T23" fmla="*/ 0 h 343"/>
                        <a:gd name="T24" fmla="*/ 1 w 397"/>
                        <a:gd name="T25" fmla="*/ 0 h 343"/>
                        <a:gd name="T26" fmla="*/ 1 w 397"/>
                        <a:gd name="T27" fmla="*/ 0 h 343"/>
                        <a:gd name="T28" fmla="*/ 1 w 397"/>
                        <a:gd name="T29" fmla="*/ 0 h 343"/>
                        <a:gd name="T30" fmla="*/ 1 w 397"/>
                        <a:gd name="T31" fmla="*/ 0 h 343"/>
                        <a:gd name="T32" fmla="*/ 1 w 397"/>
                        <a:gd name="T33" fmla="*/ 0 h 343"/>
                        <a:gd name="T34" fmla="*/ 1 w 397"/>
                        <a:gd name="T35" fmla="*/ 0 h 343"/>
                        <a:gd name="T36" fmla="*/ 1 w 397"/>
                        <a:gd name="T37" fmla="*/ 0 h 343"/>
                        <a:gd name="T38" fmla="*/ 1 w 397"/>
                        <a:gd name="T39" fmla="*/ 0 h 343"/>
                        <a:gd name="T40" fmla="*/ 1 w 397"/>
                        <a:gd name="T41" fmla="*/ 0 h 343"/>
                        <a:gd name="T42" fmla="*/ 1 w 397"/>
                        <a:gd name="T43" fmla="*/ 0 h 343"/>
                        <a:gd name="T44" fmla="*/ 1 w 397"/>
                        <a:gd name="T45" fmla="*/ 0 h 343"/>
                        <a:gd name="T46" fmla="*/ 1 w 397"/>
                        <a:gd name="T47" fmla="*/ 0 h 343"/>
                        <a:gd name="T48" fmla="*/ 1 w 397"/>
                        <a:gd name="T49" fmla="*/ 0 h 343"/>
                        <a:gd name="T50" fmla="*/ 1 w 397"/>
                        <a:gd name="T51" fmla="*/ 0 h 343"/>
                        <a:gd name="T52" fmla="*/ 1 w 397"/>
                        <a:gd name="T53" fmla="*/ 0 h 343"/>
                        <a:gd name="T54" fmla="*/ 1 w 397"/>
                        <a:gd name="T55" fmla="*/ 0 h 343"/>
                        <a:gd name="T56" fmla="*/ 1 w 397"/>
                        <a:gd name="T57" fmla="*/ 0 h 343"/>
                        <a:gd name="T58" fmla="*/ 0 w 397"/>
                        <a:gd name="T59" fmla="*/ 0 h 343"/>
                        <a:gd name="T60" fmla="*/ 0 w 397"/>
                        <a:gd name="T61" fmla="*/ 0 h 343"/>
                        <a:gd name="T62" fmla="*/ 1 w 397"/>
                        <a:gd name="T63" fmla="*/ 0 h 343"/>
                        <a:gd name="T64" fmla="*/ 1 w 397"/>
                        <a:gd name="T65" fmla="*/ 0 h 343"/>
                        <a:gd name="T66" fmla="*/ 1 w 397"/>
                        <a:gd name="T67" fmla="*/ 0 h 343"/>
                        <a:gd name="T68" fmla="*/ 1 w 397"/>
                        <a:gd name="T69" fmla="*/ 0 h 343"/>
                        <a:gd name="T70" fmla="*/ 1 w 397"/>
                        <a:gd name="T71" fmla="*/ 0 h 343"/>
                        <a:gd name="T72" fmla="*/ 1 w 397"/>
                        <a:gd name="T73" fmla="*/ 0 h 343"/>
                        <a:gd name="T74" fmla="*/ 1 w 397"/>
                        <a:gd name="T75" fmla="*/ 0 h 343"/>
                        <a:gd name="T76" fmla="*/ 1 w 397"/>
                        <a:gd name="T77" fmla="*/ 0 h 343"/>
                        <a:gd name="T78" fmla="*/ 1 w 397"/>
                        <a:gd name="T79" fmla="*/ 0 h 343"/>
                        <a:gd name="T80" fmla="*/ 1 w 397"/>
                        <a:gd name="T81" fmla="*/ 0 h 343"/>
                        <a:gd name="T82" fmla="*/ 1 w 397"/>
                        <a:gd name="T83" fmla="*/ 0 h 343"/>
                        <a:gd name="T84" fmla="*/ 1 w 397"/>
                        <a:gd name="T85" fmla="*/ 0 h 343"/>
                        <a:gd name="T86" fmla="*/ 1 w 397"/>
                        <a:gd name="T87" fmla="*/ 0 h 343"/>
                        <a:gd name="T88" fmla="*/ 1 w 397"/>
                        <a:gd name="T89" fmla="*/ 0 h 343"/>
                        <a:gd name="T90" fmla="*/ 1 w 397"/>
                        <a:gd name="T91" fmla="*/ 0 h 343"/>
                        <a:gd name="T92" fmla="*/ 1 w 397"/>
                        <a:gd name="T93" fmla="*/ 0 h 3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7"/>
                        <a:gd name="T142" fmla="*/ 0 h 343"/>
                        <a:gd name="T143" fmla="*/ 397 w 397"/>
                        <a:gd name="T144" fmla="*/ 343 h 3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7" h="343">
                          <a:moveTo>
                            <a:pt x="133" y="0"/>
                          </a:moveTo>
                          <a:lnTo>
                            <a:pt x="175" y="12"/>
                          </a:lnTo>
                          <a:lnTo>
                            <a:pt x="205" y="20"/>
                          </a:lnTo>
                          <a:lnTo>
                            <a:pt x="223" y="36"/>
                          </a:lnTo>
                          <a:lnTo>
                            <a:pt x="245" y="48"/>
                          </a:lnTo>
                          <a:lnTo>
                            <a:pt x="263" y="60"/>
                          </a:lnTo>
                          <a:lnTo>
                            <a:pt x="283" y="74"/>
                          </a:lnTo>
                          <a:lnTo>
                            <a:pt x="311" y="32"/>
                          </a:lnTo>
                          <a:lnTo>
                            <a:pt x="313" y="86"/>
                          </a:lnTo>
                          <a:lnTo>
                            <a:pt x="323" y="122"/>
                          </a:lnTo>
                          <a:lnTo>
                            <a:pt x="355" y="90"/>
                          </a:lnTo>
                          <a:lnTo>
                            <a:pt x="379" y="62"/>
                          </a:lnTo>
                          <a:lnTo>
                            <a:pt x="397" y="42"/>
                          </a:lnTo>
                          <a:lnTo>
                            <a:pt x="397" y="84"/>
                          </a:lnTo>
                          <a:lnTo>
                            <a:pt x="379" y="132"/>
                          </a:lnTo>
                          <a:lnTo>
                            <a:pt x="361" y="174"/>
                          </a:lnTo>
                          <a:lnTo>
                            <a:pt x="335" y="200"/>
                          </a:lnTo>
                          <a:lnTo>
                            <a:pt x="319" y="218"/>
                          </a:lnTo>
                          <a:lnTo>
                            <a:pt x="295" y="218"/>
                          </a:lnTo>
                          <a:lnTo>
                            <a:pt x="259" y="341"/>
                          </a:lnTo>
                          <a:lnTo>
                            <a:pt x="221" y="343"/>
                          </a:lnTo>
                          <a:lnTo>
                            <a:pt x="185" y="331"/>
                          </a:lnTo>
                          <a:lnTo>
                            <a:pt x="157" y="317"/>
                          </a:lnTo>
                          <a:lnTo>
                            <a:pt x="193" y="299"/>
                          </a:lnTo>
                          <a:lnTo>
                            <a:pt x="203" y="293"/>
                          </a:lnTo>
                          <a:lnTo>
                            <a:pt x="125" y="218"/>
                          </a:lnTo>
                          <a:lnTo>
                            <a:pt x="84" y="210"/>
                          </a:lnTo>
                          <a:lnTo>
                            <a:pt x="26" y="212"/>
                          </a:lnTo>
                          <a:lnTo>
                            <a:pt x="14" y="212"/>
                          </a:lnTo>
                          <a:lnTo>
                            <a:pt x="0" y="198"/>
                          </a:lnTo>
                          <a:lnTo>
                            <a:pt x="0" y="174"/>
                          </a:lnTo>
                          <a:lnTo>
                            <a:pt x="78" y="174"/>
                          </a:lnTo>
                          <a:lnTo>
                            <a:pt x="102" y="176"/>
                          </a:lnTo>
                          <a:lnTo>
                            <a:pt x="96" y="182"/>
                          </a:lnTo>
                          <a:lnTo>
                            <a:pt x="131" y="206"/>
                          </a:lnTo>
                          <a:lnTo>
                            <a:pt x="173" y="241"/>
                          </a:lnTo>
                          <a:lnTo>
                            <a:pt x="203" y="265"/>
                          </a:lnTo>
                          <a:lnTo>
                            <a:pt x="235" y="212"/>
                          </a:lnTo>
                          <a:lnTo>
                            <a:pt x="235" y="194"/>
                          </a:lnTo>
                          <a:lnTo>
                            <a:pt x="229" y="146"/>
                          </a:lnTo>
                          <a:lnTo>
                            <a:pt x="259" y="156"/>
                          </a:lnTo>
                          <a:lnTo>
                            <a:pt x="275" y="138"/>
                          </a:lnTo>
                          <a:lnTo>
                            <a:pt x="251" y="114"/>
                          </a:lnTo>
                          <a:lnTo>
                            <a:pt x="227" y="90"/>
                          </a:lnTo>
                          <a:lnTo>
                            <a:pt x="187" y="62"/>
                          </a:lnTo>
                          <a:lnTo>
                            <a:pt x="167" y="30"/>
                          </a:lnTo>
                          <a:lnTo>
                            <a:pt x="133"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4" name="Freeform 18"/>
                    <p:cNvSpPr>
                      <a:spLocks/>
                    </p:cNvSpPr>
                    <p:nvPr/>
                  </p:nvSpPr>
                  <p:spPr bwMode="auto">
                    <a:xfrm>
                      <a:off x="2451" y="2737"/>
                      <a:ext cx="89" cy="230"/>
                    </a:xfrm>
                    <a:custGeom>
                      <a:avLst/>
                      <a:gdLst>
                        <a:gd name="T0" fmla="*/ 1 w 178"/>
                        <a:gd name="T1" fmla="*/ 0 h 461"/>
                        <a:gd name="T2" fmla="*/ 1 w 178"/>
                        <a:gd name="T3" fmla="*/ 0 h 461"/>
                        <a:gd name="T4" fmla="*/ 1 w 178"/>
                        <a:gd name="T5" fmla="*/ 0 h 461"/>
                        <a:gd name="T6" fmla="*/ 1 w 178"/>
                        <a:gd name="T7" fmla="*/ 0 h 461"/>
                        <a:gd name="T8" fmla="*/ 1 w 178"/>
                        <a:gd name="T9" fmla="*/ 0 h 461"/>
                        <a:gd name="T10" fmla="*/ 1 w 178"/>
                        <a:gd name="T11" fmla="*/ 0 h 461"/>
                        <a:gd name="T12" fmla="*/ 1 w 178"/>
                        <a:gd name="T13" fmla="*/ 0 h 461"/>
                        <a:gd name="T14" fmla="*/ 1 w 178"/>
                        <a:gd name="T15" fmla="*/ 0 h 461"/>
                        <a:gd name="T16" fmla="*/ 1 w 178"/>
                        <a:gd name="T17" fmla="*/ 0 h 461"/>
                        <a:gd name="T18" fmla="*/ 1 w 178"/>
                        <a:gd name="T19" fmla="*/ 0 h 461"/>
                        <a:gd name="T20" fmla="*/ 0 w 178"/>
                        <a:gd name="T21" fmla="*/ 0 h 461"/>
                        <a:gd name="T22" fmla="*/ 1 w 178"/>
                        <a:gd name="T23" fmla="*/ 0 h 461"/>
                        <a:gd name="T24" fmla="*/ 1 w 178"/>
                        <a:gd name="T25" fmla="*/ 0 h 461"/>
                        <a:gd name="T26" fmla="*/ 1 w 178"/>
                        <a:gd name="T27" fmla="*/ 0 h 461"/>
                        <a:gd name="T28" fmla="*/ 1 w 178"/>
                        <a:gd name="T29" fmla="*/ 0 h 461"/>
                        <a:gd name="T30" fmla="*/ 1 w 178"/>
                        <a:gd name="T31" fmla="*/ 0 h 461"/>
                        <a:gd name="T32" fmla="*/ 1 w 178"/>
                        <a:gd name="T33" fmla="*/ 0 h 461"/>
                        <a:gd name="T34" fmla="*/ 1 w 178"/>
                        <a:gd name="T35" fmla="*/ 0 h 461"/>
                        <a:gd name="T36" fmla="*/ 1 w 178"/>
                        <a:gd name="T37" fmla="*/ 0 h 461"/>
                        <a:gd name="T38" fmla="*/ 1 w 178"/>
                        <a:gd name="T39" fmla="*/ 0 h 461"/>
                        <a:gd name="T40" fmla="*/ 1 w 178"/>
                        <a:gd name="T41" fmla="*/ 0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
                        <a:gd name="T64" fmla="*/ 0 h 461"/>
                        <a:gd name="T65" fmla="*/ 178 w 178"/>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 h="461">
                          <a:moveTo>
                            <a:pt x="60" y="0"/>
                          </a:moveTo>
                          <a:lnTo>
                            <a:pt x="132" y="142"/>
                          </a:lnTo>
                          <a:lnTo>
                            <a:pt x="154" y="215"/>
                          </a:lnTo>
                          <a:lnTo>
                            <a:pt x="172" y="287"/>
                          </a:lnTo>
                          <a:lnTo>
                            <a:pt x="178" y="347"/>
                          </a:lnTo>
                          <a:lnTo>
                            <a:pt x="178" y="461"/>
                          </a:lnTo>
                          <a:lnTo>
                            <a:pt x="166" y="423"/>
                          </a:lnTo>
                          <a:lnTo>
                            <a:pt x="100" y="389"/>
                          </a:lnTo>
                          <a:lnTo>
                            <a:pt x="72" y="381"/>
                          </a:lnTo>
                          <a:lnTo>
                            <a:pt x="18" y="341"/>
                          </a:lnTo>
                          <a:lnTo>
                            <a:pt x="0" y="287"/>
                          </a:lnTo>
                          <a:lnTo>
                            <a:pt x="16" y="263"/>
                          </a:lnTo>
                          <a:lnTo>
                            <a:pt x="64" y="333"/>
                          </a:lnTo>
                          <a:lnTo>
                            <a:pt x="90" y="363"/>
                          </a:lnTo>
                          <a:lnTo>
                            <a:pt x="136" y="389"/>
                          </a:lnTo>
                          <a:lnTo>
                            <a:pt x="150" y="389"/>
                          </a:lnTo>
                          <a:lnTo>
                            <a:pt x="166" y="407"/>
                          </a:lnTo>
                          <a:lnTo>
                            <a:pt x="154" y="263"/>
                          </a:lnTo>
                          <a:lnTo>
                            <a:pt x="112" y="156"/>
                          </a:lnTo>
                          <a:lnTo>
                            <a:pt x="88" y="102"/>
                          </a:lnTo>
                          <a:lnTo>
                            <a:pt x="6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75" name="Group 19"/>
                    <p:cNvGrpSpPr>
                      <a:grpSpLocks/>
                    </p:cNvGrpSpPr>
                    <p:nvPr/>
                  </p:nvGrpSpPr>
                  <p:grpSpPr bwMode="auto">
                    <a:xfrm>
                      <a:off x="2532" y="2629"/>
                      <a:ext cx="209" cy="731"/>
                      <a:chOff x="2532" y="2629"/>
                      <a:chExt cx="209" cy="731"/>
                    </a:xfrm>
                  </p:grpSpPr>
                  <p:sp>
                    <p:nvSpPr>
                      <p:cNvPr id="35976" name="Freeform 20"/>
                      <p:cNvSpPr>
                        <a:spLocks/>
                      </p:cNvSpPr>
                      <p:nvPr/>
                    </p:nvSpPr>
                    <p:spPr bwMode="auto">
                      <a:xfrm>
                        <a:off x="2532" y="2638"/>
                        <a:ext cx="203" cy="722"/>
                      </a:xfrm>
                      <a:custGeom>
                        <a:avLst/>
                        <a:gdLst>
                          <a:gd name="T0" fmla="*/ 1 w 405"/>
                          <a:gd name="T1" fmla="*/ 0 h 1444"/>
                          <a:gd name="T2" fmla="*/ 1 w 405"/>
                          <a:gd name="T3" fmla="*/ 1 h 1444"/>
                          <a:gd name="T4" fmla="*/ 1 w 405"/>
                          <a:gd name="T5" fmla="*/ 1 h 1444"/>
                          <a:gd name="T6" fmla="*/ 1 w 405"/>
                          <a:gd name="T7" fmla="*/ 1 h 1444"/>
                          <a:gd name="T8" fmla="*/ 1 w 405"/>
                          <a:gd name="T9" fmla="*/ 1 h 1444"/>
                          <a:gd name="T10" fmla="*/ 1 w 405"/>
                          <a:gd name="T11" fmla="*/ 1 h 1444"/>
                          <a:gd name="T12" fmla="*/ 1 w 405"/>
                          <a:gd name="T13" fmla="*/ 1 h 1444"/>
                          <a:gd name="T14" fmla="*/ 1 w 405"/>
                          <a:gd name="T15" fmla="*/ 1 h 1444"/>
                          <a:gd name="T16" fmla="*/ 1 w 405"/>
                          <a:gd name="T17" fmla="*/ 1 h 1444"/>
                          <a:gd name="T18" fmla="*/ 1 w 405"/>
                          <a:gd name="T19" fmla="*/ 1 h 1444"/>
                          <a:gd name="T20" fmla="*/ 1 w 405"/>
                          <a:gd name="T21" fmla="*/ 1 h 1444"/>
                          <a:gd name="T22" fmla="*/ 1 w 405"/>
                          <a:gd name="T23" fmla="*/ 1 h 1444"/>
                          <a:gd name="T24" fmla="*/ 1 w 405"/>
                          <a:gd name="T25" fmla="*/ 1 h 1444"/>
                          <a:gd name="T26" fmla="*/ 1 w 405"/>
                          <a:gd name="T27" fmla="*/ 1 h 1444"/>
                          <a:gd name="T28" fmla="*/ 1 w 405"/>
                          <a:gd name="T29" fmla="*/ 1 h 1444"/>
                          <a:gd name="T30" fmla="*/ 1 w 405"/>
                          <a:gd name="T31" fmla="*/ 1 h 1444"/>
                          <a:gd name="T32" fmla="*/ 1 w 405"/>
                          <a:gd name="T33" fmla="*/ 1 h 1444"/>
                          <a:gd name="T34" fmla="*/ 1 w 405"/>
                          <a:gd name="T35" fmla="*/ 1 h 1444"/>
                          <a:gd name="T36" fmla="*/ 1 w 405"/>
                          <a:gd name="T37" fmla="*/ 1 h 1444"/>
                          <a:gd name="T38" fmla="*/ 1 w 405"/>
                          <a:gd name="T39" fmla="*/ 1 h 1444"/>
                          <a:gd name="T40" fmla="*/ 1 w 405"/>
                          <a:gd name="T41" fmla="*/ 1 h 1444"/>
                          <a:gd name="T42" fmla="*/ 1 w 405"/>
                          <a:gd name="T43" fmla="*/ 1 h 1444"/>
                          <a:gd name="T44" fmla="*/ 1 w 405"/>
                          <a:gd name="T45" fmla="*/ 1 h 1444"/>
                          <a:gd name="T46" fmla="*/ 0 w 405"/>
                          <a:gd name="T47" fmla="*/ 1 h 1444"/>
                          <a:gd name="T48" fmla="*/ 1 w 405"/>
                          <a:gd name="T49" fmla="*/ 1 h 1444"/>
                          <a:gd name="T50" fmla="*/ 1 w 405"/>
                          <a:gd name="T51" fmla="*/ 1 h 1444"/>
                          <a:gd name="T52" fmla="*/ 1 w 405"/>
                          <a:gd name="T53" fmla="*/ 1 h 1444"/>
                          <a:gd name="T54" fmla="*/ 1 w 405"/>
                          <a:gd name="T55" fmla="*/ 1 h 1444"/>
                          <a:gd name="T56" fmla="*/ 1 w 405"/>
                          <a:gd name="T57" fmla="*/ 1 h 1444"/>
                          <a:gd name="T58" fmla="*/ 1 w 405"/>
                          <a:gd name="T59" fmla="*/ 1 h 1444"/>
                          <a:gd name="T60" fmla="*/ 1 w 405"/>
                          <a:gd name="T61" fmla="*/ 1 h 1444"/>
                          <a:gd name="T62" fmla="*/ 1 w 405"/>
                          <a:gd name="T63" fmla="*/ 1 h 1444"/>
                          <a:gd name="T64" fmla="*/ 1 w 405"/>
                          <a:gd name="T65" fmla="*/ 1 h 1444"/>
                          <a:gd name="T66" fmla="*/ 1 w 405"/>
                          <a:gd name="T67" fmla="*/ 1 h 1444"/>
                          <a:gd name="T68" fmla="*/ 1 w 405"/>
                          <a:gd name="T69" fmla="*/ 1 h 1444"/>
                          <a:gd name="T70" fmla="*/ 1 w 405"/>
                          <a:gd name="T71" fmla="*/ 1 h 1444"/>
                          <a:gd name="T72" fmla="*/ 1 w 405"/>
                          <a:gd name="T73" fmla="*/ 1 h 1444"/>
                          <a:gd name="T74" fmla="*/ 1 w 405"/>
                          <a:gd name="T75" fmla="*/ 1 h 1444"/>
                          <a:gd name="T76" fmla="*/ 1 w 405"/>
                          <a:gd name="T77" fmla="*/ 1 h 1444"/>
                          <a:gd name="T78" fmla="*/ 1 w 405"/>
                          <a:gd name="T79" fmla="*/ 0 h 14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1444"/>
                          <a:gd name="T122" fmla="*/ 405 w 405"/>
                          <a:gd name="T123" fmla="*/ 1444 h 14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1444">
                            <a:moveTo>
                              <a:pt x="300" y="0"/>
                            </a:moveTo>
                            <a:lnTo>
                              <a:pt x="266" y="46"/>
                            </a:lnTo>
                            <a:lnTo>
                              <a:pt x="224" y="104"/>
                            </a:lnTo>
                            <a:lnTo>
                              <a:pt x="156" y="183"/>
                            </a:lnTo>
                            <a:lnTo>
                              <a:pt x="108" y="249"/>
                            </a:lnTo>
                            <a:lnTo>
                              <a:pt x="238" y="315"/>
                            </a:lnTo>
                            <a:lnTo>
                              <a:pt x="106" y="367"/>
                            </a:lnTo>
                            <a:lnTo>
                              <a:pt x="108" y="440"/>
                            </a:lnTo>
                            <a:lnTo>
                              <a:pt x="110" y="492"/>
                            </a:lnTo>
                            <a:lnTo>
                              <a:pt x="118" y="542"/>
                            </a:lnTo>
                            <a:lnTo>
                              <a:pt x="130" y="598"/>
                            </a:lnTo>
                            <a:lnTo>
                              <a:pt x="148" y="669"/>
                            </a:lnTo>
                            <a:lnTo>
                              <a:pt x="164" y="723"/>
                            </a:lnTo>
                            <a:lnTo>
                              <a:pt x="182" y="789"/>
                            </a:lnTo>
                            <a:lnTo>
                              <a:pt x="192" y="829"/>
                            </a:lnTo>
                            <a:lnTo>
                              <a:pt x="200" y="887"/>
                            </a:lnTo>
                            <a:lnTo>
                              <a:pt x="202" y="938"/>
                            </a:lnTo>
                            <a:lnTo>
                              <a:pt x="192" y="1000"/>
                            </a:lnTo>
                            <a:lnTo>
                              <a:pt x="182" y="1054"/>
                            </a:lnTo>
                            <a:lnTo>
                              <a:pt x="166" y="1108"/>
                            </a:lnTo>
                            <a:lnTo>
                              <a:pt x="140" y="1176"/>
                            </a:lnTo>
                            <a:lnTo>
                              <a:pt x="112" y="1247"/>
                            </a:lnTo>
                            <a:lnTo>
                              <a:pt x="72" y="1317"/>
                            </a:lnTo>
                            <a:lnTo>
                              <a:pt x="0" y="1444"/>
                            </a:lnTo>
                            <a:lnTo>
                              <a:pt x="116" y="1444"/>
                            </a:lnTo>
                            <a:lnTo>
                              <a:pt x="194" y="1307"/>
                            </a:lnTo>
                            <a:lnTo>
                              <a:pt x="238" y="1239"/>
                            </a:lnTo>
                            <a:lnTo>
                              <a:pt x="274" y="1158"/>
                            </a:lnTo>
                            <a:lnTo>
                              <a:pt x="316" y="1054"/>
                            </a:lnTo>
                            <a:lnTo>
                              <a:pt x="333" y="954"/>
                            </a:lnTo>
                            <a:lnTo>
                              <a:pt x="353" y="867"/>
                            </a:lnTo>
                            <a:lnTo>
                              <a:pt x="375" y="767"/>
                            </a:lnTo>
                            <a:lnTo>
                              <a:pt x="391" y="669"/>
                            </a:lnTo>
                            <a:lnTo>
                              <a:pt x="405" y="558"/>
                            </a:lnTo>
                            <a:lnTo>
                              <a:pt x="405" y="482"/>
                            </a:lnTo>
                            <a:lnTo>
                              <a:pt x="405" y="410"/>
                            </a:lnTo>
                            <a:lnTo>
                              <a:pt x="405" y="307"/>
                            </a:lnTo>
                            <a:lnTo>
                              <a:pt x="405" y="243"/>
                            </a:lnTo>
                            <a:lnTo>
                              <a:pt x="373" y="26"/>
                            </a:lnTo>
                            <a:lnTo>
                              <a:pt x="30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7" name="Freeform 21"/>
                      <p:cNvSpPr>
                        <a:spLocks/>
                      </p:cNvSpPr>
                      <p:nvPr/>
                    </p:nvSpPr>
                    <p:spPr bwMode="auto">
                      <a:xfrm>
                        <a:off x="2538" y="2629"/>
                        <a:ext cx="203" cy="722"/>
                      </a:xfrm>
                      <a:custGeom>
                        <a:avLst/>
                        <a:gdLst>
                          <a:gd name="T0" fmla="*/ 1 w 405"/>
                          <a:gd name="T1" fmla="*/ 0 h 1445"/>
                          <a:gd name="T2" fmla="*/ 1 w 405"/>
                          <a:gd name="T3" fmla="*/ 0 h 1445"/>
                          <a:gd name="T4" fmla="*/ 1 w 405"/>
                          <a:gd name="T5" fmla="*/ 0 h 1445"/>
                          <a:gd name="T6" fmla="*/ 1 w 405"/>
                          <a:gd name="T7" fmla="*/ 0 h 1445"/>
                          <a:gd name="T8" fmla="*/ 1 w 405"/>
                          <a:gd name="T9" fmla="*/ 0 h 1445"/>
                          <a:gd name="T10" fmla="*/ 1 w 405"/>
                          <a:gd name="T11" fmla="*/ 0 h 1445"/>
                          <a:gd name="T12" fmla="*/ 1 w 405"/>
                          <a:gd name="T13" fmla="*/ 0 h 1445"/>
                          <a:gd name="T14" fmla="*/ 1 w 405"/>
                          <a:gd name="T15" fmla="*/ 0 h 1445"/>
                          <a:gd name="T16" fmla="*/ 1 w 405"/>
                          <a:gd name="T17" fmla="*/ 0 h 1445"/>
                          <a:gd name="T18" fmla="*/ 1 w 405"/>
                          <a:gd name="T19" fmla="*/ 0 h 1445"/>
                          <a:gd name="T20" fmla="*/ 1 w 405"/>
                          <a:gd name="T21" fmla="*/ 0 h 1445"/>
                          <a:gd name="T22" fmla="*/ 1 w 405"/>
                          <a:gd name="T23" fmla="*/ 0 h 1445"/>
                          <a:gd name="T24" fmla="*/ 1 w 405"/>
                          <a:gd name="T25" fmla="*/ 0 h 1445"/>
                          <a:gd name="T26" fmla="*/ 1 w 405"/>
                          <a:gd name="T27" fmla="*/ 0 h 1445"/>
                          <a:gd name="T28" fmla="*/ 1 w 405"/>
                          <a:gd name="T29" fmla="*/ 0 h 1445"/>
                          <a:gd name="T30" fmla="*/ 1 w 405"/>
                          <a:gd name="T31" fmla="*/ 0 h 1445"/>
                          <a:gd name="T32" fmla="*/ 1 w 405"/>
                          <a:gd name="T33" fmla="*/ 0 h 1445"/>
                          <a:gd name="T34" fmla="*/ 1 w 405"/>
                          <a:gd name="T35" fmla="*/ 0 h 1445"/>
                          <a:gd name="T36" fmla="*/ 1 w 405"/>
                          <a:gd name="T37" fmla="*/ 0 h 1445"/>
                          <a:gd name="T38" fmla="*/ 1 w 405"/>
                          <a:gd name="T39" fmla="*/ 0 h 1445"/>
                          <a:gd name="T40" fmla="*/ 1 w 405"/>
                          <a:gd name="T41" fmla="*/ 0 h 1445"/>
                          <a:gd name="T42" fmla="*/ 1 w 405"/>
                          <a:gd name="T43" fmla="*/ 0 h 1445"/>
                          <a:gd name="T44" fmla="*/ 1 w 405"/>
                          <a:gd name="T45" fmla="*/ 0 h 1445"/>
                          <a:gd name="T46" fmla="*/ 0 w 405"/>
                          <a:gd name="T47" fmla="*/ 0 h 1445"/>
                          <a:gd name="T48" fmla="*/ 1 w 405"/>
                          <a:gd name="T49" fmla="*/ 0 h 1445"/>
                          <a:gd name="T50" fmla="*/ 1 w 405"/>
                          <a:gd name="T51" fmla="*/ 0 h 1445"/>
                          <a:gd name="T52" fmla="*/ 1 w 405"/>
                          <a:gd name="T53" fmla="*/ 0 h 1445"/>
                          <a:gd name="T54" fmla="*/ 1 w 405"/>
                          <a:gd name="T55" fmla="*/ 0 h 1445"/>
                          <a:gd name="T56" fmla="*/ 1 w 405"/>
                          <a:gd name="T57" fmla="*/ 0 h 1445"/>
                          <a:gd name="T58" fmla="*/ 1 w 405"/>
                          <a:gd name="T59" fmla="*/ 0 h 1445"/>
                          <a:gd name="T60" fmla="*/ 1 w 405"/>
                          <a:gd name="T61" fmla="*/ 0 h 1445"/>
                          <a:gd name="T62" fmla="*/ 1 w 405"/>
                          <a:gd name="T63" fmla="*/ 0 h 1445"/>
                          <a:gd name="T64" fmla="*/ 1 w 405"/>
                          <a:gd name="T65" fmla="*/ 0 h 1445"/>
                          <a:gd name="T66" fmla="*/ 1 w 405"/>
                          <a:gd name="T67" fmla="*/ 0 h 1445"/>
                          <a:gd name="T68" fmla="*/ 1 w 405"/>
                          <a:gd name="T69" fmla="*/ 0 h 1445"/>
                          <a:gd name="T70" fmla="*/ 1 w 405"/>
                          <a:gd name="T71" fmla="*/ 0 h 1445"/>
                          <a:gd name="T72" fmla="*/ 1 w 405"/>
                          <a:gd name="T73" fmla="*/ 0 h 1445"/>
                          <a:gd name="T74" fmla="*/ 1 w 405"/>
                          <a:gd name="T75" fmla="*/ 0 h 1445"/>
                          <a:gd name="T76" fmla="*/ 1 w 405"/>
                          <a:gd name="T77" fmla="*/ 0 h 1445"/>
                          <a:gd name="T78" fmla="*/ 1 w 405"/>
                          <a:gd name="T79" fmla="*/ 0 h 14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1445"/>
                          <a:gd name="T122" fmla="*/ 405 w 405"/>
                          <a:gd name="T123" fmla="*/ 1445 h 14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1445">
                            <a:moveTo>
                              <a:pt x="300" y="0"/>
                            </a:moveTo>
                            <a:lnTo>
                              <a:pt x="266" y="46"/>
                            </a:lnTo>
                            <a:lnTo>
                              <a:pt x="224" y="104"/>
                            </a:lnTo>
                            <a:lnTo>
                              <a:pt x="156" y="183"/>
                            </a:lnTo>
                            <a:lnTo>
                              <a:pt x="108" y="249"/>
                            </a:lnTo>
                            <a:lnTo>
                              <a:pt x="238" y="315"/>
                            </a:lnTo>
                            <a:lnTo>
                              <a:pt x="106" y="367"/>
                            </a:lnTo>
                            <a:lnTo>
                              <a:pt x="108" y="440"/>
                            </a:lnTo>
                            <a:lnTo>
                              <a:pt x="110" y="492"/>
                            </a:lnTo>
                            <a:lnTo>
                              <a:pt x="118" y="542"/>
                            </a:lnTo>
                            <a:lnTo>
                              <a:pt x="130" y="598"/>
                            </a:lnTo>
                            <a:lnTo>
                              <a:pt x="148" y="670"/>
                            </a:lnTo>
                            <a:lnTo>
                              <a:pt x="164" y="723"/>
                            </a:lnTo>
                            <a:lnTo>
                              <a:pt x="182" y="783"/>
                            </a:lnTo>
                            <a:lnTo>
                              <a:pt x="192" y="829"/>
                            </a:lnTo>
                            <a:lnTo>
                              <a:pt x="200" y="887"/>
                            </a:lnTo>
                            <a:lnTo>
                              <a:pt x="202" y="938"/>
                            </a:lnTo>
                            <a:lnTo>
                              <a:pt x="192" y="1000"/>
                            </a:lnTo>
                            <a:lnTo>
                              <a:pt x="182" y="1054"/>
                            </a:lnTo>
                            <a:lnTo>
                              <a:pt x="166" y="1108"/>
                            </a:lnTo>
                            <a:lnTo>
                              <a:pt x="140" y="1176"/>
                            </a:lnTo>
                            <a:lnTo>
                              <a:pt x="112" y="1247"/>
                            </a:lnTo>
                            <a:lnTo>
                              <a:pt x="72" y="1317"/>
                            </a:lnTo>
                            <a:lnTo>
                              <a:pt x="0" y="1445"/>
                            </a:lnTo>
                            <a:lnTo>
                              <a:pt x="116" y="1445"/>
                            </a:lnTo>
                            <a:lnTo>
                              <a:pt x="194" y="1307"/>
                            </a:lnTo>
                            <a:lnTo>
                              <a:pt x="238" y="1239"/>
                            </a:lnTo>
                            <a:lnTo>
                              <a:pt x="274" y="1158"/>
                            </a:lnTo>
                            <a:lnTo>
                              <a:pt x="316" y="1054"/>
                            </a:lnTo>
                            <a:lnTo>
                              <a:pt x="333" y="954"/>
                            </a:lnTo>
                            <a:lnTo>
                              <a:pt x="353" y="867"/>
                            </a:lnTo>
                            <a:lnTo>
                              <a:pt x="375" y="767"/>
                            </a:lnTo>
                            <a:lnTo>
                              <a:pt x="391" y="670"/>
                            </a:lnTo>
                            <a:lnTo>
                              <a:pt x="405" y="558"/>
                            </a:lnTo>
                            <a:lnTo>
                              <a:pt x="405" y="482"/>
                            </a:lnTo>
                            <a:lnTo>
                              <a:pt x="405" y="411"/>
                            </a:lnTo>
                            <a:lnTo>
                              <a:pt x="405" y="307"/>
                            </a:lnTo>
                            <a:lnTo>
                              <a:pt x="405" y="243"/>
                            </a:lnTo>
                            <a:lnTo>
                              <a:pt x="373" y="26"/>
                            </a:lnTo>
                            <a:lnTo>
                              <a:pt x="30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5965" name="Group 22"/>
                  <p:cNvGrpSpPr>
                    <a:grpSpLocks/>
                  </p:cNvGrpSpPr>
                  <p:nvPr/>
                </p:nvGrpSpPr>
                <p:grpSpPr bwMode="auto">
                  <a:xfrm>
                    <a:off x="2905" y="2610"/>
                    <a:ext cx="477" cy="720"/>
                    <a:chOff x="2905" y="2610"/>
                    <a:chExt cx="477" cy="720"/>
                  </a:xfrm>
                </p:grpSpPr>
                <p:sp>
                  <p:nvSpPr>
                    <p:cNvPr id="35966" name="Freeform 23"/>
                    <p:cNvSpPr>
                      <a:spLocks/>
                    </p:cNvSpPr>
                    <p:nvPr/>
                  </p:nvSpPr>
                  <p:spPr bwMode="auto">
                    <a:xfrm>
                      <a:off x="2911" y="2619"/>
                      <a:ext cx="471" cy="711"/>
                    </a:xfrm>
                    <a:custGeom>
                      <a:avLst/>
                      <a:gdLst>
                        <a:gd name="T0" fmla="*/ 1 w 942"/>
                        <a:gd name="T1" fmla="*/ 0 h 1423"/>
                        <a:gd name="T2" fmla="*/ 1 w 942"/>
                        <a:gd name="T3" fmla="*/ 0 h 1423"/>
                        <a:gd name="T4" fmla="*/ 1 w 942"/>
                        <a:gd name="T5" fmla="*/ 0 h 1423"/>
                        <a:gd name="T6" fmla="*/ 0 w 942"/>
                        <a:gd name="T7" fmla="*/ 0 h 1423"/>
                        <a:gd name="T8" fmla="*/ 1 w 942"/>
                        <a:gd name="T9" fmla="*/ 0 h 1423"/>
                        <a:gd name="T10" fmla="*/ 1 w 942"/>
                        <a:gd name="T11" fmla="*/ 0 h 1423"/>
                        <a:gd name="T12" fmla="*/ 1 w 942"/>
                        <a:gd name="T13" fmla="*/ 0 h 1423"/>
                        <a:gd name="T14" fmla="*/ 1 w 942"/>
                        <a:gd name="T15" fmla="*/ 0 h 1423"/>
                        <a:gd name="T16" fmla="*/ 1 w 942"/>
                        <a:gd name="T17" fmla="*/ 0 h 1423"/>
                        <a:gd name="T18" fmla="*/ 1 w 942"/>
                        <a:gd name="T19" fmla="*/ 0 h 1423"/>
                        <a:gd name="T20" fmla="*/ 1 w 942"/>
                        <a:gd name="T21" fmla="*/ 0 h 1423"/>
                        <a:gd name="T22" fmla="*/ 1 w 942"/>
                        <a:gd name="T23" fmla="*/ 0 h 1423"/>
                        <a:gd name="T24" fmla="*/ 1 w 942"/>
                        <a:gd name="T25" fmla="*/ 0 h 1423"/>
                        <a:gd name="T26" fmla="*/ 1 w 942"/>
                        <a:gd name="T27" fmla="*/ 0 h 1423"/>
                        <a:gd name="T28" fmla="*/ 1 w 942"/>
                        <a:gd name="T29" fmla="*/ 0 h 1423"/>
                        <a:gd name="T30" fmla="*/ 1 w 942"/>
                        <a:gd name="T31" fmla="*/ 0 h 1423"/>
                        <a:gd name="T32" fmla="*/ 1 w 942"/>
                        <a:gd name="T33" fmla="*/ 0 h 1423"/>
                        <a:gd name="T34" fmla="*/ 1 w 942"/>
                        <a:gd name="T35" fmla="*/ 0 h 1423"/>
                        <a:gd name="T36" fmla="*/ 1 w 942"/>
                        <a:gd name="T37" fmla="*/ 0 h 1423"/>
                        <a:gd name="T38" fmla="*/ 1 w 942"/>
                        <a:gd name="T39" fmla="*/ 0 h 1423"/>
                        <a:gd name="T40" fmla="*/ 1 w 942"/>
                        <a:gd name="T41" fmla="*/ 0 h 1423"/>
                        <a:gd name="T42" fmla="*/ 1 w 942"/>
                        <a:gd name="T43" fmla="*/ 0 h 1423"/>
                        <a:gd name="T44" fmla="*/ 1 w 942"/>
                        <a:gd name="T45" fmla="*/ 0 h 1423"/>
                        <a:gd name="T46" fmla="*/ 1 w 942"/>
                        <a:gd name="T47" fmla="*/ 0 h 1423"/>
                        <a:gd name="T48" fmla="*/ 1 w 942"/>
                        <a:gd name="T49" fmla="*/ 0 h 1423"/>
                        <a:gd name="T50" fmla="*/ 1 w 942"/>
                        <a:gd name="T51" fmla="*/ 0 h 1423"/>
                        <a:gd name="T52" fmla="*/ 1 w 942"/>
                        <a:gd name="T53" fmla="*/ 0 h 1423"/>
                        <a:gd name="T54" fmla="*/ 1 w 942"/>
                        <a:gd name="T55" fmla="*/ 0 h 1423"/>
                        <a:gd name="T56" fmla="*/ 1 w 942"/>
                        <a:gd name="T57" fmla="*/ 0 h 1423"/>
                        <a:gd name="T58" fmla="*/ 1 w 942"/>
                        <a:gd name="T59" fmla="*/ 0 h 1423"/>
                        <a:gd name="T60" fmla="*/ 1 w 942"/>
                        <a:gd name="T61" fmla="*/ 0 h 1423"/>
                        <a:gd name="T62" fmla="*/ 1 w 942"/>
                        <a:gd name="T63" fmla="*/ 0 h 1423"/>
                        <a:gd name="T64" fmla="*/ 1 w 942"/>
                        <a:gd name="T65" fmla="*/ 0 h 1423"/>
                        <a:gd name="T66" fmla="*/ 1 w 942"/>
                        <a:gd name="T67" fmla="*/ 0 h 1423"/>
                        <a:gd name="T68" fmla="*/ 1 w 942"/>
                        <a:gd name="T69" fmla="*/ 0 h 1423"/>
                        <a:gd name="T70" fmla="*/ 1 w 942"/>
                        <a:gd name="T71" fmla="*/ 0 h 1423"/>
                        <a:gd name="T72" fmla="*/ 1 w 942"/>
                        <a:gd name="T73" fmla="*/ 0 h 1423"/>
                        <a:gd name="T74" fmla="*/ 1 w 942"/>
                        <a:gd name="T75" fmla="*/ 0 h 1423"/>
                        <a:gd name="T76" fmla="*/ 1 w 942"/>
                        <a:gd name="T77" fmla="*/ 0 h 1423"/>
                        <a:gd name="T78" fmla="*/ 1 w 942"/>
                        <a:gd name="T79" fmla="*/ 0 h 1423"/>
                        <a:gd name="T80" fmla="*/ 1 w 942"/>
                        <a:gd name="T81" fmla="*/ 0 h 1423"/>
                        <a:gd name="T82" fmla="*/ 1 w 942"/>
                        <a:gd name="T83" fmla="*/ 0 h 1423"/>
                        <a:gd name="T84" fmla="*/ 1 w 942"/>
                        <a:gd name="T85" fmla="*/ 0 h 1423"/>
                        <a:gd name="T86" fmla="*/ 1 w 942"/>
                        <a:gd name="T87" fmla="*/ 0 h 1423"/>
                        <a:gd name="T88" fmla="*/ 1 w 942"/>
                        <a:gd name="T89" fmla="*/ 0 h 1423"/>
                        <a:gd name="T90" fmla="*/ 1 w 942"/>
                        <a:gd name="T91" fmla="*/ 0 h 1423"/>
                        <a:gd name="T92" fmla="*/ 1 w 942"/>
                        <a:gd name="T93" fmla="*/ 0 h 1423"/>
                        <a:gd name="T94" fmla="*/ 1 w 942"/>
                        <a:gd name="T95" fmla="*/ 0 h 1423"/>
                        <a:gd name="T96" fmla="*/ 1 w 942"/>
                        <a:gd name="T97" fmla="*/ 0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2"/>
                        <a:gd name="T148" fmla="*/ 0 h 1423"/>
                        <a:gd name="T149" fmla="*/ 942 w 942"/>
                        <a:gd name="T150" fmla="*/ 1423 h 1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2"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874" y="1423"/>
                          </a:lnTo>
                          <a:lnTo>
                            <a:pt x="942" y="1385"/>
                          </a:lnTo>
                          <a:lnTo>
                            <a:pt x="900" y="1080"/>
                          </a:lnTo>
                          <a:lnTo>
                            <a:pt x="870" y="972"/>
                          </a:lnTo>
                          <a:lnTo>
                            <a:pt x="870" y="897"/>
                          </a:lnTo>
                          <a:lnTo>
                            <a:pt x="862" y="871"/>
                          </a:lnTo>
                          <a:lnTo>
                            <a:pt x="856" y="843"/>
                          </a:lnTo>
                          <a:lnTo>
                            <a:pt x="842" y="827"/>
                          </a:lnTo>
                          <a:lnTo>
                            <a:pt x="810" y="789"/>
                          </a:lnTo>
                          <a:lnTo>
                            <a:pt x="800" y="757"/>
                          </a:lnTo>
                          <a:lnTo>
                            <a:pt x="788" y="711"/>
                          </a:lnTo>
                          <a:lnTo>
                            <a:pt x="776" y="670"/>
                          </a:lnTo>
                          <a:lnTo>
                            <a:pt x="748" y="616"/>
                          </a:lnTo>
                          <a:lnTo>
                            <a:pt x="712" y="472"/>
                          </a:lnTo>
                          <a:lnTo>
                            <a:pt x="690" y="440"/>
                          </a:lnTo>
                          <a:lnTo>
                            <a:pt x="668" y="427"/>
                          </a:lnTo>
                          <a:lnTo>
                            <a:pt x="644" y="409"/>
                          </a:lnTo>
                          <a:lnTo>
                            <a:pt x="654" y="369"/>
                          </a:lnTo>
                          <a:lnTo>
                            <a:pt x="646" y="353"/>
                          </a:lnTo>
                          <a:lnTo>
                            <a:pt x="613" y="301"/>
                          </a:lnTo>
                          <a:lnTo>
                            <a:pt x="628" y="269"/>
                          </a:lnTo>
                          <a:lnTo>
                            <a:pt x="632" y="247"/>
                          </a:lnTo>
                          <a:lnTo>
                            <a:pt x="630" y="225"/>
                          </a:lnTo>
                          <a:lnTo>
                            <a:pt x="622" y="201"/>
                          </a:lnTo>
                          <a:lnTo>
                            <a:pt x="611" y="166"/>
                          </a:lnTo>
                          <a:lnTo>
                            <a:pt x="601" y="144"/>
                          </a:lnTo>
                          <a:lnTo>
                            <a:pt x="589" y="136"/>
                          </a:lnTo>
                          <a:lnTo>
                            <a:pt x="571" y="128"/>
                          </a:lnTo>
                          <a:lnTo>
                            <a:pt x="547" y="122"/>
                          </a:lnTo>
                          <a:lnTo>
                            <a:pt x="471" y="120"/>
                          </a:lnTo>
                          <a:lnTo>
                            <a:pt x="387" y="108"/>
                          </a:lnTo>
                          <a:lnTo>
                            <a:pt x="299" y="86"/>
                          </a:lnTo>
                          <a:lnTo>
                            <a:pt x="219" y="62"/>
                          </a:lnTo>
                          <a:lnTo>
                            <a:pt x="137" y="2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7" name="Freeform 24"/>
                    <p:cNvSpPr>
                      <a:spLocks/>
                    </p:cNvSpPr>
                    <p:nvPr/>
                  </p:nvSpPr>
                  <p:spPr bwMode="auto">
                    <a:xfrm>
                      <a:off x="3087" y="2700"/>
                      <a:ext cx="227" cy="491"/>
                    </a:xfrm>
                    <a:custGeom>
                      <a:avLst/>
                      <a:gdLst>
                        <a:gd name="T0" fmla="*/ 1 w 453"/>
                        <a:gd name="T1" fmla="*/ 1 h 982"/>
                        <a:gd name="T2" fmla="*/ 1 w 453"/>
                        <a:gd name="T3" fmla="*/ 1 h 982"/>
                        <a:gd name="T4" fmla="*/ 1 w 453"/>
                        <a:gd name="T5" fmla="*/ 1 h 982"/>
                        <a:gd name="T6" fmla="*/ 1 w 453"/>
                        <a:gd name="T7" fmla="*/ 1 h 982"/>
                        <a:gd name="T8" fmla="*/ 1 w 453"/>
                        <a:gd name="T9" fmla="*/ 1 h 982"/>
                        <a:gd name="T10" fmla="*/ 1 w 453"/>
                        <a:gd name="T11" fmla="*/ 1 h 982"/>
                        <a:gd name="T12" fmla="*/ 1 w 453"/>
                        <a:gd name="T13" fmla="*/ 1 h 982"/>
                        <a:gd name="T14" fmla="*/ 1 w 453"/>
                        <a:gd name="T15" fmla="*/ 1 h 982"/>
                        <a:gd name="T16" fmla="*/ 1 w 453"/>
                        <a:gd name="T17" fmla="*/ 1 h 982"/>
                        <a:gd name="T18" fmla="*/ 1 w 453"/>
                        <a:gd name="T19" fmla="*/ 1 h 982"/>
                        <a:gd name="T20" fmla="*/ 1 w 453"/>
                        <a:gd name="T21" fmla="*/ 1 h 982"/>
                        <a:gd name="T22" fmla="*/ 1 w 453"/>
                        <a:gd name="T23" fmla="*/ 1 h 982"/>
                        <a:gd name="T24" fmla="*/ 1 w 453"/>
                        <a:gd name="T25" fmla="*/ 1 h 982"/>
                        <a:gd name="T26" fmla="*/ 1 w 453"/>
                        <a:gd name="T27" fmla="*/ 1 h 982"/>
                        <a:gd name="T28" fmla="*/ 1 w 453"/>
                        <a:gd name="T29" fmla="*/ 1 h 982"/>
                        <a:gd name="T30" fmla="*/ 1 w 453"/>
                        <a:gd name="T31" fmla="*/ 1 h 982"/>
                        <a:gd name="T32" fmla="*/ 1 w 453"/>
                        <a:gd name="T33" fmla="*/ 1 h 982"/>
                        <a:gd name="T34" fmla="*/ 1 w 453"/>
                        <a:gd name="T35" fmla="*/ 1 h 982"/>
                        <a:gd name="T36" fmla="*/ 1 w 453"/>
                        <a:gd name="T37" fmla="*/ 1 h 982"/>
                        <a:gd name="T38" fmla="*/ 1 w 453"/>
                        <a:gd name="T39" fmla="*/ 1 h 982"/>
                        <a:gd name="T40" fmla="*/ 1 w 453"/>
                        <a:gd name="T41" fmla="*/ 1 h 982"/>
                        <a:gd name="T42" fmla="*/ 1 w 453"/>
                        <a:gd name="T43" fmla="*/ 1 h 982"/>
                        <a:gd name="T44" fmla="*/ 1 w 453"/>
                        <a:gd name="T45" fmla="*/ 1 h 982"/>
                        <a:gd name="T46" fmla="*/ 1 w 453"/>
                        <a:gd name="T47" fmla="*/ 1 h 982"/>
                        <a:gd name="T48" fmla="*/ 1 w 453"/>
                        <a:gd name="T49" fmla="*/ 1 h 982"/>
                        <a:gd name="T50" fmla="*/ 1 w 453"/>
                        <a:gd name="T51" fmla="*/ 1 h 982"/>
                        <a:gd name="T52" fmla="*/ 1 w 453"/>
                        <a:gd name="T53" fmla="*/ 1 h 982"/>
                        <a:gd name="T54" fmla="*/ 1 w 453"/>
                        <a:gd name="T55" fmla="*/ 1 h 982"/>
                        <a:gd name="T56" fmla="*/ 1 w 453"/>
                        <a:gd name="T57" fmla="*/ 1 h 982"/>
                        <a:gd name="T58" fmla="*/ 1 w 453"/>
                        <a:gd name="T59" fmla="*/ 1 h 982"/>
                        <a:gd name="T60" fmla="*/ 1 w 453"/>
                        <a:gd name="T61" fmla="*/ 1 h 982"/>
                        <a:gd name="T62" fmla="*/ 1 w 453"/>
                        <a:gd name="T63" fmla="*/ 1 h 982"/>
                        <a:gd name="T64" fmla="*/ 1 w 453"/>
                        <a:gd name="T65" fmla="*/ 0 h 9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3"/>
                        <a:gd name="T100" fmla="*/ 0 h 982"/>
                        <a:gd name="T101" fmla="*/ 453 w 453"/>
                        <a:gd name="T102" fmla="*/ 982 h 9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3" h="982">
                          <a:moveTo>
                            <a:pt x="172" y="0"/>
                          </a:moveTo>
                          <a:lnTo>
                            <a:pt x="210" y="35"/>
                          </a:lnTo>
                          <a:lnTo>
                            <a:pt x="184" y="71"/>
                          </a:lnTo>
                          <a:lnTo>
                            <a:pt x="172" y="107"/>
                          </a:lnTo>
                          <a:lnTo>
                            <a:pt x="160" y="155"/>
                          </a:lnTo>
                          <a:lnTo>
                            <a:pt x="150" y="227"/>
                          </a:lnTo>
                          <a:lnTo>
                            <a:pt x="190" y="211"/>
                          </a:lnTo>
                          <a:lnTo>
                            <a:pt x="220" y="199"/>
                          </a:lnTo>
                          <a:lnTo>
                            <a:pt x="244" y="217"/>
                          </a:lnTo>
                          <a:lnTo>
                            <a:pt x="178" y="275"/>
                          </a:lnTo>
                          <a:lnTo>
                            <a:pt x="150" y="306"/>
                          </a:lnTo>
                          <a:lnTo>
                            <a:pt x="150" y="394"/>
                          </a:lnTo>
                          <a:lnTo>
                            <a:pt x="160" y="402"/>
                          </a:lnTo>
                          <a:lnTo>
                            <a:pt x="226" y="348"/>
                          </a:lnTo>
                          <a:lnTo>
                            <a:pt x="258" y="330"/>
                          </a:lnTo>
                          <a:lnTo>
                            <a:pt x="297" y="316"/>
                          </a:lnTo>
                          <a:lnTo>
                            <a:pt x="317" y="316"/>
                          </a:lnTo>
                          <a:lnTo>
                            <a:pt x="299" y="348"/>
                          </a:lnTo>
                          <a:lnTo>
                            <a:pt x="275" y="378"/>
                          </a:lnTo>
                          <a:lnTo>
                            <a:pt x="244" y="400"/>
                          </a:lnTo>
                          <a:lnTo>
                            <a:pt x="210" y="412"/>
                          </a:lnTo>
                          <a:lnTo>
                            <a:pt x="184" y="426"/>
                          </a:lnTo>
                          <a:lnTo>
                            <a:pt x="154" y="456"/>
                          </a:lnTo>
                          <a:lnTo>
                            <a:pt x="148" y="516"/>
                          </a:lnTo>
                          <a:lnTo>
                            <a:pt x="132" y="551"/>
                          </a:lnTo>
                          <a:lnTo>
                            <a:pt x="138" y="611"/>
                          </a:lnTo>
                          <a:lnTo>
                            <a:pt x="136" y="661"/>
                          </a:lnTo>
                          <a:lnTo>
                            <a:pt x="156" y="651"/>
                          </a:lnTo>
                          <a:lnTo>
                            <a:pt x="174" y="651"/>
                          </a:lnTo>
                          <a:lnTo>
                            <a:pt x="160" y="695"/>
                          </a:lnTo>
                          <a:lnTo>
                            <a:pt x="130" y="725"/>
                          </a:lnTo>
                          <a:lnTo>
                            <a:pt x="132" y="749"/>
                          </a:lnTo>
                          <a:lnTo>
                            <a:pt x="148" y="802"/>
                          </a:lnTo>
                          <a:lnTo>
                            <a:pt x="156" y="842"/>
                          </a:lnTo>
                          <a:lnTo>
                            <a:pt x="208" y="892"/>
                          </a:lnTo>
                          <a:lnTo>
                            <a:pt x="264" y="880"/>
                          </a:lnTo>
                          <a:lnTo>
                            <a:pt x="341" y="872"/>
                          </a:lnTo>
                          <a:lnTo>
                            <a:pt x="377" y="868"/>
                          </a:lnTo>
                          <a:lnTo>
                            <a:pt x="411" y="874"/>
                          </a:lnTo>
                          <a:lnTo>
                            <a:pt x="435" y="886"/>
                          </a:lnTo>
                          <a:lnTo>
                            <a:pt x="453" y="908"/>
                          </a:lnTo>
                          <a:lnTo>
                            <a:pt x="399" y="902"/>
                          </a:lnTo>
                          <a:lnTo>
                            <a:pt x="347" y="898"/>
                          </a:lnTo>
                          <a:lnTo>
                            <a:pt x="299" y="898"/>
                          </a:lnTo>
                          <a:lnTo>
                            <a:pt x="264" y="902"/>
                          </a:lnTo>
                          <a:lnTo>
                            <a:pt x="240" y="938"/>
                          </a:lnTo>
                          <a:lnTo>
                            <a:pt x="323" y="958"/>
                          </a:lnTo>
                          <a:lnTo>
                            <a:pt x="184" y="976"/>
                          </a:lnTo>
                          <a:lnTo>
                            <a:pt x="94" y="982"/>
                          </a:lnTo>
                          <a:lnTo>
                            <a:pt x="148" y="938"/>
                          </a:lnTo>
                          <a:lnTo>
                            <a:pt x="148" y="902"/>
                          </a:lnTo>
                          <a:lnTo>
                            <a:pt x="108" y="832"/>
                          </a:lnTo>
                          <a:lnTo>
                            <a:pt x="100" y="743"/>
                          </a:lnTo>
                          <a:lnTo>
                            <a:pt x="114" y="653"/>
                          </a:lnTo>
                          <a:lnTo>
                            <a:pt x="94" y="633"/>
                          </a:lnTo>
                          <a:lnTo>
                            <a:pt x="106" y="597"/>
                          </a:lnTo>
                          <a:lnTo>
                            <a:pt x="0" y="591"/>
                          </a:lnTo>
                          <a:lnTo>
                            <a:pt x="34" y="557"/>
                          </a:lnTo>
                          <a:lnTo>
                            <a:pt x="84" y="561"/>
                          </a:lnTo>
                          <a:lnTo>
                            <a:pt x="130" y="520"/>
                          </a:lnTo>
                          <a:lnTo>
                            <a:pt x="112" y="490"/>
                          </a:lnTo>
                          <a:lnTo>
                            <a:pt x="130" y="442"/>
                          </a:lnTo>
                          <a:lnTo>
                            <a:pt x="136" y="280"/>
                          </a:lnTo>
                          <a:lnTo>
                            <a:pt x="142" y="185"/>
                          </a:lnTo>
                          <a:lnTo>
                            <a:pt x="166" y="35"/>
                          </a:lnTo>
                          <a:lnTo>
                            <a:pt x="172"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8" name="Freeform 25"/>
                    <p:cNvSpPr>
                      <a:spLocks/>
                    </p:cNvSpPr>
                    <p:nvPr/>
                  </p:nvSpPr>
                  <p:spPr bwMode="auto">
                    <a:xfrm>
                      <a:off x="3033" y="2937"/>
                      <a:ext cx="98" cy="20"/>
                    </a:xfrm>
                    <a:custGeom>
                      <a:avLst/>
                      <a:gdLst>
                        <a:gd name="T0" fmla="*/ 1 w 196"/>
                        <a:gd name="T1" fmla="*/ 0 h 40"/>
                        <a:gd name="T2" fmla="*/ 0 w 196"/>
                        <a:gd name="T3" fmla="*/ 1 h 40"/>
                        <a:gd name="T4" fmla="*/ 1 w 196"/>
                        <a:gd name="T5" fmla="*/ 1 h 40"/>
                        <a:gd name="T6" fmla="*/ 1 w 196"/>
                        <a:gd name="T7" fmla="*/ 0 h 40"/>
                        <a:gd name="T8" fmla="*/ 0 60000 65536"/>
                        <a:gd name="T9" fmla="*/ 0 60000 65536"/>
                        <a:gd name="T10" fmla="*/ 0 60000 65536"/>
                        <a:gd name="T11" fmla="*/ 0 60000 65536"/>
                        <a:gd name="T12" fmla="*/ 0 w 196"/>
                        <a:gd name="T13" fmla="*/ 0 h 40"/>
                        <a:gd name="T14" fmla="*/ 196 w 196"/>
                        <a:gd name="T15" fmla="*/ 40 h 40"/>
                      </a:gdLst>
                      <a:ahLst/>
                      <a:cxnLst>
                        <a:cxn ang="T8">
                          <a:pos x="T0" y="T1"/>
                        </a:cxn>
                        <a:cxn ang="T9">
                          <a:pos x="T2" y="T3"/>
                        </a:cxn>
                        <a:cxn ang="T10">
                          <a:pos x="T4" y="T5"/>
                        </a:cxn>
                        <a:cxn ang="T11">
                          <a:pos x="T6" y="T7"/>
                        </a:cxn>
                      </a:cxnLst>
                      <a:rect l="T12" t="T13" r="T14" b="T15"/>
                      <a:pathLst>
                        <a:path w="196" h="40">
                          <a:moveTo>
                            <a:pt x="196" y="0"/>
                          </a:moveTo>
                          <a:lnTo>
                            <a:pt x="0" y="34"/>
                          </a:lnTo>
                          <a:lnTo>
                            <a:pt x="108" y="40"/>
                          </a:lnTo>
                          <a:lnTo>
                            <a:pt x="196"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69" name="Group 26"/>
                    <p:cNvGrpSpPr>
                      <a:grpSpLocks/>
                    </p:cNvGrpSpPr>
                    <p:nvPr/>
                  </p:nvGrpSpPr>
                  <p:grpSpPr bwMode="auto">
                    <a:xfrm>
                      <a:off x="2905" y="2610"/>
                      <a:ext cx="169" cy="720"/>
                      <a:chOff x="2905" y="2610"/>
                      <a:chExt cx="169" cy="720"/>
                    </a:xfrm>
                  </p:grpSpPr>
                  <p:sp>
                    <p:nvSpPr>
                      <p:cNvPr id="35970" name="Freeform 27"/>
                      <p:cNvSpPr>
                        <a:spLocks/>
                      </p:cNvSpPr>
                      <p:nvPr/>
                    </p:nvSpPr>
                    <p:spPr bwMode="auto">
                      <a:xfrm>
                        <a:off x="2911" y="2619"/>
                        <a:ext cx="163" cy="711"/>
                      </a:xfrm>
                      <a:custGeom>
                        <a:avLst/>
                        <a:gdLst>
                          <a:gd name="T0" fmla="*/ 1 w 325"/>
                          <a:gd name="T1" fmla="*/ 0 h 1423"/>
                          <a:gd name="T2" fmla="*/ 1 w 325"/>
                          <a:gd name="T3" fmla="*/ 0 h 1423"/>
                          <a:gd name="T4" fmla="*/ 1 w 325"/>
                          <a:gd name="T5" fmla="*/ 0 h 1423"/>
                          <a:gd name="T6" fmla="*/ 0 w 325"/>
                          <a:gd name="T7" fmla="*/ 0 h 1423"/>
                          <a:gd name="T8" fmla="*/ 1 w 325"/>
                          <a:gd name="T9" fmla="*/ 0 h 1423"/>
                          <a:gd name="T10" fmla="*/ 1 w 325"/>
                          <a:gd name="T11" fmla="*/ 0 h 1423"/>
                          <a:gd name="T12" fmla="*/ 1 w 325"/>
                          <a:gd name="T13" fmla="*/ 0 h 1423"/>
                          <a:gd name="T14" fmla="*/ 1 w 325"/>
                          <a:gd name="T15" fmla="*/ 0 h 1423"/>
                          <a:gd name="T16" fmla="*/ 1 w 325"/>
                          <a:gd name="T17" fmla="*/ 0 h 1423"/>
                          <a:gd name="T18" fmla="*/ 1 w 325"/>
                          <a:gd name="T19" fmla="*/ 0 h 1423"/>
                          <a:gd name="T20" fmla="*/ 1 w 325"/>
                          <a:gd name="T21" fmla="*/ 0 h 1423"/>
                          <a:gd name="T22" fmla="*/ 1 w 325"/>
                          <a:gd name="T23" fmla="*/ 0 h 1423"/>
                          <a:gd name="T24" fmla="*/ 1 w 325"/>
                          <a:gd name="T25" fmla="*/ 0 h 1423"/>
                          <a:gd name="T26" fmla="*/ 1 w 325"/>
                          <a:gd name="T27" fmla="*/ 0 h 1423"/>
                          <a:gd name="T28" fmla="*/ 1 w 325"/>
                          <a:gd name="T29" fmla="*/ 0 h 1423"/>
                          <a:gd name="T30" fmla="*/ 1 w 325"/>
                          <a:gd name="T31" fmla="*/ 0 h 1423"/>
                          <a:gd name="T32" fmla="*/ 1 w 325"/>
                          <a:gd name="T33" fmla="*/ 0 h 1423"/>
                          <a:gd name="T34" fmla="*/ 1 w 325"/>
                          <a:gd name="T35" fmla="*/ 0 h 1423"/>
                          <a:gd name="T36" fmla="*/ 1 w 325"/>
                          <a:gd name="T37" fmla="*/ 0 h 1423"/>
                          <a:gd name="T38" fmla="*/ 1 w 325"/>
                          <a:gd name="T39" fmla="*/ 0 h 1423"/>
                          <a:gd name="T40" fmla="*/ 1 w 325"/>
                          <a:gd name="T41" fmla="*/ 0 h 1423"/>
                          <a:gd name="T42" fmla="*/ 1 w 325"/>
                          <a:gd name="T43" fmla="*/ 0 h 1423"/>
                          <a:gd name="T44" fmla="*/ 1 w 325"/>
                          <a:gd name="T45" fmla="*/ 0 h 1423"/>
                          <a:gd name="T46" fmla="*/ 1 w 325"/>
                          <a:gd name="T47" fmla="*/ 0 h 1423"/>
                          <a:gd name="T48" fmla="*/ 1 w 325"/>
                          <a:gd name="T49" fmla="*/ 0 h 1423"/>
                          <a:gd name="T50" fmla="*/ 1 w 325"/>
                          <a:gd name="T51" fmla="*/ 0 h 1423"/>
                          <a:gd name="T52" fmla="*/ 1 w 325"/>
                          <a:gd name="T53" fmla="*/ 0 h 1423"/>
                          <a:gd name="T54" fmla="*/ 1 w 325"/>
                          <a:gd name="T55" fmla="*/ 0 h 1423"/>
                          <a:gd name="T56" fmla="*/ 1 w 325"/>
                          <a:gd name="T57" fmla="*/ 0 h 1423"/>
                          <a:gd name="T58" fmla="*/ 1 w 325"/>
                          <a:gd name="T59" fmla="*/ 0 h 1423"/>
                          <a:gd name="T60" fmla="*/ 1 w 325"/>
                          <a:gd name="T61" fmla="*/ 0 h 1423"/>
                          <a:gd name="T62" fmla="*/ 1 w 325"/>
                          <a:gd name="T63" fmla="*/ 0 h 1423"/>
                          <a:gd name="T64" fmla="*/ 1 w 325"/>
                          <a:gd name="T65" fmla="*/ 0 h 1423"/>
                          <a:gd name="T66" fmla="*/ 1 w 325"/>
                          <a:gd name="T67" fmla="*/ 0 h 1423"/>
                          <a:gd name="T68" fmla="*/ 1 w 325"/>
                          <a:gd name="T69" fmla="*/ 0 h 1423"/>
                          <a:gd name="T70" fmla="*/ 1 w 325"/>
                          <a:gd name="T71" fmla="*/ 0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23"/>
                          <a:gd name="T110" fmla="*/ 325 w 325"/>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287" y="1423"/>
                            </a:lnTo>
                            <a:lnTo>
                              <a:pt x="271" y="1387"/>
                            </a:lnTo>
                            <a:lnTo>
                              <a:pt x="237" y="1293"/>
                            </a:lnTo>
                            <a:lnTo>
                              <a:pt x="217" y="1227"/>
                            </a:lnTo>
                            <a:lnTo>
                              <a:pt x="197" y="1154"/>
                            </a:lnTo>
                            <a:lnTo>
                              <a:pt x="187" y="1078"/>
                            </a:lnTo>
                            <a:lnTo>
                              <a:pt x="187" y="1002"/>
                            </a:lnTo>
                            <a:lnTo>
                              <a:pt x="191" y="931"/>
                            </a:lnTo>
                            <a:lnTo>
                              <a:pt x="213" y="815"/>
                            </a:lnTo>
                            <a:lnTo>
                              <a:pt x="231" y="739"/>
                            </a:lnTo>
                            <a:lnTo>
                              <a:pt x="259" y="652"/>
                            </a:lnTo>
                            <a:lnTo>
                              <a:pt x="293" y="552"/>
                            </a:lnTo>
                            <a:lnTo>
                              <a:pt x="299" y="492"/>
                            </a:lnTo>
                            <a:lnTo>
                              <a:pt x="311" y="427"/>
                            </a:lnTo>
                            <a:lnTo>
                              <a:pt x="315" y="383"/>
                            </a:lnTo>
                            <a:lnTo>
                              <a:pt x="171" y="351"/>
                            </a:lnTo>
                            <a:lnTo>
                              <a:pt x="325" y="261"/>
                            </a:lnTo>
                            <a:lnTo>
                              <a:pt x="269" y="213"/>
                            </a:lnTo>
                            <a:lnTo>
                              <a:pt x="231" y="166"/>
                            </a:lnTo>
                            <a:lnTo>
                              <a:pt x="183" y="98"/>
                            </a:lnTo>
                            <a:lnTo>
                              <a:pt x="137" y="2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1" name="Freeform 28"/>
                      <p:cNvSpPr>
                        <a:spLocks/>
                      </p:cNvSpPr>
                      <p:nvPr/>
                    </p:nvSpPr>
                    <p:spPr bwMode="auto">
                      <a:xfrm>
                        <a:off x="2905" y="2610"/>
                        <a:ext cx="163" cy="711"/>
                      </a:xfrm>
                      <a:custGeom>
                        <a:avLst/>
                        <a:gdLst>
                          <a:gd name="T0" fmla="*/ 1 w 325"/>
                          <a:gd name="T1" fmla="*/ 0 h 1423"/>
                          <a:gd name="T2" fmla="*/ 1 w 325"/>
                          <a:gd name="T3" fmla="*/ 0 h 1423"/>
                          <a:gd name="T4" fmla="*/ 1 w 325"/>
                          <a:gd name="T5" fmla="*/ 0 h 1423"/>
                          <a:gd name="T6" fmla="*/ 0 w 325"/>
                          <a:gd name="T7" fmla="*/ 0 h 1423"/>
                          <a:gd name="T8" fmla="*/ 1 w 325"/>
                          <a:gd name="T9" fmla="*/ 0 h 1423"/>
                          <a:gd name="T10" fmla="*/ 1 w 325"/>
                          <a:gd name="T11" fmla="*/ 0 h 1423"/>
                          <a:gd name="T12" fmla="*/ 1 w 325"/>
                          <a:gd name="T13" fmla="*/ 0 h 1423"/>
                          <a:gd name="T14" fmla="*/ 1 w 325"/>
                          <a:gd name="T15" fmla="*/ 0 h 1423"/>
                          <a:gd name="T16" fmla="*/ 1 w 325"/>
                          <a:gd name="T17" fmla="*/ 0 h 1423"/>
                          <a:gd name="T18" fmla="*/ 1 w 325"/>
                          <a:gd name="T19" fmla="*/ 0 h 1423"/>
                          <a:gd name="T20" fmla="*/ 1 w 325"/>
                          <a:gd name="T21" fmla="*/ 0 h 1423"/>
                          <a:gd name="T22" fmla="*/ 1 w 325"/>
                          <a:gd name="T23" fmla="*/ 0 h 1423"/>
                          <a:gd name="T24" fmla="*/ 1 w 325"/>
                          <a:gd name="T25" fmla="*/ 0 h 1423"/>
                          <a:gd name="T26" fmla="*/ 1 w 325"/>
                          <a:gd name="T27" fmla="*/ 0 h 1423"/>
                          <a:gd name="T28" fmla="*/ 1 w 325"/>
                          <a:gd name="T29" fmla="*/ 0 h 1423"/>
                          <a:gd name="T30" fmla="*/ 1 w 325"/>
                          <a:gd name="T31" fmla="*/ 0 h 1423"/>
                          <a:gd name="T32" fmla="*/ 1 w 325"/>
                          <a:gd name="T33" fmla="*/ 0 h 1423"/>
                          <a:gd name="T34" fmla="*/ 1 w 325"/>
                          <a:gd name="T35" fmla="*/ 0 h 1423"/>
                          <a:gd name="T36" fmla="*/ 1 w 325"/>
                          <a:gd name="T37" fmla="*/ 0 h 1423"/>
                          <a:gd name="T38" fmla="*/ 1 w 325"/>
                          <a:gd name="T39" fmla="*/ 0 h 1423"/>
                          <a:gd name="T40" fmla="*/ 1 w 325"/>
                          <a:gd name="T41" fmla="*/ 0 h 1423"/>
                          <a:gd name="T42" fmla="*/ 1 w 325"/>
                          <a:gd name="T43" fmla="*/ 0 h 1423"/>
                          <a:gd name="T44" fmla="*/ 1 w 325"/>
                          <a:gd name="T45" fmla="*/ 0 h 1423"/>
                          <a:gd name="T46" fmla="*/ 1 w 325"/>
                          <a:gd name="T47" fmla="*/ 0 h 1423"/>
                          <a:gd name="T48" fmla="*/ 1 w 325"/>
                          <a:gd name="T49" fmla="*/ 0 h 1423"/>
                          <a:gd name="T50" fmla="*/ 1 w 325"/>
                          <a:gd name="T51" fmla="*/ 0 h 1423"/>
                          <a:gd name="T52" fmla="*/ 1 w 325"/>
                          <a:gd name="T53" fmla="*/ 0 h 1423"/>
                          <a:gd name="T54" fmla="*/ 1 w 325"/>
                          <a:gd name="T55" fmla="*/ 0 h 1423"/>
                          <a:gd name="T56" fmla="*/ 1 w 325"/>
                          <a:gd name="T57" fmla="*/ 0 h 1423"/>
                          <a:gd name="T58" fmla="*/ 1 w 325"/>
                          <a:gd name="T59" fmla="*/ 0 h 1423"/>
                          <a:gd name="T60" fmla="*/ 1 w 325"/>
                          <a:gd name="T61" fmla="*/ 0 h 1423"/>
                          <a:gd name="T62" fmla="*/ 1 w 325"/>
                          <a:gd name="T63" fmla="*/ 0 h 1423"/>
                          <a:gd name="T64" fmla="*/ 1 w 325"/>
                          <a:gd name="T65" fmla="*/ 0 h 1423"/>
                          <a:gd name="T66" fmla="*/ 1 w 325"/>
                          <a:gd name="T67" fmla="*/ 0 h 1423"/>
                          <a:gd name="T68" fmla="*/ 1 w 325"/>
                          <a:gd name="T69" fmla="*/ 0 h 1423"/>
                          <a:gd name="T70" fmla="*/ 1 w 325"/>
                          <a:gd name="T71" fmla="*/ 0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23"/>
                          <a:gd name="T110" fmla="*/ 325 w 325"/>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23">
                            <a:moveTo>
                              <a:pt x="137" y="22"/>
                            </a:moveTo>
                            <a:lnTo>
                              <a:pt x="32" y="0"/>
                            </a:lnTo>
                            <a:lnTo>
                              <a:pt x="14" y="64"/>
                            </a:lnTo>
                            <a:lnTo>
                              <a:pt x="0" y="172"/>
                            </a:lnTo>
                            <a:lnTo>
                              <a:pt x="10" y="353"/>
                            </a:lnTo>
                            <a:lnTo>
                              <a:pt x="20" y="419"/>
                            </a:lnTo>
                            <a:lnTo>
                              <a:pt x="50" y="528"/>
                            </a:lnTo>
                            <a:lnTo>
                              <a:pt x="50" y="652"/>
                            </a:lnTo>
                            <a:lnTo>
                              <a:pt x="56" y="803"/>
                            </a:lnTo>
                            <a:lnTo>
                              <a:pt x="70" y="957"/>
                            </a:lnTo>
                            <a:lnTo>
                              <a:pt x="76" y="1032"/>
                            </a:lnTo>
                            <a:lnTo>
                              <a:pt x="111" y="1154"/>
                            </a:lnTo>
                            <a:lnTo>
                              <a:pt x="137" y="1249"/>
                            </a:lnTo>
                            <a:lnTo>
                              <a:pt x="169" y="1377"/>
                            </a:lnTo>
                            <a:lnTo>
                              <a:pt x="191" y="1423"/>
                            </a:lnTo>
                            <a:lnTo>
                              <a:pt x="287" y="1423"/>
                            </a:lnTo>
                            <a:lnTo>
                              <a:pt x="271" y="1387"/>
                            </a:lnTo>
                            <a:lnTo>
                              <a:pt x="237" y="1293"/>
                            </a:lnTo>
                            <a:lnTo>
                              <a:pt x="217" y="1228"/>
                            </a:lnTo>
                            <a:lnTo>
                              <a:pt x="197" y="1154"/>
                            </a:lnTo>
                            <a:lnTo>
                              <a:pt x="187" y="1078"/>
                            </a:lnTo>
                            <a:lnTo>
                              <a:pt x="187" y="1002"/>
                            </a:lnTo>
                            <a:lnTo>
                              <a:pt x="191" y="931"/>
                            </a:lnTo>
                            <a:lnTo>
                              <a:pt x="213" y="815"/>
                            </a:lnTo>
                            <a:lnTo>
                              <a:pt x="231" y="739"/>
                            </a:lnTo>
                            <a:lnTo>
                              <a:pt x="259" y="652"/>
                            </a:lnTo>
                            <a:lnTo>
                              <a:pt x="293" y="552"/>
                            </a:lnTo>
                            <a:lnTo>
                              <a:pt x="299" y="492"/>
                            </a:lnTo>
                            <a:lnTo>
                              <a:pt x="311" y="427"/>
                            </a:lnTo>
                            <a:lnTo>
                              <a:pt x="315" y="383"/>
                            </a:lnTo>
                            <a:lnTo>
                              <a:pt x="171" y="351"/>
                            </a:lnTo>
                            <a:lnTo>
                              <a:pt x="325" y="261"/>
                            </a:lnTo>
                            <a:lnTo>
                              <a:pt x="269" y="213"/>
                            </a:lnTo>
                            <a:lnTo>
                              <a:pt x="231" y="166"/>
                            </a:lnTo>
                            <a:lnTo>
                              <a:pt x="183" y="98"/>
                            </a:lnTo>
                            <a:lnTo>
                              <a:pt x="137" y="2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35932" name="Group 29"/>
              <p:cNvGrpSpPr>
                <a:grpSpLocks/>
              </p:cNvGrpSpPr>
              <p:nvPr/>
            </p:nvGrpSpPr>
            <p:grpSpPr bwMode="auto">
              <a:xfrm>
                <a:off x="2609" y="2281"/>
                <a:ext cx="373" cy="476"/>
                <a:chOff x="2609" y="2281"/>
                <a:chExt cx="373" cy="476"/>
              </a:xfrm>
            </p:grpSpPr>
            <p:sp>
              <p:nvSpPr>
                <p:cNvPr id="35933" name="Freeform 30"/>
                <p:cNvSpPr>
                  <a:spLocks/>
                </p:cNvSpPr>
                <p:nvPr/>
              </p:nvSpPr>
              <p:spPr bwMode="auto">
                <a:xfrm>
                  <a:off x="2622" y="2296"/>
                  <a:ext cx="360" cy="461"/>
                </a:xfrm>
                <a:custGeom>
                  <a:avLst/>
                  <a:gdLst>
                    <a:gd name="T0" fmla="*/ 1 w 720"/>
                    <a:gd name="T1" fmla="*/ 1 h 920"/>
                    <a:gd name="T2" fmla="*/ 1 w 720"/>
                    <a:gd name="T3" fmla="*/ 1 h 920"/>
                    <a:gd name="T4" fmla="*/ 1 w 720"/>
                    <a:gd name="T5" fmla="*/ 1 h 920"/>
                    <a:gd name="T6" fmla="*/ 1 w 720"/>
                    <a:gd name="T7" fmla="*/ 1 h 920"/>
                    <a:gd name="T8" fmla="*/ 1 w 720"/>
                    <a:gd name="T9" fmla="*/ 1 h 920"/>
                    <a:gd name="T10" fmla="*/ 1 w 720"/>
                    <a:gd name="T11" fmla="*/ 1 h 920"/>
                    <a:gd name="T12" fmla="*/ 1 w 720"/>
                    <a:gd name="T13" fmla="*/ 1 h 920"/>
                    <a:gd name="T14" fmla="*/ 1 w 720"/>
                    <a:gd name="T15" fmla="*/ 1 h 920"/>
                    <a:gd name="T16" fmla="*/ 1 w 720"/>
                    <a:gd name="T17" fmla="*/ 1 h 920"/>
                    <a:gd name="T18" fmla="*/ 1 w 720"/>
                    <a:gd name="T19" fmla="*/ 1 h 920"/>
                    <a:gd name="T20" fmla="*/ 1 w 720"/>
                    <a:gd name="T21" fmla="*/ 1 h 920"/>
                    <a:gd name="T22" fmla="*/ 1 w 720"/>
                    <a:gd name="T23" fmla="*/ 1 h 920"/>
                    <a:gd name="T24" fmla="*/ 1 w 720"/>
                    <a:gd name="T25" fmla="*/ 1 h 920"/>
                    <a:gd name="T26" fmla="*/ 1 w 720"/>
                    <a:gd name="T27" fmla="*/ 1 h 920"/>
                    <a:gd name="T28" fmla="*/ 1 w 720"/>
                    <a:gd name="T29" fmla="*/ 1 h 920"/>
                    <a:gd name="T30" fmla="*/ 1 w 720"/>
                    <a:gd name="T31" fmla="*/ 1 h 920"/>
                    <a:gd name="T32" fmla="*/ 1 w 720"/>
                    <a:gd name="T33" fmla="*/ 1 h 920"/>
                    <a:gd name="T34" fmla="*/ 1 w 720"/>
                    <a:gd name="T35" fmla="*/ 1 h 920"/>
                    <a:gd name="T36" fmla="*/ 1 w 720"/>
                    <a:gd name="T37" fmla="*/ 1 h 920"/>
                    <a:gd name="T38" fmla="*/ 1 w 720"/>
                    <a:gd name="T39" fmla="*/ 1 h 920"/>
                    <a:gd name="T40" fmla="*/ 1 w 720"/>
                    <a:gd name="T41" fmla="*/ 1 h 920"/>
                    <a:gd name="T42" fmla="*/ 1 w 720"/>
                    <a:gd name="T43" fmla="*/ 1 h 920"/>
                    <a:gd name="T44" fmla="*/ 1 w 720"/>
                    <a:gd name="T45" fmla="*/ 1 h 920"/>
                    <a:gd name="T46" fmla="*/ 1 w 720"/>
                    <a:gd name="T47" fmla="*/ 1 h 920"/>
                    <a:gd name="T48" fmla="*/ 1 w 720"/>
                    <a:gd name="T49" fmla="*/ 1 h 920"/>
                    <a:gd name="T50" fmla="*/ 1 w 720"/>
                    <a:gd name="T51" fmla="*/ 0 h 920"/>
                    <a:gd name="T52" fmla="*/ 1 w 720"/>
                    <a:gd name="T53" fmla="*/ 1 h 920"/>
                    <a:gd name="T54" fmla="*/ 1 w 720"/>
                    <a:gd name="T55" fmla="*/ 1 h 920"/>
                    <a:gd name="T56" fmla="*/ 1 w 720"/>
                    <a:gd name="T57" fmla="*/ 1 h 920"/>
                    <a:gd name="T58" fmla="*/ 1 w 720"/>
                    <a:gd name="T59" fmla="*/ 1 h 920"/>
                    <a:gd name="T60" fmla="*/ 1 w 720"/>
                    <a:gd name="T61" fmla="*/ 1 h 920"/>
                    <a:gd name="T62" fmla="*/ 1 w 720"/>
                    <a:gd name="T63" fmla="*/ 1 h 9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0"/>
                    <a:gd name="T97" fmla="*/ 0 h 920"/>
                    <a:gd name="T98" fmla="*/ 720 w 720"/>
                    <a:gd name="T99" fmla="*/ 920 h 9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0" h="920">
                      <a:moveTo>
                        <a:pt x="24" y="466"/>
                      </a:moveTo>
                      <a:lnTo>
                        <a:pt x="6" y="474"/>
                      </a:lnTo>
                      <a:lnTo>
                        <a:pt x="0" y="492"/>
                      </a:lnTo>
                      <a:lnTo>
                        <a:pt x="4" y="534"/>
                      </a:lnTo>
                      <a:lnTo>
                        <a:pt x="22" y="589"/>
                      </a:lnTo>
                      <a:lnTo>
                        <a:pt x="40" y="623"/>
                      </a:lnTo>
                      <a:lnTo>
                        <a:pt x="72" y="655"/>
                      </a:lnTo>
                      <a:lnTo>
                        <a:pt x="114" y="685"/>
                      </a:lnTo>
                      <a:lnTo>
                        <a:pt x="142" y="701"/>
                      </a:lnTo>
                      <a:lnTo>
                        <a:pt x="173" y="713"/>
                      </a:lnTo>
                      <a:lnTo>
                        <a:pt x="191" y="711"/>
                      </a:lnTo>
                      <a:lnTo>
                        <a:pt x="203" y="715"/>
                      </a:lnTo>
                      <a:lnTo>
                        <a:pt x="209" y="739"/>
                      </a:lnTo>
                      <a:lnTo>
                        <a:pt x="217" y="763"/>
                      </a:lnTo>
                      <a:lnTo>
                        <a:pt x="227" y="785"/>
                      </a:lnTo>
                      <a:lnTo>
                        <a:pt x="241" y="799"/>
                      </a:lnTo>
                      <a:lnTo>
                        <a:pt x="257" y="815"/>
                      </a:lnTo>
                      <a:lnTo>
                        <a:pt x="283" y="834"/>
                      </a:lnTo>
                      <a:lnTo>
                        <a:pt x="315" y="852"/>
                      </a:lnTo>
                      <a:lnTo>
                        <a:pt x="357" y="894"/>
                      </a:lnTo>
                      <a:lnTo>
                        <a:pt x="379" y="910"/>
                      </a:lnTo>
                      <a:lnTo>
                        <a:pt x="397" y="918"/>
                      </a:lnTo>
                      <a:lnTo>
                        <a:pt x="427" y="920"/>
                      </a:lnTo>
                      <a:lnTo>
                        <a:pt x="451" y="918"/>
                      </a:lnTo>
                      <a:lnTo>
                        <a:pt x="475" y="912"/>
                      </a:lnTo>
                      <a:lnTo>
                        <a:pt x="495" y="904"/>
                      </a:lnTo>
                      <a:lnTo>
                        <a:pt x="523" y="888"/>
                      </a:lnTo>
                      <a:lnTo>
                        <a:pt x="547" y="874"/>
                      </a:lnTo>
                      <a:lnTo>
                        <a:pt x="571" y="852"/>
                      </a:lnTo>
                      <a:lnTo>
                        <a:pt x="607" y="852"/>
                      </a:lnTo>
                      <a:lnTo>
                        <a:pt x="637" y="832"/>
                      </a:lnTo>
                      <a:lnTo>
                        <a:pt x="665" y="781"/>
                      </a:lnTo>
                      <a:lnTo>
                        <a:pt x="688" y="751"/>
                      </a:lnTo>
                      <a:lnTo>
                        <a:pt x="708" y="713"/>
                      </a:lnTo>
                      <a:lnTo>
                        <a:pt x="718" y="659"/>
                      </a:lnTo>
                      <a:lnTo>
                        <a:pt x="720" y="611"/>
                      </a:lnTo>
                      <a:lnTo>
                        <a:pt x="714" y="562"/>
                      </a:lnTo>
                      <a:lnTo>
                        <a:pt x="700" y="526"/>
                      </a:lnTo>
                      <a:lnTo>
                        <a:pt x="694" y="490"/>
                      </a:lnTo>
                      <a:lnTo>
                        <a:pt x="690" y="436"/>
                      </a:lnTo>
                      <a:lnTo>
                        <a:pt x="676" y="372"/>
                      </a:lnTo>
                      <a:lnTo>
                        <a:pt x="655" y="322"/>
                      </a:lnTo>
                      <a:lnTo>
                        <a:pt x="635" y="293"/>
                      </a:lnTo>
                      <a:lnTo>
                        <a:pt x="625" y="259"/>
                      </a:lnTo>
                      <a:lnTo>
                        <a:pt x="601" y="205"/>
                      </a:lnTo>
                      <a:lnTo>
                        <a:pt x="569" y="149"/>
                      </a:lnTo>
                      <a:lnTo>
                        <a:pt x="533" y="101"/>
                      </a:lnTo>
                      <a:lnTo>
                        <a:pt x="497" y="61"/>
                      </a:lnTo>
                      <a:lnTo>
                        <a:pt x="451" y="30"/>
                      </a:lnTo>
                      <a:lnTo>
                        <a:pt x="399" y="8"/>
                      </a:lnTo>
                      <a:lnTo>
                        <a:pt x="351" y="0"/>
                      </a:lnTo>
                      <a:lnTo>
                        <a:pt x="309" y="0"/>
                      </a:lnTo>
                      <a:lnTo>
                        <a:pt x="245" y="8"/>
                      </a:lnTo>
                      <a:lnTo>
                        <a:pt x="243" y="12"/>
                      </a:lnTo>
                      <a:lnTo>
                        <a:pt x="197" y="26"/>
                      </a:lnTo>
                      <a:lnTo>
                        <a:pt x="142" y="53"/>
                      </a:lnTo>
                      <a:lnTo>
                        <a:pt x="90" y="83"/>
                      </a:lnTo>
                      <a:lnTo>
                        <a:pt x="60" y="113"/>
                      </a:lnTo>
                      <a:lnTo>
                        <a:pt x="36" y="145"/>
                      </a:lnTo>
                      <a:lnTo>
                        <a:pt x="22" y="187"/>
                      </a:lnTo>
                      <a:lnTo>
                        <a:pt x="6" y="259"/>
                      </a:lnTo>
                      <a:lnTo>
                        <a:pt x="6" y="322"/>
                      </a:lnTo>
                      <a:lnTo>
                        <a:pt x="12" y="388"/>
                      </a:lnTo>
                      <a:lnTo>
                        <a:pt x="24" y="46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34" name="Group 31"/>
                <p:cNvGrpSpPr>
                  <a:grpSpLocks/>
                </p:cNvGrpSpPr>
                <p:nvPr/>
              </p:nvGrpSpPr>
              <p:grpSpPr bwMode="auto">
                <a:xfrm>
                  <a:off x="2675" y="2440"/>
                  <a:ext cx="285" cy="282"/>
                  <a:chOff x="2675" y="2440"/>
                  <a:chExt cx="285" cy="282"/>
                </a:xfrm>
              </p:grpSpPr>
              <p:grpSp>
                <p:nvGrpSpPr>
                  <p:cNvPr id="35944" name="Group 32"/>
                  <p:cNvGrpSpPr>
                    <a:grpSpLocks/>
                  </p:cNvGrpSpPr>
                  <p:nvPr/>
                </p:nvGrpSpPr>
                <p:grpSpPr bwMode="auto">
                  <a:xfrm>
                    <a:off x="2675" y="2440"/>
                    <a:ext cx="285" cy="282"/>
                    <a:chOff x="2675" y="2440"/>
                    <a:chExt cx="285" cy="282"/>
                  </a:xfrm>
                </p:grpSpPr>
                <p:sp>
                  <p:nvSpPr>
                    <p:cNvPr id="35951" name="Freeform 33"/>
                    <p:cNvSpPr>
                      <a:spLocks/>
                    </p:cNvSpPr>
                    <p:nvPr/>
                  </p:nvSpPr>
                  <p:spPr bwMode="auto">
                    <a:xfrm>
                      <a:off x="2860" y="2440"/>
                      <a:ext cx="79" cy="131"/>
                    </a:xfrm>
                    <a:custGeom>
                      <a:avLst/>
                      <a:gdLst>
                        <a:gd name="T0" fmla="*/ 1 w 158"/>
                        <a:gd name="T1" fmla="*/ 0 h 263"/>
                        <a:gd name="T2" fmla="*/ 1 w 158"/>
                        <a:gd name="T3" fmla="*/ 0 h 263"/>
                        <a:gd name="T4" fmla="*/ 1 w 158"/>
                        <a:gd name="T5" fmla="*/ 0 h 263"/>
                        <a:gd name="T6" fmla="*/ 1 w 158"/>
                        <a:gd name="T7" fmla="*/ 0 h 263"/>
                        <a:gd name="T8" fmla="*/ 1 w 158"/>
                        <a:gd name="T9" fmla="*/ 0 h 263"/>
                        <a:gd name="T10" fmla="*/ 1 w 158"/>
                        <a:gd name="T11" fmla="*/ 0 h 263"/>
                        <a:gd name="T12" fmla="*/ 1 w 158"/>
                        <a:gd name="T13" fmla="*/ 0 h 263"/>
                        <a:gd name="T14" fmla="*/ 1 w 158"/>
                        <a:gd name="T15" fmla="*/ 0 h 263"/>
                        <a:gd name="T16" fmla="*/ 1 w 158"/>
                        <a:gd name="T17" fmla="*/ 0 h 263"/>
                        <a:gd name="T18" fmla="*/ 1 w 158"/>
                        <a:gd name="T19" fmla="*/ 0 h 263"/>
                        <a:gd name="T20" fmla="*/ 1 w 158"/>
                        <a:gd name="T21" fmla="*/ 0 h 263"/>
                        <a:gd name="T22" fmla="*/ 1 w 158"/>
                        <a:gd name="T23" fmla="*/ 0 h 263"/>
                        <a:gd name="T24" fmla="*/ 1 w 158"/>
                        <a:gd name="T25" fmla="*/ 0 h 263"/>
                        <a:gd name="T26" fmla="*/ 1 w 158"/>
                        <a:gd name="T27" fmla="*/ 0 h 263"/>
                        <a:gd name="T28" fmla="*/ 1 w 158"/>
                        <a:gd name="T29" fmla="*/ 0 h 263"/>
                        <a:gd name="T30" fmla="*/ 1 w 158"/>
                        <a:gd name="T31" fmla="*/ 0 h 263"/>
                        <a:gd name="T32" fmla="*/ 1 w 158"/>
                        <a:gd name="T33" fmla="*/ 0 h 263"/>
                        <a:gd name="T34" fmla="*/ 1 w 158"/>
                        <a:gd name="T35" fmla="*/ 0 h 263"/>
                        <a:gd name="T36" fmla="*/ 1 w 158"/>
                        <a:gd name="T37" fmla="*/ 0 h 263"/>
                        <a:gd name="T38" fmla="*/ 1 w 158"/>
                        <a:gd name="T39" fmla="*/ 0 h 263"/>
                        <a:gd name="T40" fmla="*/ 1 w 158"/>
                        <a:gd name="T41" fmla="*/ 0 h 263"/>
                        <a:gd name="T42" fmla="*/ 1 w 158"/>
                        <a:gd name="T43" fmla="*/ 0 h 263"/>
                        <a:gd name="T44" fmla="*/ 1 w 158"/>
                        <a:gd name="T45" fmla="*/ 0 h 263"/>
                        <a:gd name="T46" fmla="*/ 1 w 158"/>
                        <a:gd name="T47" fmla="*/ 0 h 263"/>
                        <a:gd name="T48" fmla="*/ 1 w 158"/>
                        <a:gd name="T49" fmla="*/ 0 h 263"/>
                        <a:gd name="T50" fmla="*/ 1 w 158"/>
                        <a:gd name="T51" fmla="*/ 0 h 263"/>
                        <a:gd name="T52" fmla="*/ 1 w 158"/>
                        <a:gd name="T53" fmla="*/ 0 h 263"/>
                        <a:gd name="T54" fmla="*/ 1 w 158"/>
                        <a:gd name="T55" fmla="*/ 0 h 263"/>
                        <a:gd name="T56" fmla="*/ 1 w 158"/>
                        <a:gd name="T57" fmla="*/ 0 h 263"/>
                        <a:gd name="T58" fmla="*/ 1 w 158"/>
                        <a:gd name="T59" fmla="*/ 0 h 263"/>
                        <a:gd name="T60" fmla="*/ 1 w 158"/>
                        <a:gd name="T61" fmla="*/ 0 h 263"/>
                        <a:gd name="T62" fmla="*/ 1 w 158"/>
                        <a:gd name="T63" fmla="*/ 0 h 263"/>
                        <a:gd name="T64" fmla="*/ 1 w 158"/>
                        <a:gd name="T65" fmla="*/ 0 h 263"/>
                        <a:gd name="T66" fmla="*/ 1 w 158"/>
                        <a:gd name="T67" fmla="*/ 0 h 263"/>
                        <a:gd name="T68" fmla="*/ 1 w 158"/>
                        <a:gd name="T69" fmla="*/ 0 h 263"/>
                        <a:gd name="T70" fmla="*/ 1 w 158"/>
                        <a:gd name="T71" fmla="*/ 0 h 263"/>
                        <a:gd name="T72" fmla="*/ 1 w 158"/>
                        <a:gd name="T73" fmla="*/ 0 h 263"/>
                        <a:gd name="T74" fmla="*/ 1 w 158"/>
                        <a:gd name="T75" fmla="*/ 0 h 263"/>
                        <a:gd name="T76" fmla="*/ 1 w 158"/>
                        <a:gd name="T77" fmla="*/ 0 h 263"/>
                        <a:gd name="T78" fmla="*/ 1 w 158"/>
                        <a:gd name="T79" fmla="*/ 0 h 263"/>
                        <a:gd name="T80" fmla="*/ 1 w 158"/>
                        <a:gd name="T81" fmla="*/ 0 h 263"/>
                        <a:gd name="T82" fmla="*/ 1 w 158"/>
                        <a:gd name="T83" fmla="*/ 0 h 263"/>
                        <a:gd name="T84" fmla="*/ 1 w 158"/>
                        <a:gd name="T85" fmla="*/ 0 h 263"/>
                        <a:gd name="T86" fmla="*/ 1 w 158"/>
                        <a:gd name="T87" fmla="*/ 0 h 263"/>
                        <a:gd name="T88" fmla="*/ 0 w 158"/>
                        <a:gd name="T89" fmla="*/ 0 h 263"/>
                        <a:gd name="T90" fmla="*/ 1 w 158"/>
                        <a:gd name="T91" fmla="*/ 0 h 263"/>
                        <a:gd name="T92" fmla="*/ 1 w 158"/>
                        <a:gd name="T93" fmla="*/ 0 h 263"/>
                        <a:gd name="T94" fmla="*/ 1 w 158"/>
                        <a:gd name="T95" fmla="*/ 0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263"/>
                        <a:gd name="T146" fmla="*/ 158 w 158"/>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263">
                          <a:moveTo>
                            <a:pt x="104" y="0"/>
                          </a:moveTo>
                          <a:lnTo>
                            <a:pt x="104" y="20"/>
                          </a:lnTo>
                          <a:lnTo>
                            <a:pt x="100" y="35"/>
                          </a:lnTo>
                          <a:lnTo>
                            <a:pt x="88" y="43"/>
                          </a:lnTo>
                          <a:lnTo>
                            <a:pt x="68" y="61"/>
                          </a:lnTo>
                          <a:lnTo>
                            <a:pt x="46" y="83"/>
                          </a:lnTo>
                          <a:lnTo>
                            <a:pt x="146" y="63"/>
                          </a:lnTo>
                          <a:lnTo>
                            <a:pt x="156" y="67"/>
                          </a:lnTo>
                          <a:lnTo>
                            <a:pt x="136" y="77"/>
                          </a:lnTo>
                          <a:lnTo>
                            <a:pt x="122" y="91"/>
                          </a:lnTo>
                          <a:lnTo>
                            <a:pt x="108" y="103"/>
                          </a:lnTo>
                          <a:lnTo>
                            <a:pt x="96" y="109"/>
                          </a:lnTo>
                          <a:lnTo>
                            <a:pt x="78" y="109"/>
                          </a:lnTo>
                          <a:lnTo>
                            <a:pt x="50" y="107"/>
                          </a:lnTo>
                          <a:lnTo>
                            <a:pt x="80" y="115"/>
                          </a:lnTo>
                          <a:lnTo>
                            <a:pt x="90" y="121"/>
                          </a:lnTo>
                          <a:lnTo>
                            <a:pt x="110" y="121"/>
                          </a:lnTo>
                          <a:lnTo>
                            <a:pt x="126" y="115"/>
                          </a:lnTo>
                          <a:lnTo>
                            <a:pt x="144" y="105"/>
                          </a:lnTo>
                          <a:lnTo>
                            <a:pt x="158" y="91"/>
                          </a:lnTo>
                          <a:lnTo>
                            <a:pt x="124" y="125"/>
                          </a:lnTo>
                          <a:lnTo>
                            <a:pt x="106" y="129"/>
                          </a:lnTo>
                          <a:lnTo>
                            <a:pt x="90" y="129"/>
                          </a:lnTo>
                          <a:lnTo>
                            <a:pt x="76" y="125"/>
                          </a:lnTo>
                          <a:lnTo>
                            <a:pt x="64" y="121"/>
                          </a:lnTo>
                          <a:lnTo>
                            <a:pt x="52" y="121"/>
                          </a:lnTo>
                          <a:lnTo>
                            <a:pt x="40" y="121"/>
                          </a:lnTo>
                          <a:lnTo>
                            <a:pt x="48" y="157"/>
                          </a:lnTo>
                          <a:lnTo>
                            <a:pt x="62" y="181"/>
                          </a:lnTo>
                          <a:lnTo>
                            <a:pt x="74" y="193"/>
                          </a:lnTo>
                          <a:lnTo>
                            <a:pt x="86" y="203"/>
                          </a:lnTo>
                          <a:lnTo>
                            <a:pt x="96" y="215"/>
                          </a:lnTo>
                          <a:lnTo>
                            <a:pt x="102" y="229"/>
                          </a:lnTo>
                          <a:lnTo>
                            <a:pt x="104" y="249"/>
                          </a:lnTo>
                          <a:lnTo>
                            <a:pt x="96" y="263"/>
                          </a:lnTo>
                          <a:lnTo>
                            <a:pt x="92" y="233"/>
                          </a:lnTo>
                          <a:lnTo>
                            <a:pt x="86" y="217"/>
                          </a:lnTo>
                          <a:lnTo>
                            <a:pt x="74" y="211"/>
                          </a:lnTo>
                          <a:lnTo>
                            <a:pt x="56" y="203"/>
                          </a:lnTo>
                          <a:lnTo>
                            <a:pt x="44" y="197"/>
                          </a:lnTo>
                          <a:lnTo>
                            <a:pt x="32" y="187"/>
                          </a:lnTo>
                          <a:lnTo>
                            <a:pt x="18" y="173"/>
                          </a:lnTo>
                          <a:lnTo>
                            <a:pt x="8" y="157"/>
                          </a:lnTo>
                          <a:lnTo>
                            <a:pt x="2" y="139"/>
                          </a:lnTo>
                          <a:lnTo>
                            <a:pt x="0" y="117"/>
                          </a:lnTo>
                          <a:lnTo>
                            <a:pt x="2" y="97"/>
                          </a:lnTo>
                          <a:lnTo>
                            <a:pt x="8" y="73"/>
                          </a:lnTo>
                          <a:lnTo>
                            <a:pt x="104"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52" name="Group 34"/>
                    <p:cNvGrpSpPr>
                      <a:grpSpLocks/>
                    </p:cNvGrpSpPr>
                    <p:nvPr/>
                  </p:nvGrpSpPr>
                  <p:grpSpPr bwMode="auto">
                    <a:xfrm>
                      <a:off x="2675" y="2527"/>
                      <a:ext cx="285" cy="195"/>
                      <a:chOff x="2675" y="2527"/>
                      <a:chExt cx="285" cy="195"/>
                    </a:xfrm>
                  </p:grpSpPr>
                  <p:sp>
                    <p:nvSpPr>
                      <p:cNvPr id="35954" name="Freeform 35"/>
                      <p:cNvSpPr>
                        <a:spLocks/>
                      </p:cNvSpPr>
                      <p:nvPr/>
                    </p:nvSpPr>
                    <p:spPr bwMode="auto">
                      <a:xfrm>
                        <a:off x="2675" y="2527"/>
                        <a:ext cx="232" cy="195"/>
                      </a:xfrm>
                      <a:custGeom>
                        <a:avLst/>
                        <a:gdLst>
                          <a:gd name="T0" fmla="*/ 0 w 465"/>
                          <a:gd name="T1" fmla="*/ 0 h 388"/>
                          <a:gd name="T2" fmla="*/ 0 w 465"/>
                          <a:gd name="T3" fmla="*/ 1 h 388"/>
                          <a:gd name="T4" fmla="*/ 0 w 465"/>
                          <a:gd name="T5" fmla="*/ 1 h 388"/>
                          <a:gd name="T6" fmla="*/ 0 w 465"/>
                          <a:gd name="T7" fmla="*/ 1 h 388"/>
                          <a:gd name="T8" fmla="*/ 0 w 465"/>
                          <a:gd name="T9" fmla="*/ 1 h 388"/>
                          <a:gd name="T10" fmla="*/ 0 w 465"/>
                          <a:gd name="T11" fmla="*/ 1 h 388"/>
                          <a:gd name="T12" fmla="*/ 0 w 465"/>
                          <a:gd name="T13" fmla="*/ 1 h 388"/>
                          <a:gd name="T14" fmla="*/ 0 w 465"/>
                          <a:gd name="T15" fmla="*/ 1 h 388"/>
                          <a:gd name="T16" fmla="*/ 0 w 465"/>
                          <a:gd name="T17" fmla="*/ 1 h 388"/>
                          <a:gd name="T18" fmla="*/ 0 w 465"/>
                          <a:gd name="T19" fmla="*/ 1 h 388"/>
                          <a:gd name="T20" fmla="*/ 0 w 465"/>
                          <a:gd name="T21" fmla="*/ 1 h 388"/>
                          <a:gd name="T22" fmla="*/ 0 w 465"/>
                          <a:gd name="T23" fmla="*/ 1 h 388"/>
                          <a:gd name="T24" fmla="*/ 0 w 465"/>
                          <a:gd name="T25" fmla="*/ 1 h 388"/>
                          <a:gd name="T26" fmla="*/ 0 w 465"/>
                          <a:gd name="T27" fmla="*/ 1 h 388"/>
                          <a:gd name="T28" fmla="*/ 0 w 465"/>
                          <a:gd name="T29" fmla="*/ 1 h 388"/>
                          <a:gd name="T30" fmla="*/ 0 w 465"/>
                          <a:gd name="T31" fmla="*/ 1 h 388"/>
                          <a:gd name="T32" fmla="*/ 0 w 465"/>
                          <a:gd name="T33" fmla="*/ 1 h 388"/>
                          <a:gd name="T34" fmla="*/ 0 w 465"/>
                          <a:gd name="T35" fmla="*/ 1 h 388"/>
                          <a:gd name="T36" fmla="*/ 0 w 465"/>
                          <a:gd name="T37" fmla="*/ 1 h 388"/>
                          <a:gd name="T38" fmla="*/ 0 w 465"/>
                          <a:gd name="T39" fmla="*/ 1 h 388"/>
                          <a:gd name="T40" fmla="*/ 0 w 465"/>
                          <a:gd name="T41" fmla="*/ 1 h 388"/>
                          <a:gd name="T42" fmla="*/ 0 w 465"/>
                          <a:gd name="T43" fmla="*/ 1 h 388"/>
                          <a:gd name="T44" fmla="*/ 0 w 465"/>
                          <a:gd name="T45" fmla="*/ 1 h 388"/>
                          <a:gd name="T46" fmla="*/ 0 w 465"/>
                          <a:gd name="T47" fmla="*/ 1 h 388"/>
                          <a:gd name="T48" fmla="*/ 0 w 465"/>
                          <a:gd name="T49" fmla="*/ 1 h 388"/>
                          <a:gd name="T50" fmla="*/ 0 w 465"/>
                          <a:gd name="T51" fmla="*/ 1 h 388"/>
                          <a:gd name="T52" fmla="*/ 0 w 465"/>
                          <a:gd name="T53" fmla="*/ 1 h 388"/>
                          <a:gd name="T54" fmla="*/ 0 w 465"/>
                          <a:gd name="T55" fmla="*/ 1 h 388"/>
                          <a:gd name="T56" fmla="*/ 0 w 465"/>
                          <a:gd name="T57" fmla="*/ 1 h 388"/>
                          <a:gd name="T58" fmla="*/ 0 w 465"/>
                          <a:gd name="T59" fmla="*/ 1 h 388"/>
                          <a:gd name="T60" fmla="*/ 0 w 465"/>
                          <a:gd name="T61" fmla="*/ 1 h 388"/>
                          <a:gd name="T62" fmla="*/ 0 w 465"/>
                          <a:gd name="T63" fmla="*/ 1 h 388"/>
                          <a:gd name="T64" fmla="*/ 0 w 465"/>
                          <a:gd name="T65" fmla="*/ 1 h 388"/>
                          <a:gd name="T66" fmla="*/ 0 w 465"/>
                          <a:gd name="T67" fmla="*/ 1 h 388"/>
                          <a:gd name="T68" fmla="*/ 0 w 465"/>
                          <a:gd name="T69" fmla="*/ 1 h 388"/>
                          <a:gd name="T70" fmla="*/ 0 w 465"/>
                          <a:gd name="T71" fmla="*/ 1 h 388"/>
                          <a:gd name="T72" fmla="*/ 0 w 465"/>
                          <a:gd name="T73" fmla="*/ 1 h 388"/>
                          <a:gd name="T74" fmla="*/ 0 w 465"/>
                          <a:gd name="T75" fmla="*/ 1 h 388"/>
                          <a:gd name="T76" fmla="*/ 0 w 465"/>
                          <a:gd name="T77" fmla="*/ 1 h 388"/>
                          <a:gd name="T78" fmla="*/ 0 w 465"/>
                          <a:gd name="T79" fmla="*/ 1 h 388"/>
                          <a:gd name="T80" fmla="*/ 0 w 465"/>
                          <a:gd name="T81" fmla="*/ 1 h 388"/>
                          <a:gd name="T82" fmla="*/ 0 w 465"/>
                          <a:gd name="T83" fmla="*/ 1 h 388"/>
                          <a:gd name="T84" fmla="*/ 0 w 465"/>
                          <a:gd name="T85" fmla="*/ 1 h 388"/>
                          <a:gd name="T86" fmla="*/ 0 w 465"/>
                          <a:gd name="T87" fmla="*/ 0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5"/>
                          <a:gd name="T133" fmla="*/ 0 h 388"/>
                          <a:gd name="T134" fmla="*/ 465 w 465"/>
                          <a:gd name="T135" fmla="*/ 388 h 3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5" h="388">
                            <a:moveTo>
                              <a:pt x="20" y="0"/>
                            </a:moveTo>
                            <a:lnTo>
                              <a:pt x="26" y="38"/>
                            </a:lnTo>
                            <a:lnTo>
                              <a:pt x="42" y="72"/>
                            </a:lnTo>
                            <a:lnTo>
                              <a:pt x="71" y="107"/>
                            </a:lnTo>
                            <a:lnTo>
                              <a:pt x="89" y="125"/>
                            </a:lnTo>
                            <a:lnTo>
                              <a:pt x="111" y="139"/>
                            </a:lnTo>
                            <a:lnTo>
                              <a:pt x="141" y="139"/>
                            </a:lnTo>
                            <a:lnTo>
                              <a:pt x="183" y="133"/>
                            </a:lnTo>
                            <a:lnTo>
                              <a:pt x="223" y="133"/>
                            </a:lnTo>
                            <a:lnTo>
                              <a:pt x="245" y="125"/>
                            </a:lnTo>
                            <a:lnTo>
                              <a:pt x="265" y="127"/>
                            </a:lnTo>
                            <a:lnTo>
                              <a:pt x="263" y="153"/>
                            </a:lnTo>
                            <a:lnTo>
                              <a:pt x="269" y="181"/>
                            </a:lnTo>
                            <a:lnTo>
                              <a:pt x="249" y="183"/>
                            </a:lnTo>
                            <a:lnTo>
                              <a:pt x="225" y="187"/>
                            </a:lnTo>
                            <a:lnTo>
                              <a:pt x="223" y="207"/>
                            </a:lnTo>
                            <a:lnTo>
                              <a:pt x="227" y="231"/>
                            </a:lnTo>
                            <a:lnTo>
                              <a:pt x="235" y="257"/>
                            </a:lnTo>
                            <a:lnTo>
                              <a:pt x="253" y="277"/>
                            </a:lnTo>
                            <a:lnTo>
                              <a:pt x="279" y="285"/>
                            </a:lnTo>
                            <a:lnTo>
                              <a:pt x="313" y="283"/>
                            </a:lnTo>
                            <a:lnTo>
                              <a:pt x="331" y="283"/>
                            </a:lnTo>
                            <a:lnTo>
                              <a:pt x="349" y="301"/>
                            </a:lnTo>
                            <a:lnTo>
                              <a:pt x="371" y="319"/>
                            </a:lnTo>
                            <a:lnTo>
                              <a:pt x="399" y="329"/>
                            </a:lnTo>
                            <a:lnTo>
                              <a:pt x="427" y="329"/>
                            </a:lnTo>
                            <a:lnTo>
                              <a:pt x="441" y="327"/>
                            </a:lnTo>
                            <a:lnTo>
                              <a:pt x="453" y="349"/>
                            </a:lnTo>
                            <a:lnTo>
                              <a:pt x="465" y="364"/>
                            </a:lnTo>
                            <a:lnTo>
                              <a:pt x="443" y="378"/>
                            </a:lnTo>
                            <a:lnTo>
                              <a:pt x="419" y="388"/>
                            </a:lnTo>
                            <a:lnTo>
                              <a:pt x="387" y="388"/>
                            </a:lnTo>
                            <a:lnTo>
                              <a:pt x="355" y="388"/>
                            </a:lnTo>
                            <a:lnTo>
                              <a:pt x="351" y="388"/>
                            </a:lnTo>
                            <a:lnTo>
                              <a:pt x="295" y="380"/>
                            </a:lnTo>
                            <a:lnTo>
                              <a:pt x="265" y="370"/>
                            </a:lnTo>
                            <a:lnTo>
                              <a:pt x="227" y="347"/>
                            </a:lnTo>
                            <a:lnTo>
                              <a:pt x="179" y="301"/>
                            </a:lnTo>
                            <a:lnTo>
                              <a:pt x="111" y="241"/>
                            </a:lnTo>
                            <a:lnTo>
                              <a:pt x="47" y="175"/>
                            </a:lnTo>
                            <a:lnTo>
                              <a:pt x="20" y="139"/>
                            </a:lnTo>
                            <a:lnTo>
                              <a:pt x="2" y="104"/>
                            </a:lnTo>
                            <a:lnTo>
                              <a:pt x="0" y="76"/>
                            </a:lnTo>
                            <a:lnTo>
                              <a:pt x="2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36"/>
                      <p:cNvSpPr>
                        <a:spLocks/>
                      </p:cNvSpPr>
                      <p:nvPr/>
                    </p:nvSpPr>
                    <p:spPr bwMode="auto">
                      <a:xfrm>
                        <a:off x="2824" y="2560"/>
                        <a:ext cx="39" cy="103"/>
                      </a:xfrm>
                      <a:custGeom>
                        <a:avLst/>
                        <a:gdLst>
                          <a:gd name="T0" fmla="*/ 0 w 80"/>
                          <a:gd name="T1" fmla="*/ 1 h 205"/>
                          <a:gd name="T2" fmla="*/ 0 w 80"/>
                          <a:gd name="T3" fmla="*/ 0 h 205"/>
                          <a:gd name="T4" fmla="*/ 0 w 80"/>
                          <a:gd name="T5" fmla="*/ 1 h 205"/>
                          <a:gd name="T6" fmla="*/ 0 w 80"/>
                          <a:gd name="T7" fmla="*/ 1 h 205"/>
                          <a:gd name="T8" fmla="*/ 0 w 80"/>
                          <a:gd name="T9" fmla="*/ 1 h 205"/>
                          <a:gd name="T10" fmla="*/ 0 w 80"/>
                          <a:gd name="T11" fmla="*/ 1 h 205"/>
                          <a:gd name="T12" fmla="*/ 0 w 80"/>
                          <a:gd name="T13" fmla="*/ 1 h 205"/>
                          <a:gd name="T14" fmla="*/ 0 w 80"/>
                          <a:gd name="T15" fmla="*/ 1 h 205"/>
                          <a:gd name="T16" fmla="*/ 0 w 80"/>
                          <a:gd name="T17" fmla="*/ 1 h 205"/>
                          <a:gd name="T18" fmla="*/ 0 w 80"/>
                          <a:gd name="T19" fmla="*/ 1 h 205"/>
                          <a:gd name="T20" fmla="*/ 0 w 80"/>
                          <a:gd name="T21" fmla="*/ 1 h 205"/>
                          <a:gd name="T22" fmla="*/ 0 w 80"/>
                          <a:gd name="T23" fmla="*/ 1 h 205"/>
                          <a:gd name="T24" fmla="*/ 0 w 80"/>
                          <a:gd name="T25" fmla="*/ 1 h 205"/>
                          <a:gd name="T26" fmla="*/ 0 w 80"/>
                          <a:gd name="T27" fmla="*/ 1 h 205"/>
                          <a:gd name="T28" fmla="*/ 0 w 80"/>
                          <a:gd name="T29" fmla="*/ 1 h 205"/>
                          <a:gd name="T30" fmla="*/ 0 w 80"/>
                          <a:gd name="T31" fmla="*/ 1 h 205"/>
                          <a:gd name="T32" fmla="*/ 0 w 80"/>
                          <a:gd name="T33" fmla="*/ 1 h 205"/>
                          <a:gd name="T34" fmla="*/ 0 w 80"/>
                          <a:gd name="T35" fmla="*/ 1 h 205"/>
                          <a:gd name="T36" fmla="*/ 0 w 80"/>
                          <a:gd name="T37" fmla="*/ 1 h 205"/>
                          <a:gd name="T38" fmla="*/ 0 w 80"/>
                          <a:gd name="T39" fmla="*/ 1 h 205"/>
                          <a:gd name="T40" fmla="*/ 0 w 80"/>
                          <a:gd name="T41" fmla="*/ 1 h 205"/>
                          <a:gd name="T42" fmla="*/ 0 w 80"/>
                          <a:gd name="T43" fmla="*/ 1 h 205"/>
                          <a:gd name="T44" fmla="*/ 0 w 80"/>
                          <a:gd name="T45" fmla="*/ 1 h 205"/>
                          <a:gd name="T46" fmla="*/ 0 w 80"/>
                          <a:gd name="T47" fmla="*/ 1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205"/>
                          <a:gd name="T74" fmla="*/ 80 w 80"/>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205">
                            <a:moveTo>
                              <a:pt x="80" y="6"/>
                            </a:moveTo>
                            <a:lnTo>
                              <a:pt x="60" y="0"/>
                            </a:lnTo>
                            <a:lnTo>
                              <a:pt x="46" y="2"/>
                            </a:lnTo>
                            <a:lnTo>
                              <a:pt x="34" y="12"/>
                            </a:lnTo>
                            <a:lnTo>
                              <a:pt x="24" y="24"/>
                            </a:lnTo>
                            <a:lnTo>
                              <a:pt x="16" y="43"/>
                            </a:lnTo>
                            <a:lnTo>
                              <a:pt x="16" y="65"/>
                            </a:lnTo>
                            <a:lnTo>
                              <a:pt x="12" y="107"/>
                            </a:lnTo>
                            <a:lnTo>
                              <a:pt x="0" y="145"/>
                            </a:lnTo>
                            <a:lnTo>
                              <a:pt x="12" y="163"/>
                            </a:lnTo>
                            <a:lnTo>
                              <a:pt x="22" y="205"/>
                            </a:lnTo>
                            <a:lnTo>
                              <a:pt x="18" y="149"/>
                            </a:lnTo>
                            <a:lnTo>
                              <a:pt x="22" y="115"/>
                            </a:lnTo>
                            <a:lnTo>
                              <a:pt x="22" y="85"/>
                            </a:lnTo>
                            <a:lnTo>
                              <a:pt x="24" y="71"/>
                            </a:lnTo>
                            <a:lnTo>
                              <a:pt x="32" y="65"/>
                            </a:lnTo>
                            <a:lnTo>
                              <a:pt x="46" y="67"/>
                            </a:lnTo>
                            <a:lnTo>
                              <a:pt x="56" y="67"/>
                            </a:lnTo>
                            <a:lnTo>
                              <a:pt x="40" y="57"/>
                            </a:lnTo>
                            <a:lnTo>
                              <a:pt x="36" y="45"/>
                            </a:lnTo>
                            <a:lnTo>
                              <a:pt x="34" y="32"/>
                            </a:lnTo>
                            <a:lnTo>
                              <a:pt x="42" y="18"/>
                            </a:lnTo>
                            <a:lnTo>
                              <a:pt x="58" y="10"/>
                            </a:lnTo>
                            <a:lnTo>
                              <a:pt x="80" y="6"/>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37"/>
                      <p:cNvSpPr>
                        <a:spLocks/>
                      </p:cNvSpPr>
                      <p:nvPr/>
                    </p:nvSpPr>
                    <p:spPr bwMode="auto">
                      <a:xfrm>
                        <a:off x="2853" y="2572"/>
                        <a:ext cx="26" cy="19"/>
                      </a:xfrm>
                      <a:custGeom>
                        <a:avLst/>
                        <a:gdLst>
                          <a:gd name="T0" fmla="*/ 0 w 52"/>
                          <a:gd name="T1" fmla="*/ 1 h 37"/>
                          <a:gd name="T2" fmla="*/ 1 w 52"/>
                          <a:gd name="T3" fmla="*/ 1 h 37"/>
                          <a:gd name="T4" fmla="*/ 1 w 52"/>
                          <a:gd name="T5" fmla="*/ 1 h 37"/>
                          <a:gd name="T6" fmla="*/ 1 w 52"/>
                          <a:gd name="T7" fmla="*/ 0 h 37"/>
                          <a:gd name="T8" fmla="*/ 1 w 52"/>
                          <a:gd name="T9" fmla="*/ 1 h 37"/>
                          <a:gd name="T10" fmla="*/ 1 w 52"/>
                          <a:gd name="T11" fmla="*/ 1 h 37"/>
                          <a:gd name="T12" fmla="*/ 1 w 52"/>
                          <a:gd name="T13" fmla="*/ 1 h 37"/>
                          <a:gd name="T14" fmla="*/ 1 w 52"/>
                          <a:gd name="T15" fmla="*/ 1 h 37"/>
                          <a:gd name="T16" fmla="*/ 0 w 52"/>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7"/>
                          <a:gd name="T29" fmla="*/ 52 w 5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7">
                            <a:moveTo>
                              <a:pt x="0" y="37"/>
                            </a:moveTo>
                            <a:lnTo>
                              <a:pt x="12" y="25"/>
                            </a:lnTo>
                            <a:lnTo>
                              <a:pt x="18" y="14"/>
                            </a:lnTo>
                            <a:lnTo>
                              <a:pt x="28" y="0"/>
                            </a:lnTo>
                            <a:lnTo>
                              <a:pt x="28" y="19"/>
                            </a:lnTo>
                            <a:lnTo>
                              <a:pt x="36" y="31"/>
                            </a:lnTo>
                            <a:lnTo>
                              <a:pt x="52" y="35"/>
                            </a:lnTo>
                            <a:lnTo>
                              <a:pt x="28" y="35"/>
                            </a:lnTo>
                            <a:lnTo>
                              <a:pt x="0" y="37"/>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38"/>
                      <p:cNvSpPr>
                        <a:spLocks/>
                      </p:cNvSpPr>
                      <p:nvPr/>
                    </p:nvSpPr>
                    <p:spPr bwMode="auto">
                      <a:xfrm>
                        <a:off x="2876" y="2579"/>
                        <a:ext cx="30" cy="11"/>
                      </a:xfrm>
                      <a:custGeom>
                        <a:avLst/>
                        <a:gdLst>
                          <a:gd name="T0" fmla="*/ 0 w 60"/>
                          <a:gd name="T1" fmla="*/ 1 h 21"/>
                          <a:gd name="T2" fmla="*/ 1 w 60"/>
                          <a:gd name="T3" fmla="*/ 1 h 21"/>
                          <a:gd name="T4" fmla="*/ 1 w 60"/>
                          <a:gd name="T5" fmla="*/ 1 h 21"/>
                          <a:gd name="T6" fmla="*/ 1 w 60"/>
                          <a:gd name="T7" fmla="*/ 0 h 21"/>
                          <a:gd name="T8" fmla="*/ 1 w 60"/>
                          <a:gd name="T9" fmla="*/ 1 h 21"/>
                          <a:gd name="T10" fmla="*/ 1 w 60"/>
                          <a:gd name="T11" fmla="*/ 1 h 21"/>
                          <a:gd name="T12" fmla="*/ 0 w 60"/>
                          <a:gd name="T13" fmla="*/ 1 h 21"/>
                          <a:gd name="T14" fmla="*/ 0 60000 65536"/>
                          <a:gd name="T15" fmla="*/ 0 60000 65536"/>
                          <a:gd name="T16" fmla="*/ 0 60000 65536"/>
                          <a:gd name="T17" fmla="*/ 0 60000 65536"/>
                          <a:gd name="T18" fmla="*/ 0 60000 65536"/>
                          <a:gd name="T19" fmla="*/ 0 60000 65536"/>
                          <a:gd name="T20" fmla="*/ 0 60000 65536"/>
                          <a:gd name="T21" fmla="*/ 0 w 60"/>
                          <a:gd name="T22" fmla="*/ 0 h 21"/>
                          <a:gd name="T23" fmla="*/ 60 w 6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1">
                            <a:moveTo>
                              <a:pt x="0" y="21"/>
                            </a:moveTo>
                            <a:lnTo>
                              <a:pt x="36" y="15"/>
                            </a:lnTo>
                            <a:lnTo>
                              <a:pt x="48" y="9"/>
                            </a:lnTo>
                            <a:lnTo>
                              <a:pt x="60" y="0"/>
                            </a:lnTo>
                            <a:lnTo>
                              <a:pt x="54" y="15"/>
                            </a:lnTo>
                            <a:lnTo>
                              <a:pt x="40" y="21"/>
                            </a:lnTo>
                            <a:lnTo>
                              <a:pt x="0" y="21"/>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8" name="Freeform 39"/>
                      <p:cNvSpPr>
                        <a:spLocks/>
                      </p:cNvSpPr>
                      <p:nvPr/>
                    </p:nvSpPr>
                    <p:spPr bwMode="auto">
                      <a:xfrm>
                        <a:off x="2909" y="2579"/>
                        <a:ext cx="51" cy="37"/>
                      </a:xfrm>
                      <a:custGeom>
                        <a:avLst/>
                        <a:gdLst>
                          <a:gd name="T0" fmla="*/ 0 w 101"/>
                          <a:gd name="T1" fmla="*/ 1 h 73"/>
                          <a:gd name="T2" fmla="*/ 1 w 101"/>
                          <a:gd name="T3" fmla="*/ 1 h 73"/>
                          <a:gd name="T4" fmla="*/ 1 w 101"/>
                          <a:gd name="T5" fmla="*/ 1 h 73"/>
                          <a:gd name="T6" fmla="*/ 1 w 101"/>
                          <a:gd name="T7" fmla="*/ 1 h 73"/>
                          <a:gd name="T8" fmla="*/ 1 w 101"/>
                          <a:gd name="T9" fmla="*/ 1 h 73"/>
                          <a:gd name="T10" fmla="*/ 1 w 101"/>
                          <a:gd name="T11" fmla="*/ 1 h 73"/>
                          <a:gd name="T12" fmla="*/ 1 w 101"/>
                          <a:gd name="T13" fmla="*/ 1 h 73"/>
                          <a:gd name="T14" fmla="*/ 1 w 101"/>
                          <a:gd name="T15" fmla="*/ 1 h 73"/>
                          <a:gd name="T16" fmla="*/ 1 w 101"/>
                          <a:gd name="T17" fmla="*/ 1 h 73"/>
                          <a:gd name="T18" fmla="*/ 1 w 101"/>
                          <a:gd name="T19" fmla="*/ 1 h 73"/>
                          <a:gd name="T20" fmla="*/ 1 w 101"/>
                          <a:gd name="T21" fmla="*/ 0 h 73"/>
                          <a:gd name="T22" fmla="*/ 0 w 101"/>
                          <a:gd name="T23" fmla="*/ 1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73"/>
                          <a:gd name="T38" fmla="*/ 101 w 10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73">
                            <a:moveTo>
                              <a:pt x="0" y="3"/>
                            </a:moveTo>
                            <a:lnTo>
                              <a:pt x="22" y="11"/>
                            </a:lnTo>
                            <a:lnTo>
                              <a:pt x="40" y="17"/>
                            </a:lnTo>
                            <a:lnTo>
                              <a:pt x="60" y="29"/>
                            </a:lnTo>
                            <a:lnTo>
                              <a:pt x="78" y="49"/>
                            </a:lnTo>
                            <a:lnTo>
                              <a:pt x="101" y="73"/>
                            </a:lnTo>
                            <a:lnTo>
                              <a:pt x="90" y="47"/>
                            </a:lnTo>
                            <a:lnTo>
                              <a:pt x="76" y="29"/>
                            </a:lnTo>
                            <a:lnTo>
                              <a:pt x="62" y="15"/>
                            </a:lnTo>
                            <a:lnTo>
                              <a:pt x="46" y="7"/>
                            </a:lnTo>
                            <a:lnTo>
                              <a:pt x="26" y="0"/>
                            </a:lnTo>
                            <a:lnTo>
                              <a:pt x="0" y="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9" name="Freeform 40"/>
                      <p:cNvSpPr>
                        <a:spLocks/>
                      </p:cNvSpPr>
                      <p:nvPr/>
                    </p:nvSpPr>
                    <p:spPr bwMode="auto">
                      <a:xfrm>
                        <a:off x="2889" y="2597"/>
                        <a:ext cx="9" cy="21"/>
                      </a:xfrm>
                      <a:custGeom>
                        <a:avLst/>
                        <a:gdLst>
                          <a:gd name="T0" fmla="*/ 0 w 18"/>
                          <a:gd name="T1" fmla="*/ 0 h 42"/>
                          <a:gd name="T2" fmla="*/ 1 w 18"/>
                          <a:gd name="T3" fmla="*/ 1 h 42"/>
                          <a:gd name="T4" fmla="*/ 1 w 18"/>
                          <a:gd name="T5" fmla="*/ 1 h 42"/>
                          <a:gd name="T6" fmla="*/ 1 w 18"/>
                          <a:gd name="T7" fmla="*/ 1 h 42"/>
                          <a:gd name="T8" fmla="*/ 0 w 18"/>
                          <a:gd name="T9" fmla="*/ 0 h 42"/>
                          <a:gd name="T10" fmla="*/ 0 60000 65536"/>
                          <a:gd name="T11" fmla="*/ 0 60000 65536"/>
                          <a:gd name="T12" fmla="*/ 0 60000 65536"/>
                          <a:gd name="T13" fmla="*/ 0 60000 65536"/>
                          <a:gd name="T14" fmla="*/ 0 60000 65536"/>
                          <a:gd name="T15" fmla="*/ 0 w 18"/>
                          <a:gd name="T16" fmla="*/ 0 h 42"/>
                          <a:gd name="T17" fmla="*/ 18 w 18"/>
                          <a:gd name="T18" fmla="*/ 42 h 42"/>
                        </a:gdLst>
                        <a:ahLst/>
                        <a:cxnLst>
                          <a:cxn ang="T10">
                            <a:pos x="T0" y="T1"/>
                          </a:cxn>
                          <a:cxn ang="T11">
                            <a:pos x="T2" y="T3"/>
                          </a:cxn>
                          <a:cxn ang="T12">
                            <a:pos x="T4" y="T5"/>
                          </a:cxn>
                          <a:cxn ang="T13">
                            <a:pos x="T6" y="T7"/>
                          </a:cxn>
                          <a:cxn ang="T14">
                            <a:pos x="T8" y="T9"/>
                          </a:cxn>
                        </a:cxnLst>
                        <a:rect l="T15" t="T16" r="T17" b="T18"/>
                        <a:pathLst>
                          <a:path w="18" h="42">
                            <a:moveTo>
                              <a:pt x="0" y="0"/>
                            </a:moveTo>
                            <a:lnTo>
                              <a:pt x="18" y="24"/>
                            </a:lnTo>
                            <a:lnTo>
                              <a:pt x="16" y="42"/>
                            </a:lnTo>
                            <a:lnTo>
                              <a:pt x="4" y="22"/>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0" name="Freeform 41"/>
                      <p:cNvSpPr>
                        <a:spLocks/>
                      </p:cNvSpPr>
                      <p:nvPr/>
                    </p:nvSpPr>
                    <p:spPr bwMode="auto">
                      <a:xfrm>
                        <a:off x="2848" y="2608"/>
                        <a:ext cx="92" cy="37"/>
                      </a:xfrm>
                      <a:custGeom>
                        <a:avLst/>
                        <a:gdLst>
                          <a:gd name="T0" fmla="*/ 0 w 184"/>
                          <a:gd name="T1" fmla="*/ 1 h 74"/>
                          <a:gd name="T2" fmla="*/ 1 w 184"/>
                          <a:gd name="T3" fmla="*/ 1 h 74"/>
                          <a:gd name="T4" fmla="*/ 1 w 184"/>
                          <a:gd name="T5" fmla="*/ 1 h 74"/>
                          <a:gd name="T6" fmla="*/ 1 w 184"/>
                          <a:gd name="T7" fmla="*/ 1 h 74"/>
                          <a:gd name="T8" fmla="*/ 1 w 184"/>
                          <a:gd name="T9" fmla="*/ 1 h 74"/>
                          <a:gd name="T10" fmla="*/ 1 w 184"/>
                          <a:gd name="T11" fmla="*/ 1 h 74"/>
                          <a:gd name="T12" fmla="*/ 1 w 184"/>
                          <a:gd name="T13" fmla="*/ 1 h 74"/>
                          <a:gd name="T14" fmla="*/ 1 w 184"/>
                          <a:gd name="T15" fmla="*/ 1 h 74"/>
                          <a:gd name="T16" fmla="*/ 1 w 184"/>
                          <a:gd name="T17" fmla="*/ 1 h 74"/>
                          <a:gd name="T18" fmla="*/ 1 w 184"/>
                          <a:gd name="T19" fmla="*/ 1 h 74"/>
                          <a:gd name="T20" fmla="*/ 1 w 184"/>
                          <a:gd name="T21" fmla="*/ 0 h 74"/>
                          <a:gd name="T22" fmla="*/ 1 w 184"/>
                          <a:gd name="T23" fmla="*/ 1 h 74"/>
                          <a:gd name="T24" fmla="*/ 1 w 184"/>
                          <a:gd name="T25" fmla="*/ 1 h 74"/>
                          <a:gd name="T26" fmla="*/ 1 w 184"/>
                          <a:gd name="T27" fmla="*/ 1 h 74"/>
                          <a:gd name="T28" fmla="*/ 1 w 184"/>
                          <a:gd name="T29" fmla="*/ 1 h 74"/>
                          <a:gd name="T30" fmla="*/ 1 w 184"/>
                          <a:gd name="T31" fmla="*/ 1 h 74"/>
                          <a:gd name="T32" fmla="*/ 1 w 184"/>
                          <a:gd name="T33" fmla="*/ 1 h 74"/>
                          <a:gd name="T34" fmla="*/ 1 w 184"/>
                          <a:gd name="T35" fmla="*/ 1 h 74"/>
                          <a:gd name="T36" fmla="*/ 1 w 184"/>
                          <a:gd name="T37" fmla="*/ 1 h 74"/>
                          <a:gd name="T38" fmla="*/ 0 w 184"/>
                          <a:gd name="T39" fmla="*/ 1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74"/>
                          <a:gd name="T62" fmla="*/ 184 w 184"/>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74">
                            <a:moveTo>
                              <a:pt x="0" y="74"/>
                            </a:moveTo>
                            <a:lnTo>
                              <a:pt x="26" y="66"/>
                            </a:lnTo>
                            <a:lnTo>
                              <a:pt x="46" y="58"/>
                            </a:lnTo>
                            <a:lnTo>
                              <a:pt x="68" y="42"/>
                            </a:lnTo>
                            <a:lnTo>
                              <a:pt x="88" y="30"/>
                            </a:lnTo>
                            <a:lnTo>
                              <a:pt x="110" y="30"/>
                            </a:lnTo>
                            <a:lnTo>
                              <a:pt x="116" y="14"/>
                            </a:lnTo>
                            <a:lnTo>
                              <a:pt x="132" y="8"/>
                            </a:lnTo>
                            <a:lnTo>
                              <a:pt x="154" y="6"/>
                            </a:lnTo>
                            <a:lnTo>
                              <a:pt x="172" y="6"/>
                            </a:lnTo>
                            <a:lnTo>
                              <a:pt x="184" y="0"/>
                            </a:lnTo>
                            <a:lnTo>
                              <a:pt x="156" y="18"/>
                            </a:lnTo>
                            <a:lnTo>
                              <a:pt x="140" y="24"/>
                            </a:lnTo>
                            <a:lnTo>
                              <a:pt x="122" y="36"/>
                            </a:lnTo>
                            <a:lnTo>
                              <a:pt x="110" y="48"/>
                            </a:lnTo>
                            <a:lnTo>
                              <a:pt x="92" y="50"/>
                            </a:lnTo>
                            <a:lnTo>
                              <a:pt x="74" y="58"/>
                            </a:lnTo>
                            <a:lnTo>
                              <a:pt x="52" y="68"/>
                            </a:lnTo>
                            <a:lnTo>
                              <a:pt x="34" y="74"/>
                            </a:lnTo>
                            <a:lnTo>
                              <a:pt x="0" y="74"/>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1" name="Freeform 42"/>
                      <p:cNvSpPr>
                        <a:spLocks/>
                      </p:cNvSpPr>
                      <p:nvPr/>
                    </p:nvSpPr>
                    <p:spPr bwMode="auto">
                      <a:xfrm>
                        <a:off x="2857" y="2632"/>
                        <a:ext cx="78" cy="25"/>
                      </a:xfrm>
                      <a:custGeom>
                        <a:avLst/>
                        <a:gdLst>
                          <a:gd name="T0" fmla="*/ 0 w 156"/>
                          <a:gd name="T1" fmla="*/ 1 h 50"/>
                          <a:gd name="T2" fmla="*/ 1 w 156"/>
                          <a:gd name="T3" fmla="*/ 1 h 50"/>
                          <a:gd name="T4" fmla="*/ 1 w 156"/>
                          <a:gd name="T5" fmla="*/ 1 h 50"/>
                          <a:gd name="T6" fmla="*/ 1 w 156"/>
                          <a:gd name="T7" fmla="*/ 1 h 50"/>
                          <a:gd name="T8" fmla="*/ 1 w 156"/>
                          <a:gd name="T9" fmla="*/ 1 h 50"/>
                          <a:gd name="T10" fmla="*/ 1 w 156"/>
                          <a:gd name="T11" fmla="*/ 1 h 50"/>
                          <a:gd name="T12" fmla="*/ 1 w 156"/>
                          <a:gd name="T13" fmla="*/ 1 h 50"/>
                          <a:gd name="T14" fmla="*/ 1 w 156"/>
                          <a:gd name="T15" fmla="*/ 0 h 50"/>
                          <a:gd name="T16" fmla="*/ 1 w 156"/>
                          <a:gd name="T17" fmla="*/ 1 h 50"/>
                          <a:gd name="T18" fmla="*/ 1 w 156"/>
                          <a:gd name="T19" fmla="*/ 1 h 50"/>
                          <a:gd name="T20" fmla="*/ 1 w 156"/>
                          <a:gd name="T21" fmla="*/ 1 h 50"/>
                          <a:gd name="T22" fmla="*/ 1 w 156"/>
                          <a:gd name="T23" fmla="*/ 1 h 50"/>
                          <a:gd name="T24" fmla="*/ 1 w 156"/>
                          <a:gd name="T25" fmla="*/ 1 h 50"/>
                          <a:gd name="T26" fmla="*/ 1 w 156"/>
                          <a:gd name="T27" fmla="*/ 1 h 50"/>
                          <a:gd name="T28" fmla="*/ 1 w 156"/>
                          <a:gd name="T29" fmla="*/ 1 h 50"/>
                          <a:gd name="T30" fmla="*/ 0 w 156"/>
                          <a:gd name="T31" fmla="*/ 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50"/>
                          <a:gd name="T50" fmla="*/ 156 w 156"/>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50">
                            <a:moveTo>
                              <a:pt x="0" y="40"/>
                            </a:moveTo>
                            <a:lnTo>
                              <a:pt x="38" y="44"/>
                            </a:lnTo>
                            <a:lnTo>
                              <a:pt x="74" y="38"/>
                            </a:lnTo>
                            <a:lnTo>
                              <a:pt x="88" y="30"/>
                            </a:lnTo>
                            <a:lnTo>
                              <a:pt x="104" y="20"/>
                            </a:lnTo>
                            <a:lnTo>
                              <a:pt x="118" y="10"/>
                            </a:lnTo>
                            <a:lnTo>
                              <a:pt x="134" y="8"/>
                            </a:lnTo>
                            <a:lnTo>
                              <a:pt x="156" y="0"/>
                            </a:lnTo>
                            <a:lnTo>
                              <a:pt x="138" y="14"/>
                            </a:lnTo>
                            <a:lnTo>
                              <a:pt x="118" y="16"/>
                            </a:lnTo>
                            <a:lnTo>
                              <a:pt x="104" y="28"/>
                            </a:lnTo>
                            <a:lnTo>
                              <a:pt x="86" y="42"/>
                            </a:lnTo>
                            <a:lnTo>
                              <a:pt x="72" y="50"/>
                            </a:lnTo>
                            <a:lnTo>
                              <a:pt x="50" y="50"/>
                            </a:lnTo>
                            <a:lnTo>
                              <a:pt x="26" y="46"/>
                            </a:lnTo>
                            <a:lnTo>
                              <a:pt x="0" y="4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53" name="Freeform 43"/>
                    <p:cNvSpPr>
                      <a:spLocks/>
                    </p:cNvSpPr>
                    <p:nvPr/>
                  </p:nvSpPr>
                  <p:spPr bwMode="auto">
                    <a:xfrm>
                      <a:off x="2748" y="2524"/>
                      <a:ext cx="62" cy="47"/>
                    </a:xfrm>
                    <a:custGeom>
                      <a:avLst/>
                      <a:gdLst>
                        <a:gd name="T0" fmla="*/ 1 w 124"/>
                        <a:gd name="T1" fmla="*/ 0 h 94"/>
                        <a:gd name="T2" fmla="*/ 1 w 124"/>
                        <a:gd name="T3" fmla="*/ 1 h 94"/>
                        <a:gd name="T4" fmla="*/ 1 w 124"/>
                        <a:gd name="T5" fmla="*/ 1 h 94"/>
                        <a:gd name="T6" fmla="*/ 1 w 124"/>
                        <a:gd name="T7" fmla="*/ 1 h 94"/>
                        <a:gd name="T8" fmla="*/ 1 w 124"/>
                        <a:gd name="T9" fmla="*/ 1 h 94"/>
                        <a:gd name="T10" fmla="*/ 1 w 124"/>
                        <a:gd name="T11" fmla="*/ 1 h 94"/>
                        <a:gd name="T12" fmla="*/ 1 w 124"/>
                        <a:gd name="T13" fmla="*/ 1 h 94"/>
                        <a:gd name="T14" fmla="*/ 1 w 124"/>
                        <a:gd name="T15" fmla="*/ 1 h 94"/>
                        <a:gd name="T16" fmla="*/ 1 w 124"/>
                        <a:gd name="T17" fmla="*/ 1 h 94"/>
                        <a:gd name="T18" fmla="*/ 0 w 124"/>
                        <a:gd name="T19" fmla="*/ 1 h 94"/>
                        <a:gd name="T20" fmla="*/ 1 w 124"/>
                        <a:gd name="T21" fmla="*/ 1 h 94"/>
                        <a:gd name="T22" fmla="*/ 1 w 124"/>
                        <a:gd name="T23" fmla="*/ 1 h 94"/>
                        <a:gd name="T24" fmla="*/ 1 w 124"/>
                        <a:gd name="T25" fmla="*/ 1 h 94"/>
                        <a:gd name="T26" fmla="*/ 1 w 124"/>
                        <a:gd name="T27" fmla="*/ 1 h 94"/>
                        <a:gd name="T28" fmla="*/ 1 w 124"/>
                        <a:gd name="T29" fmla="*/ 1 h 94"/>
                        <a:gd name="T30" fmla="*/ 1 w 124"/>
                        <a:gd name="T31" fmla="*/ 1 h 94"/>
                        <a:gd name="T32" fmla="*/ 1 w 124"/>
                        <a:gd name="T33" fmla="*/ 1 h 94"/>
                        <a:gd name="T34" fmla="*/ 1 w 124"/>
                        <a:gd name="T35" fmla="*/ 1 h 94"/>
                        <a:gd name="T36" fmla="*/ 1 w 124"/>
                        <a:gd name="T37" fmla="*/ 1 h 94"/>
                        <a:gd name="T38" fmla="*/ 1 w 124"/>
                        <a:gd name="T39" fmla="*/ 1 h 94"/>
                        <a:gd name="T40" fmla="*/ 1 w 124"/>
                        <a:gd name="T41" fmla="*/ 1 h 94"/>
                        <a:gd name="T42" fmla="*/ 1 w 124"/>
                        <a:gd name="T43" fmla="*/ 1 h 94"/>
                        <a:gd name="T44" fmla="*/ 1 w 124"/>
                        <a:gd name="T45" fmla="*/ 1 h 94"/>
                        <a:gd name="T46" fmla="*/ 1 w 124"/>
                        <a:gd name="T47" fmla="*/ 1 h 94"/>
                        <a:gd name="T48" fmla="*/ 1 w 124"/>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94"/>
                        <a:gd name="T77" fmla="*/ 124 w 124"/>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94">
                          <a:moveTo>
                            <a:pt x="122" y="0"/>
                          </a:moveTo>
                          <a:lnTo>
                            <a:pt x="124" y="38"/>
                          </a:lnTo>
                          <a:lnTo>
                            <a:pt x="118" y="60"/>
                          </a:lnTo>
                          <a:lnTo>
                            <a:pt x="106" y="80"/>
                          </a:lnTo>
                          <a:lnTo>
                            <a:pt x="84" y="90"/>
                          </a:lnTo>
                          <a:lnTo>
                            <a:pt x="54" y="94"/>
                          </a:lnTo>
                          <a:lnTo>
                            <a:pt x="34" y="92"/>
                          </a:lnTo>
                          <a:lnTo>
                            <a:pt x="18" y="84"/>
                          </a:lnTo>
                          <a:lnTo>
                            <a:pt x="8" y="76"/>
                          </a:lnTo>
                          <a:lnTo>
                            <a:pt x="0" y="66"/>
                          </a:lnTo>
                          <a:lnTo>
                            <a:pt x="6" y="58"/>
                          </a:lnTo>
                          <a:lnTo>
                            <a:pt x="22" y="76"/>
                          </a:lnTo>
                          <a:lnTo>
                            <a:pt x="36" y="86"/>
                          </a:lnTo>
                          <a:lnTo>
                            <a:pt x="58" y="90"/>
                          </a:lnTo>
                          <a:lnTo>
                            <a:pt x="82" y="86"/>
                          </a:lnTo>
                          <a:lnTo>
                            <a:pt x="96" y="72"/>
                          </a:lnTo>
                          <a:lnTo>
                            <a:pt x="106" y="54"/>
                          </a:lnTo>
                          <a:lnTo>
                            <a:pt x="114" y="40"/>
                          </a:lnTo>
                          <a:lnTo>
                            <a:pt x="118" y="24"/>
                          </a:lnTo>
                          <a:lnTo>
                            <a:pt x="100" y="36"/>
                          </a:lnTo>
                          <a:lnTo>
                            <a:pt x="84" y="42"/>
                          </a:lnTo>
                          <a:lnTo>
                            <a:pt x="62" y="42"/>
                          </a:lnTo>
                          <a:lnTo>
                            <a:pt x="40" y="42"/>
                          </a:lnTo>
                          <a:lnTo>
                            <a:pt x="100" y="22"/>
                          </a:lnTo>
                          <a:lnTo>
                            <a:pt x="12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45" name="Group 44"/>
                  <p:cNvGrpSpPr>
                    <a:grpSpLocks/>
                  </p:cNvGrpSpPr>
                  <p:nvPr/>
                </p:nvGrpSpPr>
                <p:grpSpPr bwMode="auto">
                  <a:xfrm>
                    <a:off x="2878" y="2468"/>
                    <a:ext cx="58" cy="25"/>
                    <a:chOff x="2878" y="2468"/>
                    <a:chExt cx="58" cy="25"/>
                  </a:xfrm>
                </p:grpSpPr>
                <p:sp>
                  <p:nvSpPr>
                    <p:cNvPr id="35949" name="Freeform 45"/>
                    <p:cNvSpPr>
                      <a:spLocks/>
                    </p:cNvSpPr>
                    <p:nvPr/>
                  </p:nvSpPr>
                  <p:spPr bwMode="auto">
                    <a:xfrm>
                      <a:off x="2879" y="2469"/>
                      <a:ext cx="57" cy="24"/>
                    </a:xfrm>
                    <a:custGeom>
                      <a:avLst/>
                      <a:gdLst>
                        <a:gd name="T0" fmla="*/ 0 w 114"/>
                        <a:gd name="T1" fmla="*/ 1 h 48"/>
                        <a:gd name="T2" fmla="*/ 1 w 114"/>
                        <a:gd name="T3" fmla="*/ 1 h 48"/>
                        <a:gd name="T4" fmla="*/ 1 w 114"/>
                        <a:gd name="T5" fmla="*/ 1 h 48"/>
                        <a:gd name="T6" fmla="*/ 1 w 114"/>
                        <a:gd name="T7" fmla="*/ 1 h 48"/>
                        <a:gd name="T8" fmla="*/ 1 w 114"/>
                        <a:gd name="T9" fmla="*/ 1 h 48"/>
                        <a:gd name="T10" fmla="*/ 1 w 114"/>
                        <a:gd name="T11" fmla="*/ 0 h 48"/>
                        <a:gd name="T12" fmla="*/ 1 w 114"/>
                        <a:gd name="T13" fmla="*/ 1 h 48"/>
                        <a:gd name="T14" fmla="*/ 1 w 114"/>
                        <a:gd name="T15" fmla="*/ 1 h 48"/>
                        <a:gd name="T16" fmla="*/ 1 w 114"/>
                        <a:gd name="T17" fmla="*/ 1 h 48"/>
                        <a:gd name="T18" fmla="*/ 1 w 114"/>
                        <a:gd name="T19" fmla="*/ 1 h 48"/>
                        <a:gd name="T20" fmla="*/ 1 w 114"/>
                        <a:gd name="T21" fmla="*/ 1 h 48"/>
                        <a:gd name="T22" fmla="*/ 1 w 114"/>
                        <a:gd name="T23" fmla="*/ 1 h 48"/>
                        <a:gd name="T24" fmla="*/ 1 w 114"/>
                        <a:gd name="T25" fmla="*/ 1 h 48"/>
                        <a:gd name="T26" fmla="*/ 0 w 114"/>
                        <a:gd name="T27" fmla="*/ 1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48"/>
                        <a:gd name="T44" fmla="*/ 114 w 11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48">
                          <a:moveTo>
                            <a:pt x="0" y="44"/>
                          </a:moveTo>
                          <a:lnTo>
                            <a:pt x="10" y="28"/>
                          </a:lnTo>
                          <a:lnTo>
                            <a:pt x="22" y="18"/>
                          </a:lnTo>
                          <a:lnTo>
                            <a:pt x="36" y="8"/>
                          </a:lnTo>
                          <a:lnTo>
                            <a:pt x="54" y="2"/>
                          </a:lnTo>
                          <a:lnTo>
                            <a:pt x="72" y="0"/>
                          </a:lnTo>
                          <a:lnTo>
                            <a:pt x="90" y="2"/>
                          </a:lnTo>
                          <a:lnTo>
                            <a:pt x="114" y="10"/>
                          </a:lnTo>
                          <a:lnTo>
                            <a:pt x="86" y="16"/>
                          </a:lnTo>
                          <a:lnTo>
                            <a:pt x="74" y="28"/>
                          </a:lnTo>
                          <a:lnTo>
                            <a:pt x="62" y="40"/>
                          </a:lnTo>
                          <a:lnTo>
                            <a:pt x="50" y="46"/>
                          </a:lnTo>
                          <a:lnTo>
                            <a:pt x="36" y="48"/>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0" name="Freeform 46"/>
                    <p:cNvSpPr>
                      <a:spLocks/>
                    </p:cNvSpPr>
                    <p:nvPr/>
                  </p:nvSpPr>
                  <p:spPr bwMode="auto">
                    <a:xfrm>
                      <a:off x="2878" y="2468"/>
                      <a:ext cx="57" cy="25"/>
                    </a:xfrm>
                    <a:custGeom>
                      <a:avLst/>
                      <a:gdLst>
                        <a:gd name="T0" fmla="*/ 0 w 114"/>
                        <a:gd name="T1" fmla="*/ 1 h 50"/>
                        <a:gd name="T2" fmla="*/ 1 w 114"/>
                        <a:gd name="T3" fmla="*/ 1 h 50"/>
                        <a:gd name="T4" fmla="*/ 1 w 114"/>
                        <a:gd name="T5" fmla="*/ 1 h 50"/>
                        <a:gd name="T6" fmla="*/ 1 w 114"/>
                        <a:gd name="T7" fmla="*/ 1 h 50"/>
                        <a:gd name="T8" fmla="*/ 1 w 114"/>
                        <a:gd name="T9" fmla="*/ 1 h 50"/>
                        <a:gd name="T10" fmla="*/ 1 w 114"/>
                        <a:gd name="T11" fmla="*/ 0 h 50"/>
                        <a:gd name="T12" fmla="*/ 1 w 114"/>
                        <a:gd name="T13" fmla="*/ 1 h 50"/>
                        <a:gd name="T14" fmla="*/ 1 w 114"/>
                        <a:gd name="T15" fmla="*/ 1 h 50"/>
                        <a:gd name="T16" fmla="*/ 1 w 114"/>
                        <a:gd name="T17" fmla="*/ 1 h 50"/>
                        <a:gd name="T18" fmla="*/ 1 w 114"/>
                        <a:gd name="T19" fmla="*/ 1 h 50"/>
                        <a:gd name="T20" fmla="*/ 1 w 114"/>
                        <a:gd name="T21" fmla="*/ 1 h 50"/>
                        <a:gd name="T22" fmla="*/ 1 w 114"/>
                        <a:gd name="T23" fmla="*/ 1 h 50"/>
                        <a:gd name="T24" fmla="*/ 1 w 114"/>
                        <a:gd name="T25" fmla="*/ 1 h 50"/>
                        <a:gd name="T26" fmla="*/ 1 w 114"/>
                        <a:gd name="T27" fmla="*/ 1 h 50"/>
                        <a:gd name="T28" fmla="*/ 1 w 114"/>
                        <a:gd name="T29" fmla="*/ 1 h 50"/>
                        <a:gd name="T30" fmla="*/ 1 w 114"/>
                        <a:gd name="T31" fmla="*/ 1 h 50"/>
                        <a:gd name="T32" fmla="*/ 0 w 114"/>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50"/>
                        <a:gd name="T53" fmla="*/ 114 w 114"/>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50">
                          <a:moveTo>
                            <a:pt x="0" y="44"/>
                          </a:moveTo>
                          <a:lnTo>
                            <a:pt x="10" y="28"/>
                          </a:lnTo>
                          <a:lnTo>
                            <a:pt x="22" y="18"/>
                          </a:lnTo>
                          <a:lnTo>
                            <a:pt x="36" y="8"/>
                          </a:lnTo>
                          <a:lnTo>
                            <a:pt x="54" y="2"/>
                          </a:lnTo>
                          <a:lnTo>
                            <a:pt x="72" y="0"/>
                          </a:lnTo>
                          <a:lnTo>
                            <a:pt x="90" y="2"/>
                          </a:lnTo>
                          <a:lnTo>
                            <a:pt x="114" y="10"/>
                          </a:lnTo>
                          <a:lnTo>
                            <a:pt x="80" y="8"/>
                          </a:lnTo>
                          <a:lnTo>
                            <a:pt x="80" y="20"/>
                          </a:lnTo>
                          <a:lnTo>
                            <a:pt x="76" y="34"/>
                          </a:lnTo>
                          <a:lnTo>
                            <a:pt x="58" y="46"/>
                          </a:lnTo>
                          <a:lnTo>
                            <a:pt x="44" y="50"/>
                          </a:lnTo>
                          <a:lnTo>
                            <a:pt x="34" y="42"/>
                          </a:lnTo>
                          <a:lnTo>
                            <a:pt x="28" y="32"/>
                          </a:lnTo>
                          <a:lnTo>
                            <a:pt x="24" y="22"/>
                          </a:lnTo>
                          <a:lnTo>
                            <a:pt x="0" y="44"/>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46" name="Group 47"/>
                  <p:cNvGrpSpPr>
                    <a:grpSpLocks/>
                  </p:cNvGrpSpPr>
                  <p:nvPr/>
                </p:nvGrpSpPr>
                <p:grpSpPr bwMode="auto">
                  <a:xfrm>
                    <a:off x="2742" y="2518"/>
                    <a:ext cx="67" cy="30"/>
                    <a:chOff x="2742" y="2518"/>
                    <a:chExt cx="67" cy="30"/>
                  </a:xfrm>
                </p:grpSpPr>
                <p:sp>
                  <p:nvSpPr>
                    <p:cNvPr id="35947" name="Freeform 48"/>
                    <p:cNvSpPr>
                      <a:spLocks/>
                    </p:cNvSpPr>
                    <p:nvPr/>
                  </p:nvSpPr>
                  <p:spPr bwMode="auto">
                    <a:xfrm>
                      <a:off x="2743" y="2518"/>
                      <a:ext cx="66" cy="30"/>
                    </a:xfrm>
                    <a:custGeom>
                      <a:avLst/>
                      <a:gdLst>
                        <a:gd name="T0" fmla="*/ 0 w 132"/>
                        <a:gd name="T1" fmla="*/ 1 h 60"/>
                        <a:gd name="T2" fmla="*/ 1 w 132"/>
                        <a:gd name="T3" fmla="*/ 1 h 60"/>
                        <a:gd name="T4" fmla="*/ 1 w 132"/>
                        <a:gd name="T5" fmla="*/ 1 h 60"/>
                        <a:gd name="T6" fmla="*/ 1 w 132"/>
                        <a:gd name="T7" fmla="*/ 1 h 60"/>
                        <a:gd name="T8" fmla="*/ 1 w 132"/>
                        <a:gd name="T9" fmla="*/ 1 h 60"/>
                        <a:gd name="T10" fmla="*/ 1 w 132"/>
                        <a:gd name="T11" fmla="*/ 0 h 60"/>
                        <a:gd name="T12" fmla="*/ 1 w 132"/>
                        <a:gd name="T13" fmla="*/ 1 h 60"/>
                        <a:gd name="T14" fmla="*/ 1 w 132"/>
                        <a:gd name="T15" fmla="*/ 1 h 60"/>
                        <a:gd name="T16" fmla="*/ 1 w 132"/>
                        <a:gd name="T17" fmla="*/ 1 h 60"/>
                        <a:gd name="T18" fmla="*/ 1 w 132"/>
                        <a:gd name="T19" fmla="*/ 1 h 60"/>
                        <a:gd name="T20" fmla="*/ 1 w 132"/>
                        <a:gd name="T21" fmla="*/ 1 h 60"/>
                        <a:gd name="T22" fmla="*/ 1 w 132"/>
                        <a:gd name="T23" fmla="*/ 1 h 60"/>
                        <a:gd name="T24" fmla="*/ 1 w 132"/>
                        <a:gd name="T25" fmla="*/ 1 h 60"/>
                        <a:gd name="T26" fmla="*/ 1 w 132"/>
                        <a:gd name="T27" fmla="*/ 1 h 60"/>
                        <a:gd name="T28" fmla="*/ 0 w 132"/>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0"/>
                        <a:gd name="T47" fmla="*/ 132 w 132"/>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0">
                          <a:moveTo>
                            <a:pt x="0" y="58"/>
                          </a:moveTo>
                          <a:lnTo>
                            <a:pt x="40" y="42"/>
                          </a:lnTo>
                          <a:lnTo>
                            <a:pt x="64" y="30"/>
                          </a:lnTo>
                          <a:lnTo>
                            <a:pt x="92" y="14"/>
                          </a:lnTo>
                          <a:lnTo>
                            <a:pt x="112" y="2"/>
                          </a:lnTo>
                          <a:lnTo>
                            <a:pt x="122" y="0"/>
                          </a:lnTo>
                          <a:lnTo>
                            <a:pt x="132" y="8"/>
                          </a:lnTo>
                          <a:lnTo>
                            <a:pt x="132" y="24"/>
                          </a:lnTo>
                          <a:lnTo>
                            <a:pt x="122" y="40"/>
                          </a:lnTo>
                          <a:lnTo>
                            <a:pt x="120" y="42"/>
                          </a:lnTo>
                          <a:lnTo>
                            <a:pt x="104" y="50"/>
                          </a:lnTo>
                          <a:lnTo>
                            <a:pt x="102" y="52"/>
                          </a:lnTo>
                          <a:lnTo>
                            <a:pt x="70" y="58"/>
                          </a:lnTo>
                          <a:lnTo>
                            <a:pt x="26" y="60"/>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8" name="Freeform 49"/>
                    <p:cNvSpPr>
                      <a:spLocks/>
                    </p:cNvSpPr>
                    <p:nvPr/>
                  </p:nvSpPr>
                  <p:spPr bwMode="auto">
                    <a:xfrm>
                      <a:off x="2742" y="2518"/>
                      <a:ext cx="66" cy="29"/>
                    </a:xfrm>
                    <a:custGeom>
                      <a:avLst/>
                      <a:gdLst>
                        <a:gd name="T0" fmla="*/ 0 w 132"/>
                        <a:gd name="T1" fmla="*/ 1 h 58"/>
                        <a:gd name="T2" fmla="*/ 1 w 132"/>
                        <a:gd name="T3" fmla="*/ 1 h 58"/>
                        <a:gd name="T4" fmla="*/ 1 w 132"/>
                        <a:gd name="T5" fmla="*/ 1 h 58"/>
                        <a:gd name="T6" fmla="*/ 1 w 132"/>
                        <a:gd name="T7" fmla="*/ 1 h 58"/>
                        <a:gd name="T8" fmla="*/ 1 w 132"/>
                        <a:gd name="T9" fmla="*/ 1 h 58"/>
                        <a:gd name="T10" fmla="*/ 1 w 132"/>
                        <a:gd name="T11" fmla="*/ 0 h 58"/>
                        <a:gd name="T12" fmla="*/ 1 w 132"/>
                        <a:gd name="T13" fmla="*/ 1 h 58"/>
                        <a:gd name="T14" fmla="*/ 1 w 132"/>
                        <a:gd name="T15" fmla="*/ 1 h 58"/>
                        <a:gd name="T16" fmla="*/ 1 w 132"/>
                        <a:gd name="T17" fmla="*/ 1 h 58"/>
                        <a:gd name="T18" fmla="*/ 1 w 132"/>
                        <a:gd name="T19" fmla="*/ 1 h 58"/>
                        <a:gd name="T20" fmla="*/ 1 w 132"/>
                        <a:gd name="T21" fmla="*/ 1 h 58"/>
                        <a:gd name="T22" fmla="*/ 1 w 132"/>
                        <a:gd name="T23" fmla="*/ 1 h 58"/>
                        <a:gd name="T24" fmla="*/ 1 w 132"/>
                        <a:gd name="T25" fmla="*/ 1 h 58"/>
                        <a:gd name="T26" fmla="*/ 1 w 132"/>
                        <a:gd name="T27" fmla="*/ 1 h 58"/>
                        <a:gd name="T28" fmla="*/ 1 w 132"/>
                        <a:gd name="T29" fmla="*/ 1 h 58"/>
                        <a:gd name="T30" fmla="*/ 1 w 132"/>
                        <a:gd name="T31" fmla="*/ 1 h 58"/>
                        <a:gd name="T32" fmla="*/ 0 w 132"/>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58"/>
                        <a:gd name="T53" fmla="*/ 132 w 13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58">
                          <a:moveTo>
                            <a:pt x="0" y="58"/>
                          </a:moveTo>
                          <a:lnTo>
                            <a:pt x="40" y="42"/>
                          </a:lnTo>
                          <a:lnTo>
                            <a:pt x="64" y="30"/>
                          </a:lnTo>
                          <a:lnTo>
                            <a:pt x="92" y="14"/>
                          </a:lnTo>
                          <a:lnTo>
                            <a:pt x="112" y="2"/>
                          </a:lnTo>
                          <a:lnTo>
                            <a:pt x="122" y="0"/>
                          </a:lnTo>
                          <a:lnTo>
                            <a:pt x="132" y="4"/>
                          </a:lnTo>
                          <a:lnTo>
                            <a:pt x="116" y="8"/>
                          </a:lnTo>
                          <a:lnTo>
                            <a:pt x="124" y="16"/>
                          </a:lnTo>
                          <a:lnTo>
                            <a:pt x="126" y="28"/>
                          </a:lnTo>
                          <a:lnTo>
                            <a:pt x="118" y="48"/>
                          </a:lnTo>
                          <a:lnTo>
                            <a:pt x="102" y="54"/>
                          </a:lnTo>
                          <a:lnTo>
                            <a:pt x="82" y="58"/>
                          </a:lnTo>
                          <a:lnTo>
                            <a:pt x="66" y="50"/>
                          </a:lnTo>
                          <a:lnTo>
                            <a:pt x="56" y="40"/>
                          </a:lnTo>
                          <a:lnTo>
                            <a:pt x="30" y="50"/>
                          </a:lnTo>
                          <a:lnTo>
                            <a:pt x="0" y="58"/>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5935" name="Group 50"/>
                <p:cNvGrpSpPr>
                  <a:grpSpLocks/>
                </p:cNvGrpSpPr>
                <p:nvPr/>
              </p:nvGrpSpPr>
              <p:grpSpPr bwMode="auto">
                <a:xfrm>
                  <a:off x="2609" y="2281"/>
                  <a:ext cx="339" cy="296"/>
                  <a:chOff x="2609" y="2281"/>
                  <a:chExt cx="339" cy="296"/>
                </a:xfrm>
              </p:grpSpPr>
              <p:grpSp>
                <p:nvGrpSpPr>
                  <p:cNvPr id="35936" name="Group 51"/>
                  <p:cNvGrpSpPr>
                    <a:grpSpLocks/>
                  </p:cNvGrpSpPr>
                  <p:nvPr/>
                </p:nvGrpSpPr>
                <p:grpSpPr bwMode="auto">
                  <a:xfrm>
                    <a:off x="2723" y="2423"/>
                    <a:ext cx="195" cy="114"/>
                    <a:chOff x="2723" y="2423"/>
                    <a:chExt cx="195" cy="114"/>
                  </a:xfrm>
                </p:grpSpPr>
                <p:sp>
                  <p:nvSpPr>
                    <p:cNvPr id="35942" name="Freeform 52"/>
                    <p:cNvSpPr>
                      <a:spLocks/>
                    </p:cNvSpPr>
                    <p:nvPr/>
                  </p:nvSpPr>
                  <p:spPr bwMode="auto">
                    <a:xfrm>
                      <a:off x="2723" y="2495"/>
                      <a:ext cx="93" cy="42"/>
                    </a:xfrm>
                    <a:custGeom>
                      <a:avLst/>
                      <a:gdLst>
                        <a:gd name="T0" fmla="*/ 1 w 186"/>
                        <a:gd name="T1" fmla="*/ 0 h 86"/>
                        <a:gd name="T2" fmla="*/ 1 w 186"/>
                        <a:gd name="T3" fmla="*/ 0 h 86"/>
                        <a:gd name="T4" fmla="*/ 1 w 186"/>
                        <a:gd name="T5" fmla="*/ 0 h 86"/>
                        <a:gd name="T6" fmla="*/ 1 w 186"/>
                        <a:gd name="T7" fmla="*/ 0 h 86"/>
                        <a:gd name="T8" fmla="*/ 1 w 186"/>
                        <a:gd name="T9" fmla="*/ 0 h 86"/>
                        <a:gd name="T10" fmla="*/ 1 w 186"/>
                        <a:gd name="T11" fmla="*/ 0 h 86"/>
                        <a:gd name="T12" fmla="*/ 1 w 186"/>
                        <a:gd name="T13" fmla="*/ 0 h 86"/>
                        <a:gd name="T14" fmla="*/ 1 w 186"/>
                        <a:gd name="T15" fmla="*/ 0 h 86"/>
                        <a:gd name="T16" fmla="*/ 1 w 186"/>
                        <a:gd name="T17" fmla="*/ 0 h 86"/>
                        <a:gd name="T18" fmla="*/ 1 w 186"/>
                        <a:gd name="T19" fmla="*/ 0 h 86"/>
                        <a:gd name="T20" fmla="*/ 1 w 186"/>
                        <a:gd name="T21" fmla="*/ 0 h 86"/>
                        <a:gd name="T22" fmla="*/ 1 w 186"/>
                        <a:gd name="T23" fmla="*/ 0 h 86"/>
                        <a:gd name="T24" fmla="*/ 1 w 186"/>
                        <a:gd name="T25" fmla="*/ 0 h 86"/>
                        <a:gd name="T26" fmla="*/ 0 w 186"/>
                        <a:gd name="T27" fmla="*/ 0 h 86"/>
                        <a:gd name="T28" fmla="*/ 1 w 186"/>
                        <a:gd name="T29" fmla="*/ 0 h 86"/>
                        <a:gd name="T30" fmla="*/ 1 w 186"/>
                        <a:gd name="T31" fmla="*/ 0 h 86"/>
                        <a:gd name="T32" fmla="*/ 1 w 186"/>
                        <a:gd name="T33" fmla="*/ 0 h 86"/>
                        <a:gd name="T34" fmla="*/ 1 w 186"/>
                        <a:gd name="T35" fmla="*/ 0 h 86"/>
                        <a:gd name="T36" fmla="*/ 1 w 186"/>
                        <a:gd name="T37" fmla="*/ 0 h 86"/>
                        <a:gd name="T38" fmla="*/ 1 w 186"/>
                        <a:gd name="T39" fmla="*/ 0 h 86"/>
                        <a:gd name="T40" fmla="*/ 1 w 186"/>
                        <a:gd name="T41" fmla="*/ 0 h 86"/>
                        <a:gd name="T42" fmla="*/ 1 w 186"/>
                        <a:gd name="T43" fmla="*/ 0 h 86"/>
                        <a:gd name="T44" fmla="*/ 1 w 186"/>
                        <a:gd name="T45" fmla="*/ 0 h 86"/>
                        <a:gd name="T46" fmla="*/ 1 w 186"/>
                        <a:gd name="T47" fmla="*/ 0 h 86"/>
                        <a:gd name="T48" fmla="*/ 1 w 186"/>
                        <a:gd name="T49" fmla="*/ 0 h 86"/>
                        <a:gd name="T50" fmla="*/ 1 w 186"/>
                        <a:gd name="T51" fmla="*/ 0 h 86"/>
                        <a:gd name="T52" fmla="*/ 1 w 186"/>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6"/>
                        <a:gd name="T82" fmla="*/ 0 h 86"/>
                        <a:gd name="T83" fmla="*/ 186 w 186"/>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6" h="86">
                          <a:moveTo>
                            <a:pt x="186" y="10"/>
                          </a:moveTo>
                          <a:lnTo>
                            <a:pt x="172" y="6"/>
                          </a:lnTo>
                          <a:lnTo>
                            <a:pt x="162" y="0"/>
                          </a:lnTo>
                          <a:lnTo>
                            <a:pt x="140" y="6"/>
                          </a:lnTo>
                          <a:lnTo>
                            <a:pt x="114" y="6"/>
                          </a:lnTo>
                          <a:lnTo>
                            <a:pt x="82" y="8"/>
                          </a:lnTo>
                          <a:lnTo>
                            <a:pt x="54" y="8"/>
                          </a:lnTo>
                          <a:lnTo>
                            <a:pt x="44" y="0"/>
                          </a:lnTo>
                          <a:lnTo>
                            <a:pt x="30" y="0"/>
                          </a:lnTo>
                          <a:lnTo>
                            <a:pt x="24" y="10"/>
                          </a:lnTo>
                          <a:lnTo>
                            <a:pt x="22" y="22"/>
                          </a:lnTo>
                          <a:lnTo>
                            <a:pt x="16" y="38"/>
                          </a:lnTo>
                          <a:lnTo>
                            <a:pt x="10" y="54"/>
                          </a:lnTo>
                          <a:lnTo>
                            <a:pt x="0" y="66"/>
                          </a:lnTo>
                          <a:lnTo>
                            <a:pt x="10" y="78"/>
                          </a:lnTo>
                          <a:lnTo>
                            <a:pt x="12" y="86"/>
                          </a:lnTo>
                          <a:lnTo>
                            <a:pt x="22" y="72"/>
                          </a:lnTo>
                          <a:lnTo>
                            <a:pt x="40" y="54"/>
                          </a:lnTo>
                          <a:lnTo>
                            <a:pt x="50" y="44"/>
                          </a:lnTo>
                          <a:lnTo>
                            <a:pt x="66" y="36"/>
                          </a:lnTo>
                          <a:lnTo>
                            <a:pt x="82" y="32"/>
                          </a:lnTo>
                          <a:lnTo>
                            <a:pt x="102" y="30"/>
                          </a:lnTo>
                          <a:lnTo>
                            <a:pt x="126" y="28"/>
                          </a:lnTo>
                          <a:lnTo>
                            <a:pt x="144" y="26"/>
                          </a:lnTo>
                          <a:lnTo>
                            <a:pt x="160" y="26"/>
                          </a:lnTo>
                          <a:lnTo>
                            <a:pt x="168" y="18"/>
                          </a:lnTo>
                          <a:lnTo>
                            <a:pt x="186" y="1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53"/>
                    <p:cNvSpPr>
                      <a:spLocks/>
                    </p:cNvSpPr>
                    <p:nvPr/>
                  </p:nvSpPr>
                  <p:spPr bwMode="auto">
                    <a:xfrm>
                      <a:off x="2855" y="2423"/>
                      <a:ext cx="63" cy="72"/>
                    </a:xfrm>
                    <a:custGeom>
                      <a:avLst/>
                      <a:gdLst>
                        <a:gd name="T0" fmla="*/ 0 w 126"/>
                        <a:gd name="T1" fmla="*/ 1 h 143"/>
                        <a:gd name="T2" fmla="*/ 1 w 126"/>
                        <a:gd name="T3" fmla="*/ 1 h 143"/>
                        <a:gd name="T4" fmla="*/ 1 w 126"/>
                        <a:gd name="T5" fmla="*/ 1 h 143"/>
                        <a:gd name="T6" fmla="*/ 1 w 126"/>
                        <a:gd name="T7" fmla="*/ 1 h 143"/>
                        <a:gd name="T8" fmla="*/ 1 w 126"/>
                        <a:gd name="T9" fmla="*/ 1 h 143"/>
                        <a:gd name="T10" fmla="*/ 1 w 126"/>
                        <a:gd name="T11" fmla="*/ 1 h 143"/>
                        <a:gd name="T12" fmla="*/ 1 w 126"/>
                        <a:gd name="T13" fmla="*/ 1 h 143"/>
                        <a:gd name="T14" fmla="*/ 1 w 126"/>
                        <a:gd name="T15" fmla="*/ 1 h 143"/>
                        <a:gd name="T16" fmla="*/ 1 w 126"/>
                        <a:gd name="T17" fmla="*/ 1 h 143"/>
                        <a:gd name="T18" fmla="*/ 1 w 126"/>
                        <a:gd name="T19" fmla="*/ 1 h 143"/>
                        <a:gd name="T20" fmla="*/ 1 w 126"/>
                        <a:gd name="T21" fmla="*/ 0 h 143"/>
                        <a:gd name="T22" fmla="*/ 1 w 126"/>
                        <a:gd name="T23" fmla="*/ 0 h 143"/>
                        <a:gd name="T24" fmla="*/ 1 w 126"/>
                        <a:gd name="T25" fmla="*/ 1 h 143"/>
                        <a:gd name="T26" fmla="*/ 1 w 126"/>
                        <a:gd name="T27" fmla="*/ 1 h 143"/>
                        <a:gd name="T28" fmla="*/ 1 w 126"/>
                        <a:gd name="T29" fmla="*/ 1 h 143"/>
                        <a:gd name="T30" fmla="*/ 1 w 126"/>
                        <a:gd name="T31" fmla="*/ 1 h 143"/>
                        <a:gd name="T32" fmla="*/ 1 w 126"/>
                        <a:gd name="T33" fmla="*/ 1 h 143"/>
                        <a:gd name="T34" fmla="*/ 1 w 126"/>
                        <a:gd name="T35" fmla="*/ 1 h 143"/>
                        <a:gd name="T36" fmla="*/ 1 w 126"/>
                        <a:gd name="T37" fmla="*/ 1 h 143"/>
                        <a:gd name="T38" fmla="*/ 1 w 126"/>
                        <a:gd name="T39" fmla="*/ 1 h 143"/>
                        <a:gd name="T40" fmla="*/ 0 w 126"/>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43"/>
                        <a:gd name="T65" fmla="*/ 126 w 126"/>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43">
                          <a:moveTo>
                            <a:pt x="0" y="143"/>
                          </a:moveTo>
                          <a:lnTo>
                            <a:pt x="30" y="99"/>
                          </a:lnTo>
                          <a:lnTo>
                            <a:pt x="58" y="83"/>
                          </a:lnTo>
                          <a:lnTo>
                            <a:pt x="80" y="73"/>
                          </a:lnTo>
                          <a:lnTo>
                            <a:pt x="96" y="55"/>
                          </a:lnTo>
                          <a:lnTo>
                            <a:pt x="110" y="42"/>
                          </a:lnTo>
                          <a:lnTo>
                            <a:pt x="122" y="30"/>
                          </a:lnTo>
                          <a:lnTo>
                            <a:pt x="120" y="30"/>
                          </a:lnTo>
                          <a:lnTo>
                            <a:pt x="126" y="14"/>
                          </a:lnTo>
                          <a:lnTo>
                            <a:pt x="122" y="6"/>
                          </a:lnTo>
                          <a:lnTo>
                            <a:pt x="114" y="0"/>
                          </a:lnTo>
                          <a:lnTo>
                            <a:pt x="112" y="0"/>
                          </a:lnTo>
                          <a:lnTo>
                            <a:pt x="96" y="4"/>
                          </a:lnTo>
                          <a:lnTo>
                            <a:pt x="90" y="18"/>
                          </a:lnTo>
                          <a:lnTo>
                            <a:pt x="82" y="30"/>
                          </a:lnTo>
                          <a:lnTo>
                            <a:pt x="68" y="40"/>
                          </a:lnTo>
                          <a:lnTo>
                            <a:pt x="48" y="55"/>
                          </a:lnTo>
                          <a:lnTo>
                            <a:pt x="36" y="79"/>
                          </a:lnTo>
                          <a:lnTo>
                            <a:pt x="22" y="103"/>
                          </a:lnTo>
                          <a:lnTo>
                            <a:pt x="12" y="119"/>
                          </a:lnTo>
                          <a:lnTo>
                            <a:pt x="0" y="14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37" name="Group 54"/>
                  <p:cNvGrpSpPr>
                    <a:grpSpLocks/>
                  </p:cNvGrpSpPr>
                  <p:nvPr/>
                </p:nvGrpSpPr>
                <p:grpSpPr bwMode="auto">
                  <a:xfrm>
                    <a:off x="2609" y="2281"/>
                    <a:ext cx="339" cy="296"/>
                    <a:chOff x="2609" y="2281"/>
                    <a:chExt cx="339" cy="296"/>
                  </a:xfrm>
                </p:grpSpPr>
                <p:grpSp>
                  <p:nvGrpSpPr>
                    <p:cNvPr id="35938" name="Group 55"/>
                    <p:cNvGrpSpPr>
                      <a:grpSpLocks/>
                    </p:cNvGrpSpPr>
                    <p:nvPr/>
                  </p:nvGrpSpPr>
                  <p:grpSpPr bwMode="auto">
                    <a:xfrm>
                      <a:off x="2609" y="2281"/>
                      <a:ext cx="339" cy="296"/>
                      <a:chOff x="2609" y="2281"/>
                      <a:chExt cx="339" cy="296"/>
                    </a:xfrm>
                  </p:grpSpPr>
                  <p:sp>
                    <p:nvSpPr>
                      <p:cNvPr id="35940" name="Freeform 56"/>
                      <p:cNvSpPr>
                        <a:spLocks/>
                      </p:cNvSpPr>
                      <p:nvPr/>
                    </p:nvSpPr>
                    <p:spPr bwMode="auto">
                      <a:xfrm>
                        <a:off x="2609" y="2281"/>
                        <a:ext cx="339" cy="296"/>
                      </a:xfrm>
                      <a:custGeom>
                        <a:avLst/>
                        <a:gdLst>
                          <a:gd name="T0" fmla="*/ 0 w 679"/>
                          <a:gd name="T1" fmla="*/ 1 h 592"/>
                          <a:gd name="T2" fmla="*/ 0 w 679"/>
                          <a:gd name="T3" fmla="*/ 1 h 592"/>
                          <a:gd name="T4" fmla="*/ 0 w 679"/>
                          <a:gd name="T5" fmla="*/ 1 h 592"/>
                          <a:gd name="T6" fmla="*/ 0 w 679"/>
                          <a:gd name="T7" fmla="*/ 1 h 592"/>
                          <a:gd name="T8" fmla="*/ 0 w 679"/>
                          <a:gd name="T9" fmla="*/ 1 h 592"/>
                          <a:gd name="T10" fmla="*/ 0 w 679"/>
                          <a:gd name="T11" fmla="*/ 1 h 592"/>
                          <a:gd name="T12" fmla="*/ 0 w 679"/>
                          <a:gd name="T13" fmla="*/ 1 h 592"/>
                          <a:gd name="T14" fmla="*/ 0 w 679"/>
                          <a:gd name="T15" fmla="*/ 1 h 592"/>
                          <a:gd name="T16" fmla="*/ 0 w 679"/>
                          <a:gd name="T17" fmla="*/ 1 h 592"/>
                          <a:gd name="T18" fmla="*/ 0 w 679"/>
                          <a:gd name="T19" fmla="*/ 1 h 592"/>
                          <a:gd name="T20" fmla="*/ 0 w 679"/>
                          <a:gd name="T21" fmla="*/ 1 h 592"/>
                          <a:gd name="T22" fmla="*/ 0 w 679"/>
                          <a:gd name="T23" fmla="*/ 1 h 592"/>
                          <a:gd name="T24" fmla="*/ 0 w 679"/>
                          <a:gd name="T25" fmla="*/ 1 h 592"/>
                          <a:gd name="T26" fmla="*/ 0 w 679"/>
                          <a:gd name="T27" fmla="*/ 1 h 592"/>
                          <a:gd name="T28" fmla="*/ 0 w 679"/>
                          <a:gd name="T29" fmla="*/ 1 h 592"/>
                          <a:gd name="T30" fmla="*/ 0 w 679"/>
                          <a:gd name="T31" fmla="*/ 1 h 592"/>
                          <a:gd name="T32" fmla="*/ 0 w 679"/>
                          <a:gd name="T33" fmla="*/ 1 h 592"/>
                          <a:gd name="T34" fmla="*/ 0 w 679"/>
                          <a:gd name="T35" fmla="*/ 1 h 592"/>
                          <a:gd name="T36" fmla="*/ 0 w 679"/>
                          <a:gd name="T37" fmla="*/ 1 h 592"/>
                          <a:gd name="T38" fmla="*/ 0 w 679"/>
                          <a:gd name="T39" fmla="*/ 1 h 592"/>
                          <a:gd name="T40" fmla="*/ 0 w 679"/>
                          <a:gd name="T41" fmla="*/ 1 h 592"/>
                          <a:gd name="T42" fmla="*/ 0 w 679"/>
                          <a:gd name="T43" fmla="*/ 1 h 592"/>
                          <a:gd name="T44" fmla="*/ 0 w 679"/>
                          <a:gd name="T45" fmla="*/ 1 h 592"/>
                          <a:gd name="T46" fmla="*/ 0 w 679"/>
                          <a:gd name="T47" fmla="*/ 1 h 592"/>
                          <a:gd name="T48" fmla="*/ 0 w 679"/>
                          <a:gd name="T49" fmla="*/ 1 h 592"/>
                          <a:gd name="T50" fmla="*/ 0 w 679"/>
                          <a:gd name="T51" fmla="*/ 1 h 592"/>
                          <a:gd name="T52" fmla="*/ 0 w 679"/>
                          <a:gd name="T53" fmla="*/ 1 h 592"/>
                          <a:gd name="T54" fmla="*/ 0 w 679"/>
                          <a:gd name="T55" fmla="*/ 1 h 592"/>
                          <a:gd name="T56" fmla="*/ 0 w 679"/>
                          <a:gd name="T57" fmla="*/ 1 h 592"/>
                          <a:gd name="T58" fmla="*/ 0 w 679"/>
                          <a:gd name="T59" fmla="*/ 1 h 592"/>
                          <a:gd name="T60" fmla="*/ 0 w 679"/>
                          <a:gd name="T61" fmla="*/ 1 h 592"/>
                          <a:gd name="T62" fmla="*/ 0 w 679"/>
                          <a:gd name="T63" fmla="*/ 1 h 592"/>
                          <a:gd name="T64" fmla="*/ 0 w 679"/>
                          <a:gd name="T65" fmla="*/ 1 h 592"/>
                          <a:gd name="T66" fmla="*/ 0 w 679"/>
                          <a:gd name="T67" fmla="*/ 1 h 592"/>
                          <a:gd name="T68" fmla="*/ 0 w 679"/>
                          <a:gd name="T69" fmla="*/ 1 h 592"/>
                          <a:gd name="T70" fmla="*/ 0 w 679"/>
                          <a:gd name="T71" fmla="*/ 1 h 592"/>
                          <a:gd name="T72" fmla="*/ 0 w 679"/>
                          <a:gd name="T73" fmla="*/ 1 h 592"/>
                          <a:gd name="T74" fmla="*/ 0 w 679"/>
                          <a:gd name="T75" fmla="*/ 1 h 592"/>
                          <a:gd name="T76" fmla="*/ 0 w 679"/>
                          <a:gd name="T77" fmla="*/ 1 h 592"/>
                          <a:gd name="T78" fmla="*/ 0 w 679"/>
                          <a:gd name="T79" fmla="*/ 1 h 592"/>
                          <a:gd name="T80" fmla="*/ 0 w 679"/>
                          <a:gd name="T81" fmla="*/ 1 h 592"/>
                          <a:gd name="T82" fmla="*/ 0 w 679"/>
                          <a:gd name="T83" fmla="*/ 1 h 592"/>
                          <a:gd name="T84" fmla="*/ 0 w 679"/>
                          <a:gd name="T85" fmla="*/ 1 h 592"/>
                          <a:gd name="T86" fmla="*/ 0 w 679"/>
                          <a:gd name="T87" fmla="*/ 0 h 592"/>
                          <a:gd name="T88" fmla="*/ 0 w 679"/>
                          <a:gd name="T89" fmla="*/ 0 h 592"/>
                          <a:gd name="T90" fmla="*/ 0 w 679"/>
                          <a:gd name="T91" fmla="*/ 1 h 592"/>
                          <a:gd name="T92" fmla="*/ 0 w 679"/>
                          <a:gd name="T93" fmla="*/ 1 h 592"/>
                          <a:gd name="T94" fmla="*/ 0 w 679"/>
                          <a:gd name="T95" fmla="*/ 1 h 592"/>
                          <a:gd name="T96" fmla="*/ 0 w 679"/>
                          <a:gd name="T97" fmla="*/ 1 h 592"/>
                          <a:gd name="T98" fmla="*/ 0 w 679"/>
                          <a:gd name="T99" fmla="*/ 1 h 592"/>
                          <a:gd name="T100" fmla="*/ 0 w 679"/>
                          <a:gd name="T101" fmla="*/ 1 h 592"/>
                          <a:gd name="T102" fmla="*/ 0 w 679"/>
                          <a:gd name="T103" fmla="*/ 1 h 592"/>
                          <a:gd name="T104" fmla="*/ 0 w 679"/>
                          <a:gd name="T105" fmla="*/ 1 h 592"/>
                          <a:gd name="T106" fmla="*/ 0 w 679"/>
                          <a:gd name="T107" fmla="*/ 1 h 592"/>
                          <a:gd name="T108" fmla="*/ 0 w 679"/>
                          <a:gd name="T109" fmla="*/ 1 h 592"/>
                          <a:gd name="T110" fmla="*/ 0 w 679"/>
                          <a:gd name="T111" fmla="*/ 1 h 592"/>
                          <a:gd name="T112" fmla="*/ 0 w 679"/>
                          <a:gd name="T113" fmla="*/ 1 h 592"/>
                          <a:gd name="T114" fmla="*/ 0 w 679"/>
                          <a:gd name="T115" fmla="*/ 1 h 592"/>
                          <a:gd name="T116" fmla="*/ 0 w 679"/>
                          <a:gd name="T117" fmla="*/ 1 h 592"/>
                          <a:gd name="T118" fmla="*/ 0 w 679"/>
                          <a:gd name="T119" fmla="*/ 1 h 592"/>
                          <a:gd name="T120" fmla="*/ 0 w 679"/>
                          <a:gd name="T121" fmla="*/ 1 h 592"/>
                          <a:gd name="T122" fmla="*/ 0 w 679"/>
                          <a:gd name="T123" fmla="*/ 1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9"/>
                          <a:gd name="T187" fmla="*/ 0 h 592"/>
                          <a:gd name="T188" fmla="*/ 679 w 679"/>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9" h="592">
                            <a:moveTo>
                              <a:pt x="38" y="500"/>
                            </a:moveTo>
                            <a:lnTo>
                              <a:pt x="68" y="530"/>
                            </a:lnTo>
                            <a:lnTo>
                              <a:pt x="92" y="560"/>
                            </a:lnTo>
                            <a:lnTo>
                              <a:pt x="126" y="578"/>
                            </a:lnTo>
                            <a:lnTo>
                              <a:pt x="140" y="592"/>
                            </a:lnTo>
                            <a:lnTo>
                              <a:pt x="146" y="536"/>
                            </a:lnTo>
                            <a:lnTo>
                              <a:pt x="158" y="484"/>
                            </a:lnTo>
                            <a:lnTo>
                              <a:pt x="168" y="440"/>
                            </a:lnTo>
                            <a:lnTo>
                              <a:pt x="174" y="404"/>
                            </a:lnTo>
                            <a:lnTo>
                              <a:pt x="170" y="358"/>
                            </a:lnTo>
                            <a:lnTo>
                              <a:pt x="156" y="329"/>
                            </a:lnTo>
                            <a:lnTo>
                              <a:pt x="140" y="315"/>
                            </a:lnTo>
                            <a:lnTo>
                              <a:pt x="181" y="321"/>
                            </a:lnTo>
                            <a:lnTo>
                              <a:pt x="233" y="309"/>
                            </a:lnTo>
                            <a:lnTo>
                              <a:pt x="265" y="293"/>
                            </a:lnTo>
                            <a:lnTo>
                              <a:pt x="301" y="279"/>
                            </a:lnTo>
                            <a:lnTo>
                              <a:pt x="341" y="263"/>
                            </a:lnTo>
                            <a:lnTo>
                              <a:pt x="377" y="249"/>
                            </a:lnTo>
                            <a:lnTo>
                              <a:pt x="403" y="231"/>
                            </a:lnTo>
                            <a:lnTo>
                              <a:pt x="441" y="197"/>
                            </a:lnTo>
                            <a:lnTo>
                              <a:pt x="441" y="195"/>
                            </a:lnTo>
                            <a:lnTo>
                              <a:pt x="459" y="159"/>
                            </a:lnTo>
                            <a:lnTo>
                              <a:pt x="475" y="129"/>
                            </a:lnTo>
                            <a:lnTo>
                              <a:pt x="507" y="137"/>
                            </a:lnTo>
                            <a:lnTo>
                              <a:pt x="547" y="159"/>
                            </a:lnTo>
                            <a:lnTo>
                              <a:pt x="585" y="185"/>
                            </a:lnTo>
                            <a:lnTo>
                              <a:pt x="613" y="215"/>
                            </a:lnTo>
                            <a:lnTo>
                              <a:pt x="633" y="251"/>
                            </a:lnTo>
                            <a:lnTo>
                              <a:pt x="649" y="285"/>
                            </a:lnTo>
                            <a:lnTo>
                              <a:pt x="657" y="321"/>
                            </a:lnTo>
                            <a:lnTo>
                              <a:pt x="679" y="350"/>
                            </a:lnTo>
                            <a:lnTo>
                              <a:pt x="673" y="291"/>
                            </a:lnTo>
                            <a:lnTo>
                              <a:pt x="661" y="255"/>
                            </a:lnTo>
                            <a:lnTo>
                              <a:pt x="645" y="215"/>
                            </a:lnTo>
                            <a:lnTo>
                              <a:pt x="637" y="171"/>
                            </a:lnTo>
                            <a:lnTo>
                              <a:pt x="603" y="129"/>
                            </a:lnTo>
                            <a:lnTo>
                              <a:pt x="555" y="76"/>
                            </a:lnTo>
                            <a:lnTo>
                              <a:pt x="525" y="46"/>
                            </a:lnTo>
                            <a:lnTo>
                              <a:pt x="501" y="24"/>
                            </a:lnTo>
                            <a:lnTo>
                              <a:pt x="475" y="12"/>
                            </a:lnTo>
                            <a:lnTo>
                              <a:pt x="451" y="4"/>
                            </a:lnTo>
                            <a:lnTo>
                              <a:pt x="415" y="4"/>
                            </a:lnTo>
                            <a:lnTo>
                              <a:pt x="401" y="4"/>
                            </a:lnTo>
                            <a:lnTo>
                              <a:pt x="355" y="0"/>
                            </a:lnTo>
                            <a:lnTo>
                              <a:pt x="293" y="0"/>
                            </a:lnTo>
                            <a:lnTo>
                              <a:pt x="235" y="16"/>
                            </a:lnTo>
                            <a:lnTo>
                              <a:pt x="187" y="34"/>
                            </a:lnTo>
                            <a:lnTo>
                              <a:pt x="144" y="48"/>
                            </a:lnTo>
                            <a:lnTo>
                              <a:pt x="110" y="64"/>
                            </a:lnTo>
                            <a:lnTo>
                              <a:pt x="86" y="81"/>
                            </a:lnTo>
                            <a:lnTo>
                              <a:pt x="66" y="99"/>
                            </a:lnTo>
                            <a:lnTo>
                              <a:pt x="44" y="123"/>
                            </a:lnTo>
                            <a:lnTo>
                              <a:pt x="24" y="153"/>
                            </a:lnTo>
                            <a:lnTo>
                              <a:pt x="8" y="177"/>
                            </a:lnTo>
                            <a:lnTo>
                              <a:pt x="0" y="209"/>
                            </a:lnTo>
                            <a:lnTo>
                              <a:pt x="0" y="255"/>
                            </a:lnTo>
                            <a:lnTo>
                              <a:pt x="0" y="297"/>
                            </a:lnTo>
                            <a:lnTo>
                              <a:pt x="6" y="338"/>
                            </a:lnTo>
                            <a:lnTo>
                              <a:pt x="6" y="388"/>
                            </a:lnTo>
                            <a:lnTo>
                              <a:pt x="8" y="428"/>
                            </a:lnTo>
                            <a:lnTo>
                              <a:pt x="18" y="454"/>
                            </a:lnTo>
                            <a:lnTo>
                              <a:pt x="38" y="50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1" name="Freeform 57"/>
                      <p:cNvSpPr>
                        <a:spLocks/>
                      </p:cNvSpPr>
                      <p:nvPr/>
                    </p:nvSpPr>
                    <p:spPr bwMode="auto">
                      <a:xfrm>
                        <a:off x="2624" y="2288"/>
                        <a:ext cx="207" cy="263"/>
                      </a:xfrm>
                      <a:custGeom>
                        <a:avLst/>
                        <a:gdLst>
                          <a:gd name="T0" fmla="*/ 0 w 415"/>
                          <a:gd name="T1" fmla="*/ 1 h 526"/>
                          <a:gd name="T2" fmla="*/ 0 w 415"/>
                          <a:gd name="T3" fmla="*/ 0 h 526"/>
                          <a:gd name="T4" fmla="*/ 0 w 415"/>
                          <a:gd name="T5" fmla="*/ 1 h 526"/>
                          <a:gd name="T6" fmla="*/ 0 w 415"/>
                          <a:gd name="T7" fmla="*/ 1 h 526"/>
                          <a:gd name="T8" fmla="*/ 0 w 415"/>
                          <a:gd name="T9" fmla="*/ 1 h 526"/>
                          <a:gd name="T10" fmla="*/ 0 w 415"/>
                          <a:gd name="T11" fmla="*/ 1 h 526"/>
                          <a:gd name="T12" fmla="*/ 0 w 415"/>
                          <a:gd name="T13" fmla="*/ 1 h 526"/>
                          <a:gd name="T14" fmla="*/ 0 w 415"/>
                          <a:gd name="T15" fmla="*/ 1 h 526"/>
                          <a:gd name="T16" fmla="*/ 0 w 415"/>
                          <a:gd name="T17" fmla="*/ 1 h 526"/>
                          <a:gd name="T18" fmla="*/ 0 w 415"/>
                          <a:gd name="T19" fmla="*/ 1 h 526"/>
                          <a:gd name="T20" fmla="*/ 0 w 415"/>
                          <a:gd name="T21" fmla="*/ 1 h 526"/>
                          <a:gd name="T22" fmla="*/ 0 w 415"/>
                          <a:gd name="T23" fmla="*/ 1 h 526"/>
                          <a:gd name="T24" fmla="*/ 0 w 415"/>
                          <a:gd name="T25" fmla="*/ 1 h 526"/>
                          <a:gd name="T26" fmla="*/ 0 w 415"/>
                          <a:gd name="T27" fmla="*/ 1 h 526"/>
                          <a:gd name="T28" fmla="*/ 0 w 415"/>
                          <a:gd name="T29" fmla="*/ 1 h 526"/>
                          <a:gd name="T30" fmla="*/ 0 w 415"/>
                          <a:gd name="T31" fmla="*/ 1 h 526"/>
                          <a:gd name="T32" fmla="*/ 0 w 415"/>
                          <a:gd name="T33" fmla="*/ 1 h 526"/>
                          <a:gd name="T34" fmla="*/ 0 w 415"/>
                          <a:gd name="T35" fmla="*/ 1 h 526"/>
                          <a:gd name="T36" fmla="*/ 0 w 415"/>
                          <a:gd name="T37" fmla="*/ 1 h 526"/>
                          <a:gd name="T38" fmla="*/ 0 w 415"/>
                          <a:gd name="T39" fmla="*/ 1 h 526"/>
                          <a:gd name="T40" fmla="*/ 0 w 415"/>
                          <a:gd name="T41" fmla="*/ 1 h 526"/>
                          <a:gd name="T42" fmla="*/ 0 w 415"/>
                          <a:gd name="T43" fmla="*/ 1 h 526"/>
                          <a:gd name="T44" fmla="*/ 0 w 415"/>
                          <a:gd name="T45" fmla="*/ 1 h 526"/>
                          <a:gd name="T46" fmla="*/ 0 w 415"/>
                          <a:gd name="T47" fmla="*/ 1 h 526"/>
                          <a:gd name="T48" fmla="*/ 0 w 415"/>
                          <a:gd name="T49" fmla="*/ 1 h 526"/>
                          <a:gd name="T50" fmla="*/ 0 w 415"/>
                          <a:gd name="T51" fmla="*/ 1 h 526"/>
                          <a:gd name="T52" fmla="*/ 0 w 415"/>
                          <a:gd name="T53" fmla="*/ 1 h 526"/>
                          <a:gd name="T54" fmla="*/ 0 w 415"/>
                          <a:gd name="T55" fmla="*/ 1 h 526"/>
                          <a:gd name="T56" fmla="*/ 0 w 415"/>
                          <a:gd name="T57" fmla="*/ 1 h 526"/>
                          <a:gd name="T58" fmla="*/ 0 w 415"/>
                          <a:gd name="T59" fmla="*/ 1 h 526"/>
                          <a:gd name="T60" fmla="*/ 0 w 415"/>
                          <a:gd name="T61" fmla="*/ 1 h 526"/>
                          <a:gd name="T62" fmla="*/ 0 w 415"/>
                          <a:gd name="T63" fmla="*/ 1 h 526"/>
                          <a:gd name="T64" fmla="*/ 0 w 415"/>
                          <a:gd name="T65" fmla="*/ 1 h 526"/>
                          <a:gd name="T66" fmla="*/ 0 w 415"/>
                          <a:gd name="T67" fmla="*/ 1 h 526"/>
                          <a:gd name="T68" fmla="*/ 0 w 415"/>
                          <a:gd name="T69" fmla="*/ 1 h 526"/>
                          <a:gd name="T70" fmla="*/ 0 w 415"/>
                          <a:gd name="T71" fmla="*/ 1 h 526"/>
                          <a:gd name="T72" fmla="*/ 0 w 415"/>
                          <a:gd name="T73" fmla="*/ 1 h 526"/>
                          <a:gd name="T74" fmla="*/ 0 w 415"/>
                          <a:gd name="T75" fmla="*/ 1 h 526"/>
                          <a:gd name="T76" fmla="*/ 0 w 415"/>
                          <a:gd name="T77" fmla="*/ 1 h 526"/>
                          <a:gd name="T78" fmla="*/ 0 w 415"/>
                          <a:gd name="T79" fmla="*/ 1 h 526"/>
                          <a:gd name="T80" fmla="*/ 0 w 415"/>
                          <a:gd name="T81" fmla="*/ 1 h 526"/>
                          <a:gd name="T82" fmla="*/ 0 w 415"/>
                          <a:gd name="T83" fmla="*/ 1 h 526"/>
                          <a:gd name="T84" fmla="*/ 0 w 415"/>
                          <a:gd name="T85" fmla="*/ 1 h 526"/>
                          <a:gd name="T86" fmla="*/ 0 w 415"/>
                          <a:gd name="T87" fmla="*/ 1 h 526"/>
                          <a:gd name="T88" fmla="*/ 0 w 415"/>
                          <a:gd name="T89" fmla="*/ 1 h 526"/>
                          <a:gd name="T90" fmla="*/ 0 w 415"/>
                          <a:gd name="T91" fmla="*/ 1 h 526"/>
                          <a:gd name="T92" fmla="*/ 0 w 415"/>
                          <a:gd name="T93" fmla="*/ 1 h 526"/>
                          <a:gd name="T94" fmla="*/ 0 w 415"/>
                          <a:gd name="T95" fmla="*/ 1 h 526"/>
                          <a:gd name="T96" fmla="*/ 0 w 415"/>
                          <a:gd name="T97" fmla="*/ 1 h 526"/>
                          <a:gd name="T98" fmla="*/ 0 w 415"/>
                          <a:gd name="T99" fmla="*/ 1 h 526"/>
                          <a:gd name="T100" fmla="*/ 0 w 415"/>
                          <a:gd name="T101" fmla="*/ 1 h 526"/>
                          <a:gd name="T102" fmla="*/ 0 w 415"/>
                          <a:gd name="T103" fmla="*/ 1 h 5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5"/>
                          <a:gd name="T157" fmla="*/ 0 h 526"/>
                          <a:gd name="T158" fmla="*/ 415 w 415"/>
                          <a:gd name="T159" fmla="*/ 526 h 5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5" h="526">
                            <a:moveTo>
                              <a:pt x="257" y="16"/>
                            </a:moveTo>
                            <a:lnTo>
                              <a:pt x="281" y="4"/>
                            </a:lnTo>
                            <a:lnTo>
                              <a:pt x="305" y="0"/>
                            </a:lnTo>
                            <a:lnTo>
                              <a:pt x="327" y="0"/>
                            </a:lnTo>
                            <a:lnTo>
                              <a:pt x="359" y="6"/>
                            </a:lnTo>
                            <a:lnTo>
                              <a:pt x="375" y="12"/>
                            </a:lnTo>
                            <a:lnTo>
                              <a:pt x="389" y="30"/>
                            </a:lnTo>
                            <a:lnTo>
                              <a:pt x="403" y="56"/>
                            </a:lnTo>
                            <a:lnTo>
                              <a:pt x="415" y="73"/>
                            </a:lnTo>
                            <a:lnTo>
                              <a:pt x="415" y="93"/>
                            </a:lnTo>
                            <a:lnTo>
                              <a:pt x="413" y="115"/>
                            </a:lnTo>
                            <a:lnTo>
                              <a:pt x="395" y="143"/>
                            </a:lnTo>
                            <a:lnTo>
                              <a:pt x="379" y="167"/>
                            </a:lnTo>
                            <a:lnTo>
                              <a:pt x="359" y="187"/>
                            </a:lnTo>
                            <a:lnTo>
                              <a:pt x="335" y="205"/>
                            </a:lnTo>
                            <a:lnTo>
                              <a:pt x="317" y="219"/>
                            </a:lnTo>
                            <a:lnTo>
                              <a:pt x="287" y="227"/>
                            </a:lnTo>
                            <a:lnTo>
                              <a:pt x="257" y="239"/>
                            </a:lnTo>
                            <a:lnTo>
                              <a:pt x="231" y="249"/>
                            </a:lnTo>
                            <a:lnTo>
                              <a:pt x="209" y="257"/>
                            </a:lnTo>
                            <a:lnTo>
                              <a:pt x="191" y="257"/>
                            </a:lnTo>
                            <a:lnTo>
                              <a:pt x="179" y="263"/>
                            </a:lnTo>
                            <a:lnTo>
                              <a:pt x="173" y="269"/>
                            </a:lnTo>
                            <a:lnTo>
                              <a:pt x="201" y="269"/>
                            </a:lnTo>
                            <a:lnTo>
                              <a:pt x="183" y="279"/>
                            </a:lnTo>
                            <a:lnTo>
                              <a:pt x="159" y="287"/>
                            </a:lnTo>
                            <a:lnTo>
                              <a:pt x="126" y="287"/>
                            </a:lnTo>
                            <a:lnTo>
                              <a:pt x="102" y="287"/>
                            </a:lnTo>
                            <a:lnTo>
                              <a:pt x="94" y="293"/>
                            </a:lnTo>
                            <a:lnTo>
                              <a:pt x="108" y="326"/>
                            </a:lnTo>
                            <a:lnTo>
                              <a:pt x="116" y="362"/>
                            </a:lnTo>
                            <a:lnTo>
                              <a:pt x="116" y="394"/>
                            </a:lnTo>
                            <a:lnTo>
                              <a:pt x="116" y="428"/>
                            </a:lnTo>
                            <a:lnTo>
                              <a:pt x="122" y="452"/>
                            </a:lnTo>
                            <a:lnTo>
                              <a:pt x="114" y="484"/>
                            </a:lnTo>
                            <a:lnTo>
                              <a:pt x="102" y="522"/>
                            </a:lnTo>
                            <a:lnTo>
                              <a:pt x="90" y="526"/>
                            </a:lnTo>
                            <a:lnTo>
                              <a:pt x="80" y="512"/>
                            </a:lnTo>
                            <a:lnTo>
                              <a:pt x="46" y="476"/>
                            </a:lnTo>
                            <a:lnTo>
                              <a:pt x="12" y="456"/>
                            </a:lnTo>
                            <a:lnTo>
                              <a:pt x="50" y="456"/>
                            </a:lnTo>
                            <a:lnTo>
                              <a:pt x="34" y="416"/>
                            </a:lnTo>
                            <a:lnTo>
                              <a:pt x="14" y="398"/>
                            </a:lnTo>
                            <a:lnTo>
                              <a:pt x="30" y="368"/>
                            </a:lnTo>
                            <a:lnTo>
                              <a:pt x="20" y="358"/>
                            </a:lnTo>
                            <a:lnTo>
                              <a:pt x="36" y="362"/>
                            </a:lnTo>
                            <a:lnTo>
                              <a:pt x="18" y="326"/>
                            </a:lnTo>
                            <a:lnTo>
                              <a:pt x="40" y="328"/>
                            </a:lnTo>
                            <a:lnTo>
                              <a:pt x="4" y="283"/>
                            </a:lnTo>
                            <a:lnTo>
                              <a:pt x="0" y="243"/>
                            </a:lnTo>
                            <a:lnTo>
                              <a:pt x="18" y="257"/>
                            </a:lnTo>
                            <a:lnTo>
                              <a:pt x="6" y="229"/>
                            </a:lnTo>
                            <a:lnTo>
                              <a:pt x="48" y="233"/>
                            </a:lnTo>
                            <a:lnTo>
                              <a:pt x="64" y="225"/>
                            </a:lnTo>
                            <a:lnTo>
                              <a:pt x="46" y="203"/>
                            </a:lnTo>
                            <a:lnTo>
                              <a:pt x="76" y="199"/>
                            </a:lnTo>
                            <a:lnTo>
                              <a:pt x="48" y="183"/>
                            </a:lnTo>
                            <a:lnTo>
                              <a:pt x="24" y="165"/>
                            </a:lnTo>
                            <a:lnTo>
                              <a:pt x="72" y="179"/>
                            </a:lnTo>
                            <a:lnTo>
                              <a:pt x="104" y="187"/>
                            </a:lnTo>
                            <a:lnTo>
                              <a:pt x="132" y="189"/>
                            </a:lnTo>
                            <a:lnTo>
                              <a:pt x="167" y="193"/>
                            </a:lnTo>
                            <a:lnTo>
                              <a:pt x="201" y="191"/>
                            </a:lnTo>
                            <a:lnTo>
                              <a:pt x="213" y="185"/>
                            </a:lnTo>
                            <a:lnTo>
                              <a:pt x="203" y="171"/>
                            </a:lnTo>
                            <a:lnTo>
                              <a:pt x="243" y="165"/>
                            </a:lnTo>
                            <a:lnTo>
                              <a:pt x="209" y="159"/>
                            </a:lnTo>
                            <a:lnTo>
                              <a:pt x="177" y="155"/>
                            </a:lnTo>
                            <a:lnTo>
                              <a:pt x="142" y="155"/>
                            </a:lnTo>
                            <a:lnTo>
                              <a:pt x="106" y="155"/>
                            </a:lnTo>
                            <a:lnTo>
                              <a:pt x="132" y="135"/>
                            </a:lnTo>
                            <a:lnTo>
                              <a:pt x="100" y="143"/>
                            </a:lnTo>
                            <a:lnTo>
                              <a:pt x="72" y="139"/>
                            </a:lnTo>
                            <a:lnTo>
                              <a:pt x="48" y="135"/>
                            </a:lnTo>
                            <a:lnTo>
                              <a:pt x="34" y="133"/>
                            </a:lnTo>
                            <a:lnTo>
                              <a:pt x="66" y="125"/>
                            </a:lnTo>
                            <a:lnTo>
                              <a:pt x="90" y="119"/>
                            </a:lnTo>
                            <a:lnTo>
                              <a:pt x="108" y="111"/>
                            </a:lnTo>
                            <a:lnTo>
                              <a:pt x="118" y="107"/>
                            </a:lnTo>
                            <a:lnTo>
                              <a:pt x="96" y="107"/>
                            </a:lnTo>
                            <a:lnTo>
                              <a:pt x="136" y="87"/>
                            </a:lnTo>
                            <a:lnTo>
                              <a:pt x="114" y="81"/>
                            </a:lnTo>
                            <a:lnTo>
                              <a:pt x="96" y="81"/>
                            </a:lnTo>
                            <a:lnTo>
                              <a:pt x="132" y="75"/>
                            </a:lnTo>
                            <a:lnTo>
                              <a:pt x="173" y="79"/>
                            </a:lnTo>
                            <a:lnTo>
                              <a:pt x="193" y="87"/>
                            </a:lnTo>
                            <a:lnTo>
                              <a:pt x="217" y="89"/>
                            </a:lnTo>
                            <a:lnTo>
                              <a:pt x="239" y="89"/>
                            </a:lnTo>
                            <a:lnTo>
                              <a:pt x="263" y="87"/>
                            </a:lnTo>
                            <a:lnTo>
                              <a:pt x="279" y="79"/>
                            </a:lnTo>
                            <a:lnTo>
                              <a:pt x="295" y="71"/>
                            </a:lnTo>
                            <a:lnTo>
                              <a:pt x="305" y="65"/>
                            </a:lnTo>
                            <a:lnTo>
                              <a:pt x="281" y="65"/>
                            </a:lnTo>
                            <a:lnTo>
                              <a:pt x="253" y="62"/>
                            </a:lnTo>
                            <a:lnTo>
                              <a:pt x="215" y="60"/>
                            </a:lnTo>
                            <a:lnTo>
                              <a:pt x="267" y="54"/>
                            </a:lnTo>
                            <a:lnTo>
                              <a:pt x="295" y="48"/>
                            </a:lnTo>
                            <a:lnTo>
                              <a:pt x="315" y="44"/>
                            </a:lnTo>
                            <a:lnTo>
                              <a:pt x="329" y="34"/>
                            </a:lnTo>
                            <a:lnTo>
                              <a:pt x="305" y="36"/>
                            </a:lnTo>
                            <a:lnTo>
                              <a:pt x="317" y="20"/>
                            </a:lnTo>
                            <a:lnTo>
                              <a:pt x="329" y="16"/>
                            </a:lnTo>
                            <a:lnTo>
                              <a:pt x="299" y="16"/>
                            </a:lnTo>
                            <a:lnTo>
                              <a:pt x="275" y="18"/>
                            </a:lnTo>
                            <a:lnTo>
                              <a:pt x="257" y="1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39" name="Freeform 58"/>
                    <p:cNvSpPr>
                      <a:spLocks/>
                    </p:cNvSpPr>
                    <p:nvPr/>
                  </p:nvSpPr>
                  <p:spPr bwMode="auto">
                    <a:xfrm>
                      <a:off x="2834" y="2286"/>
                      <a:ext cx="58" cy="68"/>
                    </a:xfrm>
                    <a:custGeom>
                      <a:avLst/>
                      <a:gdLst>
                        <a:gd name="T0" fmla="*/ 0 w 116"/>
                        <a:gd name="T1" fmla="*/ 0 h 135"/>
                        <a:gd name="T2" fmla="*/ 1 w 116"/>
                        <a:gd name="T3" fmla="*/ 1 h 135"/>
                        <a:gd name="T4" fmla="*/ 1 w 116"/>
                        <a:gd name="T5" fmla="*/ 1 h 135"/>
                        <a:gd name="T6" fmla="*/ 1 w 116"/>
                        <a:gd name="T7" fmla="*/ 1 h 135"/>
                        <a:gd name="T8" fmla="*/ 1 w 116"/>
                        <a:gd name="T9" fmla="*/ 1 h 135"/>
                        <a:gd name="T10" fmla="*/ 1 w 116"/>
                        <a:gd name="T11" fmla="*/ 1 h 135"/>
                        <a:gd name="T12" fmla="*/ 1 w 116"/>
                        <a:gd name="T13" fmla="*/ 1 h 135"/>
                        <a:gd name="T14" fmla="*/ 1 w 116"/>
                        <a:gd name="T15" fmla="*/ 1 h 135"/>
                        <a:gd name="T16" fmla="*/ 1 w 116"/>
                        <a:gd name="T17" fmla="*/ 1 h 135"/>
                        <a:gd name="T18" fmla="*/ 1 w 116"/>
                        <a:gd name="T19" fmla="*/ 1 h 135"/>
                        <a:gd name="T20" fmla="*/ 1 w 116"/>
                        <a:gd name="T21" fmla="*/ 1 h 135"/>
                        <a:gd name="T22" fmla="*/ 1 w 116"/>
                        <a:gd name="T23" fmla="*/ 1 h 135"/>
                        <a:gd name="T24" fmla="*/ 1 w 116"/>
                        <a:gd name="T25" fmla="*/ 1 h 135"/>
                        <a:gd name="T26" fmla="*/ 1 w 116"/>
                        <a:gd name="T27" fmla="*/ 1 h 135"/>
                        <a:gd name="T28" fmla="*/ 1 w 116"/>
                        <a:gd name="T29" fmla="*/ 1 h 135"/>
                        <a:gd name="T30" fmla="*/ 1 w 116"/>
                        <a:gd name="T31" fmla="*/ 1 h 135"/>
                        <a:gd name="T32" fmla="*/ 1 w 116"/>
                        <a:gd name="T33" fmla="*/ 1 h 135"/>
                        <a:gd name="T34" fmla="*/ 1 w 116"/>
                        <a:gd name="T35" fmla="*/ 1 h 135"/>
                        <a:gd name="T36" fmla="*/ 1 w 116"/>
                        <a:gd name="T37" fmla="*/ 1 h 135"/>
                        <a:gd name="T38" fmla="*/ 0 w 116"/>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135"/>
                        <a:gd name="T62" fmla="*/ 116 w 116"/>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135">
                          <a:moveTo>
                            <a:pt x="0" y="0"/>
                          </a:moveTo>
                          <a:lnTo>
                            <a:pt x="24" y="28"/>
                          </a:lnTo>
                          <a:lnTo>
                            <a:pt x="38" y="38"/>
                          </a:lnTo>
                          <a:lnTo>
                            <a:pt x="54" y="52"/>
                          </a:lnTo>
                          <a:lnTo>
                            <a:pt x="72" y="60"/>
                          </a:lnTo>
                          <a:lnTo>
                            <a:pt x="94" y="69"/>
                          </a:lnTo>
                          <a:lnTo>
                            <a:pt x="66" y="64"/>
                          </a:lnTo>
                          <a:lnTo>
                            <a:pt x="46" y="58"/>
                          </a:lnTo>
                          <a:lnTo>
                            <a:pt x="38" y="62"/>
                          </a:lnTo>
                          <a:lnTo>
                            <a:pt x="52" y="79"/>
                          </a:lnTo>
                          <a:lnTo>
                            <a:pt x="62" y="99"/>
                          </a:lnTo>
                          <a:lnTo>
                            <a:pt x="86" y="113"/>
                          </a:lnTo>
                          <a:lnTo>
                            <a:pt x="116" y="135"/>
                          </a:lnTo>
                          <a:lnTo>
                            <a:pt x="76" y="115"/>
                          </a:lnTo>
                          <a:lnTo>
                            <a:pt x="54" y="103"/>
                          </a:lnTo>
                          <a:lnTo>
                            <a:pt x="32" y="95"/>
                          </a:lnTo>
                          <a:lnTo>
                            <a:pt x="18" y="77"/>
                          </a:lnTo>
                          <a:lnTo>
                            <a:pt x="18" y="54"/>
                          </a:lnTo>
                          <a:lnTo>
                            <a:pt x="6" y="3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35849" name="Freeform 59"/>
            <p:cNvSpPr>
              <a:spLocks/>
            </p:cNvSpPr>
            <p:nvPr/>
          </p:nvSpPr>
          <p:spPr bwMode="auto">
            <a:xfrm>
              <a:off x="1000" y="3290"/>
              <a:ext cx="3658" cy="649"/>
            </a:xfrm>
            <a:custGeom>
              <a:avLst/>
              <a:gdLst>
                <a:gd name="T0" fmla="*/ 1 w 7316"/>
                <a:gd name="T1" fmla="*/ 0 h 1299"/>
                <a:gd name="T2" fmla="*/ 0 w 7316"/>
                <a:gd name="T3" fmla="*/ 0 h 1299"/>
                <a:gd name="T4" fmla="*/ 1 w 7316"/>
                <a:gd name="T5" fmla="*/ 0 h 1299"/>
                <a:gd name="T6" fmla="*/ 1 w 7316"/>
                <a:gd name="T7" fmla="*/ 0 h 1299"/>
                <a:gd name="T8" fmla="*/ 1 w 7316"/>
                <a:gd name="T9" fmla="*/ 0 h 1299"/>
                <a:gd name="T10" fmla="*/ 0 60000 65536"/>
                <a:gd name="T11" fmla="*/ 0 60000 65536"/>
                <a:gd name="T12" fmla="*/ 0 60000 65536"/>
                <a:gd name="T13" fmla="*/ 0 60000 65536"/>
                <a:gd name="T14" fmla="*/ 0 60000 65536"/>
                <a:gd name="T15" fmla="*/ 0 w 7316"/>
                <a:gd name="T16" fmla="*/ 0 h 1299"/>
                <a:gd name="T17" fmla="*/ 7316 w 7316"/>
                <a:gd name="T18" fmla="*/ 1299 h 1299"/>
              </a:gdLst>
              <a:ahLst/>
              <a:cxnLst>
                <a:cxn ang="T10">
                  <a:pos x="T0" y="T1"/>
                </a:cxn>
                <a:cxn ang="T11">
                  <a:pos x="T2" y="T3"/>
                </a:cxn>
                <a:cxn ang="T12">
                  <a:pos x="T4" y="T5"/>
                </a:cxn>
                <a:cxn ang="T13">
                  <a:pos x="T6" y="T7"/>
                </a:cxn>
                <a:cxn ang="T14">
                  <a:pos x="T8" y="T9"/>
                </a:cxn>
              </a:cxnLst>
              <a:rect l="T15" t="T16" r="T17" b="T18"/>
              <a:pathLst>
                <a:path w="7316" h="1299">
                  <a:moveTo>
                    <a:pt x="926" y="0"/>
                  </a:moveTo>
                  <a:lnTo>
                    <a:pt x="0" y="1299"/>
                  </a:lnTo>
                  <a:lnTo>
                    <a:pt x="7316" y="1299"/>
                  </a:lnTo>
                  <a:lnTo>
                    <a:pt x="6655" y="0"/>
                  </a:lnTo>
                  <a:lnTo>
                    <a:pt x="926"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50" name="Group 60"/>
            <p:cNvGrpSpPr>
              <a:grpSpLocks/>
            </p:cNvGrpSpPr>
            <p:nvPr/>
          </p:nvGrpSpPr>
          <p:grpSpPr bwMode="auto">
            <a:xfrm>
              <a:off x="2283" y="3133"/>
              <a:ext cx="176" cy="181"/>
              <a:chOff x="2283" y="3133"/>
              <a:chExt cx="176" cy="181"/>
            </a:xfrm>
          </p:grpSpPr>
          <p:sp>
            <p:nvSpPr>
              <p:cNvPr id="35927" name="Freeform 61"/>
              <p:cNvSpPr>
                <a:spLocks/>
              </p:cNvSpPr>
              <p:nvPr/>
            </p:nvSpPr>
            <p:spPr bwMode="auto">
              <a:xfrm>
                <a:off x="2283" y="3133"/>
                <a:ext cx="175" cy="181"/>
              </a:xfrm>
              <a:custGeom>
                <a:avLst/>
                <a:gdLst>
                  <a:gd name="T0" fmla="*/ 0 w 351"/>
                  <a:gd name="T1" fmla="*/ 0 h 363"/>
                  <a:gd name="T2" fmla="*/ 0 w 351"/>
                  <a:gd name="T3" fmla="*/ 0 h 363"/>
                  <a:gd name="T4" fmla="*/ 0 w 351"/>
                  <a:gd name="T5" fmla="*/ 0 h 363"/>
                  <a:gd name="T6" fmla="*/ 0 w 351"/>
                  <a:gd name="T7" fmla="*/ 0 h 363"/>
                  <a:gd name="T8" fmla="*/ 0 w 351"/>
                  <a:gd name="T9" fmla="*/ 0 h 363"/>
                  <a:gd name="T10" fmla="*/ 0 w 351"/>
                  <a:gd name="T11" fmla="*/ 0 h 363"/>
                  <a:gd name="T12" fmla="*/ 0 w 351"/>
                  <a:gd name="T13" fmla="*/ 0 h 363"/>
                  <a:gd name="T14" fmla="*/ 0 w 351"/>
                  <a:gd name="T15" fmla="*/ 0 h 363"/>
                  <a:gd name="T16" fmla="*/ 0 w 351"/>
                  <a:gd name="T17" fmla="*/ 0 h 363"/>
                  <a:gd name="T18" fmla="*/ 0 w 351"/>
                  <a:gd name="T19" fmla="*/ 0 h 363"/>
                  <a:gd name="T20" fmla="*/ 0 w 351"/>
                  <a:gd name="T21" fmla="*/ 0 h 363"/>
                  <a:gd name="T22" fmla="*/ 0 w 351"/>
                  <a:gd name="T23" fmla="*/ 0 h 363"/>
                  <a:gd name="T24" fmla="*/ 0 w 351"/>
                  <a:gd name="T25" fmla="*/ 0 h 363"/>
                  <a:gd name="T26" fmla="*/ 0 w 351"/>
                  <a:gd name="T27" fmla="*/ 0 h 363"/>
                  <a:gd name="T28" fmla="*/ 0 w 351"/>
                  <a:gd name="T29" fmla="*/ 0 h 363"/>
                  <a:gd name="T30" fmla="*/ 0 w 351"/>
                  <a:gd name="T31" fmla="*/ 0 h 363"/>
                  <a:gd name="T32" fmla="*/ 0 w 351"/>
                  <a:gd name="T33" fmla="*/ 0 h 363"/>
                  <a:gd name="T34" fmla="*/ 0 w 351"/>
                  <a:gd name="T35" fmla="*/ 0 h 363"/>
                  <a:gd name="T36" fmla="*/ 0 w 351"/>
                  <a:gd name="T37" fmla="*/ 0 h 363"/>
                  <a:gd name="T38" fmla="*/ 0 w 351"/>
                  <a:gd name="T39" fmla="*/ 0 h 363"/>
                  <a:gd name="T40" fmla="*/ 0 w 351"/>
                  <a:gd name="T41" fmla="*/ 0 h 363"/>
                  <a:gd name="T42" fmla="*/ 0 w 351"/>
                  <a:gd name="T43" fmla="*/ 0 h 363"/>
                  <a:gd name="T44" fmla="*/ 0 w 351"/>
                  <a:gd name="T45" fmla="*/ 0 h 363"/>
                  <a:gd name="T46" fmla="*/ 0 w 351"/>
                  <a:gd name="T47" fmla="*/ 0 h 363"/>
                  <a:gd name="T48" fmla="*/ 0 w 351"/>
                  <a:gd name="T49" fmla="*/ 0 h 363"/>
                  <a:gd name="T50" fmla="*/ 0 w 351"/>
                  <a:gd name="T51" fmla="*/ 0 h 363"/>
                  <a:gd name="T52" fmla="*/ 0 w 351"/>
                  <a:gd name="T53" fmla="*/ 0 h 363"/>
                  <a:gd name="T54" fmla="*/ 0 w 351"/>
                  <a:gd name="T55" fmla="*/ 0 h 363"/>
                  <a:gd name="T56" fmla="*/ 0 w 351"/>
                  <a:gd name="T57" fmla="*/ 0 h 363"/>
                  <a:gd name="T58" fmla="*/ 0 w 351"/>
                  <a:gd name="T59" fmla="*/ 0 h 363"/>
                  <a:gd name="T60" fmla="*/ 0 w 351"/>
                  <a:gd name="T61" fmla="*/ 0 h 363"/>
                  <a:gd name="T62" fmla="*/ 0 w 351"/>
                  <a:gd name="T63" fmla="*/ 0 h 363"/>
                  <a:gd name="T64" fmla="*/ 0 w 351"/>
                  <a:gd name="T65" fmla="*/ 0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63"/>
                  <a:gd name="T101" fmla="*/ 351 w 351"/>
                  <a:gd name="T102" fmla="*/ 363 h 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63">
                    <a:moveTo>
                      <a:pt x="58" y="56"/>
                    </a:moveTo>
                    <a:lnTo>
                      <a:pt x="110" y="8"/>
                    </a:lnTo>
                    <a:lnTo>
                      <a:pt x="140" y="0"/>
                    </a:lnTo>
                    <a:lnTo>
                      <a:pt x="202" y="8"/>
                    </a:lnTo>
                    <a:lnTo>
                      <a:pt x="266" y="18"/>
                    </a:lnTo>
                    <a:lnTo>
                      <a:pt x="308" y="28"/>
                    </a:lnTo>
                    <a:lnTo>
                      <a:pt x="321" y="38"/>
                    </a:lnTo>
                    <a:lnTo>
                      <a:pt x="329" y="60"/>
                    </a:lnTo>
                    <a:lnTo>
                      <a:pt x="331" y="74"/>
                    </a:lnTo>
                    <a:lnTo>
                      <a:pt x="321" y="88"/>
                    </a:lnTo>
                    <a:lnTo>
                      <a:pt x="333" y="102"/>
                    </a:lnTo>
                    <a:lnTo>
                      <a:pt x="339" y="122"/>
                    </a:lnTo>
                    <a:lnTo>
                      <a:pt x="335" y="134"/>
                    </a:lnTo>
                    <a:lnTo>
                      <a:pt x="345" y="148"/>
                    </a:lnTo>
                    <a:lnTo>
                      <a:pt x="349" y="164"/>
                    </a:lnTo>
                    <a:lnTo>
                      <a:pt x="347" y="182"/>
                    </a:lnTo>
                    <a:lnTo>
                      <a:pt x="335" y="201"/>
                    </a:lnTo>
                    <a:lnTo>
                      <a:pt x="345" y="221"/>
                    </a:lnTo>
                    <a:lnTo>
                      <a:pt x="351" y="245"/>
                    </a:lnTo>
                    <a:lnTo>
                      <a:pt x="343" y="269"/>
                    </a:lnTo>
                    <a:lnTo>
                      <a:pt x="329" y="281"/>
                    </a:lnTo>
                    <a:lnTo>
                      <a:pt x="329" y="321"/>
                    </a:lnTo>
                    <a:lnTo>
                      <a:pt x="315" y="343"/>
                    </a:lnTo>
                    <a:lnTo>
                      <a:pt x="286" y="353"/>
                    </a:lnTo>
                    <a:lnTo>
                      <a:pt x="156" y="363"/>
                    </a:lnTo>
                    <a:lnTo>
                      <a:pt x="92" y="339"/>
                    </a:lnTo>
                    <a:lnTo>
                      <a:pt x="14" y="251"/>
                    </a:lnTo>
                    <a:lnTo>
                      <a:pt x="2" y="213"/>
                    </a:lnTo>
                    <a:lnTo>
                      <a:pt x="0" y="184"/>
                    </a:lnTo>
                    <a:lnTo>
                      <a:pt x="4" y="156"/>
                    </a:lnTo>
                    <a:lnTo>
                      <a:pt x="16" y="112"/>
                    </a:lnTo>
                    <a:lnTo>
                      <a:pt x="30" y="90"/>
                    </a:lnTo>
                    <a:lnTo>
                      <a:pt x="58" y="5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28" name="Group 62"/>
              <p:cNvGrpSpPr>
                <a:grpSpLocks/>
              </p:cNvGrpSpPr>
              <p:nvPr/>
            </p:nvGrpSpPr>
            <p:grpSpPr bwMode="auto">
              <a:xfrm>
                <a:off x="2326" y="3156"/>
                <a:ext cx="133" cy="158"/>
                <a:chOff x="2326" y="3156"/>
                <a:chExt cx="133" cy="158"/>
              </a:xfrm>
            </p:grpSpPr>
            <p:sp>
              <p:nvSpPr>
                <p:cNvPr id="35929" name="Freeform 63"/>
                <p:cNvSpPr>
                  <a:spLocks/>
                </p:cNvSpPr>
                <p:nvPr/>
              </p:nvSpPr>
              <p:spPr bwMode="auto">
                <a:xfrm>
                  <a:off x="2326" y="3193"/>
                  <a:ext cx="133" cy="121"/>
                </a:xfrm>
                <a:custGeom>
                  <a:avLst/>
                  <a:gdLst>
                    <a:gd name="T0" fmla="*/ 1 w 265"/>
                    <a:gd name="T1" fmla="*/ 0 h 243"/>
                    <a:gd name="T2" fmla="*/ 1 w 265"/>
                    <a:gd name="T3" fmla="*/ 0 h 243"/>
                    <a:gd name="T4" fmla="*/ 1 w 265"/>
                    <a:gd name="T5" fmla="*/ 0 h 243"/>
                    <a:gd name="T6" fmla="*/ 1 w 265"/>
                    <a:gd name="T7" fmla="*/ 0 h 243"/>
                    <a:gd name="T8" fmla="*/ 1 w 265"/>
                    <a:gd name="T9" fmla="*/ 0 h 243"/>
                    <a:gd name="T10" fmla="*/ 1 w 265"/>
                    <a:gd name="T11" fmla="*/ 0 h 243"/>
                    <a:gd name="T12" fmla="*/ 1 w 265"/>
                    <a:gd name="T13" fmla="*/ 0 h 243"/>
                    <a:gd name="T14" fmla="*/ 1 w 265"/>
                    <a:gd name="T15" fmla="*/ 0 h 243"/>
                    <a:gd name="T16" fmla="*/ 1 w 265"/>
                    <a:gd name="T17" fmla="*/ 0 h 243"/>
                    <a:gd name="T18" fmla="*/ 1 w 265"/>
                    <a:gd name="T19" fmla="*/ 0 h 243"/>
                    <a:gd name="T20" fmla="*/ 1 w 265"/>
                    <a:gd name="T21" fmla="*/ 0 h 243"/>
                    <a:gd name="T22" fmla="*/ 1 w 265"/>
                    <a:gd name="T23" fmla="*/ 0 h 243"/>
                    <a:gd name="T24" fmla="*/ 1 w 265"/>
                    <a:gd name="T25" fmla="*/ 0 h 243"/>
                    <a:gd name="T26" fmla="*/ 1 w 265"/>
                    <a:gd name="T27" fmla="*/ 0 h 243"/>
                    <a:gd name="T28" fmla="*/ 1 w 265"/>
                    <a:gd name="T29" fmla="*/ 0 h 243"/>
                    <a:gd name="T30" fmla="*/ 1 w 265"/>
                    <a:gd name="T31" fmla="*/ 0 h 243"/>
                    <a:gd name="T32" fmla="*/ 1 w 265"/>
                    <a:gd name="T33" fmla="*/ 0 h 243"/>
                    <a:gd name="T34" fmla="*/ 1 w 265"/>
                    <a:gd name="T35" fmla="*/ 0 h 243"/>
                    <a:gd name="T36" fmla="*/ 1 w 265"/>
                    <a:gd name="T37" fmla="*/ 0 h 243"/>
                    <a:gd name="T38" fmla="*/ 1 w 265"/>
                    <a:gd name="T39" fmla="*/ 0 h 243"/>
                    <a:gd name="T40" fmla="*/ 1 w 265"/>
                    <a:gd name="T41" fmla="*/ 0 h 243"/>
                    <a:gd name="T42" fmla="*/ 1 w 265"/>
                    <a:gd name="T43" fmla="*/ 0 h 243"/>
                    <a:gd name="T44" fmla="*/ 1 w 265"/>
                    <a:gd name="T45" fmla="*/ 0 h 243"/>
                    <a:gd name="T46" fmla="*/ 1 w 265"/>
                    <a:gd name="T47" fmla="*/ 0 h 243"/>
                    <a:gd name="T48" fmla="*/ 1 w 265"/>
                    <a:gd name="T49" fmla="*/ 0 h 243"/>
                    <a:gd name="T50" fmla="*/ 1 w 265"/>
                    <a:gd name="T51" fmla="*/ 0 h 243"/>
                    <a:gd name="T52" fmla="*/ 1 w 265"/>
                    <a:gd name="T53" fmla="*/ 0 h 243"/>
                    <a:gd name="T54" fmla="*/ 1 w 265"/>
                    <a:gd name="T55" fmla="*/ 0 h 243"/>
                    <a:gd name="T56" fmla="*/ 1 w 265"/>
                    <a:gd name="T57" fmla="*/ 0 h 243"/>
                    <a:gd name="T58" fmla="*/ 1 w 265"/>
                    <a:gd name="T59" fmla="*/ 0 h 243"/>
                    <a:gd name="T60" fmla="*/ 1 w 265"/>
                    <a:gd name="T61" fmla="*/ 0 h 243"/>
                    <a:gd name="T62" fmla="*/ 1 w 265"/>
                    <a:gd name="T63" fmla="*/ 0 h 243"/>
                    <a:gd name="T64" fmla="*/ 1 w 265"/>
                    <a:gd name="T65" fmla="*/ 0 h 243"/>
                    <a:gd name="T66" fmla="*/ 1 w 265"/>
                    <a:gd name="T67" fmla="*/ 0 h 243"/>
                    <a:gd name="T68" fmla="*/ 1 w 265"/>
                    <a:gd name="T69" fmla="*/ 0 h 243"/>
                    <a:gd name="T70" fmla="*/ 1 w 265"/>
                    <a:gd name="T71" fmla="*/ 0 h 243"/>
                    <a:gd name="T72" fmla="*/ 0 w 265"/>
                    <a:gd name="T73" fmla="*/ 0 h 243"/>
                    <a:gd name="T74" fmla="*/ 1 w 265"/>
                    <a:gd name="T75" fmla="*/ 0 h 243"/>
                    <a:gd name="T76" fmla="*/ 1 w 265"/>
                    <a:gd name="T77" fmla="*/ 0 h 243"/>
                    <a:gd name="T78" fmla="*/ 1 w 265"/>
                    <a:gd name="T79" fmla="*/ 0 h 243"/>
                    <a:gd name="T80" fmla="*/ 1 w 265"/>
                    <a:gd name="T81" fmla="*/ 0 h 243"/>
                    <a:gd name="T82" fmla="*/ 1 w 265"/>
                    <a:gd name="T83" fmla="*/ 0 h 243"/>
                    <a:gd name="T84" fmla="*/ 1 w 265"/>
                    <a:gd name="T85" fmla="*/ 0 h 243"/>
                    <a:gd name="T86" fmla="*/ 1 w 265"/>
                    <a:gd name="T87" fmla="*/ 0 h 243"/>
                    <a:gd name="T88" fmla="*/ 1 w 265"/>
                    <a:gd name="T89" fmla="*/ 0 h 243"/>
                    <a:gd name="T90" fmla="*/ 1 w 265"/>
                    <a:gd name="T91" fmla="*/ 0 h 243"/>
                    <a:gd name="T92" fmla="*/ 1 w 265"/>
                    <a:gd name="T93" fmla="*/ 0 h 243"/>
                    <a:gd name="T94" fmla="*/ 1 w 265"/>
                    <a:gd name="T95" fmla="*/ 0 h 243"/>
                    <a:gd name="T96" fmla="*/ 1 w 265"/>
                    <a:gd name="T97" fmla="*/ 0 h 243"/>
                    <a:gd name="T98" fmla="*/ 1 w 265"/>
                    <a:gd name="T99" fmla="*/ 0 h 2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
                    <a:gd name="T151" fmla="*/ 0 h 243"/>
                    <a:gd name="T152" fmla="*/ 265 w 265"/>
                    <a:gd name="T153" fmla="*/ 243 h 2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 h="243">
                      <a:moveTo>
                        <a:pt x="78" y="34"/>
                      </a:moveTo>
                      <a:lnTo>
                        <a:pt x="110" y="36"/>
                      </a:lnTo>
                      <a:lnTo>
                        <a:pt x="130" y="36"/>
                      </a:lnTo>
                      <a:lnTo>
                        <a:pt x="128" y="0"/>
                      </a:lnTo>
                      <a:lnTo>
                        <a:pt x="142" y="20"/>
                      </a:lnTo>
                      <a:lnTo>
                        <a:pt x="152" y="30"/>
                      </a:lnTo>
                      <a:lnTo>
                        <a:pt x="166" y="34"/>
                      </a:lnTo>
                      <a:lnTo>
                        <a:pt x="194" y="30"/>
                      </a:lnTo>
                      <a:lnTo>
                        <a:pt x="214" y="22"/>
                      </a:lnTo>
                      <a:lnTo>
                        <a:pt x="231" y="14"/>
                      </a:lnTo>
                      <a:lnTo>
                        <a:pt x="247" y="10"/>
                      </a:lnTo>
                      <a:lnTo>
                        <a:pt x="253" y="2"/>
                      </a:lnTo>
                      <a:lnTo>
                        <a:pt x="249" y="14"/>
                      </a:lnTo>
                      <a:lnTo>
                        <a:pt x="259" y="28"/>
                      </a:lnTo>
                      <a:lnTo>
                        <a:pt x="263" y="44"/>
                      </a:lnTo>
                      <a:lnTo>
                        <a:pt x="261" y="62"/>
                      </a:lnTo>
                      <a:lnTo>
                        <a:pt x="249" y="81"/>
                      </a:lnTo>
                      <a:lnTo>
                        <a:pt x="259" y="101"/>
                      </a:lnTo>
                      <a:lnTo>
                        <a:pt x="265" y="125"/>
                      </a:lnTo>
                      <a:lnTo>
                        <a:pt x="257" y="149"/>
                      </a:lnTo>
                      <a:lnTo>
                        <a:pt x="243" y="161"/>
                      </a:lnTo>
                      <a:lnTo>
                        <a:pt x="243" y="201"/>
                      </a:lnTo>
                      <a:lnTo>
                        <a:pt x="229" y="223"/>
                      </a:lnTo>
                      <a:lnTo>
                        <a:pt x="200" y="233"/>
                      </a:lnTo>
                      <a:lnTo>
                        <a:pt x="70" y="243"/>
                      </a:lnTo>
                      <a:lnTo>
                        <a:pt x="6" y="219"/>
                      </a:lnTo>
                      <a:lnTo>
                        <a:pt x="44" y="231"/>
                      </a:lnTo>
                      <a:lnTo>
                        <a:pt x="78" y="237"/>
                      </a:lnTo>
                      <a:lnTo>
                        <a:pt x="104" y="235"/>
                      </a:lnTo>
                      <a:lnTo>
                        <a:pt x="124" y="229"/>
                      </a:lnTo>
                      <a:lnTo>
                        <a:pt x="132" y="209"/>
                      </a:lnTo>
                      <a:lnTo>
                        <a:pt x="132" y="235"/>
                      </a:lnTo>
                      <a:lnTo>
                        <a:pt x="162" y="231"/>
                      </a:lnTo>
                      <a:lnTo>
                        <a:pt x="202" y="229"/>
                      </a:lnTo>
                      <a:lnTo>
                        <a:pt x="221" y="219"/>
                      </a:lnTo>
                      <a:lnTo>
                        <a:pt x="229" y="203"/>
                      </a:lnTo>
                      <a:lnTo>
                        <a:pt x="237" y="183"/>
                      </a:lnTo>
                      <a:lnTo>
                        <a:pt x="239" y="169"/>
                      </a:lnTo>
                      <a:lnTo>
                        <a:pt x="218" y="173"/>
                      </a:lnTo>
                      <a:lnTo>
                        <a:pt x="194" y="179"/>
                      </a:lnTo>
                      <a:lnTo>
                        <a:pt x="166" y="181"/>
                      </a:lnTo>
                      <a:lnTo>
                        <a:pt x="136" y="183"/>
                      </a:lnTo>
                      <a:lnTo>
                        <a:pt x="114" y="181"/>
                      </a:lnTo>
                      <a:lnTo>
                        <a:pt x="90" y="179"/>
                      </a:lnTo>
                      <a:lnTo>
                        <a:pt x="64" y="171"/>
                      </a:lnTo>
                      <a:lnTo>
                        <a:pt x="34" y="161"/>
                      </a:lnTo>
                      <a:lnTo>
                        <a:pt x="16" y="145"/>
                      </a:lnTo>
                      <a:lnTo>
                        <a:pt x="42" y="159"/>
                      </a:lnTo>
                      <a:lnTo>
                        <a:pt x="60" y="161"/>
                      </a:lnTo>
                      <a:lnTo>
                        <a:pt x="84" y="165"/>
                      </a:lnTo>
                      <a:lnTo>
                        <a:pt x="108" y="169"/>
                      </a:lnTo>
                      <a:lnTo>
                        <a:pt x="136" y="171"/>
                      </a:lnTo>
                      <a:lnTo>
                        <a:pt x="156" y="163"/>
                      </a:lnTo>
                      <a:lnTo>
                        <a:pt x="174" y="153"/>
                      </a:lnTo>
                      <a:lnTo>
                        <a:pt x="178" y="169"/>
                      </a:lnTo>
                      <a:lnTo>
                        <a:pt x="190" y="167"/>
                      </a:lnTo>
                      <a:lnTo>
                        <a:pt x="212" y="165"/>
                      </a:lnTo>
                      <a:lnTo>
                        <a:pt x="229" y="163"/>
                      </a:lnTo>
                      <a:lnTo>
                        <a:pt x="237" y="157"/>
                      </a:lnTo>
                      <a:lnTo>
                        <a:pt x="243" y="147"/>
                      </a:lnTo>
                      <a:lnTo>
                        <a:pt x="249" y="137"/>
                      </a:lnTo>
                      <a:lnTo>
                        <a:pt x="253" y="125"/>
                      </a:lnTo>
                      <a:lnTo>
                        <a:pt x="251" y="113"/>
                      </a:lnTo>
                      <a:lnTo>
                        <a:pt x="247" y="103"/>
                      </a:lnTo>
                      <a:lnTo>
                        <a:pt x="235" y="103"/>
                      </a:lnTo>
                      <a:lnTo>
                        <a:pt x="210" y="109"/>
                      </a:lnTo>
                      <a:lnTo>
                        <a:pt x="186" y="117"/>
                      </a:lnTo>
                      <a:lnTo>
                        <a:pt x="160" y="121"/>
                      </a:lnTo>
                      <a:lnTo>
                        <a:pt x="132" y="123"/>
                      </a:lnTo>
                      <a:lnTo>
                        <a:pt x="106" y="125"/>
                      </a:lnTo>
                      <a:lnTo>
                        <a:pt x="74" y="125"/>
                      </a:lnTo>
                      <a:lnTo>
                        <a:pt x="46" y="117"/>
                      </a:lnTo>
                      <a:lnTo>
                        <a:pt x="24" y="109"/>
                      </a:lnTo>
                      <a:lnTo>
                        <a:pt x="0" y="91"/>
                      </a:lnTo>
                      <a:lnTo>
                        <a:pt x="40" y="105"/>
                      </a:lnTo>
                      <a:lnTo>
                        <a:pt x="60" y="111"/>
                      </a:lnTo>
                      <a:lnTo>
                        <a:pt x="84" y="117"/>
                      </a:lnTo>
                      <a:lnTo>
                        <a:pt x="108" y="115"/>
                      </a:lnTo>
                      <a:lnTo>
                        <a:pt x="126" y="113"/>
                      </a:lnTo>
                      <a:lnTo>
                        <a:pt x="144" y="107"/>
                      </a:lnTo>
                      <a:lnTo>
                        <a:pt x="158" y="93"/>
                      </a:lnTo>
                      <a:lnTo>
                        <a:pt x="174" y="83"/>
                      </a:lnTo>
                      <a:lnTo>
                        <a:pt x="164" y="99"/>
                      </a:lnTo>
                      <a:lnTo>
                        <a:pt x="172" y="107"/>
                      </a:lnTo>
                      <a:lnTo>
                        <a:pt x="180" y="105"/>
                      </a:lnTo>
                      <a:lnTo>
                        <a:pt x="202" y="101"/>
                      </a:lnTo>
                      <a:lnTo>
                        <a:pt x="221" y="95"/>
                      </a:lnTo>
                      <a:lnTo>
                        <a:pt x="239" y="81"/>
                      </a:lnTo>
                      <a:lnTo>
                        <a:pt x="253" y="68"/>
                      </a:lnTo>
                      <a:lnTo>
                        <a:pt x="255" y="54"/>
                      </a:lnTo>
                      <a:lnTo>
                        <a:pt x="253" y="38"/>
                      </a:lnTo>
                      <a:lnTo>
                        <a:pt x="251" y="18"/>
                      </a:lnTo>
                      <a:lnTo>
                        <a:pt x="233" y="24"/>
                      </a:lnTo>
                      <a:lnTo>
                        <a:pt x="210" y="36"/>
                      </a:lnTo>
                      <a:lnTo>
                        <a:pt x="176" y="46"/>
                      </a:lnTo>
                      <a:lnTo>
                        <a:pt x="138" y="48"/>
                      </a:lnTo>
                      <a:lnTo>
                        <a:pt x="100" y="46"/>
                      </a:lnTo>
                      <a:lnTo>
                        <a:pt x="66" y="40"/>
                      </a:lnTo>
                      <a:lnTo>
                        <a:pt x="34" y="28"/>
                      </a:lnTo>
                      <a:lnTo>
                        <a:pt x="78" y="34"/>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0" name="Freeform 64"/>
                <p:cNvSpPr>
                  <a:spLocks/>
                </p:cNvSpPr>
                <p:nvPr/>
              </p:nvSpPr>
              <p:spPr bwMode="auto">
                <a:xfrm>
                  <a:off x="2331" y="3156"/>
                  <a:ext cx="89" cy="15"/>
                </a:xfrm>
                <a:custGeom>
                  <a:avLst/>
                  <a:gdLst>
                    <a:gd name="T0" fmla="*/ 1 w 178"/>
                    <a:gd name="T1" fmla="*/ 0 h 30"/>
                    <a:gd name="T2" fmla="*/ 1 w 178"/>
                    <a:gd name="T3" fmla="*/ 1 h 30"/>
                    <a:gd name="T4" fmla="*/ 1 w 178"/>
                    <a:gd name="T5" fmla="*/ 1 h 30"/>
                    <a:gd name="T6" fmla="*/ 1 w 178"/>
                    <a:gd name="T7" fmla="*/ 1 h 30"/>
                    <a:gd name="T8" fmla="*/ 1 w 178"/>
                    <a:gd name="T9" fmla="*/ 1 h 30"/>
                    <a:gd name="T10" fmla="*/ 1 w 178"/>
                    <a:gd name="T11" fmla="*/ 1 h 30"/>
                    <a:gd name="T12" fmla="*/ 1 w 178"/>
                    <a:gd name="T13" fmla="*/ 1 h 30"/>
                    <a:gd name="T14" fmla="*/ 1 w 178"/>
                    <a:gd name="T15" fmla="*/ 1 h 30"/>
                    <a:gd name="T16" fmla="*/ 1 w 178"/>
                    <a:gd name="T17" fmla="*/ 1 h 30"/>
                    <a:gd name="T18" fmla="*/ 1 w 178"/>
                    <a:gd name="T19" fmla="*/ 1 h 30"/>
                    <a:gd name="T20" fmla="*/ 0 w 178"/>
                    <a:gd name="T21" fmla="*/ 1 h 30"/>
                    <a:gd name="T22" fmla="*/ 1 w 178"/>
                    <a:gd name="T23" fmla="*/ 1 h 30"/>
                    <a:gd name="T24" fmla="*/ 1 w 178"/>
                    <a:gd name="T25" fmla="*/ 1 h 30"/>
                    <a:gd name="T26" fmla="*/ 1 w 178"/>
                    <a:gd name="T27" fmla="*/ 1 h 30"/>
                    <a:gd name="T28" fmla="*/ 1 w 178"/>
                    <a:gd name="T29" fmla="*/ 1 h 30"/>
                    <a:gd name="T30" fmla="*/ 1 w 178"/>
                    <a:gd name="T31" fmla="*/ 1 h 30"/>
                    <a:gd name="T32" fmla="*/ 1 w 178"/>
                    <a:gd name="T33" fmla="*/ 1 h 30"/>
                    <a:gd name="T34" fmla="*/ 1 w 178"/>
                    <a:gd name="T35" fmla="*/ 1 h 30"/>
                    <a:gd name="T36" fmla="*/ 1 w 178"/>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30"/>
                    <a:gd name="T59" fmla="*/ 178 w 17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30">
                      <a:moveTo>
                        <a:pt x="178" y="0"/>
                      </a:moveTo>
                      <a:lnTo>
                        <a:pt x="160" y="12"/>
                      </a:lnTo>
                      <a:lnTo>
                        <a:pt x="146" y="28"/>
                      </a:lnTo>
                      <a:lnTo>
                        <a:pt x="128" y="24"/>
                      </a:lnTo>
                      <a:lnTo>
                        <a:pt x="110" y="14"/>
                      </a:lnTo>
                      <a:lnTo>
                        <a:pt x="92" y="14"/>
                      </a:lnTo>
                      <a:lnTo>
                        <a:pt x="62" y="22"/>
                      </a:lnTo>
                      <a:lnTo>
                        <a:pt x="40" y="30"/>
                      </a:lnTo>
                      <a:lnTo>
                        <a:pt x="56" y="18"/>
                      </a:lnTo>
                      <a:lnTo>
                        <a:pt x="26" y="14"/>
                      </a:lnTo>
                      <a:lnTo>
                        <a:pt x="0" y="10"/>
                      </a:lnTo>
                      <a:lnTo>
                        <a:pt x="34" y="8"/>
                      </a:lnTo>
                      <a:lnTo>
                        <a:pt x="62" y="12"/>
                      </a:lnTo>
                      <a:lnTo>
                        <a:pt x="84" y="12"/>
                      </a:lnTo>
                      <a:lnTo>
                        <a:pt x="100" y="8"/>
                      </a:lnTo>
                      <a:lnTo>
                        <a:pt x="116" y="8"/>
                      </a:lnTo>
                      <a:lnTo>
                        <a:pt x="128" y="14"/>
                      </a:lnTo>
                      <a:lnTo>
                        <a:pt x="146" y="20"/>
                      </a:lnTo>
                      <a:lnTo>
                        <a:pt x="178"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5851" name="Group 65"/>
            <p:cNvGrpSpPr>
              <a:grpSpLocks/>
            </p:cNvGrpSpPr>
            <p:nvPr/>
          </p:nvGrpSpPr>
          <p:grpSpPr bwMode="auto">
            <a:xfrm>
              <a:off x="2409" y="3300"/>
              <a:ext cx="1169" cy="390"/>
              <a:chOff x="2409" y="3300"/>
              <a:chExt cx="1169" cy="390"/>
            </a:xfrm>
          </p:grpSpPr>
          <p:sp>
            <p:nvSpPr>
              <p:cNvPr id="35924" name="Freeform 66"/>
              <p:cNvSpPr>
                <a:spLocks/>
              </p:cNvSpPr>
              <p:nvPr/>
            </p:nvSpPr>
            <p:spPr bwMode="auto">
              <a:xfrm>
                <a:off x="2409" y="3315"/>
                <a:ext cx="435" cy="375"/>
              </a:xfrm>
              <a:custGeom>
                <a:avLst/>
                <a:gdLst>
                  <a:gd name="T0" fmla="*/ 1 w 870"/>
                  <a:gd name="T1" fmla="*/ 0 h 749"/>
                  <a:gd name="T2" fmla="*/ 0 w 870"/>
                  <a:gd name="T3" fmla="*/ 1 h 749"/>
                  <a:gd name="T4" fmla="*/ 1 w 870"/>
                  <a:gd name="T5" fmla="*/ 1 h 749"/>
                  <a:gd name="T6" fmla="*/ 1 w 870"/>
                  <a:gd name="T7" fmla="*/ 1 h 749"/>
                  <a:gd name="T8" fmla="*/ 1 w 870"/>
                  <a:gd name="T9" fmla="*/ 0 h 749"/>
                  <a:gd name="T10" fmla="*/ 0 60000 65536"/>
                  <a:gd name="T11" fmla="*/ 0 60000 65536"/>
                  <a:gd name="T12" fmla="*/ 0 60000 65536"/>
                  <a:gd name="T13" fmla="*/ 0 60000 65536"/>
                  <a:gd name="T14" fmla="*/ 0 60000 65536"/>
                  <a:gd name="T15" fmla="*/ 0 w 870"/>
                  <a:gd name="T16" fmla="*/ 0 h 749"/>
                  <a:gd name="T17" fmla="*/ 870 w 870"/>
                  <a:gd name="T18" fmla="*/ 749 h 749"/>
                </a:gdLst>
                <a:ahLst/>
                <a:cxnLst>
                  <a:cxn ang="T10">
                    <a:pos x="T0" y="T1"/>
                  </a:cxn>
                  <a:cxn ang="T11">
                    <a:pos x="T2" y="T3"/>
                  </a:cxn>
                  <a:cxn ang="T12">
                    <a:pos x="T4" y="T5"/>
                  </a:cxn>
                  <a:cxn ang="T13">
                    <a:pos x="T6" y="T7"/>
                  </a:cxn>
                  <a:cxn ang="T14">
                    <a:pos x="T8" y="T9"/>
                  </a:cxn>
                </a:cxnLst>
                <a:rect l="T15" t="T16" r="T17" b="T18"/>
                <a:pathLst>
                  <a:path w="870" h="749">
                    <a:moveTo>
                      <a:pt x="185" y="0"/>
                    </a:moveTo>
                    <a:lnTo>
                      <a:pt x="0" y="671"/>
                    </a:lnTo>
                    <a:lnTo>
                      <a:pt x="700" y="749"/>
                    </a:lnTo>
                    <a:lnTo>
                      <a:pt x="870" y="54"/>
                    </a:lnTo>
                    <a:lnTo>
                      <a:pt x="18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5" name="Freeform 67"/>
              <p:cNvSpPr>
                <a:spLocks/>
              </p:cNvSpPr>
              <p:nvPr/>
            </p:nvSpPr>
            <p:spPr bwMode="auto">
              <a:xfrm>
                <a:off x="2598" y="3300"/>
                <a:ext cx="519" cy="288"/>
              </a:xfrm>
              <a:custGeom>
                <a:avLst/>
                <a:gdLst>
                  <a:gd name="T0" fmla="*/ 0 w 1038"/>
                  <a:gd name="T1" fmla="*/ 1 h 576"/>
                  <a:gd name="T2" fmla="*/ 1 w 1038"/>
                  <a:gd name="T3" fmla="*/ 1 h 576"/>
                  <a:gd name="T4" fmla="*/ 1 w 1038"/>
                  <a:gd name="T5" fmla="*/ 1 h 576"/>
                  <a:gd name="T6" fmla="*/ 1 w 1038"/>
                  <a:gd name="T7" fmla="*/ 0 h 576"/>
                  <a:gd name="T8" fmla="*/ 0 w 1038"/>
                  <a:gd name="T9" fmla="*/ 1 h 576"/>
                  <a:gd name="T10" fmla="*/ 0 60000 65536"/>
                  <a:gd name="T11" fmla="*/ 0 60000 65536"/>
                  <a:gd name="T12" fmla="*/ 0 60000 65536"/>
                  <a:gd name="T13" fmla="*/ 0 60000 65536"/>
                  <a:gd name="T14" fmla="*/ 0 60000 65536"/>
                  <a:gd name="T15" fmla="*/ 0 w 1038"/>
                  <a:gd name="T16" fmla="*/ 0 h 576"/>
                  <a:gd name="T17" fmla="*/ 1038 w 1038"/>
                  <a:gd name="T18" fmla="*/ 576 h 576"/>
                </a:gdLst>
                <a:ahLst/>
                <a:cxnLst>
                  <a:cxn ang="T10">
                    <a:pos x="T0" y="T1"/>
                  </a:cxn>
                  <a:cxn ang="T11">
                    <a:pos x="T2" y="T3"/>
                  </a:cxn>
                  <a:cxn ang="T12">
                    <a:pos x="T4" y="T5"/>
                  </a:cxn>
                  <a:cxn ang="T13">
                    <a:pos x="T6" y="T7"/>
                  </a:cxn>
                  <a:cxn ang="T14">
                    <a:pos x="T8" y="T9"/>
                  </a:cxn>
                </a:cxnLst>
                <a:rect l="T15" t="T16" r="T17" b="T18"/>
                <a:pathLst>
                  <a:path w="1038" h="576">
                    <a:moveTo>
                      <a:pt x="0" y="125"/>
                    </a:moveTo>
                    <a:lnTo>
                      <a:pt x="323" y="576"/>
                    </a:lnTo>
                    <a:lnTo>
                      <a:pt x="1038" y="359"/>
                    </a:lnTo>
                    <a:lnTo>
                      <a:pt x="685" y="0"/>
                    </a:lnTo>
                    <a:lnTo>
                      <a:pt x="0" y="125"/>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6" name="Freeform 68"/>
              <p:cNvSpPr>
                <a:spLocks/>
              </p:cNvSpPr>
              <p:nvPr/>
            </p:nvSpPr>
            <p:spPr bwMode="auto">
              <a:xfrm>
                <a:off x="2958" y="3312"/>
                <a:ext cx="620" cy="246"/>
              </a:xfrm>
              <a:custGeom>
                <a:avLst/>
                <a:gdLst>
                  <a:gd name="T0" fmla="*/ 0 w 1239"/>
                  <a:gd name="T1" fmla="*/ 1 h 492"/>
                  <a:gd name="T2" fmla="*/ 1 w 1239"/>
                  <a:gd name="T3" fmla="*/ 0 h 492"/>
                  <a:gd name="T4" fmla="*/ 1 w 1239"/>
                  <a:gd name="T5" fmla="*/ 1 h 492"/>
                  <a:gd name="T6" fmla="*/ 1 w 1239"/>
                  <a:gd name="T7" fmla="*/ 1 h 492"/>
                  <a:gd name="T8" fmla="*/ 0 w 1239"/>
                  <a:gd name="T9" fmla="*/ 1 h 492"/>
                  <a:gd name="T10" fmla="*/ 0 60000 65536"/>
                  <a:gd name="T11" fmla="*/ 0 60000 65536"/>
                  <a:gd name="T12" fmla="*/ 0 60000 65536"/>
                  <a:gd name="T13" fmla="*/ 0 60000 65536"/>
                  <a:gd name="T14" fmla="*/ 0 60000 65536"/>
                  <a:gd name="T15" fmla="*/ 0 w 1239"/>
                  <a:gd name="T16" fmla="*/ 0 h 492"/>
                  <a:gd name="T17" fmla="*/ 1239 w 1239"/>
                  <a:gd name="T18" fmla="*/ 492 h 492"/>
                </a:gdLst>
                <a:ahLst/>
                <a:cxnLst>
                  <a:cxn ang="T10">
                    <a:pos x="T0" y="T1"/>
                  </a:cxn>
                  <a:cxn ang="T11">
                    <a:pos x="T2" y="T3"/>
                  </a:cxn>
                  <a:cxn ang="T12">
                    <a:pos x="T4" y="T5"/>
                  </a:cxn>
                  <a:cxn ang="T13">
                    <a:pos x="T6" y="T7"/>
                  </a:cxn>
                  <a:cxn ang="T14">
                    <a:pos x="T8" y="T9"/>
                  </a:cxn>
                </a:cxnLst>
                <a:rect l="T15" t="T16" r="T17" b="T18"/>
                <a:pathLst>
                  <a:path w="1239" h="492">
                    <a:moveTo>
                      <a:pt x="0" y="54"/>
                    </a:moveTo>
                    <a:lnTo>
                      <a:pt x="862" y="0"/>
                    </a:lnTo>
                    <a:lnTo>
                      <a:pt x="1239" y="348"/>
                    </a:lnTo>
                    <a:lnTo>
                      <a:pt x="245" y="492"/>
                    </a:lnTo>
                    <a:lnTo>
                      <a:pt x="0" y="54"/>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52" name="Group 69"/>
            <p:cNvGrpSpPr>
              <a:grpSpLocks/>
            </p:cNvGrpSpPr>
            <p:nvPr/>
          </p:nvGrpSpPr>
          <p:grpSpPr bwMode="auto">
            <a:xfrm>
              <a:off x="3096" y="2126"/>
              <a:ext cx="1212" cy="1229"/>
              <a:chOff x="3096" y="2126"/>
              <a:chExt cx="1212" cy="1229"/>
            </a:xfrm>
          </p:grpSpPr>
          <p:grpSp>
            <p:nvGrpSpPr>
              <p:cNvPr id="35890" name="Group 70"/>
              <p:cNvGrpSpPr>
                <a:grpSpLocks/>
              </p:cNvGrpSpPr>
              <p:nvPr/>
            </p:nvGrpSpPr>
            <p:grpSpPr bwMode="auto">
              <a:xfrm>
                <a:off x="3253" y="2126"/>
                <a:ext cx="1055" cy="1195"/>
                <a:chOff x="3253" y="2126"/>
                <a:chExt cx="1055" cy="1195"/>
              </a:xfrm>
            </p:grpSpPr>
            <p:sp>
              <p:nvSpPr>
                <p:cNvPr id="35900" name="Freeform 71"/>
                <p:cNvSpPr>
                  <a:spLocks/>
                </p:cNvSpPr>
                <p:nvPr/>
              </p:nvSpPr>
              <p:spPr bwMode="auto">
                <a:xfrm>
                  <a:off x="3253" y="2573"/>
                  <a:ext cx="1055" cy="748"/>
                </a:xfrm>
                <a:custGeom>
                  <a:avLst/>
                  <a:gdLst>
                    <a:gd name="T0" fmla="*/ 1 w 2110"/>
                    <a:gd name="T1" fmla="*/ 1 h 1496"/>
                    <a:gd name="T2" fmla="*/ 1 w 2110"/>
                    <a:gd name="T3" fmla="*/ 0 h 1496"/>
                    <a:gd name="T4" fmla="*/ 1 w 2110"/>
                    <a:gd name="T5" fmla="*/ 1 h 1496"/>
                    <a:gd name="T6" fmla="*/ 1 w 2110"/>
                    <a:gd name="T7" fmla="*/ 1 h 1496"/>
                    <a:gd name="T8" fmla="*/ 1 w 2110"/>
                    <a:gd name="T9" fmla="*/ 1 h 1496"/>
                    <a:gd name="T10" fmla="*/ 1 w 2110"/>
                    <a:gd name="T11" fmla="*/ 1 h 1496"/>
                    <a:gd name="T12" fmla="*/ 1 w 2110"/>
                    <a:gd name="T13" fmla="*/ 1 h 1496"/>
                    <a:gd name="T14" fmla="*/ 1 w 2110"/>
                    <a:gd name="T15" fmla="*/ 1 h 1496"/>
                    <a:gd name="T16" fmla="*/ 1 w 2110"/>
                    <a:gd name="T17" fmla="*/ 1 h 1496"/>
                    <a:gd name="T18" fmla="*/ 1 w 2110"/>
                    <a:gd name="T19" fmla="*/ 1 h 1496"/>
                    <a:gd name="T20" fmla="*/ 1 w 2110"/>
                    <a:gd name="T21" fmla="*/ 1 h 1496"/>
                    <a:gd name="T22" fmla="*/ 1 w 2110"/>
                    <a:gd name="T23" fmla="*/ 1 h 1496"/>
                    <a:gd name="T24" fmla="*/ 1 w 2110"/>
                    <a:gd name="T25" fmla="*/ 1 h 1496"/>
                    <a:gd name="T26" fmla="*/ 1 w 2110"/>
                    <a:gd name="T27" fmla="*/ 1 h 1496"/>
                    <a:gd name="T28" fmla="*/ 1 w 2110"/>
                    <a:gd name="T29" fmla="*/ 1 h 1496"/>
                    <a:gd name="T30" fmla="*/ 1 w 2110"/>
                    <a:gd name="T31" fmla="*/ 1 h 1496"/>
                    <a:gd name="T32" fmla="*/ 1 w 2110"/>
                    <a:gd name="T33" fmla="*/ 1 h 1496"/>
                    <a:gd name="T34" fmla="*/ 1 w 2110"/>
                    <a:gd name="T35" fmla="*/ 1 h 1496"/>
                    <a:gd name="T36" fmla="*/ 1 w 2110"/>
                    <a:gd name="T37" fmla="*/ 1 h 1496"/>
                    <a:gd name="T38" fmla="*/ 1 w 2110"/>
                    <a:gd name="T39" fmla="*/ 1 h 1496"/>
                    <a:gd name="T40" fmla="*/ 1 w 2110"/>
                    <a:gd name="T41" fmla="*/ 1 h 1496"/>
                    <a:gd name="T42" fmla="*/ 1 w 2110"/>
                    <a:gd name="T43" fmla="*/ 1 h 1496"/>
                    <a:gd name="T44" fmla="*/ 1 w 2110"/>
                    <a:gd name="T45" fmla="*/ 1 h 1496"/>
                    <a:gd name="T46" fmla="*/ 1 w 2110"/>
                    <a:gd name="T47" fmla="*/ 1 h 1496"/>
                    <a:gd name="T48" fmla="*/ 0 w 2110"/>
                    <a:gd name="T49" fmla="*/ 1 h 1496"/>
                    <a:gd name="T50" fmla="*/ 1 w 2110"/>
                    <a:gd name="T51" fmla="*/ 1 h 1496"/>
                    <a:gd name="T52" fmla="*/ 1 w 2110"/>
                    <a:gd name="T53" fmla="*/ 1 h 1496"/>
                    <a:gd name="T54" fmla="*/ 1 w 2110"/>
                    <a:gd name="T55" fmla="*/ 1 h 1496"/>
                    <a:gd name="T56" fmla="*/ 1 w 2110"/>
                    <a:gd name="T57" fmla="*/ 1 h 1496"/>
                    <a:gd name="T58" fmla="*/ 1 w 2110"/>
                    <a:gd name="T59" fmla="*/ 1 h 1496"/>
                    <a:gd name="T60" fmla="*/ 1 w 2110"/>
                    <a:gd name="T61" fmla="*/ 1 h 1496"/>
                    <a:gd name="T62" fmla="*/ 1 w 2110"/>
                    <a:gd name="T63" fmla="*/ 1 h 1496"/>
                    <a:gd name="T64" fmla="*/ 1 w 2110"/>
                    <a:gd name="T65" fmla="*/ 1 h 1496"/>
                    <a:gd name="T66" fmla="*/ 1 w 2110"/>
                    <a:gd name="T67" fmla="*/ 1 h 1496"/>
                    <a:gd name="T68" fmla="*/ 1 w 2110"/>
                    <a:gd name="T69" fmla="*/ 1 h 1496"/>
                    <a:gd name="T70" fmla="*/ 1 w 2110"/>
                    <a:gd name="T71" fmla="*/ 1 h 1496"/>
                    <a:gd name="T72" fmla="*/ 1 w 2110"/>
                    <a:gd name="T73" fmla="*/ 1 h 1496"/>
                    <a:gd name="T74" fmla="*/ 1 w 2110"/>
                    <a:gd name="T75" fmla="*/ 1 h 1496"/>
                    <a:gd name="T76" fmla="*/ 1 w 2110"/>
                    <a:gd name="T77" fmla="*/ 1 h 1496"/>
                    <a:gd name="T78" fmla="*/ 1 w 2110"/>
                    <a:gd name="T79" fmla="*/ 1 h 1496"/>
                    <a:gd name="T80" fmla="*/ 1 w 2110"/>
                    <a:gd name="T81" fmla="*/ 1 h 1496"/>
                    <a:gd name="T82" fmla="*/ 1 w 2110"/>
                    <a:gd name="T83" fmla="*/ 1 h 14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0"/>
                    <a:gd name="T127" fmla="*/ 0 h 1496"/>
                    <a:gd name="T128" fmla="*/ 2110 w 2110"/>
                    <a:gd name="T129" fmla="*/ 1496 h 14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0" h="1496">
                      <a:moveTo>
                        <a:pt x="1254" y="13"/>
                      </a:moveTo>
                      <a:lnTo>
                        <a:pt x="1362" y="0"/>
                      </a:lnTo>
                      <a:lnTo>
                        <a:pt x="1470" y="13"/>
                      </a:lnTo>
                      <a:lnTo>
                        <a:pt x="1523" y="37"/>
                      </a:lnTo>
                      <a:lnTo>
                        <a:pt x="1649" y="133"/>
                      </a:lnTo>
                      <a:lnTo>
                        <a:pt x="1727" y="211"/>
                      </a:lnTo>
                      <a:lnTo>
                        <a:pt x="1811" y="324"/>
                      </a:lnTo>
                      <a:lnTo>
                        <a:pt x="1883" y="438"/>
                      </a:lnTo>
                      <a:lnTo>
                        <a:pt x="1937" y="528"/>
                      </a:lnTo>
                      <a:lnTo>
                        <a:pt x="1961" y="575"/>
                      </a:lnTo>
                      <a:lnTo>
                        <a:pt x="1997" y="719"/>
                      </a:lnTo>
                      <a:lnTo>
                        <a:pt x="2044" y="940"/>
                      </a:lnTo>
                      <a:lnTo>
                        <a:pt x="2074" y="1095"/>
                      </a:lnTo>
                      <a:lnTo>
                        <a:pt x="2092" y="1299"/>
                      </a:lnTo>
                      <a:lnTo>
                        <a:pt x="2110" y="1466"/>
                      </a:lnTo>
                      <a:lnTo>
                        <a:pt x="1661" y="1472"/>
                      </a:lnTo>
                      <a:lnTo>
                        <a:pt x="1386" y="1490"/>
                      </a:lnTo>
                      <a:lnTo>
                        <a:pt x="1170" y="1496"/>
                      </a:lnTo>
                      <a:lnTo>
                        <a:pt x="563" y="1466"/>
                      </a:lnTo>
                      <a:lnTo>
                        <a:pt x="324" y="1454"/>
                      </a:lnTo>
                      <a:lnTo>
                        <a:pt x="126" y="1442"/>
                      </a:lnTo>
                      <a:lnTo>
                        <a:pt x="132" y="1376"/>
                      </a:lnTo>
                      <a:lnTo>
                        <a:pt x="108" y="1305"/>
                      </a:lnTo>
                      <a:lnTo>
                        <a:pt x="48" y="1257"/>
                      </a:lnTo>
                      <a:lnTo>
                        <a:pt x="0" y="1227"/>
                      </a:lnTo>
                      <a:lnTo>
                        <a:pt x="252" y="1137"/>
                      </a:lnTo>
                      <a:lnTo>
                        <a:pt x="461" y="1053"/>
                      </a:lnTo>
                      <a:lnTo>
                        <a:pt x="551" y="1012"/>
                      </a:lnTo>
                      <a:lnTo>
                        <a:pt x="629" y="976"/>
                      </a:lnTo>
                      <a:lnTo>
                        <a:pt x="683" y="898"/>
                      </a:lnTo>
                      <a:lnTo>
                        <a:pt x="695" y="868"/>
                      </a:lnTo>
                      <a:lnTo>
                        <a:pt x="701" y="802"/>
                      </a:lnTo>
                      <a:lnTo>
                        <a:pt x="707" y="761"/>
                      </a:lnTo>
                      <a:lnTo>
                        <a:pt x="731" y="683"/>
                      </a:lnTo>
                      <a:lnTo>
                        <a:pt x="743" y="647"/>
                      </a:lnTo>
                      <a:lnTo>
                        <a:pt x="749" y="587"/>
                      </a:lnTo>
                      <a:lnTo>
                        <a:pt x="761" y="498"/>
                      </a:lnTo>
                      <a:lnTo>
                        <a:pt x="791" y="444"/>
                      </a:lnTo>
                      <a:lnTo>
                        <a:pt x="791" y="384"/>
                      </a:lnTo>
                      <a:lnTo>
                        <a:pt x="941" y="211"/>
                      </a:lnTo>
                      <a:lnTo>
                        <a:pt x="971" y="241"/>
                      </a:lnTo>
                      <a:lnTo>
                        <a:pt x="1254" y="1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72"/>
                <p:cNvSpPr>
                  <a:spLocks/>
                </p:cNvSpPr>
                <p:nvPr/>
              </p:nvSpPr>
              <p:spPr bwMode="auto">
                <a:xfrm>
                  <a:off x="3951" y="2751"/>
                  <a:ext cx="207" cy="567"/>
                </a:xfrm>
                <a:custGeom>
                  <a:avLst/>
                  <a:gdLst>
                    <a:gd name="T0" fmla="*/ 1 w 413"/>
                    <a:gd name="T1" fmla="*/ 0 h 1136"/>
                    <a:gd name="T2" fmla="*/ 1 w 413"/>
                    <a:gd name="T3" fmla="*/ 0 h 1136"/>
                    <a:gd name="T4" fmla="*/ 1 w 413"/>
                    <a:gd name="T5" fmla="*/ 0 h 1136"/>
                    <a:gd name="T6" fmla="*/ 1 w 413"/>
                    <a:gd name="T7" fmla="*/ 0 h 1136"/>
                    <a:gd name="T8" fmla="*/ 1 w 413"/>
                    <a:gd name="T9" fmla="*/ 0 h 1136"/>
                    <a:gd name="T10" fmla="*/ 1 w 413"/>
                    <a:gd name="T11" fmla="*/ 0 h 1136"/>
                    <a:gd name="T12" fmla="*/ 1 w 413"/>
                    <a:gd name="T13" fmla="*/ 0 h 1136"/>
                    <a:gd name="T14" fmla="*/ 1 w 413"/>
                    <a:gd name="T15" fmla="*/ 0 h 1136"/>
                    <a:gd name="T16" fmla="*/ 1 w 413"/>
                    <a:gd name="T17" fmla="*/ 0 h 1136"/>
                    <a:gd name="T18" fmla="*/ 1 w 413"/>
                    <a:gd name="T19" fmla="*/ 0 h 1136"/>
                    <a:gd name="T20" fmla="*/ 1 w 413"/>
                    <a:gd name="T21" fmla="*/ 0 h 1136"/>
                    <a:gd name="T22" fmla="*/ 1 w 413"/>
                    <a:gd name="T23" fmla="*/ 0 h 1136"/>
                    <a:gd name="T24" fmla="*/ 1 w 413"/>
                    <a:gd name="T25" fmla="*/ 0 h 1136"/>
                    <a:gd name="T26" fmla="*/ 1 w 413"/>
                    <a:gd name="T27" fmla="*/ 0 h 1136"/>
                    <a:gd name="T28" fmla="*/ 1 w 413"/>
                    <a:gd name="T29" fmla="*/ 0 h 1136"/>
                    <a:gd name="T30" fmla="*/ 1 w 413"/>
                    <a:gd name="T31" fmla="*/ 0 h 1136"/>
                    <a:gd name="T32" fmla="*/ 1 w 413"/>
                    <a:gd name="T33" fmla="*/ 0 h 1136"/>
                    <a:gd name="T34" fmla="*/ 1 w 413"/>
                    <a:gd name="T35" fmla="*/ 0 h 1136"/>
                    <a:gd name="T36" fmla="*/ 1 w 413"/>
                    <a:gd name="T37" fmla="*/ 0 h 1136"/>
                    <a:gd name="T38" fmla="*/ 1 w 413"/>
                    <a:gd name="T39" fmla="*/ 0 h 1136"/>
                    <a:gd name="T40" fmla="*/ 1 w 413"/>
                    <a:gd name="T41" fmla="*/ 0 h 1136"/>
                    <a:gd name="T42" fmla="*/ 1 w 413"/>
                    <a:gd name="T43" fmla="*/ 0 h 1136"/>
                    <a:gd name="T44" fmla="*/ 1 w 413"/>
                    <a:gd name="T45" fmla="*/ 0 h 1136"/>
                    <a:gd name="T46" fmla="*/ 1 w 413"/>
                    <a:gd name="T47" fmla="*/ 0 h 1136"/>
                    <a:gd name="T48" fmla="*/ 1 w 413"/>
                    <a:gd name="T49" fmla="*/ 0 h 1136"/>
                    <a:gd name="T50" fmla="*/ 1 w 413"/>
                    <a:gd name="T51" fmla="*/ 0 h 1136"/>
                    <a:gd name="T52" fmla="*/ 1 w 413"/>
                    <a:gd name="T53" fmla="*/ 0 h 1136"/>
                    <a:gd name="T54" fmla="*/ 1 w 413"/>
                    <a:gd name="T55" fmla="*/ 0 h 1136"/>
                    <a:gd name="T56" fmla="*/ 1 w 413"/>
                    <a:gd name="T57" fmla="*/ 0 h 1136"/>
                    <a:gd name="T58" fmla="*/ 1 w 413"/>
                    <a:gd name="T59" fmla="*/ 0 h 1136"/>
                    <a:gd name="T60" fmla="*/ 1 w 413"/>
                    <a:gd name="T61" fmla="*/ 0 h 1136"/>
                    <a:gd name="T62" fmla="*/ 0 w 413"/>
                    <a:gd name="T63" fmla="*/ 0 h 1136"/>
                    <a:gd name="T64" fmla="*/ 1 w 413"/>
                    <a:gd name="T65" fmla="*/ 0 h 1136"/>
                    <a:gd name="T66" fmla="*/ 1 w 413"/>
                    <a:gd name="T67" fmla="*/ 0 h 1136"/>
                    <a:gd name="T68" fmla="*/ 1 w 413"/>
                    <a:gd name="T69" fmla="*/ 0 h 1136"/>
                    <a:gd name="T70" fmla="*/ 1 w 413"/>
                    <a:gd name="T71" fmla="*/ 0 h 1136"/>
                    <a:gd name="T72" fmla="*/ 1 w 413"/>
                    <a:gd name="T73" fmla="*/ 0 h 1136"/>
                    <a:gd name="T74" fmla="*/ 1 w 413"/>
                    <a:gd name="T75" fmla="*/ 0 h 1136"/>
                    <a:gd name="T76" fmla="*/ 1 w 413"/>
                    <a:gd name="T77" fmla="*/ 0 h 1136"/>
                    <a:gd name="T78" fmla="*/ 1 w 413"/>
                    <a:gd name="T79" fmla="*/ 0 h 1136"/>
                    <a:gd name="T80" fmla="*/ 1 w 413"/>
                    <a:gd name="T81" fmla="*/ 0 h 1136"/>
                    <a:gd name="T82" fmla="*/ 1 w 413"/>
                    <a:gd name="T83" fmla="*/ 0 h 1136"/>
                    <a:gd name="T84" fmla="*/ 1 w 413"/>
                    <a:gd name="T85" fmla="*/ 0 h 1136"/>
                    <a:gd name="T86" fmla="*/ 1 w 413"/>
                    <a:gd name="T87" fmla="*/ 0 h 1136"/>
                    <a:gd name="T88" fmla="*/ 1 w 413"/>
                    <a:gd name="T89" fmla="*/ 0 h 1136"/>
                    <a:gd name="T90" fmla="*/ 1 w 413"/>
                    <a:gd name="T91" fmla="*/ 0 h 1136"/>
                    <a:gd name="T92" fmla="*/ 1 w 413"/>
                    <a:gd name="T93" fmla="*/ 0 h 1136"/>
                    <a:gd name="T94" fmla="*/ 1 w 413"/>
                    <a:gd name="T95" fmla="*/ 0 h 1136"/>
                    <a:gd name="T96" fmla="*/ 1 w 413"/>
                    <a:gd name="T97" fmla="*/ 0 h 1136"/>
                    <a:gd name="T98" fmla="*/ 1 w 413"/>
                    <a:gd name="T99" fmla="*/ 0 h 1136"/>
                    <a:gd name="T100" fmla="*/ 1 w 413"/>
                    <a:gd name="T101" fmla="*/ 0 h 1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3"/>
                    <a:gd name="T154" fmla="*/ 0 h 1136"/>
                    <a:gd name="T155" fmla="*/ 413 w 413"/>
                    <a:gd name="T156" fmla="*/ 1136 h 1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3" h="1136">
                      <a:moveTo>
                        <a:pt x="323" y="0"/>
                      </a:moveTo>
                      <a:lnTo>
                        <a:pt x="365" y="42"/>
                      </a:lnTo>
                      <a:lnTo>
                        <a:pt x="377" y="138"/>
                      </a:lnTo>
                      <a:lnTo>
                        <a:pt x="377" y="239"/>
                      </a:lnTo>
                      <a:lnTo>
                        <a:pt x="377" y="305"/>
                      </a:lnTo>
                      <a:lnTo>
                        <a:pt x="413" y="341"/>
                      </a:lnTo>
                      <a:lnTo>
                        <a:pt x="383" y="359"/>
                      </a:lnTo>
                      <a:lnTo>
                        <a:pt x="377" y="425"/>
                      </a:lnTo>
                      <a:lnTo>
                        <a:pt x="359" y="460"/>
                      </a:lnTo>
                      <a:lnTo>
                        <a:pt x="347" y="514"/>
                      </a:lnTo>
                      <a:lnTo>
                        <a:pt x="329" y="538"/>
                      </a:lnTo>
                      <a:lnTo>
                        <a:pt x="329" y="598"/>
                      </a:lnTo>
                      <a:lnTo>
                        <a:pt x="305" y="658"/>
                      </a:lnTo>
                      <a:lnTo>
                        <a:pt x="299" y="759"/>
                      </a:lnTo>
                      <a:lnTo>
                        <a:pt x="281" y="861"/>
                      </a:lnTo>
                      <a:lnTo>
                        <a:pt x="269" y="885"/>
                      </a:lnTo>
                      <a:lnTo>
                        <a:pt x="269" y="921"/>
                      </a:lnTo>
                      <a:lnTo>
                        <a:pt x="239" y="927"/>
                      </a:lnTo>
                      <a:lnTo>
                        <a:pt x="239" y="951"/>
                      </a:lnTo>
                      <a:lnTo>
                        <a:pt x="227" y="986"/>
                      </a:lnTo>
                      <a:lnTo>
                        <a:pt x="191" y="1028"/>
                      </a:lnTo>
                      <a:lnTo>
                        <a:pt x="155" y="1076"/>
                      </a:lnTo>
                      <a:lnTo>
                        <a:pt x="131" y="1136"/>
                      </a:lnTo>
                      <a:lnTo>
                        <a:pt x="30" y="1136"/>
                      </a:lnTo>
                      <a:lnTo>
                        <a:pt x="191" y="992"/>
                      </a:lnTo>
                      <a:lnTo>
                        <a:pt x="221" y="933"/>
                      </a:lnTo>
                      <a:lnTo>
                        <a:pt x="209" y="873"/>
                      </a:lnTo>
                      <a:lnTo>
                        <a:pt x="245" y="843"/>
                      </a:lnTo>
                      <a:lnTo>
                        <a:pt x="245" y="658"/>
                      </a:lnTo>
                      <a:lnTo>
                        <a:pt x="137" y="640"/>
                      </a:lnTo>
                      <a:lnTo>
                        <a:pt x="72" y="622"/>
                      </a:lnTo>
                      <a:lnTo>
                        <a:pt x="0" y="598"/>
                      </a:lnTo>
                      <a:lnTo>
                        <a:pt x="227" y="592"/>
                      </a:lnTo>
                      <a:lnTo>
                        <a:pt x="263" y="574"/>
                      </a:lnTo>
                      <a:lnTo>
                        <a:pt x="257" y="538"/>
                      </a:lnTo>
                      <a:lnTo>
                        <a:pt x="191" y="526"/>
                      </a:lnTo>
                      <a:lnTo>
                        <a:pt x="119" y="520"/>
                      </a:lnTo>
                      <a:lnTo>
                        <a:pt x="215" y="496"/>
                      </a:lnTo>
                      <a:lnTo>
                        <a:pt x="239" y="478"/>
                      </a:lnTo>
                      <a:lnTo>
                        <a:pt x="155" y="395"/>
                      </a:lnTo>
                      <a:lnTo>
                        <a:pt x="78" y="353"/>
                      </a:lnTo>
                      <a:lnTo>
                        <a:pt x="30" y="299"/>
                      </a:lnTo>
                      <a:lnTo>
                        <a:pt x="12" y="287"/>
                      </a:lnTo>
                      <a:lnTo>
                        <a:pt x="66" y="281"/>
                      </a:lnTo>
                      <a:lnTo>
                        <a:pt x="131" y="311"/>
                      </a:lnTo>
                      <a:lnTo>
                        <a:pt x="215" y="359"/>
                      </a:lnTo>
                      <a:lnTo>
                        <a:pt x="287" y="389"/>
                      </a:lnTo>
                      <a:lnTo>
                        <a:pt x="329" y="377"/>
                      </a:lnTo>
                      <a:lnTo>
                        <a:pt x="353" y="329"/>
                      </a:lnTo>
                      <a:lnTo>
                        <a:pt x="353" y="227"/>
                      </a:lnTo>
                      <a:lnTo>
                        <a:pt x="323"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73"/>
                <p:cNvSpPr>
                  <a:spLocks/>
                </p:cNvSpPr>
                <p:nvPr/>
              </p:nvSpPr>
              <p:spPr bwMode="auto">
                <a:xfrm>
                  <a:off x="3372" y="2900"/>
                  <a:ext cx="412" cy="392"/>
                </a:xfrm>
                <a:custGeom>
                  <a:avLst/>
                  <a:gdLst>
                    <a:gd name="T0" fmla="*/ 0 w 822"/>
                    <a:gd name="T1" fmla="*/ 1 h 783"/>
                    <a:gd name="T2" fmla="*/ 1 w 822"/>
                    <a:gd name="T3" fmla="*/ 1 h 783"/>
                    <a:gd name="T4" fmla="*/ 1 w 822"/>
                    <a:gd name="T5" fmla="*/ 1 h 783"/>
                    <a:gd name="T6" fmla="*/ 1 w 822"/>
                    <a:gd name="T7" fmla="*/ 1 h 783"/>
                    <a:gd name="T8" fmla="*/ 1 w 822"/>
                    <a:gd name="T9" fmla="*/ 1 h 783"/>
                    <a:gd name="T10" fmla="*/ 1 w 822"/>
                    <a:gd name="T11" fmla="*/ 1 h 783"/>
                    <a:gd name="T12" fmla="*/ 1 w 822"/>
                    <a:gd name="T13" fmla="*/ 1 h 783"/>
                    <a:gd name="T14" fmla="*/ 1 w 822"/>
                    <a:gd name="T15" fmla="*/ 1 h 783"/>
                    <a:gd name="T16" fmla="*/ 1 w 822"/>
                    <a:gd name="T17" fmla="*/ 1 h 783"/>
                    <a:gd name="T18" fmla="*/ 1 w 822"/>
                    <a:gd name="T19" fmla="*/ 1 h 783"/>
                    <a:gd name="T20" fmla="*/ 1 w 822"/>
                    <a:gd name="T21" fmla="*/ 0 h 783"/>
                    <a:gd name="T22" fmla="*/ 1 w 822"/>
                    <a:gd name="T23" fmla="*/ 1 h 783"/>
                    <a:gd name="T24" fmla="*/ 1 w 822"/>
                    <a:gd name="T25" fmla="*/ 1 h 783"/>
                    <a:gd name="T26" fmla="*/ 1 w 822"/>
                    <a:gd name="T27" fmla="*/ 1 h 783"/>
                    <a:gd name="T28" fmla="*/ 1 w 822"/>
                    <a:gd name="T29" fmla="*/ 1 h 783"/>
                    <a:gd name="T30" fmla="*/ 1 w 822"/>
                    <a:gd name="T31" fmla="*/ 1 h 783"/>
                    <a:gd name="T32" fmla="*/ 1 w 822"/>
                    <a:gd name="T33" fmla="*/ 1 h 783"/>
                    <a:gd name="T34" fmla="*/ 1 w 822"/>
                    <a:gd name="T35" fmla="*/ 1 h 783"/>
                    <a:gd name="T36" fmla="*/ 1 w 822"/>
                    <a:gd name="T37" fmla="*/ 1 h 783"/>
                    <a:gd name="T38" fmla="*/ 1 w 822"/>
                    <a:gd name="T39" fmla="*/ 1 h 783"/>
                    <a:gd name="T40" fmla="*/ 1 w 822"/>
                    <a:gd name="T41" fmla="*/ 1 h 783"/>
                    <a:gd name="T42" fmla="*/ 1 w 822"/>
                    <a:gd name="T43" fmla="*/ 1 h 783"/>
                    <a:gd name="T44" fmla="*/ 1 w 822"/>
                    <a:gd name="T45" fmla="*/ 1 h 783"/>
                    <a:gd name="T46" fmla="*/ 1 w 822"/>
                    <a:gd name="T47" fmla="*/ 1 h 783"/>
                    <a:gd name="T48" fmla="*/ 0 w 822"/>
                    <a:gd name="T49" fmla="*/ 1 h 7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2"/>
                    <a:gd name="T76" fmla="*/ 0 h 783"/>
                    <a:gd name="T77" fmla="*/ 822 w 822"/>
                    <a:gd name="T78" fmla="*/ 783 h 7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2" h="783">
                      <a:moveTo>
                        <a:pt x="0" y="783"/>
                      </a:moveTo>
                      <a:lnTo>
                        <a:pt x="515" y="604"/>
                      </a:lnTo>
                      <a:lnTo>
                        <a:pt x="557" y="568"/>
                      </a:lnTo>
                      <a:lnTo>
                        <a:pt x="599" y="508"/>
                      </a:lnTo>
                      <a:lnTo>
                        <a:pt x="605" y="448"/>
                      </a:lnTo>
                      <a:lnTo>
                        <a:pt x="611" y="275"/>
                      </a:lnTo>
                      <a:lnTo>
                        <a:pt x="629" y="395"/>
                      </a:lnTo>
                      <a:lnTo>
                        <a:pt x="665" y="424"/>
                      </a:lnTo>
                      <a:lnTo>
                        <a:pt x="689" y="329"/>
                      </a:lnTo>
                      <a:lnTo>
                        <a:pt x="713" y="239"/>
                      </a:lnTo>
                      <a:lnTo>
                        <a:pt x="798" y="0"/>
                      </a:lnTo>
                      <a:lnTo>
                        <a:pt x="744" y="203"/>
                      </a:lnTo>
                      <a:lnTo>
                        <a:pt x="713" y="329"/>
                      </a:lnTo>
                      <a:lnTo>
                        <a:pt x="695" y="424"/>
                      </a:lnTo>
                      <a:lnTo>
                        <a:pt x="665" y="484"/>
                      </a:lnTo>
                      <a:lnTo>
                        <a:pt x="629" y="532"/>
                      </a:lnTo>
                      <a:lnTo>
                        <a:pt x="671" y="568"/>
                      </a:lnTo>
                      <a:lnTo>
                        <a:pt x="725" y="562"/>
                      </a:lnTo>
                      <a:lnTo>
                        <a:pt x="822" y="478"/>
                      </a:lnTo>
                      <a:lnTo>
                        <a:pt x="695" y="628"/>
                      </a:lnTo>
                      <a:lnTo>
                        <a:pt x="563" y="657"/>
                      </a:lnTo>
                      <a:lnTo>
                        <a:pt x="413" y="687"/>
                      </a:lnTo>
                      <a:lnTo>
                        <a:pt x="269" y="717"/>
                      </a:lnTo>
                      <a:lnTo>
                        <a:pt x="108" y="753"/>
                      </a:lnTo>
                      <a:lnTo>
                        <a:pt x="0" y="78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3" name="Freeform 74"/>
                <p:cNvSpPr>
                  <a:spLocks/>
                </p:cNvSpPr>
                <p:nvPr/>
              </p:nvSpPr>
              <p:spPr bwMode="auto">
                <a:xfrm>
                  <a:off x="3738" y="2631"/>
                  <a:ext cx="321" cy="652"/>
                </a:xfrm>
                <a:custGeom>
                  <a:avLst/>
                  <a:gdLst>
                    <a:gd name="T0" fmla="*/ 1 w 642"/>
                    <a:gd name="T1" fmla="*/ 1 h 1303"/>
                    <a:gd name="T2" fmla="*/ 1 w 642"/>
                    <a:gd name="T3" fmla="*/ 0 h 1303"/>
                    <a:gd name="T4" fmla="*/ 1 w 642"/>
                    <a:gd name="T5" fmla="*/ 1 h 1303"/>
                    <a:gd name="T6" fmla="*/ 1 w 642"/>
                    <a:gd name="T7" fmla="*/ 1 h 1303"/>
                    <a:gd name="T8" fmla="*/ 1 w 642"/>
                    <a:gd name="T9" fmla="*/ 1 h 1303"/>
                    <a:gd name="T10" fmla="*/ 1 w 642"/>
                    <a:gd name="T11" fmla="*/ 1 h 1303"/>
                    <a:gd name="T12" fmla="*/ 1 w 642"/>
                    <a:gd name="T13" fmla="*/ 1 h 1303"/>
                    <a:gd name="T14" fmla="*/ 1 w 642"/>
                    <a:gd name="T15" fmla="*/ 1 h 1303"/>
                    <a:gd name="T16" fmla="*/ 1 w 642"/>
                    <a:gd name="T17" fmla="*/ 1 h 1303"/>
                    <a:gd name="T18" fmla="*/ 0 w 642"/>
                    <a:gd name="T19" fmla="*/ 1 h 1303"/>
                    <a:gd name="T20" fmla="*/ 1 w 642"/>
                    <a:gd name="T21" fmla="*/ 1 h 1303"/>
                    <a:gd name="T22" fmla="*/ 1 w 642"/>
                    <a:gd name="T23" fmla="*/ 1 h 1303"/>
                    <a:gd name="T24" fmla="*/ 1 w 642"/>
                    <a:gd name="T25" fmla="*/ 1 h 1303"/>
                    <a:gd name="T26" fmla="*/ 1 w 642"/>
                    <a:gd name="T27" fmla="*/ 1 h 1303"/>
                    <a:gd name="T28" fmla="*/ 1 w 642"/>
                    <a:gd name="T29" fmla="*/ 1 h 1303"/>
                    <a:gd name="T30" fmla="*/ 1 w 642"/>
                    <a:gd name="T31" fmla="*/ 1 h 1303"/>
                    <a:gd name="T32" fmla="*/ 1 w 642"/>
                    <a:gd name="T33" fmla="*/ 1 h 1303"/>
                    <a:gd name="T34" fmla="*/ 1 w 642"/>
                    <a:gd name="T35" fmla="*/ 1 h 1303"/>
                    <a:gd name="T36" fmla="*/ 1 w 642"/>
                    <a:gd name="T37" fmla="*/ 1 h 1303"/>
                    <a:gd name="T38" fmla="*/ 1 w 642"/>
                    <a:gd name="T39" fmla="*/ 1 h 1303"/>
                    <a:gd name="T40" fmla="*/ 1 w 642"/>
                    <a:gd name="T41" fmla="*/ 1 h 1303"/>
                    <a:gd name="T42" fmla="*/ 1 w 642"/>
                    <a:gd name="T43" fmla="*/ 1 h 1303"/>
                    <a:gd name="T44" fmla="*/ 1 w 642"/>
                    <a:gd name="T45" fmla="*/ 1 h 1303"/>
                    <a:gd name="T46" fmla="*/ 1 w 642"/>
                    <a:gd name="T47" fmla="*/ 1 h 1303"/>
                    <a:gd name="T48" fmla="*/ 1 w 642"/>
                    <a:gd name="T49" fmla="*/ 1 h 1303"/>
                    <a:gd name="T50" fmla="*/ 1 w 642"/>
                    <a:gd name="T51" fmla="*/ 1 h 1303"/>
                    <a:gd name="T52" fmla="*/ 1 w 642"/>
                    <a:gd name="T53" fmla="*/ 1 h 13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2"/>
                    <a:gd name="T82" fmla="*/ 0 h 1303"/>
                    <a:gd name="T83" fmla="*/ 642 w 642"/>
                    <a:gd name="T84" fmla="*/ 1303 h 13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2" h="1303">
                      <a:moveTo>
                        <a:pt x="642" y="12"/>
                      </a:moveTo>
                      <a:lnTo>
                        <a:pt x="511" y="0"/>
                      </a:lnTo>
                      <a:lnTo>
                        <a:pt x="439" y="12"/>
                      </a:lnTo>
                      <a:lnTo>
                        <a:pt x="319" y="132"/>
                      </a:lnTo>
                      <a:lnTo>
                        <a:pt x="205" y="275"/>
                      </a:lnTo>
                      <a:lnTo>
                        <a:pt x="139" y="556"/>
                      </a:lnTo>
                      <a:lnTo>
                        <a:pt x="115" y="634"/>
                      </a:lnTo>
                      <a:lnTo>
                        <a:pt x="91" y="861"/>
                      </a:lnTo>
                      <a:lnTo>
                        <a:pt x="79" y="1022"/>
                      </a:lnTo>
                      <a:lnTo>
                        <a:pt x="0" y="1124"/>
                      </a:lnTo>
                      <a:lnTo>
                        <a:pt x="175" y="1303"/>
                      </a:lnTo>
                      <a:lnTo>
                        <a:pt x="91" y="1172"/>
                      </a:lnTo>
                      <a:lnTo>
                        <a:pt x="109" y="1160"/>
                      </a:lnTo>
                      <a:lnTo>
                        <a:pt x="229" y="1225"/>
                      </a:lnTo>
                      <a:lnTo>
                        <a:pt x="373" y="1261"/>
                      </a:lnTo>
                      <a:lnTo>
                        <a:pt x="181" y="1184"/>
                      </a:lnTo>
                      <a:lnTo>
                        <a:pt x="109" y="1118"/>
                      </a:lnTo>
                      <a:lnTo>
                        <a:pt x="109" y="1052"/>
                      </a:lnTo>
                      <a:lnTo>
                        <a:pt x="229" y="1046"/>
                      </a:lnTo>
                      <a:lnTo>
                        <a:pt x="103" y="1016"/>
                      </a:lnTo>
                      <a:lnTo>
                        <a:pt x="115" y="861"/>
                      </a:lnTo>
                      <a:lnTo>
                        <a:pt x="145" y="604"/>
                      </a:lnTo>
                      <a:lnTo>
                        <a:pt x="241" y="281"/>
                      </a:lnTo>
                      <a:lnTo>
                        <a:pt x="307" y="179"/>
                      </a:lnTo>
                      <a:lnTo>
                        <a:pt x="439" y="48"/>
                      </a:lnTo>
                      <a:lnTo>
                        <a:pt x="511" y="30"/>
                      </a:lnTo>
                      <a:lnTo>
                        <a:pt x="642" y="1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04" name="Group 75"/>
                <p:cNvGrpSpPr>
                  <a:grpSpLocks/>
                </p:cNvGrpSpPr>
                <p:nvPr/>
              </p:nvGrpSpPr>
              <p:grpSpPr bwMode="auto">
                <a:xfrm>
                  <a:off x="3470" y="2126"/>
                  <a:ext cx="525" cy="822"/>
                  <a:chOff x="3470" y="2126"/>
                  <a:chExt cx="525" cy="822"/>
                </a:xfrm>
              </p:grpSpPr>
              <p:sp>
                <p:nvSpPr>
                  <p:cNvPr id="35906" name="Freeform 76"/>
                  <p:cNvSpPr>
                    <a:spLocks/>
                  </p:cNvSpPr>
                  <p:nvPr/>
                </p:nvSpPr>
                <p:spPr bwMode="auto">
                  <a:xfrm>
                    <a:off x="3694" y="2569"/>
                    <a:ext cx="189" cy="195"/>
                  </a:xfrm>
                  <a:custGeom>
                    <a:avLst/>
                    <a:gdLst>
                      <a:gd name="T0" fmla="*/ 0 w 379"/>
                      <a:gd name="T1" fmla="*/ 0 h 388"/>
                      <a:gd name="T2" fmla="*/ 0 w 379"/>
                      <a:gd name="T3" fmla="*/ 1 h 388"/>
                      <a:gd name="T4" fmla="*/ 0 w 379"/>
                      <a:gd name="T5" fmla="*/ 1 h 388"/>
                      <a:gd name="T6" fmla="*/ 0 w 379"/>
                      <a:gd name="T7" fmla="*/ 1 h 388"/>
                      <a:gd name="T8" fmla="*/ 0 w 379"/>
                      <a:gd name="T9" fmla="*/ 1 h 388"/>
                      <a:gd name="T10" fmla="*/ 0 w 379"/>
                      <a:gd name="T11" fmla="*/ 1 h 388"/>
                      <a:gd name="T12" fmla="*/ 0 w 379"/>
                      <a:gd name="T13" fmla="*/ 1 h 388"/>
                      <a:gd name="T14" fmla="*/ 0 w 379"/>
                      <a:gd name="T15" fmla="*/ 1 h 388"/>
                      <a:gd name="T16" fmla="*/ 0 w 379"/>
                      <a:gd name="T17" fmla="*/ 1 h 388"/>
                      <a:gd name="T18" fmla="*/ 0 w 379"/>
                      <a:gd name="T19" fmla="*/ 1 h 388"/>
                      <a:gd name="T20" fmla="*/ 0 w 379"/>
                      <a:gd name="T21" fmla="*/ 1 h 388"/>
                      <a:gd name="T22" fmla="*/ 0 w 379"/>
                      <a:gd name="T23" fmla="*/ 0 h 3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9"/>
                      <a:gd name="T37" fmla="*/ 0 h 388"/>
                      <a:gd name="T38" fmla="*/ 379 w 379"/>
                      <a:gd name="T39" fmla="*/ 388 h 3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9" h="388">
                        <a:moveTo>
                          <a:pt x="331" y="0"/>
                        </a:moveTo>
                        <a:lnTo>
                          <a:pt x="72" y="229"/>
                        </a:lnTo>
                        <a:lnTo>
                          <a:pt x="54" y="199"/>
                        </a:lnTo>
                        <a:lnTo>
                          <a:pt x="14" y="294"/>
                        </a:lnTo>
                        <a:lnTo>
                          <a:pt x="0" y="348"/>
                        </a:lnTo>
                        <a:lnTo>
                          <a:pt x="30" y="318"/>
                        </a:lnTo>
                        <a:lnTo>
                          <a:pt x="58" y="255"/>
                        </a:lnTo>
                        <a:lnTo>
                          <a:pt x="113" y="388"/>
                        </a:lnTo>
                        <a:lnTo>
                          <a:pt x="199" y="286"/>
                        </a:lnTo>
                        <a:lnTo>
                          <a:pt x="295" y="127"/>
                        </a:lnTo>
                        <a:lnTo>
                          <a:pt x="379" y="25"/>
                        </a:lnTo>
                        <a:lnTo>
                          <a:pt x="3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77"/>
                  <p:cNvSpPr>
                    <a:spLocks/>
                  </p:cNvSpPr>
                  <p:nvPr/>
                </p:nvSpPr>
                <p:spPr bwMode="auto">
                  <a:xfrm>
                    <a:off x="3692" y="2697"/>
                    <a:ext cx="54" cy="243"/>
                  </a:xfrm>
                  <a:custGeom>
                    <a:avLst/>
                    <a:gdLst>
                      <a:gd name="T0" fmla="*/ 1 w 107"/>
                      <a:gd name="T1" fmla="*/ 0 h 486"/>
                      <a:gd name="T2" fmla="*/ 1 w 107"/>
                      <a:gd name="T3" fmla="*/ 1 h 486"/>
                      <a:gd name="T4" fmla="*/ 1 w 107"/>
                      <a:gd name="T5" fmla="*/ 1 h 486"/>
                      <a:gd name="T6" fmla="*/ 1 w 107"/>
                      <a:gd name="T7" fmla="*/ 1 h 486"/>
                      <a:gd name="T8" fmla="*/ 1 w 107"/>
                      <a:gd name="T9" fmla="*/ 1 h 486"/>
                      <a:gd name="T10" fmla="*/ 1 w 107"/>
                      <a:gd name="T11" fmla="*/ 1 h 486"/>
                      <a:gd name="T12" fmla="*/ 1 w 107"/>
                      <a:gd name="T13" fmla="*/ 1 h 486"/>
                      <a:gd name="T14" fmla="*/ 1 w 107"/>
                      <a:gd name="T15" fmla="*/ 1 h 486"/>
                      <a:gd name="T16" fmla="*/ 1 w 107"/>
                      <a:gd name="T17" fmla="*/ 1 h 486"/>
                      <a:gd name="T18" fmla="*/ 1 w 107"/>
                      <a:gd name="T19" fmla="*/ 1 h 486"/>
                      <a:gd name="T20" fmla="*/ 0 w 107"/>
                      <a:gd name="T21" fmla="*/ 1 h 486"/>
                      <a:gd name="T22" fmla="*/ 0 w 107"/>
                      <a:gd name="T23" fmla="*/ 1 h 486"/>
                      <a:gd name="T24" fmla="*/ 1 w 107"/>
                      <a:gd name="T25" fmla="*/ 1 h 486"/>
                      <a:gd name="T26" fmla="*/ 1 w 107"/>
                      <a:gd name="T27" fmla="*/ 1 h 486"/>
                      <a:gd name="T28" fmla="*/ 1 w 107"/>
                      <a:gd name="T29" fmla="*/ 1 h 486"/>
                      <a:gd name="T30" fmla="*/ 1 w 107"/>
                      <a:gd name="T31" fmla="*/ 1 h 486"/>
                      <a:gd name="T32" fmla="*/ 1 w 107"/>
                      <a:gd name="T33" fmla="*/ 0 h 4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486"/>
                      <a:gd name="T53" fmla="*/ 107 w 107"/>
                      <a:gd name="T54" fmla="*/ 486 h 4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486">
                        <a:moveTo>
                          <a:pt x="60" y="0"/>
                        </a:moveTo>
                        <a:lnTo>
                          <a:pt x="42" y="22"/>
                        </a:lnTo>
                        <a:lnTo>
                          <a:pt x="30" y="39"/>
                        </a:lnTo>
                        <a:lnTo>
                          <a:pt x="20" y="63"/>
                        </a:lnTo>
                        <a:lnTo>
                          <a:pt x="10" y="101"/>
                        </a:lnTo>
                        <a:lnTo>
                          <a:pt x="6" y="141"/>
                        </a:lnTo>
                        <a:lnTo>
                          <a:pt x="10" y="179"/>
                        </a:lnTo>
                        <a:lnTo>
                          <a:pt x="16" y="219"/>
                        </a:lnTo>
                        <a:lnTo>
                          <a:pt x="22" y="241"/>
                        </a:lnTo>
                        <a:lnTo>
                          <a:pt x="2" y="330"/>
                        </a:lnTo>
                        <a:lnTo>
                          <a:pt x="0" y="370"/>
                        </a:lnTo>
                        <a:lnTo>
                          <a:pt x="0" y="420"/>
                        </a:lnTo>
                        <a:lnTo>
                          <a:pt x="6" y="486"/>
                        </a:lnTo>
                        <a:lnTo>
                          <a:pt x="40" y="336"/>
                        </a:lnTo>
                        <a:lnTo>
                          <a:pt x="58" y="237"/>
                        </a:lnTo>
                        <a:lnTo>
                          <a:pt x="107" y="111"/>
                        </a:lnTo>
                        <a:lnTo>
                          <a:pt x="6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Freeform 78"/>
                  <p:cNvSpPr>
                    <a:spLocks/>
                  </p:cNvSpPr>
                  <p:nvPr/>
                </p:nvSpPr>
                <p:spPr bwMode="auto">
                  <a:xfrm>
                    <a:off x="3694" y="2698"/>
                    <a:ext cx="51" cy="128"/>
                  </a:xfrm>
                  <a:custGeom>
                    <a:avLst/>
                    <a:gdLst>
                      <a:gd name="T0" fmla="*/ 1 w 101"/>
                      <a:gd name="T1" fmla="*/ 0 h 257"/>
                      <a:gd name="T2" fmla="*/ 1 w 101"/>
                      <a:gd name="T3" fmla="*/ 0 h 257"/>
                      <a:gd name="T4" fmla="*/ 1 w 101"/>
                      <a:gd name="T5" fmla="*/ 0 h 257"/>
                      <a:gd name="T6" fmla="*/ 1 w 101"/>
                      <a:gd name="T7" fmla="*/ 0 h 257"/>
                      <a:gd name="T8" fmla="*/ 1 w 101"/>
                      <a:gd name="T9" fmla="*/ 0 h 257"/>
                      <a:gd name="T10" fmla="*/ 0 w 101"/>
                      <a:gd name="T11" fmla="*/ 0 h 257"/>
                      <a:gd name="T12" fmla="*/ 1 w 101"/>
                      <a:gd name="T13" fmla="*/ 0 h 257"/>
                      <a:gd name="T14" fmla="*/ 1 w 101"/>
                      <a:gd name="T15" fmla="*/ 0 h 257"/>
                      <a:gd name="T16" fmla="*/ 1 w 101"/>
                      <a:gd name="T17" fmla="*/ 0 h 257"/>
                      <a:gd name="T18" fmla="*/ 1 w 101"/>
                      <a:gd name="T19" fmla="*/ 0 h 257"/>
                      <a:gd name="T20" fmla="*/ 1 w 101"/>
                      <a:gd name="T21" fmla="*/ 0 h 257"/>
                      <a:gd name="T22" fmla="*/ 1 w 101"/>
                      <a:gd name="T23" fmla="*/ 0 h 257"/>
                      <a:gd name="T24" fmla="*/ 1 w 101"/>
                      <a:gd name="T25" fmla="*/ 0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257"/>
                      <a:gd name="T41" fmla="*/ 101 w 101"/>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257">
                        <a:moveTo>
                          <a:pt x="54" y="0"/>
                        </a:moveTo>
                        <a:lnTo>
                          <a:pt x="36" y="22"/>
                        </a:lnTo>
                        <a:lnTo>
                          <a:pt x="24" y="39"/>
                        </a:lnTo>
                        <a:lnTo>
                          <a:pt x="14" y="63"/>
                        </a:lnTo>
                        <a:lnTo>
                          <a:pt x="4" y="101"/>
                        </a:lnTo>
                        <a:lnTo>
                          <a:pt x="0" y="141"/>
                        </a:lnTo>
                        <a:lnTo>
                          <a:pt x="4" y="179"/>
                        </a:lnTo>
                        <a:lnTo>
                          <a:pt x="10" y="219"/>
                        </a:lnTo>
                        <a:lnTo>
                          <a:pt x="16" y="241"/>
                        </a:lnTo>
                        <a:lnTo>
                          <a:pt x="44" y="257"/>
                        </a:lnTo>
                        <a:lnTo>
                          <a:pt x="52" y="231"/>
                        </a:lnTo>
                        <a:lnTo>
                          <a:pt x="101" y="111"/>
                        </a:lnTo>
                        <a:lnTo>
                          <a:pt x="5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09" name="Group 79"/>
                  <p:cNvGrpSpPr>
                    <a:grpSpLocks/>
                  </p:cNvGrpSpPr>
                  <p:nvPr/>
                </p:nvGrpSpPr>
                <p:grpSpPr bwMode="auto">
                  <a:xfrm>
                    <a:off x="3470" y="2126"/>
                    <a:ext cx="525" cy="571"/>
                    <a:chOff x="3470" y="2126"/>
                    <a:chExt cx="525" cy="571"/>
                  </a:xfrm>
                </p:grpSpPr>
                <p:grpSp>
                  <p:nvGrpSpPr>
                    <p:cNvPr id="35912" name="Group 80"/>
                    <p:cNvGrpSpPr>
                      <a:grpSpLocks/>
                    </p:cNvGrpSpPr>
                    <p:nvPr/>
                  </p:nvGrpSpPr>
                  <p:grpSpPr bwMode="auto">
                    <a:xfrm>
                      <a:off x="3526" y="2189"/>
                      <a:ext cx="388" cy="507"/>
                      <a:chOff x="3526" y="2189"/>
                      <a:chExt cx="388" cy="507"/>
                    </a:xfrm>
                  </p:grpSpPr>
                  <p:sp>
                    <p:nvSpPr>
                      <p:cNvPr id="35919" name="Freeform 81"/>
                      <p:cNvSpPr>
                        <a:spLocks/>
                      </p:cNvSpPr>
                      <p:nvPr/>
                    </p:nvSpPr>
                    <p:spPr bwMode="auto">
                      <a:xfrm>
                        <a:off x="3526" y="2189"/>
                        <a:ext cx="388" cy="507"/>
                      </a:xfrm>
                      <a:custGeom>
                        <a:avLst/>
                        <a:gdLst>
                          <a:gd name="T0" fmla="*/ 0 w 777"/>
                          <a:gd name="T1" fmla="*/ 1 h 1014"/>
                          <a:gd name="T2" fmla="*/ 0 w 777"/>
                          <a:gd name="T3" fmla="*/ 1 h 1014"/>
                          <a:gd name="T4" fmla="*/ 0 w 777"/>
                          <a:gd name="T5" fmla="*/ 1 h 1014"/>
                          <a:gd name="T6" fmla="*/ 0 w 777"/>
                          <a:gd name="T7" fmla="*/ 1 h 1014"/>
                          <a:gd name="T8" fmla="*/ 0 w 777"/>
                          <a:gd name="T9" fmla="*/ 1 h 1014"/>
                          <a:gd name="T10" fmla="*/ 0 w 777"/>
                          <a:gd name="T11" fmla="*/ 1 h 1014"/>
                          <a:gd name="T12" fmla="*/ 0 w 777"/>
                          <a:gd name="T13" fmla="*/ 1 h 1014"/>
                          <a:gd name="T14" fmla="*/ 0 w 777"/>
                          <a:gd name="T15" fmla="*/ 1 h 1014"/>
                          <a:gd name="T16" fmla="*/ 0 w 777"/>
                          <a:gd name="T17" fmla="*/ 1 h 1014"/>
                          <a:gd name="T18" fmla="*/ 0 w 777"/>
                          <a:gd name="T19" fmla="*/ 1 h 1014"/>
                          <a:gd name="T20" fmla="*/ 0 w 777"/>
                          <a:gd name="T21" fmla="*/ 1 h 1014"/>
                          <a:gd name="T22" fmla="*/ 0 w 777"/>
                          <a:gd name="T23" fmla="*/ 1 h 1014"/>
                          <a:gd name="T24" fmla="*/ 0 w 777"/>
                          <a:gd name="T25" fmla="*/ 1 h 1014"/>
                          <a:gd name="T26" fmla="*/ 0 w 777"/>
                          <a:gd name="T27" fmla="*/ 1 h 1014"/>
                          <a:gd name="T28" fmla="*/ 0 w 777"/>
                          <a:gd name="T29" fmla="*/ 1 h 1014"/>
                          <a:gd name="T30" fmla="*/ 0 w 777"/>
                          <a:gd name="T31" fmla="*/ 1 h 1014"/>
                          <a:gd name="T32" fmla="*/ 0 w 777"/>
                          <a:gd name="T33" fmla="*/ 1 h 1014"/>
                          <a:gd name="T34" fmla="*/ 0 w 777"/>
                          <a:gd name="T35" fmla="*/ 1 h 1014"/>
                          <a:gd name="T36" fmla="*/ 0 w 777"/>
                          <a:gd name="T37" fmla="*/ 1 h 1014"/>
                          <a:gd name="T38" fmla="*/ 0 w 777"/>
                          <a:gd name="T39" fmla="*/ 1 h 1014"/>
                          <a:gd name="T40" fmla="*/ 0 w 777"/>
                          <a:gd name="T41" fmla="*/ 1 h 1014"/>
                          <a:gd name="T42" fmla="*/ 0 w 777"/>
                          <a:gd name="T43" fmla="*/ 1 h 1014"/>
                          <a:gd name="T44" fmla="*/ 0 w 777"/>
                          <a:gd name="T45" fmla="*/ 1 h 1014"/>
                          <a:gd name="T46" fmla="*/ 0 w 777"/>
                          <a:gd name="T47" fmla="*/ 1 h 1014"/>
                          <a:gd name="T48" fmla="*/ 0 w 777"/>
                          <a:gd name="T49" fmla="*/ 1 h 1014"/>
                          <a:gd name="T50" fmla="*/ 0 w 777"/>
                          <a:gd name="T51" fmla="*/ 1 h 1014"/>
                          <a:gd name="T52" fmla="*/ 0 w 777"/>
                          <a:gd name="T53" fmla="*/ 1 h 1014"/>
                          <a:gd name="T54" fmla="*/ 0 w 777"/>
                          <a:gd name="T55" fmla="*/ 1 h 1014"/>
                          <a:gd name="T56" fmla="*/ 0 w 777"/>
                          <a:gd name="T57" fmla="*/ 1 h 1014"/>
                          <a:gd name="T58" fmla="*/ 0 w 777"/>
                          <a:gd name="T59" fmla="*/ 1 h 1014"/>
                          <a:gd name="T60" fmla="*/ 0 w 777"/>
                          <a:gd name="T61" fmla="*/ 1 h 1014"/>
                          <a:gd name="T62" fmla="*/ 0 w 777"/>
                          <a:gd name="T63" fmla="*/ 1 h 1014"/>
                          <a:gd name="T64" fmla="*/ 0 w 777"/>
                          <a:gd name="T65" fmla="*/ 1 h 1014"/>
                          <a:gd name="T66" fmla="*/ 0 w 777"/>
                          <a:gd name="T67" fmla="*/ 1 h 1014"/>
                          <a:gd name="T68" fmla="*/ 0 w 777"/>
                          <a:gd name="T69" fmla="*/ 1 h 1014"/>
                          <a:gd name="T70" fmla="*/ 0 w 777"/>
                          <a:gd name="T71" fmla="*/ 1 h 1014"/>
                          <a:gd name="T72" fmla="*/ 0 w 777"/>
                          <a:gd name="T73" fmla="*/ 1 h 1014"/>
                          <a:gd name="T74" fmla="*/ 0 w 777"/>
                          <a:gd name="T75" fmla="*/ 1 h 1014"/>
                          <a:gd name="T76" fmla="*/ 0 w 777"/>
                          <a:gd name="T77" fmla="*/ 1 h 1014"/>
                          <a:gd name="T78" fmla="*/ 0 w 777"/>
                          <a:gd name="T79" fmla="*/ 1 h 1014"/>
                          <a:gd name="T80" fmla="*/ 0 w 777"/>
                          <a:gd name="T81" fmla="*/ 1 h 1014"/>
                          <a:gd name="T82" fmla="*/ 0 w 777"/>
                          <a:gd name="T83" fmla="*/ 1 h 1014"/>
                          <a:gd name="T84" fmla="*/ 0 w 777"/>
                          <a:gd name="T85" fmla="*/ 1 h 1014"/>
                          <a:gd name="T86" fmla="*/ 0 w 777"/>
                          <a:gd name="T87" fmla="*/ 1 h 1014"/>
                          <a:gd name="T88" fmla="*/ 0 w 777"/>
                          <a:gd name="T89" fmla="*/ 1 h 1014"/>
                          <a:gd name="T90" fmla="*/ 0 w 777"/>
                          <a:gd name="T91" fmla="*/ 0 h 1014"/>
                          <a:gd name="T92" fmla="*/ 0 w 777"/>
                          <a:gd name="T93" fmla="*/ 1 h 1014"/>
                          <a:gd name="T94" fmla="*/ 0 w 777"/>
                          <a:gd name="T95" fmla="*/ 1 h 10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7"/>
                          <a:gd name="T145" fmla="*/ 0 h 1014"/>
                          <a:gd name="T146" fmla="*/ 777 w 777"/>
                          <a:gd name="T147" fmla="*/ 1014 h 10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7" h="1014">
                            <a:moveTo>
                              <a:pt x="242" y="29"/>
                            </a:moveTo>
                            <a:lnTo>
                              <a:pt x="186" y="61"/>
                            </a:lnTo>
                            <a:lnTo>
                              <a:pt x="134" y="95"/>
                            </a:lnTo>
                            <a:lnTo>
                              <a:pt x="96" y="127"/>
                            </a:lnTo>
                            <a:lnTo>
                              <a:pt x="60" y="161"/>
                            </a:lnTo>
                            <a:lnTo>
                              <a:pt x="32" y="197"/>
                            </a:lnTo>
                            <a:lnTo>
                              <a:pt x="14" y="235"/>
                            </a:lnTo>
                            <a:lnTo>
                              <a:pt x="8" y="274"/>
                            </a:lnTo>
                            <a:lnTo>
                              <a:pt x="2" y="318"/>
                            </a:lnTo>
                            <a:lnTo>
                              <a:pt x="0" y="372"/>
                            </a:lnTo>
                            <a:lnTo>
                              <a:pt x="6" y="420"/>
                            </a:lnTo>
                            <a:lnTo>
                              <a:pt x="0" y="486"/>
                            </a:lnTo>
                            <a:lnTo>
                              <a:pt x="26" y="504"/>
                            </a:lnTo>
                            <a:lnTo>
                              <a:pt x="48" y="522"/>
                            </a:lnTo>
                            <a:lnTo>
                              <a:pt x="50" y="537"/>
                            </a:lnTo>
                            <a:lnTo>
                              <a:pt x="50" y="563"/>
                            </a:lnTo>
                            <a:lnTo>
                              <a:pt x="42" y="593"/>
                            </a:lnTo>
                            <a:lnTo>
                              <a:pt x="18" y="675"/>
                            </a:lnTo>
                            <a:lnTo>
                              <a:pt x="18" y="711"/>
                            </a:lnTo>
                            <a:lnTo>
                              <a:pt x="38" y="719"/>
                            </a:lnTo>
                            <a:lnTo>
                              <a:pt x="68" y="719"/>
                            </a:lnTo>
                            <a:lnTo>
                              <a:pt x="90" y="719"/>
                            </a:lnTo>
                            <a:lnTo>
                              <a:pt x="126" y="816"/>
                            </a:lnTo>
                            <a:lnTo>
                              <a:pt x="128" y="852"/>
                            </a:lnTo>
                            <a:lnTo>
                              <a:pt x="140" y="868"/>
                            </a:lnTo>
                            <a:lnTo>
                              <a:pt x="156" y="874"/>
                            </a:lnTo>
                            <a:lnTo>
                              <a:pt x="158" y="894"/>
                            </a:lnTo>
                            <a:lnTo>
                              <a:pt x="156" y="922"/>
                            </a:lnTo>
                            <a:lnTo>
                              <a:pt x="170" y="966"/>
                            </a:lnTo>
                            <a:lnTo>
                              <a:pt x="188" y="994"/>
                            </a:lnTo>
                            <a:lnTo>
                              <a:pt x="206" y="1006"/>
                            </a:lnTo>
                            <a:lnTo>
                              <a:pt x="248" y="1014"/>
                            </a:lnTo>
                            <a:lnTo>
                              <a:pt x="282" y="1012"/>
                            </a:lnTo>
                            <a:lnTo>
                              <a:pt x="330" y="990"/>
                            </a:lnTo>
                            <a:lnTo>
                              <a:pt x="386" y="958"/>
                            </a:lnTo>
                            <a:lnTo>
                              <a:pt x="410" y="988"/>
                            </a:lnTo>
                            <a:lnTo>
                              <a:pt x="747" y="717"/>
                            </a:lnTo>
                            <a:lnTo>
                              <a:pt x="727" y="671"/>
                            </a:lnTo>
                            <a:lnTo>
                              <a:pt x="747" y="609"/>
                            </a:lnTo>
                            <a:lnTo>
                              <a:pt x="769" y="527"/>
                            </a:lnTo>
                            <a:lnTo>
                              <a:pt x="777" y="424"/>
                            </a:lnTo>
                            <a:lnTo>
                              <a:pt x="775" y="346"/>
                            </a:lnTo>
                            <a:lnTo>
                              <a:pt x="753" y="217"/>
                            </a:lnTo>
                            <a:lnTo>
                              <a:pt x="721" y="101"/>
                            </a:lnTo>
                            <a:lnTo>
                              <a:pt x="685" y="17"/>
                            </a:lnTo>
                            <a:lnTo>
                              <a:pt x="549" y="0"/>
                            </a:lnTo>
                            <a:lnTo>
                              <a:pt x="342" y="2"/>
                            </a:lnTo>
                            <a:lnTo>
                              <a:pt x="242" y="29"/>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20" name="Group 82"/>
                      <p:cNvGrpSpPr>
                        <a:grpSpLocks/>
                      </p:cNvGrpSpPr>
                      <p:nvPr/>
                    </p:nvGrpSpPr>
                    <p:grpSpPr bwMode="auto">
                      <a:xfrm>
                        <a:off x="3681" y="2445"/>
                        <a:ext cx="66" cy="119"/>
                        <a:chOff x="3681" y="2445"/>
                        <a:chExt cx="66" cy="119"/>
                      </a:xfrm>
                    </p:grpSpPr>
                    <p:sp>
                      <p:nvSpPr>
                        <p:cNvPr id="35922" name="Freeform 83"/>
                        <p:cNvSpPr>
                          <a:spLocks/>
                        </p:cNvSpPr>
                        <p:nvPr/>
                      </p:nvSpPr>
                      <p:spPr bwMode="auto">
                        <a:xfrm>
                          <a:off x="3681" y="2445"/>
                          <a:ext cx="50" cy="75"/>
                        </a:xfrm>
                        <a:custGeom>
                          <a:avLst/>
                          <a:gdLst>
                            <a:gd name="T0" fmla="*/ 0 w 100"/>
                            <a:gd name="T1" fmla="*/ 0 h 151"/>
                            <a:gd name="T2" fmla="*/ 1 w 100"/>
                            <a:gd name="T3" fmla="*/ 0 h 151"/>
                            <a:gd name="T4" fmla="*/ 1 w 100"/>
                            <a:gd name="T5" fmla="*/ 0 h 151"/>
                            <a:gd name="T6" fmla="*/ 1 w 100"/>
                            <a:gd name="T7" fmla="*/ 0 h 151"/>
                            <a:gd name="T8" fmla="*/ 1 w 100"/>
                            <a:gd name="T9" fmla="*/ 0 h 151"/>
                            <a:gd name="T10" fmla="*/ 1 w 100"/>
                            <a:gd name="T11" fmla="*/ 0 h 151"/>
                            <a:gd name="T12" fmla="*/ 1 w 100"/>
                            <a:gd name="T13" fmla="*/ 0 h 151"/>
                            <a:gd name="T14" fmla="*/ 1 w 100"/>
                            <a:gd name="T15" fmla="*/ 0 h 151"/>
                            <a:gd name="T16" fmla="*/ 1 w 100"/>
                            <a:gd name="T17" fmla="*/ 0 h 151"/>
                            <a:gd name="T18" fmla="*/ 1 w 100"/>
                            <a:gd name="T19" fmla="*/ 0 h 151"/>
                            <a:gd name="T20" fmla="*/ 1 w 100"/>
                            <a:gd name="T21" fmla="*/ 0 h 151"/>
                            <a:gd name="T22" fmla="*/ 1 w 100"/>
                            <a:gd name="T23" fmla="*/ 0 h 151"/>
                            <a:gd name="T24" fmla="*/ 1 w 100"/>
                            <a:gd name="T25" fmla="*/ 0 h 151"/>
                            <a:gd name="T26" fmla="*/ 1 w 100"/>
                            <a:gd name="T27" fmla="*/ 0 h 151"/>
                            <a:gd name="T28" fmla="*/ 1 w 100"/>
                            <a:gd name="T29" fmla="*/ 0 h 151"/>
                            <a:gd name="T30" fmla="*/ 1 w 100"/>
                            <a:gd name="T31" fmla="*/ 0 h 151"/>
                            <a:gd name="T32" fmla="*/ 1 w 100"/>
                            <a:gd name="T33" fmla="*/ 0 h 151"/>
                            <a:gd name="T34" fmla="*/ 1 w 100"/>
                            <a:gd name="T35" fmla="*/ 0 h 151"/>
                            <a:gd name="T36" fmla="*/ 1 w 100"/>
                            <a:gd name="T37" fmla="*/ 0 h 151"/>
                            <a:gd name="T38" fmla="*/ 1 w 100"/>
                            <a:gd name="T39" fmla="*/ 0 h 151"/>
                            <a:gd name="T40" fmla="*/ 1 w 100"/>
                            <a:gd name="T41" fmla="*/ 0 h 151"/>
                            <a:gd name="T42" fmla="*/ 1 w 100"/>
                            <a:gd name="T43" fmla="*/ 0 h 151"/>
                            <a:gd name="T44" fmla="*/ 1 w 100"/>
                            <a:gd name="T45" fmla="*/ 0 h 151"/>
                            <a:gd name="T46" fmla="*/ 1 w 100"/>
                            <a:gd name="T47" fmla="*/ 0 h 151"/>
                            <a:gd name="T48" fmla="*/ 1 w 100"/>
                            <a:gd name="T49" fmla="*/ 0 h 151"/>
                            <a:gd name="T50" fmla="*/ 1 w 100"/>
                            <a:gd name="T51" fmla="*/ 0 h 151"/>
                            <a:gd name="T52" fmla="*/ 1 w 100"/>
                            <a:gd name="T53" fmla="*/ 0 h 151"/>
                            <a:gd name="T54" fmla="*/ 1 w 100"/>
                            <a:gd name="T55" fmla="*/ 0 h 151"/>
                            <a:gd name="T56" fmla="*/ 1 w 100"/>
                            <a:gd name="T57" fmla="*/ 0 h 151"/>
                            <a:gd name="T58" fmla="*/ 1 w 100"/>
                            <a:gd name="T59" fmla="*/ 0 h 151"/>
                            <a:gd name="T60" fmla="*/ 0 w 100"/>
                            <a:gd name="T61" fmla="*/ 0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51"/>
                            <a:gd name="T95" fmla="*/ 100 w 100"/>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51">
                              <a:moveTo>
                                <a:pt x="0" y="63"/>
                              </a:moveTo>
                              <a:lnTo>
                                <a:pt x="10" y="31"/>
                              </a:lnTo>
                              <a:lnTo>
                                <a:pt x="18" y="10"/>
                              </a:lnTo>
                              <a:lnTo>
                                <a:pt x="26" y="4"/>
                              </a:lnTo>
                              <a:lnTo>
                                <a:pt x="40" y="0"/>
                              </a:lnTo>
                              <a:lnTo>
                                <a:pt x="56" y="0"/>
                              </a:lnTo>
                              <a:lnTo>
                                <a:pt x="72" y="4"/>
                              </a:lnTo>
                              <a:lnTo>
                                <a:pt x="84" y="11"/>
                              </a:lnTo>
                              <a:lnTo>
                                <a:pt x="92" y="27"/>
                              </a:lnTo>
                              <a:lnTo>
                                <a:pt x="98" y="53"/>
                              </a:lnTo>
                              <a:lnTo>
                                <a:pt x="100" y="75"/>
                              </a:lnTo>
                              <a:lnTo>
                                <a:pt x="96" y="105"/>
                              </a:lnTo>
                              <a:lnTo>
                                <a:pt x="90" y="133"/>
                              </a:lnTo>
                              <a:lnTo>
                                <a:pt x="78" y="151"/>
                              </a:lnTo>
                              <a:lnTo>
                                <a:pt x="72" y="129"/>
                              </a:lnTo>
                              <a:lnTo>
                                <a:pt x="84" y="109"/>
                              </a:lnTo>
                              <a:lnTo>
                                <a:pt x="76" y="83"/>
                              </a:lnTo>
                              <a:lnTo>
                                <a:pt x="66" y="93"/>
                              </a:lnTo>
                              <a:lnTo>
                                <a:pt x="44" y="103"/>
                              </a:lnTo>
                              <a:lnTo>
                                <a:pt x="36" y="81"/>
                              </a:lnTo>
                              <a:lnTo>
                                <a:pt x="54" y="73"/>
                              </a:lnTo>
                              <a:lnTo>
                                <a:pt x="72" y="69"/>
                              </a:lnTo>
                              <a:lnTo>
                                <a:pt x="72" y="55"/>
                              </a:lnTo>
                              <a:lnTo>
                                <a:pt x="70" y="37"/>
                              </a:lnTo>
                              <a:lnTo>
                                <a:pt x="80" y="39"/>
                              </a:lnTo>
                              <a:lnTo>
                                <a:pt x="78" y="17"/>
                              </a:lnTo>
                              <a:lnTo>
                                <a:pt x="74" y="11"/>
                              </a:lnTo>
                              <a:lnTo>
                                <a:pt x="58" y="10"/>
                              </a:lnTo>
                              <a:lnTo>
                                <a:pt x="30" y="11"/>
                              </a:lnTo>
                              <a:lnTo>
                                <a:pt x="16" y="33"/>
                              </a:lnTo>
                              <a:lnTo>
                                <a:pt x="0" y="6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84"/>
                        <p:cNvSpPr>
                          <a:spLocks/>
                        </p:cNvSpPr>
                        <p:nvPr/>
                      </p:nvSpPr>
                      <p:spPr bwMode="auto">
                        <a:xfrm>
                          <a:off x="3702" y="2522"/>
                          <a:ext cx="45" cy="42"/>
                        </a:xfrm>
                        <a:custGeom>
                          <a:avLst/>
                          <a:gdLst>
                            <a:gd name="T0" fmla="*/ 1 w 89"/>
                            <a:gd name="T1" fmla="*/ 0 h 84"/>
                            <a:gd name="T2" fmla="*/ 1 w 89"/>
                            <a:gd name="T3" fmla="*/ 1 h 84"/>
                            <a:gd name="T4" fmla="*/ 1 w 89"/>
                            <a:gd name="T5" fmla="*/ 1 h 84"/>
                            <a:gd name="T6" fmla="*/ 1 w 89"/>
                            <a:gd name="T7" fmla="*/ 1 h 84"/>
                            <a:gd name="T8" fmla="*/ 1 w 89"/>
                            <a:gd name="T9" fmla="*/ 1 h 84"/>
                            <a:gd name="T10" fmla="*/ 0 w 89"/>
                            <a:gd name="T11" fmla="*/ 1 h 84"/>
                            <a:gd name="T12" fmla="*/ 1 w 89"/>
                            <a:gd name="T13" fmla="*/ 1 h 84"/>
                            <a:gd name="T14" fmla="*/ 1 w 89"/>
                            <a:gd name="T15" fmla="*/ 1 h 84"/>
                            <a:gd name="T16" fmla="*/ 1 w 89"/>
                            <a:gd name="T17" fmla="*/ 1 h 84"/>
                            <a:gd name="T18" fmla="*/ 1 w 89"/>
                            <a:gd name="T19" fmla="*/ 1 h 84"/>
                            <a:gd name="T20" fmla="*/ 1 w 89"/>
                            <a:gd name="T21" fmla="*/ 1 h 84"/>
                            <a:gd name="T22" fmla="*/ 1 w 89"/>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84"/>
                            <a:gd name="T38" fmla="*/ 89 w 89"/>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84">
                              <a:moveTo>
                                <a:pt x="66" y="0"/>
                              </a:moveTo>
                              <a:lnTo>
                                <a:pt x="54" y="28"/>
                              </a:lnTo>
                              <a:lnTo>
                                <a:pt x="48" y="42"/>
                              </a:lnTo>
                              <a:lnTo>
                                <a:pt x="36" y="52"/>
                              </a:lnTo>
                              <a:lnTo>
                                <a:pt x="20" y="54"/>
                              </a:lnTo>
                              <a:lnTo>
                                <a:pt x="0" y="54"/>
                              </a:lnTo>
                              <a:lnTo>
                                <a:pt x="44" y="60"/>
                              </a:lnTo>
                              <a:lnTo>
                                <a:pt x="70" y="72"/>
                              </a:lnTo>
                              <a:lnTo>
                                <a:pt x="89" y="84"/>
                              </a:lnTo>
                              <a:lnTo>
                                <a:pt x="72" y="56"/>
                              </a:lnTo>
                              <a:lnTo>
                                <a:pt x="68" y="28"/>
                              </a:lnTo>
                              <a:lnTo>
                                <a:pt x="66"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21" name="Freeform 85"/>
                      <p:cNvSpPr>
                        <a:spLocks/>
                      </p:cNvSpPr>
                      <p:nvPr/>
                    </p:nvSpPr>
                    <p:spPr bwMode="auto">
                      <a:xfrm>
                        <a:off x="3591" y="2515"/>
                        <a:ext cx="38" cy="57"/>
                      </a:xfrm>
                      <a:custGeom>
                        <a:avLst/>
                        <a:gdLst>
                          <a:gd name="T0" fmla="*/ 1 w 76"/>
                          <a:gd name="T1" fmla="*/ 0 h 114"/>
                          <a:gd name="T2" fmla="*/ 1 w 76"/>
                          <a:gd name="T3" fmla="*/ 1 h 114"/>
                          <a:gd name="T4" fmla="*/ 1 w 76"/>
                          <a:gd name="T5" fmla="*/ 1 h 114"/>
                          <a:gd name="T6" fmla="*/ 1 w 76"/>
                          <a:gd name="T7" fmla="*/ 1 h 114"/>
                          <a:gd name="T8" fmla="*/ 1 w 76"/>
                          <a:gd name="T9" fmla="*/ 1 h 114"/>
                          <a:gd name="T10" fmla="*/ 0 w 76"/>
                          <a:gd name="T11" fmla="*/ 1 h 114"/>
                          <a:gd name="T12" fmla="*/ 1 w 76"/>
                          <a:gd name="T13" fmla="*/ 1 h 114"/>
                          <a:gd name="T14" fmla="*/ 1 w 76"/>
                          <a:gd name="T15" fmla="*/ 1 h 114"/>
                          <a:gd name="T16" fmla="*/ 1 w 76"/>
                          <a:gd name="T17" fmla="*/ 1 h 114"/>
                          <a:gd name="T18" fmla="*/ 1 w 76"/>
                          <a:gd name="T19" fmla="*/ 1 h 114"/>
                          <a:gd name="T20" fmla="*/ 1 w 76"/>
                          <a:gd name="T21" fmla="*/ 1 h 114"/>
                          <a:gd name="T22" fmla="*/ 1 w 76"/>
                          <a:gd name="T23" fmla="*/ 1 h 114"/>
                          <a:gd name="T24" fmla="*/ 1 w 76"/>
                          <a:gd name="T25" fmla="*/ 1 h 114"/>
                          <a:gd name="T26" fmla="*/ 1 w 76"/>
                          <a:gd name="T27" fmla="*/ 1 h 114"/>
                          <a:gd name="T28" fmla="*/ 1 w 76"/>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4"/>
                          <a:gd name="T47" fmla="*/ 76 w 76"/>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4">
                            <a:moveTo>
                              <a:pt x="12" y="0"/>
                            </a:moveTo>
                            <a:lnTo>
                              <a:pt x="22" y="10"/>
                            </a:lnTo>
                            <a:lnTo>
                              <a:pt x="24" y="22"/>
                            </a:lnTo>
                            <a:lnTo>
                              <a:pt x="20" y="32"/>
                            </a:lnTo>
                            <a:lnTo>
                              <a:pt x="12" y="42"/>
                            </a:lnTo>
                            <a:lnTo>
                              <a:pt x="0" y="52"/>
                            </a:lnTo>
                            <a:lnTo>
                              <a:pt x="10" y="60"/>
                            </a:lnTo>
                            <a:lnTo>
                              <a:pt x="28" y="64"/>
                            </a:lnTo>
                            <a:lnTo>
                              <a:pt x="44" y="74"/>
                            </a:lnTo>
                            <a:lnTo>
                              <a:pt x="76" y="114"/>
                            </a:lnTo>
                            <a:lnTo>
                              <a:pt x="36" y="50"/>
                            </a:lnTo>
                            <a:lnTo>
                              <a:pt x="30" y="36"/>
                            </a:lnTo>
                            <a:lnTo>
                              <a:pt x="30" y="20"/>
                            </a:lnTo>
                            <a:lnTo>
                              <a:pt x="34" y="12"/>
                            </a:lnTo>
                            <a:lnTo>
                              <a:pt x="1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13" name="Group 86"/>
                    <p:cNvGrpSpPr>
                      <a:grpSpLocks/>
                    </p:cNvGrpSpPr>
                    <p:nvPr/>
                  </p:nvGrpSpPr>
                  <p:grpSpPr bwMode="auto">
                    <a:xfrm>
                      <a:off x="3470" y="2126"/>
                      <a:ext cx="525" cy="571"/>
                      <a:chOff x="3470" y="2126"/>
                      <a:chExt cx="525" cy="571"/>
                    </a:xfrm>
                  </p:grpSpPr>
                  <p:sp>
                    <p:nvSpPr>
                      <p:cNvPr id="35914" name="Freeform 87"/>
                      <p:cNvSpPr>
                        <a:spLocks/>
                      </p:cNvSpPr>
                      <p:nvPr/>
                    </p:nvSpPr>
                    <p:spPr bwMode="auto">
                      <a:xfrm>
                        <a:off x="3470" y="2126"/>
                        <a:ext cx="525" cy="571"/>
                      </a:xfrm>
                      <a:custGeom>
                        <a:avLst/>
                        <a:gdLst>
                          <a:gd name="T0" fmla="*/ 1 w 1050"/>
                          <a:gd name="T1" fmla="*/ 1 h 1142"/>
                          <a:gd name="T2" fmla="*/ 1 w 1050"/>
                          <a:gd name="T3" fmla="*/ 1 h 1142"/>
                          <a:gd name="T4" fmla="*/ 1 w 1050"/>
                          <a:gd name="T5" fmla="*/ 1 h 1142"/>
                          <a:gd name="T6" fmla="*/ 1 w 1050"/>
                          <a:gd name="T7" fmla="*/ 1 h 1142"/>
                          <a:gd name="T8" fmla="*/ 1 w 1050"/>
                          <a:gd name="T9" fmla="*/ 1 h 1142"/>
                          <a:gd name="T10" fmla="*/ 1 w 1050"/>
                          <a:gd name="T11" fmla="*/ 1 h 1142"/>
                          <a:gd name="T12" fmla="*/ 1 w 1050"/>
                          <a:gd name="T13" fmla="*/ 1 h 1142"/>
                          <a:gd name="T14" fmla="*/ 0 w 1050"/>
                          <a:gd name="T15" fmla="*/ 1 h 1142"/>
                          <a:gd name="T16" fmla="*/ 1 w 1050"/>
                          <a:gd name="T17" fmla="*/ 1 h 1142"/>
                          <a:gd name="T18" fmla="*/ 1 w 1050"/>
                          <a:gd name="T19" fmla="*/ 1 h 1142"/>
                          <a:gd name="T20" fmla="*/ 1 w 1050"/>
                          <a:gd name="T21" fmla="*/ 1 h 1142"/>
                          <a:gd name="T22" fmla="*/ 1 w 1050"/>
                          <a:gd name="T23" fmla="*/ 1 h 1142"/>
                          <a:gd name="T24" fmla="*/ 1 w 1050"/>
                          <a:gd name="T25" fmla="*/ 1 h 1142"/>
                          <a:gd name="T26" fmla="*/ 1 w 1050"/>
                          <a:gd name="T27" fmla="*/ 1 h 1142"/>
                          <a:gd name="T28" fmla="*/ 1 w 1050"/>
                          <a:gd name="T29" fmla="*/ 1 h 1142"/>
                          <a:gd name="T30" fmla="*/ 1 w 1050"/>
                          <a:gd name="T31" fmla="*/ 1 h 1142"/>
                          <a:gd name="T32" fmla="*/ 1 w 1050"/>
                          <a:gd name="T33" fmla="*/ 1 h 1142"/>
                          <a:gd name="T34" fmla="*/ 1 w 1050"/>
                          <a:gd name="T35" fmla="*/ 1 h 1142"/>
                          <a:gd name="T36" fmla="*/ 1 w 1050"/>
                          <a:gd name="T37" fmla="*/ 1 h 1142"/>
                          <a:gd name="T38" fmla="*/ 1 w 1050"/>
                          <a:gd name="T39" fmla="*/ 1 h 1142"/>
                          <a:gd name="T40" fmla="*/ 1 w 1050"/>
                          <a:gd name="T41" fmla="*/ 1 h 1142"/>
                          <a:gd name="T42" fmla="*/ 1 w 1050"/>
                          <a:gd name="T43" fmla="*/ 1 h 1142"/>
                          <a:gd name="T44" fmla="*/ 1 w 1050"/>
                          <a:gd name="T45" fmla="*/ 1 h 1142"/>
                          <a:gd name="T46" fmla="*/ 1 w 1050"/>
                          <a:gd name="T47" fmla="*/ 1 h 1142"/>
                          <a:gd name="T48" fmla="*/ 1 w 1050"/>
                          <a:gd name="T49" fmla="*/ 1 h 1142"/>
                          <a:gd name="T50" fmla="*/ 1 w 1050"/>
                          <a:gd name="T51" fmla="*/ 1 h 1142"/>
                          <a:gd name="T52" fmla="*/ 1 w 1050"/>
                          <a:gd name="T53" fmla="*/ 1 h 1142"/>
                          <a:gd name="T54" fmla="*/ 1 w 1050"/>
                          <a:gd name="T55" fmla="*/ 1 h 1142"/>
                          <a:gd name="T56" fmla="*/ 1 w 1050"/>
                          <a:gd name="T57" fmla="*/ 1 h 1142"/>
                          <a:gd name="T58" fmla="*/ 1 w 1050"/>
                          <a:gd name="T59" fmla="*/ 1 h 1142"/>
                          <a:gd name="T60" fmla="*/ 1 w 1050"/>
                          <a:gd name="T61" fmla="*/ 1 h 1142"/>
                          <a:gd name="T62" fmla="*/ 1 w 1050"/>
                          <a:gd name="T63" fmla="*/ 1 h 1142"/>
                          <a:gd name="T64" fmla="*/ 1 w 1050"/>
                          <a:gd name="T65" fmla="*/ 1 h 1142"/>
                          <a:gd name="T66" fmla="*/ 1 w 1050"/>
                          <a:gd name="T67" fmla="*/ 1 h 1142"/>
                          <a:gd name="T68" fmla="*/ 1 w 1050"/>
                          <a:gd name="T69" fmla="*/ 1 h 1142"/>
                          <a:gd name="T70" fmla="*/ 1 w 1050"/>
                          <a:gd name="T71" fmla="*/ 1 h 1142"/>
                          <a:gd name="T72" fmla="*/ 1 w 1050"/>
                          <a:gd name="T73" fmla="*/ 1 h 1142"/>
                          <a:gd name="T74" fmla="*/ 1 w 1050"/>
                          <a:gd name="T75" fmla="*/ 1 h 1142"/>
                          <a:gd name="T76" fmla="*/ 1 w 1050"/>
                          <a:gd name="T77" fmla="*/ 1 h 1142"/>
                          <a:gd name="T78" fmla="*/ 1 w 1050"/>
                          <a:gd name="T79" fmla="*/ 1 h 1142"/>
                          <a:gd name="T80" fmla="*/ 1 w 1050"/>
                          <a:gd name="T81" fmla="*/ 1 h 1142"/>
                          <a:gd name="T82" fmla="*/ 1 w 1050"/>
                          <a:gd name="T83" fmla="*/ 1 h 1142"/>
                          <a:gd name="T84" fmla="*/ 1 w 1050"/>
                          <a:gd name="T85" fmla="*/ 1 h 1142"/>
                          <a:gd name="T86" fmla="*/ 1 w 1050"/>
                          <a:gd name="T87" fmla="*/ 1 h 1142"/>
                          <a:gd name="T88" fmla="*/ 1 w 1050"/>
                          <a:gd name="T89" fmla="*/ 1 h 1142"/>
                          <a:gd name="T90" fmla="*/ 1 w 1050"/>
                          <a:gd name="T91" fmla="*/ 1 h 1142"/>
                          <a:gd name="T92" fmla="*/ 1 w 1050"/>
                          <a:gd name="T93" fmla="*/ 1 h 1142"/>
                          <a:gd name="T94" fmla="*/ 1 w 1050"/>
                          <a:gd name="T95" fmla="*/ 1 h 1142"/>
                          <a:gd name="T96" fmla="*/ 1 w 1050"/>
                          <a:gd name="T97" fmla="*/ 1 h 1142"/>
                          <a:gd name="T98" fmla="*/ 1 w 1050"/>
                          <a:gd name="T99" fmla="*/ 1 h 1142"/>
                          <a:gd name="T100" fmla="*/ 1 w 1050"/>
                          <a:gd name="T101" fmla="*/ 1 h 1142"/>
                          <a:gd name="T102" fmla="*/ 1 w 1050"/>
                          <a:gd name="T103" fmla="*/ 1 h 1142"/>
                          <a:gd name="T104" fmla="*/ 1 w 1050"/>
                          <a:gd name="T105" fmla="*/ 1 h 1142"/>
                          <a:gd name="T106" fmla="*/ 1 w 1050"/>
                          <a:gd name="T107" fmla="*/ 1 h 1142"/>
                          <a:gd name="T108" fmla="*/ 1 w 1050"/>
                          <a:gd name="T109" fmla="*/ 1 h 1142"/>
                          <a:gd name="T110" fmla="*/ 1 w 1050"/>
                          <a:gd name="T111" fmla="*/ 1 h 1142"/>
                          <a:gd name="T112" fmla="*/ 1 w 1050"/>
                          <a:gd name="T113" fmla="*/ 1 h 1142"/>
                          <a:gd name="T114" fmla="*/ 1 w 1050"/>
                          <a:gd name="T115" fmla="*/ 1 h 1142"/>
                          <a:gd name="T116" fmla="*/ 1 w 1050"/>
                          <a:gd name="T117" fmla="*/ 0 h 11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0"/>
                          <a:gd name="T178" fmla="*/ 0 h 1142"/>
                          <a:gd name="T179" fmla="*/ 1050 w 1050"/>
                          <a:gd name="T180" fmla="*/ 1142 h 11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0" h="1142">
                            <a:moveTo>
                              <a:pt x="503" y="0"/>
                            </a:moveTo>
                            <a:lnTo>
                              <a:pt x="455" y="2"/>
                            </a:lnTo>
                            <a:lnTo>
                              <a:pt x="419" y="8"/>
                            </a:lnTo>
                            <a:lnTo>
                              <a:pt x="379" y="18"/>
                            </a:lnTo>
                            <a:lnTo>
                              <a:pt x="333" y="34"/>
                            </a:lnTo>
                            <a:lnTo>
                              <a:pt x="295" y="50"/>
                            </a:lnTo>
                            <a:lnTo>
                              <a:pt x="251" y="88"/>
                            </a:lnTo>
                            <a:lnTo>
                              <a:pt x="211" y="126"/>
                            </a:lnTo>
                            <a:lnTo>
                              <a:pt x="173" y="167"/>
                            </a:lnTo>
                            <a:lnTo>
                              <a:pt x="89" y="221"/>
                            </a:lnTo>
                            <a:lnTo>
                              <a:pt x="59" y="241"/>
                            </a:lnTo>
                            <a:lnTo>
                              <a:pt x="37" y="263"/>
                            </a:lnTo>
                            <a:lnTo>
                              <a:pt x="24" y="283"/>
                            </a:lnTo>
                            <a:lnTo>
                              <a:pt x="8" y="307"/>
                            </a:lnTo>
                            <a:lnTo>
                              <a:pt x="2" y="331"/>
                            </a:lnTo>
                            <a:lnTo>
                              <a:pt x="0" y="357"/>
                            </a:lnTo>
                            <a:lnTo>
                              <a:pt x="0" y="383"/>
                            </a:lnTo>
                            <a:lnTo>
                              <a:pt x="6" y="412"/>
                            </a:lnTo>
                            <a:lnTo>
                              <a:pt x="22" y="446"/>
                            </a:lnTo>
                            <a:lnTo>
                              <a:pt x="35" y="464"/>
                            </a:lnTo>
                            <a:lnTo>
                              <a:pt x="53" y="478"/>
                            </a:lnTo>
                            <a:lnTo>
                              <a:pt x="79" y="486"/>
                            </a:lnTo>
                            <a:lnTo>
                              <a:pt x="107" y="492"/>
                            </a:lnTo>
                            <a:lnTo>
                              <a:pt x="147" y="500"/>
                            </a:lnTo>
                            <a:lnTo>
                              <a:pt x="123" y="468"/>
                            </a:lnTo>
                            <a:lnTo>
                              <a:pt x="115" y="438"/>
                            </a:lnTo>
                            <a:lnTo>
                              <a:pt x="117" y="402"/>
                            </a:lnTo>
                            <a:lnTo>
                              <a:pt x="125" y="367"/>
                            </a:lnTo>
                            <a:lnTo>
                              <a:pt x="137" y="345"/>
                            </a:lnTo>
                            <a:lnTo>
                              <a:pt x="153" y="321"/>
                            </a:lnTo>
                            <a:lnTo>
                              <a:pt x="173" y="301"/>
                            </a:lnTo>
                            <a:lnTo>
                              <a:pt x="197" y="283"/>
                            </a:lnTo>
                            <a:lnTo>
                              <a:pt x="227" y="267"/>
                            </a:lnTo>
                            <a:lnTo>
                              <a:pt x="323" y="237"/>
                            </a:lnTo>
                            <a:lnTo>
                              <a:pt x="305" y="257"/>
                            </a:lnTo>
                            <a:lnTo>
                              <a:pt x="291" y="269"/>
                            </a:lnTo>
                            <a:lnTo>
                              <a:pt x="271" y="277"/>
                            </a:lnTo>
                            <a:lnTo>
                              <a:pt x="241" y="287"/>
                            </a:lnTo>
                            <a:lnTo>
                              <a:pt x="221" y="293"/>
                            </a:lnTo>
                            <a:lnTo>
                              <a:pt x="199" y="307"/>
                            </a:lnTo>
                            <a:lnTo>
                              <a:pt x="189" y="325"/>
                            </a:lnTo>
                            <a:lnTo>
                              <a:pt x="181" y="343"/>
                            </a:lnTo>
                            <a:lnTo>
                              <a:pt x="177" y="363"/>
                            </a:lnTo>
                            <a:lnTo>
                              <a:pt x="177" y="385"/>
                            </a:lnTo>
                            <a:lnTo>
                              <a:pt x="185" y="408"/>
                            </a:lnTo>
                            <a:lnTo>
                              <a:pt x="191" y="444"/>
                            </a:lnTo>
                            <a:lnTo>
                              <a:pt x="207" y="476"/>
                            </a:lnTo>
                            <a:lnTo>
                              <a:pt x="231" y="528"/>
                            </a:lnTo>
                            <a:lnTo>
                              <a:pt x="273" y="630"/>
                            </a:lnTo>
                            <a:lnTo>
                              <a:pt x="303" y="685"/>
                            </a:lnTo>
                            <a:lnTo>
                              <a:pt x="337" y="699"/>
                            </a:lnTo>
                            <a:lnTo>
                              <a:pt x="345" y="749"/>
                            </a:lnTo>
                            <a:lnTo>
                              <a:pt x="351" y="875"/>
                            </a:lnTo>
                            <a:lnTo>
                              <a:pt x="357" y="910"/>
                            </a:lnTo>
                            <a:lnTo>
                              <a:pt x="361" y="940"/>
                            </a:lnTo>
                            <a:lnTo>
                              <a:pt x="361" y="960"/>
                            </a:lnTo>
                            <a:lnTo>
                              <a:pt x="343" y="982"/>
                            </a:lnTo>
                            <a:lnTo>
                              <a:pt x="321" y="996"/>
                            </a:lnTo>
                            <a:lnTo>
                              <a:pt x="293" y="1012"/>
                            </a:lnTo>
                            <a:lnTo>
                              <a:pt x="271" y="1030"/>
                            </a:lnTo>
                            <a:lnTo>
                              <a:pt x="267" y="1042"/>
                            </a:lnTo>
                            <a:lnTo>
                              <a:pt x="267" y="1060"/>
                            </a:lnTo>
                            <a:lnTo>
                              <a:pt x="271" y="1074"/>
                            </a:lnTo>
                            <a:lnTo>
                              <a:pt x="277" y="1086"/>
                            </a:lnTo>
                            <a:lnTo>
                              <a:pt x="283" y="1102"/>
                            </a:lnTo>
                            <a:lnTo>
                              <a:pt x="297" y="1120"/>
                            </a:lnTo>
                            <a:lnTo>
                              <a:pt x="311" y="1130"/>
                            </a:lnTo>
                            <a:lnTo>
                              <a:pt x="327" y="1136"/>
                            </a:lnTo>
                            <a:lnTo>
                              <a:pt x="345" y="1140"/>
                            </a:lnTo>
                            <a:lnTo>
                              <a:pt x="369" y="1142"/>
                            </a:lnTo>
                            <a:lnTo>
                              <a:pt x="387" y="1140"/>
                            </a:lnTo>
                            <a:lnTo>
                              <a:pt x="409" y="1134"/>
                            </a:lnTo>
                            <a:lnTo>
                              <a:pt x="427" y="1128"/>
                            </a:lnTo>
                            <a:lnTo>
                              <a:pt x="447" y="1116"/>
                            </a:lnTo>
                            <a:lnTo>
                              <a:pt x="471" y="1100"/>
                            </a:lnTo>
                            <a:lnTo>
                              <a:pt x="485" y="1090"/>
                            </a:lnTo>
                            <a:lnTo>
                              <a:pt x="483" y="1040"/>
                            </a:lnTo>
                            <a:lnTo>
                              <a:pt x="467" y="873"/>
                            </a:lnTo>
                            <a:lnTo>
                              <a:pt x="415" y="777"/>
                            </a:lnTo>
                            <a:lnTo>
                              <a:pt x="401" y="737"/>
                            </a:lnTo>
                            <a:lnTo>
                              <a:pt x="393" y="697"/>
                            </a:lnTo>
                            <a:lnTo>
                              <a:pt x="403" y="675"/>
                            </a:lnTo>
                            <a:lnTo>
                              <a:pt x="415" y="649"/>
                            </a:lnTo>
                            <a:lnTo>
                              <a:pt x="431" y="634"/>
                            </a:lnTo>
                            <a:lnTo>
                              <a:pt x="455" y="624"/>
                            </a:lnTo>
                            <a:lnTo>
                              <a:pt x="477" y="626"/>
                            </a:lnTo>
                            <a:lnTo>
                              <a:pt x="503" y="634"/>
                            </a:lnTo>
                            <a:lnTo>
                              <a:pt x="529" y="653"/>
                            </a:lnTo>
                            <a:lnTo>
                              <a:pt x="539" y="671"/>
                            </a:lnTo>
                            <a:lnTo>
                              <a:pt x="547" y="701"/>
                            </a:lnTo>
                            <a:lnTo>
                              <a:pt x="548" y="729"/>
                            </a:lnTo>
                            <a:lnTo>
                              <a:pt x="543" y="757"/>
                            </a:lnTo>
                            <a:lnTo>
                              <a:pt x="537" y="781"/>
                            </a:lnTo>
                            <a:lnTo>
                              <a:pt x="537" y="799"/>
                            </a:lnTo>
                            <a:lnTo>
                              <a:pt x="548" y="815"/>
                            </a:lnTo>
                            <a:lnTo>
                              <a:pt x="744" y="948"/>
                            </a:lnTo>
                            <a:lnTo>
                              <a:pt x="818" y="940"/>
                            </a:lnTo>
                            <a:lnTo>
                              <a:pt x="904" y="934"/>
                            </a:lnTo>
                            <a:lnTo>
                              <a:pt x="980" y="914"/>
                            </a:lnTo>
                            <a:lnTo>
                              <a:pt x="1012" y="883"/>
                            </a:lnTo>
                            <a:lnTo>
                              <a:pt x="1030" y="865"/>
                            </a:lnTo>
                            <a:lnTo>
                              <a:pt x="1038" y="835"/>
                            </a:lnTo>
                            <a:lnTo>
                              <a:pt x="1044" y="801"/>
                            </a:lnTo>
                            <a:lnTo>
                              <a:pt x="1050" y="743"/>
                            </a:lnTo>
                            <a:lnTo>
                              <a:pt x="1032" y="705"/>
                            </a:lnTo>
                            <a:lnTo>
                              <a:pt x="1024" y="610"/>
                            </a:lnTo>
                            <a:lnTo>
                              <a:pt x="994" y="478"/>
                            </a:lnTo>
                            <a:lnTo>
                              <a:pt x="970" y="377"/>
                            </a:lnTo>
                            <a:lnTo>
                              <a:pt x="922" y="277"/>
                            </a:lnTo>
                            <a:lnTo>
                              <a:pt x="880" y="191"/>
                            </a:lnTo>
                            <a:lnTo>
                              <a:pt x="856" y="149"/>
                            </a:lnTo>
                            <a:lnTo>
                              <a:pt x="820" y="100"/>
                            </a:lnTo>
                            <a:lnTo>
                              <a:pt x="790" y="74"/>
                            </a:lnTo>
                            <a:lnTo>
                              <a:pt x="728" y="42"/>
                            </a:lnTo>
                            <a:lnTo>
                              <a:pt x="674" y="18"/>
                            </a:lnTo>
                            <a:lnTo>
                              <a:pt x="614" y="4"/>
                            </a:lnTo>
                            <a:lnTo>
                              <a:pt x="556" y="0"/>
                            </a:lnTo>
                            <a:lnTo>
                              <a:pt x="503"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Freeform 88"/>
                      <p:cNvSpPr>
                        <a:spLocks/>
                      </p:cNvSpPr>
                      <p:nvPr/>
                    </p:nvSpPr>
                    <p:spPr bwMode="auto">
                      <a:xfrm>
                        <a:off x="3524" y="2416"/>
                        <a:ext cx="45" cy="32"/>
                      </a:xfrm>
                      <a:custGeom>
                        <a:avLst/>
                        <a:gdLst>
                          <a:gd name="T0" fmla="*/ 1 w 90"/>
                          <a:gd name="T1" fmla="*/ 0 h 64"/>
                          <a:gd name="T2" fmla="*/ 1 w 90"/>
                          <a:gd name="T3" fmla="*/ 1 h 64"/>
                          <a:gd name="T4" fmla="*/ 0 w 90"/>
                          <a:gd name="T5" fmla="*/ 1 h 64"/>
                          <a:gd name="T6" fmla="*/ 1 w 90"/>
                          <a:gd name="T7" fmla="*/ 1 h 64"/>
                          <a:gd name="T8" fmla="*/ 1 w 90"/>
                          <a:gd name="T9" fmla="*/ 1 h 64"/>
                          <a:gd name="T10" fmla="*/ 1 w 90"/>
                          <a:gd name="T11" fmla="*/ 1 h 64"/>
                          <a:gd name="T12" fmla="*/ 1 w 90"/>
                          <a:gd name="T13" fmla="*/ 1 h 64"/>
                          <a:gd name="T14" fmla="*/ 1 w 90"/>
                          <a:gd name="T15" fmla="*/ 1 h 64"/>
                          <a:gd name="T16" fmla="*/ 1 w 90"/>
                          <a:gd name="T17" fmla="*/ 1 h 64"/>
                          <a:gd name="T18" fmla="*/ 1 w 90"/>
                          <a:gd name="T19" fmla="*/ 1 h 64"/>
                          <a:gd name="T20" fmla="*/ 1 w 90"/>
                          <a:gd name="T21" fmla="*/ 1 h 64"/>
                          <a:gd name="T22" fmla="*/ 1 w 90"/>
                          <a:gd name="T23" fmla="*/ 1 h 64"/>
                          <a:gd name="T24" fmla="*/ 1 w 90"/>
                          <a:gd name="T25" fmla="*/ 1 h 64"/>
                          <a:gd name="T26" fmla="*/ 1 w 90"/>
                          <a:gd name="T27" fmla="*/ 1 h 64"/>
                          <a:gd name="T28" fmla="*/ 1 w 90"/>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64"/>
                          <a:gd name="T47" fmla="*/ 90 w 90"/>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64">
                            <a:moveTo>
                              <a:pt x="4" y="0"/>
                            </a:moveTo>
                            <a:lnTo>
                              <a:pt x="2" y="12"/>
                            </a:lnTo>
                            <a:lnTo>
                              <a:pt x="0" y="30"/>
                            </a:lnTo>
                            <a:lnTo>
                              <a:pt x="6" y="40"/>
                            </a:lnTo>
                            <a:lnTo>
                              <a:pt x="18" y="48"/>
                            </a:lnTo>
                            <a:lnTo>
                              <a:pt x="38" y="52"/>
                            </a:lnTo>
                            <a:lnTo>
                              <a:pt x="58" y="54"/>
                            </a:lnTo>
                            <a:lnTo>
                              <a:pt x="80" y="60"/>
                            </a:lnTo>
                            <a:lnTo>
                              <a:pt x="90" y="64"/>
                            </a:lnTo>
                            <a:lnTo>
                              <a:pt x="90" y="50"/>
                            </a:lnTo>
                            <a:lnTo>
                              <a:pt x="70" y="32"/>
                            </a:lnTo>
                            <a:lnTo>
                              <a:pt x="52" y="20"/>
                            </a:lnTo>
                            <a:lnTo>
                              <a:pt x="32" y="10"/>
                            </a:lnTo>
                            <a:lnTo>
                              <a:pt x="22" y="6"/>
                            </a:lnTo>
                            <a:lnTo>
                              <a:pt x="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6" name="Freeform 89"/>
                      <p:cNvSpPr>
                        <a:spLocks/>
                      </p:cNvSpPr>
                      <p:nvPr/>
                    </p:nvSpPr>
                    <p:spPr bwMode="auto">
                      <a:xfrm>
                        <a:off x="3541" y="2453"/>
                        <a:ext cx="27" cy="11"/>
                      </a:xfrm>
                      <a:custGeom>
                        <a:avLst/>
                        <a:gdLst>
                          <a:gd name="T0" fmla="*/ 1 w 54"/>
                          <a:gd name="T1" fmla="*/ 0 h 22"/>
                          <a:gd name="T2" fmla="*/ 1 w 54"/>
                          <a:gd name="T3" fmla="*/ 1 h 22"/>
                          <a:gd name="T4" fmla="*/ 1 w 54"/>
                          <a:gd name="T5" fmla="*/ 1 h 22"/>
                          <a:gd name="T6" fmla="*/ 0 w 54"/>
                          <a:gd name="T7" fmla="*/ 1 h 22"/>
                          <a:gd name="T8" fmla="*/ 1 w 54"/>
                          <a:gd name="T9" fmla="*/ 1 h 22"/>
                          <a:gd name="T10" fmla="*/ 1 w 54"/>
                          <a:gd name="T11" fmla="*/ 1 h 22"/>
                          <a:gd name="T12" fmla="*/ 1 w 54"/>
                          <a:gd name="T13" fmla="*/ 1 h 22"/>
                          <a:gd name="T14" fmla="*/ 1 w 54"/>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2"/>
                          <a:gd name="T26" fmla="*/ 54 w 5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2">
                            <a:moveTo>
                              <a:pt x="30" y="0"/>
                            </a:moveTo>
                            <a:lnTo>
                              <a:pt x="24" y="10"/>
                            </a:lnTo>
                            <a:lnTo>
                              <a:pt x="14" y="14"/>
                            </a:lnTo>
                            <a:lnTo>
                              <a:pt x="0" y="16"/>
                            </a:lnTo>
                            <a:lnTo>
                              <a:pt x="16" y="22"/>
                            </a:lnTo>
                            <a:lnTo>
                              <a:pt x="40" y="22"/>
                            </a:lnTo>
                            <a:lnTo>
                              <a:pt x="54" y="22"/>
                            </a:lnTo>
                            <a:lnTo>
                              <a:pt x="30"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7" name="Freeform 90"/>
                      <p:cNvSpPr>
                        <a:spLocks/>
                      </p:cNvSpPr>
                      <p:nvPr/>
                    </p:nvSpPr>
                    <p:spPr bwMode="auto">
                      <a:xfrm>
                        <a:off x="3564" y="2543"/>
                        <a:ext cx="50" cy="59"/>
                      </a:xfrm>
                      <a:custGeom>
                        <a:avLst/>
                        <a:gdLst>
                          <a:gd name="T0" fmla="*/ 1 w 100"/>
                          <a:gd name="T1" fmla="*/ 1 h 117"/>
                          <a:gd name="T2" fmla="*/ 1 w 100"/>
                          <a:gd name="T3" fmla="*/ 1 h 117"/>
                          <a:gd name="T4" fmla="*/ 1 w 100"/>
                          <a:gd name="T5" fmla="*/ 1 h 117"/>
                          <a:gd name="T6" fmla="*/ 0 w 100"/>
                          <a:gd name="T7" fmla="*/ 1 h 117"/>
                          <a:gd name="T8" fmla="*/ 0 w 100"/>
                          <a:gd name="T9" fmla="*/ 1 h 117"/>
                          <a:gd name="T10" fmla="*/ 1 w 100"/>
                          <a:gd name="T11" fmla="*/ 1 h 117"/>
                          <a:gd name="T12" fmla="*/ 1 w 100"/>
                          <a:gd name="T13" fmla="*/ 1 h 117"/>
                          <a:gd name="T14" fmla="*/ 1 w 100"/>
                          <a:gd name="T15" fmla="*/ 1 h 117"/>
                          <a:gd name="T16" fmla="*/ 1 w 100"/>
                          <a:gd name="T17" fmla="*/ 1 h 117"/>
                          <a:gd name="T18" fmla="*/ 1 w 100"/>
                          <a:gd name="T19" fmla="*/ 1 h 117"/>
                          <a:gd name="T20" fmla="*/ 1 w 100"/>
                          <a:gd name="T21" fmla="*/ 1 h 117"/>
                          <a:gd name="T22" fmla="*/ 1 w 100"/>
                          <a:gd name="T23" fmla="*/ 1 h 117"/>
                          <a:gd name="T24" fmla="*/ 1 w 100"/>
                          <a:gd name="T25" fmla="*/ 1 h 117"/>
                          <a:gd name="T26" fmla="*/ 1 w 100"/>
                          <a:gd name="T27" fmla="*/ 1 h 117"/>
                          <a:gd name="T28" fmla="*/ 1 w 100"/>
                          <a:gd name="T29" fmla="*/ 1 h 117"/>
                          <a:gd name="T30" fmla="*/ 1 w 100"/>
                          <a:gd name="T31" fmla="*/ 1 h 117"/>
                          <a:gd name="T32" fmla="*/ 1 w 100"/>
                          <a:gd name="T33" fmla="*/ 1 h 117"/>
                          <a:gd name="T34" fmla="*/ 1 w 100"/>
                          <a:gd name="T35" fmla="*/ 1 h 117"/>
                          <a:gd name="T36" fmla="*/ 1 w 100"/>
                          <a:gd name="T37" fmla="*/ 1 h 117"/>
                          <a:gd name="T38" fmla="*/ 1 w 100"/>
                          <a:gd name="T39" fmla="*/ 1 h 117"/>
                          <a:gd name="T40" fmla="*/ 1 w 100"/>
                          <a:gd name="T41" fmla="*/ 1 h 117"/>
                          <a:gd name="T42" fmla="*/ 1 w 100"/>
                          <a:gd name="T43" fmla="*/ 0 h 117"/>
                          <a:gd name="T44" fmla="*/ 1 w 100"/>
                          <a:gd name="T45" fmla="*/ 1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117"/>
                          <a:gd name="T71" fmla="*/ 100 w 100"/>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117">
                            <a:moveTo>
                              <a:pt x="16" y="2"/>
                            </a:moveTo>
                            <a:lnTo>
                              <a:pt x="6" y="18"/>
                            </a:lnTo>
                            <a:lnTo>
                              <a:pt x="2" y="30"/>
                            </a:lnTo>
                            <a:lnTo>
                              <a:pt x="0" y="44"/>
                            </a:lnTo>
                            <a:lnTo>
                              <a:pt x="0" y="58"/>
                            </a:lnTo>
                            <a:lnTo>
                              <a:pt x="4" y="75"/>
                            </a:lnTo>
                            <a:lnTo>
                              <a:pt x="8" y="89"/>
                            </a:lnTo>
                            <a:lnTo>
                              <a:pt x="16" y="97"/>
                            </a:lnTo>
                            <a:lnTo>
                              <a:pt x="24" y="103"/>
                            </a:lnTo>
                            <a:lnTo>
                              <a:pt x="36" y="103"/>
                            </a:lnTo>
                            <a:lnTo>
                              <a:pt x="50" y="103"/>
                            </a:lnTo>
                            <a:lnTo>
                              <a:pt x="74" y="107"/>
                            </a:lnTo>
                            <a:lnTo>
                              <a:pt x="100" y="117"/>
                            </a:lnTo>
                            <a:lnTo>
                              <a:pt x="100" y="103"/>
                            </a:lnTo>
                            <a:lnTo>
                              <a:pt x="92" y="85"/>
                            </a:lnTo>
                            <a:lnTo>
                              <a:pt x="90" y="66"/>
                            </a:lnTo>
                            <a:lnTo>
                              <a:pt x="78" y="48"/>
                            </a:lnTo>
                            <a:lnTo>
                              <a:pt x="70" y="38"/>
                            </a:lnTo>
                            <a:lnTo>
                              <a:pt x="58" y="26"/>
                            </a:lnTo>
                            <a:lnTo>
                              <a:pt x="48" y="16"/>
                            </a:lnTo>
                            <a:lnTo>
                              <a:pt x="40" y="8"/>
                            </a:lnTo>
                            <a:lnTo>
                              <a:pt x="34" y="0"/>
                            </a:lnTo>
                            <a:lnTo>
                              <a:pt x="16" y="2"/>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91"/>
                      <p:cNvSpPr>
                        <a:spLocks/>
                      </p:cNvSpPr>
                      <p:nvPr/>
                    </p:nvSpPr>
                    <p:spPr bwMode="auto">
                      <a:xfrm>
                        <a:off x="3480" y="2226"/>
                        <a:ext cx="120" cy="123"/>
                      </a:xfrm>
                      <a:custGeom>
                        <a:avLst/>
                        <a:gdLst>
                          <a:gd name="T0" fmla="*/ 1 w 239"/>
                          <a:gd name="T1" fmla="*/ 0 h 247"/>
                          <a:gd name="T2" fmla="*/ 1 w 239"/>
                          <a:gd name="T3" fmla="*/ 0 h 247"/>
                          <a:gd name="T4" fmla="*/ 1 w 239"/>
                          <a:gd name="T5" fmla="*/ 0 h 247"/>
                          <a:gd name="T6" fmla="*/ 1 w 239"/>
                          <a:gd name="T7" fmla="*/ 0 h 247"/>
                          <a:gd name="T8" fmla="*/ 1 w 239"/>
                          <a:gd name="T9" fmla="*/ 0 h 247"/>
                          <a:gd name="T10" fmla="*/ 1 w 239"/>
                          <a:gd name="T11" fmla="*/ 0 h 247"/>
                          <a:gd name="T12" fmla="*/ 1 w 239"/>
                          <a:gd name="T13" fmla="*/ 0 h 247"/>
                          <a:gd name="T14" fmla="*/ 1 w 239"/>
                          <a:gd name="T15" fmla="*/ 0 h 247"/>
                          <a:gd name="T16" fmla="*/ 1 w 239"/>
                          <a:gd name="T17" fmla="*/ 0 h 247"/>
                          <a:gd name="T18" fmla="*/ 1 w 239"/>
                          <a:gd name="T19" fmla="*/ 0 h 247"/>
                          <a:gd name="T20" fmla="*/ 0 w 239"/>
                          <a:gd name="T21" fmla="*/ 0 h 247"/>
                          <a:gd name="T22" fmla="*/ 1 w 239"/>
                          <a:gd name="T23" fmla="*/ 0 h 247"/>
                          <a:gd name="T24" fmla="*/ 1 w 239"/>
                          <a:gd name="T25" fmla="*/ 0 h 247"/>
                          <a:gd name="T26" fmla="*/ 1 w 239"/>
                          <a:gd name="T27" fmla="*/ 0 h 247"/>
                          <a:gd name="T28" fmla="*/ 1 w 239"/>
                          <a:gd name="T29" fmla="*/ 0 h 247"/>
                          <a:gd name="T30" fmla="*/ 1 w 239"/>
                          <a:gd name="T31" fmla="*/ 0 h 247"/>
                          <a:gd name="T32" fmla="*/ 1 w 239"/>
                          <a:gd name="T33" fmla="*/ 0 h 247"/>
                          <a:gd name="T34" fmla="*/ 1 w 239"/>
                          <a:gd name="T35" fmla="*/ 0 h 247"/>
                          <a:gd name="T36" fmla="*/ 1 w 239"/>
                          <a:gd name="T37" fmla="*/ 0 h 247"/>
                          <a:gd name="T38" fmla="*/ 1 w 239"/>
                          <a:gd name="T39" fmla="*/ 0 h 247"/>
                          <a:gd name="T40" fmla="*/ 1 w 239"/>
                          <a:gd name="T41" fmla="*/ 0 h 247"/>
                          <a:gd name="T42" fmla="*/ 1 w 239"/>
                          <a:gd name="T43" fmla="*/ 0 h 247"/>
                          <a:gd name="T44" fmla="*/ 1 w 239"/>
                          <a:gd name="T45" fmla="*/ 0 h 247"/>
                          <a:gd name="T46" fmla="*/ 1 w 239"/>
                          <a:gd name="T47" fmla="*/ 0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
                          <a:gd name="T73" fmla="*/ 0 h 247"/>
                          <a:gd name="T74" fmla="*/ 239 w 23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 h="247">
                            <a:moveTo>
                              <a:pt x="239" y="0"/>
                            </a:moveTo>
                            <a:lnTo>
                              <a:pt x="197" y="18"/>
                            </a:lnTo>
                            <a:lnTo>
                              <a:pt x="163" y="24"/>
                            </a:lnTo>
                            <a:lnTo>
                              <a:pt x="129" y="34"/>
                            </a:lnTo>
                            <a:lnTo>
                              <a:pt x="99" y="46"/>
                            </a:lnTo>
                            <a:lnTo>
                              <a:pt x="69" y="60"/>
                            </a:lnTo>
                            <a:lnTo>
                              <a:pt x="45" y="80"/>
                            </a:lnTo>
                            <a:lnTo>
                              <a:pt x="29" y="100"/>
                            </a:lnTo>
                            <a:lnTo>
                              <a:pt x="17" y="118"/>
                            </a:lnTo>
                            <a:lnTo>
                              <a:pt x="7" y="136"/>
                            </a:lnTo>
                            <a:lnTo>
                              <a:pt x="0" y="156"/>
                            </a:lnTo>
                            <a:lnTo>
                              <a:pt x="11" y="142"/>
                            </a:lnTo>
                            <a:lnTo>
                              <a:pt x="11" y="166"/>
                            </a:lnTo>
                            <a:lnTo>
                              <a:pt x="11" y="201"/>
                            </a:lnTo>
                            <a:lnTo>
                              <a:pt x="17" y="221"/>
                            </a:lnTo>
                            <a:lnTo>
                              <a:pt x="29" y="247"/>
                            </a:lnTo>
                            <a:lnTo>
                              <a:pt x="41" y="203"/>
                            </a:lnTo>
                            <a:lnTo>
                              <a:pt x="53" y="162"/>
                            </a:lnTo>
                            <a:lnTo>
                              <a:pt x="69" y="124"/>
                            </a:lnTo>
                            <a:lnTo>
                              <a:pt x="89" y="90"/>
                            </a:lnTo>
                            <a:lnTo>
                              <a:pt x="113" y="68"/>
                            </a:lnTo>
                            <a:lnTo>
                              <a:pt x="135" y="50"/>
                            </a:lnTo>
                            <a:lnTo>
                              <a:pt x="165" y="36"/>
                            </a:lnTo>
                            <a:lnTo>
                              <a:pt x="239"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5910" name="Freeform 92"/>
                  <p:cNvSpPr>
                    <a:spLocks/>
                  </p:cNvSpPr>
                  <p:nvPr/>
                </p:nvSpPr>
                <p:spPr bwMode="auto">
                  <a:xfrm>
                    <a:off x="3763" y="2580"/>
                    <a:ext cx="149" cy="323"/>
                  </a:xfrm>
                  <a:custGeom>
                    <a:avLst/>
                    <a:gdLst>
                      <a:gd name="T0" fmla="*/ 0 w 300"/>
                      <a:gd name="T1" fmla="*/ 0 h 646"/>
                      <a:gd name="T2" fmla="*/ 0 w 300"/>
                      <a:gd name="T3" fmla="*/ 1 h 646"/>
                      <a:gd name="T4" fmla="*/ 0 w 300"/>
                      <a:gd name="T5" fmla="*/ 1 h 646"/>
                      <a:gd name="T6" fmla="*/ 0 w 300"/>
                      <a:gd name="T7" fmla="*/ 1 h 646"/>
                      <a:gd name="T8" fmla="*/ 0 w 300"/>
                      <a:gd name="T9" fmla="*/ 0 h 646"/>
                      <a:gd name="T10" fmla="*/ 0 60000 65536"/>
                      <a:gd name="T11" fmla="*/ 0 60000 65536"/>
                      <a:gd name="T12" fmla="*/ 0 60000 65536"/>
                      <a:gd name="T13" fmla="*/ 0 60000 65536"/>
                      <a:gd name="T14" fmla="*/ 0 60000 65536"/>
                      <a:gd name="T15" fmla="*/ 0 w 300"/>
                      <a:gd name="T16" fmla="*/ 0 h 646"/>
                      <a:gd name="T17" fmla="*/ 300 w 300"/>
                      <a:gd name="T18" fmla="*/ 646 h 646"/>
                    </a:gdLst>
                    <a:ahLst/>
                    <a:cxnLst>
                      <a:cxn ang="T10">
                        <a:pos x="T0" y="T1"/>
                      </a:cxn>
                      <a:cxn ang="T11">
                        <a:pos x="T2" y="T3"/>
                      </a:cxn>
                      <a:cxn ang="T12">
                        <a:pos x="T4" y="T5"/>
                      </a:cxn>
                      <a:cxn ang="T13">
                        <a:pos x="T6" y="T7"/>
                      </a:cxn>
                      <a:cxn ang="T14">
                        <a:pos x="T8" y="T9"/>
                      </a:cxn>
                    </a:cxnLst>
                    <a:rect l="T15" t="T16" r="T17" b="T18"/>
                    <a:pathLst>
                      <a:path w="300" h="646">
                        <a:moveTo>
                          <a:pt x="300" y="0"/>
                        </a:moveTo>
                        <a:lnTo>
                          <a:pt x="66" y="419"/>
                        </a:lnTo>
                        <a:lnTo>
                          <a:pt x="0" y="646"/>
                        </a:lnTo>
                        <a:lnTo>
                          <a:pt x="102" y="395"/>
                        </a:lnTo>
                        <a:lnTo>
                          <a:pt x="30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93"/>
                  <p:cNvSpPr>
                    <a:spLocks/>
                  </p:cNvSpPr>
                  <p:nvPr/>
                </p:nvSpPr>
                <p:spPr bwMode="auto">
                  <a:xfrm>
                    <a:off x="3613" y="2805"/>
                    <a:ext cx="57" cy="143"/>
                  </a:xfrm>
                  <a:custGeom>
                    <a:avLst/>
                    <a:gdLst>
                      <a:gd name="T0" fmla="*/ 1 w 114"/>
                      <a:gd name="T1" fmla="*/ 0 h 285"/>
                      <a:gd name="T2" fmla="*/ 1 w 114"/>
                      <a:gd name="T3" fmla="*/ 1 h 285"/>
                      <a:gd name="T4" fmla="*/ 1 w 114"/>
                      <a:gd name="T5" fmla="*/ 1 h 285"/>
                      <a:gd name="T6" fmla="*/ 1 w 114"/>
                      <a:gd name="T7" fmla="*/ 1 h 285"/>
                      <a:gd name="T8" fmla="*/ 0 w 114"/>
                      <a:gd name="T9" fmla="*/ 1 h 285"/>
                      <a:gd name="T10" fmla="*/ 1 w 114"/>
                      <a:gd name="T11" fmla="*/ 1 h 285"/>
                      <a:gd name="T12" fmla="*/ 1 w 114"/>
                      <a:gd name="T13" fmla="*/ 1 h 285"/>
                      <a:gd name="T14" fmla="*/ 1 w 114"/>
                      <a:gd name="T15" fmla="*/ 0 h 285"/>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285"/>
                      <a:gd name="T26" fmla="*/ 114 w 114"/>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285">
                        <a:moveTo>
                          <a:pt x="60" y="0"/>
                        </a:moveTo>
                        <a:lnTo>
                          <a:pt x="62" y="219"/>
                        </a:lnTo>
                        <a:lnTo>
                          <a:pt x="114" y="285"/>
                        </a:lnTo>
                        <a:lnTo>
                          <a:pt x="38" y="227"/>
                        </a:lnTo>
                        <a:lnTo>
                          <a:pt x="0" y="261"/>
                        </a:lnTo>
                        <a:lnTo>
                          <a:pt x="24" y="179"/>
                        </a:lnTo>
                        <a:lnTo>
                          <a:pt x="36" y="46"/>
                        </a:lnTo>
                        <a:lnTo>
                          <a:pt x="6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05" name="Freeform 94"/>
                <p:cNvSpPr>
                  <a:spLocks/>
                </p:cNvSpPr>
                <p:nvPr/>
              </p:nvSpPr>
              <p:spPr bwMode="auto">
                <a:xfrm>
                  <a:off x="3550" y="3007"/>
                  <a:ext cx="87" cy="153"/>
                </a:xfrm>
                <a:custGeom>
                  <a:avLst/>
                  <a:gdLst>
                    <a:gd name="T0" fmla="*/ 1 w 174"/>
                    <a:gd name="T1" fmla="*/ 0 h 307"/>
                    <a:gd name="T2" fmla="*/ 1 w 174"/>
                    <a:gd name="T3" fmla="*/ 0 h 307"/>
                    <a:gd name="T4" fmla="*/ 1 w 174"/>
                    <a:gd name="T5" fmla="*/ 0 h 307"/>
                    <a:gd name="T6" fmla="*/ 1 w 174"/>
                    <a:gd name="T7" fmla="*/ 0 h 307"/>
                    <a:gd name="T8" fmla="*/ 1 w 174"/>
                    <a:gd name="T9" fmla="*/ 0 h 307"/>
                    <a:gd name="T10" fmla="*/ 0 w 174"/>
                    <a:gd name="T11" fmla="*/ 0 h 307"/>
                    <a:gd name="T12" fmla="*/ 1 w 174"/>
                    <a:gd name="T13" fmla="*/ 0 h 307"/>
                    <a:gd name="T14" fmla="*/ 1 w 174"/>
                    <a:gd name="T15" fmla="*/ 0 h 307"/>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307"/>
                    <a:gd name="T26" fmla="*/ 174 w 174"/>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307">
                      <a:moveTo>
                        <a:pt x="104" y="0"/>
                      </a:moveTo>
                      <a:lnTo>
                        <a:pt x="170" y="158"/>
                      </a:lnTo>
                      <a:lnTo>
                        <a:pt x="174" y="307"/>
                      </a:lnTo>
                      <a:lnTo>
                        <a:pt x="144" y="140"/>
                      </a:lnTo>
                      <a:lnTo>
                        <a:pt x="102" y="68"/>
                      </a:lnTo>
                      <a:lnTo>
                        <a:pt x="0" y="130"/>
                      </a:lnTo>
                      <a:lnTo>
                        <a:pt x="62" y="76"/>
                      </a:lnTo>
                      <a:lnTo>
                        <a:pt x="10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91" name="Freeform 95"/>
              <p:cNvSpPr>
                <a:spLocks/>
              </p:cNvSpPr>
              <p:nvPr/>
            </p:nvSpPr>
            <p:spPr bwMode="auto">
              <a:xfrm>
                <a:off x="3100" y="3254"/>
                <a:ext cx="62" cy="101"/>
              </a:xfrm>
              <a:custGeom>
                <a:avLst/>
                <a:gdLst>
                  <a:gd name="T0" fmla="*/ 1 w 124"/>
                  <a:gd name="T1" fmla="*/ 0 h 204"/>
                  <a:gd name="T2" fmla="*/ 1 w 124"/>
                  <a:gd name="T3" fmla="*/ 0 h 204"/>
                  <a:gd name="T4" fmla="*/ 0 w 124"/>
                  <a:gd name="T5" fmla="*/ 0 h 204"/>
                  <a:gd name="T6" fmla="*/ 1 w 124"/>
                  <a:gd name="T7" fmla="*/ 0 h 204"/>
                  <a:gd name="T8" fmla="*/ 1 w 124"/>
                  <a:gd name="T9" fmla="*/ 0 h 204"/>
                  <a:gd name="T10" fmla="*/ 1 w 124"/>
                  <a:gd name="T11" fmla="*/ 0 h 204"/>
                  <a:gd name="T12" fmla="*/ 1 w 124"/>
                  <a:gd name="T13" fmla="*/ 0 h 204"/>
                  <a:gd name="T14" fmla="*/ 1 w 124"/>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204"/>
                  <a:gd name="T26" fmla="*/ 124 w 124"/>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204">
                    <a:moveTo>
                      <a:pt x="88" y="0"/>
                    </a:moveTo>
                    <a:lnTo>
                      <a:pt x="4" y="166"/>
                    </a:lnTo>
                    <a:lnTo>
                      <a:pt x="0" y="204"/>
                    </a:lnTo>
                    <a:lnTo>
                      <a:pt x="30" y="178"/>
                    </a:lnTo>
                    <a:lnTo>
                      <a:pt x="124" y="10"/>
                    </a:lnTo>
                    <a:lnTo>
                      <a:pt x="110" y="8"/>
                    </a:lnTo>
                    <a:lnTo>
                      <a:pt x="96" y="4"/>
                    </a:lnTo>
                    <a:lnTo>
                      <a:pt x="88"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92" name="Group 96"/>
              <p:cNvGrpSpPr>
                <a:grpSpLocks/>
              </p:cNvGrpSpPr>
              <p:nvPr/>
            </p:nvGrpSpPr>
            <p:grpSpPr bwMode="auto">
              <a:xfrm>
                <a:off x="3096" y="3148"/>
                <a:ext cx="232" cy="199"/>
                <a:chOff x="3096" y="3148"/>
                <a:chExt cx="232" cy="199"/>
              </a:xfrm>
            </p:grpSpPr>
            <p:grpSp>
              <p:nvGrpSpPr>
                <p:cNvPr id="35893" name="Group 97"/>
                <p:cNvGrpSpPr>
                  <a:grpSpLocks/>
                </p:cNvGrpSpPr>
                <p:nvPr/>
              </p:nvGrpSpPr>
              <p:grpSpPr bwMode="auto">
                <a:xfrm>
                  <a:off x="3096" y="3148"/>
                  <a:ext cx="219" cy="199"/>
                  <a:chOff x="3096" y="3148"/>
                  <a:chExt cx="219" cy="199"/>
                </a:xfrm>
              </p:grpSpPr>
              <p:sp>
                <p:nvSpPr>
                  <p:cNvPr id="35895" name="Freeform 98"/>
                  <p:cNvSpPr>
                    <a:spLocks/>
                  </p:cNvSpPr>
                  <p:nvPr/>
                </p:nvSpPr>
                <p:spPr bwMode="auto">
                  <a:xfrm>
                    <a:off x="3096" y="3170"/>
                    <a:ext cx="219" cy="177"/>
                  </a:xfrm>
                  <a:custGeom>
                    <a:avLst/>
                    <a:gdLst>
                      <a:gd name="T0" fmla="*/ 1 w 437"/>
                      <a:gd name="T1" fmla="*/ 0 h 355"/>
                      <a:gd name="T2" fmla="*/ 1 w 437"/>
                      <a:gd name="T3" fmla="*/ 0 h 355"/>
                      <a:gd name="T4" fmla="*/ 1 w 437"/>
                      <a:gd name="T5" fmla="*/ 0 h 355"/>
                      <a:gd name="T6" fmla="*/ 1 w 437"/>
                      <a:gd name="T7" fmla="*/ 0 h 355"/>
                      <a:gd name="T8" fmla="*/ 1 w 437"/>
                      <a:gd name="T9" fmla="*/ 0 h 355"/>
                      <a:gd name="T10" fmla="*/ 1 w 437"/>
                      <a:gd name="T11" fmla="*/ 0 h 355"/>
                      <a:gd name="T12" fmla="*/ 1 w 437"/>
                      <a:gd name="T13" fmla="*/ 0 h 355"/>
                      <a:gd name="T14" fmla="*/ 1 w 437"/>
                      <a:gd name="T15" fmla="*/ 0 h 355"/>
                      <a:gd name="T16" fmla="*/ 1 w 437"/>
                      <a:gd name="T17" fmla="*/ 0 h 355"/>
                      <a:gd name="T18" fmla="*/ 1 w 437"/>
                      <a:gd name="T19" fmla="*/ 0 h 355"/>
                      <a:gd name="T20" fmla="*/ 1 w 437"/>
                      <a:gd name="T21" fmla="*/ 0 h 355"/>
                      <a:gd name="T22" fmla="*/ 1 w 437"/>
                      <a:gd name="T23" fmla="*/ 0 h 355"/>
                      <a:gd name="T24" fmla="*/ 1 w 437"/>
                      <a:gd name="T25" fmla="*/ 0 h 355"/>
                      <a:gd name="T26" fmla="*/ 1 w 437"/>
                      <a:gd name="T27" fmla="*/ 0 h 355"/>
                      <a:gd name="T28" fmla="*/ 1 w 437"/>
                      <a:gd name="T29" fmla="*/ 0 h 355"/>
                      <a:gd name="T30" fmla="*/ 0 w 437"/>
                      <a:gd name="T31" fmla="*/ 0 h 355"/>
                      <a:gd name="T32" fmla="*/ 0 w 437"/>
                      <a:gd name="T33" fmla="*/ 0 h 355"/>
                      <a:gd name="T34" fmla="*/ 1 w 437"/>
                      <a:gd name="T35" fmla="*/ 0 h 355"/>
                      <a:gd name="T36" fmla="*/ 1 w 437"/>
                      <a:gd name="T37" fmla="*/ 0 h 355"/>
                      <a:gd name="T38" fmla="*/ 1 w 437"/>
                      <a:gd name="T39" fmla="*/ 0 h 355"/>
                      <a:gd name="T40" fmla="*/ 1 w 437"/>
                      <a:gd name="T41" fmla="*/ 0 h 355"/>
                      <a:gd name="T42" fmla="*/ 1 w 437"/>
                      <a:gd name="T43" fmla="*/ 0 h 355"/>
                      <a:gd name="T44" fmla="*/ 1 w 437"/>
                      <a:gd name="T45" fmla="*/ 0 h 355"/>
                      <a:gd name="T46" fmla="*/ 1 w 437"/>
                      <a:gd name="T47" fmla="*/ 0 h 355"/>
                      <a:gd name="T48" fmla="*/ 1 w 437"/>
                      <a:gd name="T49" fmla="*/ 0 h 355"/>
                      <a:gd name="T50" fmla="*/ 1 w 437"/>
                      <a:gd name="T51" fmla="*/ 0 h 355"/>
                      <a:gd name="T52" fmla="*/ 1 w 437"/>
                      <a:gd name="T53" fmla="*/ 0 h 355"/>
                      <a:gd name="T54" fmla="*/ 1 w 437"/>
                      <a:gd name="T55" fmla="*/ 0 h 355"/>
                      <a:gd name="T56" fmla="*/ 1 w 437"/>
                      <a:gd name="T57" fmla="*/ 0 h 355"/>
                      <a:gd name="T58" fmla="*/ 1 w 437"/>
                      <a:gd name="T59" fmla="*/ 0 h 355"/>
                      <a:gd name="T60" fmla="*/ 1 w 437"/>
                      <a:gd name="T61" fmla="*/ 0 h 355"/>
                      <a:gd name="T62" fmla="*/ 1 w 437"/>
                      <a:gd name="T63" fmla="*/ 0 h 355"/>
                      <a:gd name="T64" fmla="*/ 1 w 437"/>
                      <a:gd name="T65" fmla="*/ 0 h 355"/>
                      <a:gd name="T66" fmla="*/ 1 w 437"/>
                      <a:gd name="T67" fmla="*/ 0 h 355"/>
                      <a:gd name="T68" fmla="*/ 1 w 437"/>
                      <a:gd name="T69" fmla="*/ 0 h 355"/>
                      <a:gd name="T70" fmla="*/ 1 w 437"/>
                      <a:gd name="T71" fmla="*/ 0 h 355"/>
                      <a:gd name="T72" fmla="*/ 1 w 437"/>
                      <a:gd name="T73" fmla="*/ 0 h 355"/>
                      <a:gd name="T74" fmla="*/ 1 w 437"/>
                      <a:gd name="T75" fmla="*/ 0 h 355"/>
                      <a:gd name="T76" fmla="*/ 1 w 437"/>
                      <a:gd name="T77" fmla="*/ 0 h 355"/>
                      <a:gd name="T78" fmla="*/ 1 w 437"/>
                      <a:gd name="T79" fmla="*/ 0 h 355"/>
                      <a:gd name="T80" fmla="*/ 1 w 437"/>
                      <a:gd name="T81" fmla="*/ 0 h 355"/>
                      <a:gd name="T82" fmla="*/ 1 w 437"/>
                      <a:gd name="T83" fmla="*/ 0 h 355"/>
                      <a:gd name="T84" fmla="*/ 1 w 437"/>
                      <a:gd name="T85" fmla="*/ 0 h 355"/>
                      <a:gd name="T86" fmla="*/ 1 w 437"/>
                      <a:gd name="T87" fmla="*/ 0 h 355"/>
                      <a:gd name="T88" fmla="*/ 1 w 437"/>
                      <a:gd name="T89" fmla="*/ 0 h 355"/>
                      <a:gd name="T90" fmla="*/ 1 w 437"/>
                      <a:gd name="T91" fmla="*/ 0 h 355"/>
                      <a:gd name="T92" fmla="*/ 1 w 437"/>
                      <a:gd name="T93" fmla="*/ 0 h 355"/>
                      <a:gd name="T94" fmla="*/ 1 w 437"/>
                      <a:gd name="T95" fmla="*/ 0 h 355"/>
                      <a:gd name="T96" fmla="*/ 1 w 437"/>
                      <a:gd name="T97" fmla="*/ 0 h 355"/>
                      <a:gd name="T98" fmla="*/ 1 w 437"/>
                      <a:gd name="T99" fmla="*/ 0 h 355"/>
                      <a:gd name="T100" fmla="*/ 1 w 437"/>
                      <a:gd name="T101" fmla="*/ 0 h 355"/>
                      <a:gd name="T102" fmla="*/ 1 w 437"/>
                      <a:gd name="T103" fmla="*/ 0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7"/>
                      <a:gd name="T157" fmla="*/ 0 h 355"/>
                      <a:gd name="T158" fmla="*/ 437 w 437"/>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7" h="355">
                        <a:moveTo>
                          <a:pt x="323" y="48"/>
                        </a:moveTo>
                        <a:lnTo>
                          <a:pt x="297" y="54"/>
                        </a:lnTo>
                        <a:lnTo>
                          <a:pt x="275" y="42"/>
                        </a:lnTo>
                        <a:lnTo>
                          <a:pt x="248" y="28"/>
                        </a:lnTo>
                        <a:lnTo>
                          <a:pt x="220" y="18"/>
                        </a:lnTo>
                        <a:lnTo>
                          <a:pt x="176" y="6"/>
                        </a:lnTo>
                        <a:lnTo>
                          <a:pt x="152" y="0"/>
                        </a:lnTo>
                        <a:lnTo>
                          <a:pt x="68" y="20"/>
                        </a:lnTo>
                        <a:lnTo>
                          <a:pt x="54" y="28"/>
                        </a:lnTo>
                        <a:lnTo>
                          <a:pt x="42" y="36"/>
                        </a:lnTo>
                        <a:lnTo>
                          <a:pt x="32" y="52"/>
                        </a:lnTo>
                        <a:lnTo>
                          <a:pt x="24" y="74"/>
                        </a:lnTo>
                        <a:lnTo>
                          <a:pt x="16" y="108"/>
                        </a:lnTo>
                        <a:lnTo>
                          <a:pt x="8" y="151"/>
                        </a:lnTo>
                        <a:lnTo>
                          <a:pt x="6" y="191"/>
                        </a:lnTo>
                        <a:lnTo>
                          <a:pt x="0" y="219"/>
                        </a:lnTo>
                        <a:lnTo>
                          <a:pt x="0" y="237"/>
                        </a:lnTo>
                        <a:lnTo>
                          <a:pt x="6" y="251"/>
                        </a:lnTo>
                        <a:lnTo>
                          <a:pt x="8" y="263"/>
                        </a:lnTo>
                        <a:lnTo>
                          <a:pt x="18" y="279"/>
                        </a:lnTo>
                        <a:lnTo>
                          <a:pt x="56" y="319"/>
                        </a:lnTo>
                        <a:lnTo>
                          <a:pt x="74" y="329"/>
                        </a:lnTo>
                        <a:lnTo>
                          <a:pt x="106" y="345"/>
                        </a:lnTo>
                        <a:lnTo>
                          <a:pt x="126" y="355"/>
                        </a:lnTo>
                        <a:lnTo>
                          <a:pt x="142" y="347"/>
                        </a:lnTo>
                        <a:lnTo>
                          <a:pt x="146" y="335"/>
                        </a:lnTo>
                        <a:lnTo>
                          <a:pt x="164" y="335"/>
                        </a:lnTo>
                        <a:lnTo>
                          <a:pt x="182" y="335"/>
                        </a:lnTo>
                        <a:lnTo>
                          <a:pt x="206" y="341"/>
                        </a:lnTo>
                        <a:lnTo>
                          <a:pt x="220" y="343"/>
                        </a:lnTo>
                        <a:lnTo>
                          <a:pt x="226" y="329"/>
                        </a:lnTo>
                        <a:lnTo>
                          <a:pt x="230" y="319"/>
                        </a:lnTo>
                        <a:lnTo>
                          <a:pt x="244" y="323"/>
                        </a:lnTo>
                        <a:lnTo>
                          <a:pt x="259" y="323"/>
                        </a:lnTo>
                        <a:lnTo>
                          <a:pt x="265" y="313"/>
                        </a:lnTo>
                        <a:lnTo>
                          <a:pt x="271" y="301"/>
                        </a:lnTo>
                        <a:lnTo>
                          <a:pt x="275" y="285"/>
                        </a:lnTo>
                        <a:lnTo>
                          <a:pt x="301" y="287"/>
                        </a:lnTo>
                        <a:lnTo>
                          <a:pt x="325" y="287"/>
                        </a:lnTo>
                        <a:lnTo>
                          <a:pt x="341" y="281"/>
                        </a:lnTo>
                        <a:lnTo>
                          <a:pt x="357" y="273"/>
                        </a:lnTo>
                        <a:lnTo>
                          <a:pt x="369" y="261"/>
                        </a:lnTo>
                        <a:lnTo>
                          <a:pt x="383" y="245"/>
                        </a:lnTo>
                        <a:lnTo>
                          <a:pt x="427" y="235"/>
                        </a:lnTo>
                        <a:lnTo>
                          <a:pt x="435" y="181"/>
                        </a:lnTo>
                        <a:lnTo>
                          <a:pt x="437" y="145"/>
                        </a:lnTo>
                        <a:lnTo>
                          <a:pt x="425" y="104"/>
                        </a:lnTo>
                        <a:lnTo>
                          <a:pt x="411" y="80"/>
                        </a:lnTo>
                        <a:lnTo>
                          <a:pt x="395" y="66"/>
                        </a:lnTo>
                        <a:lnTo>
                          <a:pt x="371" y="52"/>
                        </a:lnTo>
                        <a:lnTo>
                          <a:pt x="341" y="42"/>
                        </a:lnTo>
                        <a:lnTo>
                          <a:pt x="323" y="4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6" name="Freeform 99"/>
                  <p:cNvSpPr>
                    <a:spLocks/>
                  </p:cNvSpPr>
                  <p:nvPr/>
                </p:nvSpPr>
                <p:spPr bwMode="auto">
                  <a:xfrm>
                    <a:off x="3113" y="3206"/>
                    <a:ext cx="149" cy="128"/>
                  </a:xfrm>
                  <a:custGeom>
                    <a:avLst/>
                    <a:gdLst>
                      <a:gd name="T0" fmla="*/ 1 w 297"/>
                      <a:gd name="T1" fmla="*/ 0 h 257"/>
                      <a:gd name="T2" fmla="*/ 1 w 297"/>
                      <a:gd name="T3" fmla="*/ 0 h 257"/>
                      <a:gd name="T4" fmla="*/ 1 w 297"/>
                      <a:gd name="T5" fmla="*/ 0 h 257"/>
                      <a:gd name="T6" fmla="*/ 1 w 297"/>
                      <a:gd name="T7" fmla="*/ 0 h 257"/>
                      <a:gd name="T8" fmla="*/ 1 w 297"/>
                      <a:gd name="T9" fmla="*/ 0 h 257"/>
                      <a:gd name="T10" fmla="*/ 1 w 297"/>
                      <a:gd name="T11" fmla="*/ 0 h 257"/>
                      <a:gd name="T12" fmla="*/ 1 w 297"/>
                      <a:gd name="T13" fmla="*/ 0 h 257"/>
                      <a:gd name="T14" fmla="*/ 1 w 297"/>
                      <a:gd name="T15" fmla="*/ 0 h 257"/>
                      <a:gd name="T16" fmla="*/ 1 w 297"/>
                      <a:gd name="T17" fmla="*/ 0 h 257"/>
                      <a:gd name="T18" fmla="*/ 1 w 297"/>
                      <a:gd name="T19" fmla="*/ 0 h 257"/>
                      <a:gd name="T20" fmla="*/ 1 w 297"/>
                      <a:gd name="T21" fmla="*/ 0 h 257"/>
                      <a:gd name="T22" fmla="*/ 1 w 297"/>
                      <a:gd name="T23" fmla="*/ 0 h 257"/>
                      <a:gd name="T24" fmla="*/ 1 w 297"/>
                      <a:gd name="T25" fmla="*/ 0 h 257"/>
                      <a:gd name="T26" fmla="*/ 1 w 297"/>
                      <a:gd name="T27" fmla="*/ 0 h 257"/>
                      <a:gd name="T28" fmla="*/ 1 w 297"/>
                      <a:gd name="T29" fmla="*/ 0 h 257"/>
                      <a:gd name="T30" fmla="*/ 1 w 297"/>
                      <a:gd name="T31" fmla="*/ 0 h 257"/>
                      <a:gd name="T32" fmla="*/ 1 w 297"/>
                      <a:gd name="T33" fmla="*/ 0 h 257"/>
                      <a:gd name="T34" fmla="*/ 1 w 297"/>
                      <a:gd name="T35" fmla="*/ 0 h 257"/>
                      <a:gd name="T36" fmla="*/ 1 w 297"/>
                      <a:gd name="T37" fmla="*/ 0 h 257"/>
                      <a:gd name="T38" fmla="*/ 1 w 297"/>
                      <a:gd name="T39" fmla="*/ 0 h 257"/>
                      <a:gd name="T40" fmla="*/ 1 w 297"/>
                      <a:gd name="T41" fmla="*/ 0 h 257"/>
                      <a:gd name="T42" fmla="*/ 1 w 297"/>
                      <a:gd name="T43" fmla="*/ 0 h 257"/>
                      <a:gd name="T44" fmla="*/ 1 w 297"/>
                      <a:gd name="T45" fmla="*/ 0 h 257"/>
                      <a:gd name="T46" fmla="*/ 1 w 297"/>
                      <a:gd name="T47" fmla="*/ 0 h 257"/>
                      <a:gd name="T48" fmla="*/ 1 w 297"/>
                      <a:gd name="T49" fmla="*/ 0 h 257"/>
                      <a:gd name="T50" fmla="*/ 1 w 297"/>
                      <a:gd name="T51" fmla="*/ 0 h 257"/>
                      <a:gd name="T52" fmla="*/ 1 w 297"/>
                      <a:gd name="T53" fmla="*/ 0 h 257"/>
                      <a:gd name="T54" fmla="*/ 1 w 297"/>
                      <a:gd name="T55" fmla="*/ 0 h 257"/>
                      <a:gd name="T56" fmla="*/ 1 w 297"/>
                      <a:gd name="T57" fmla="*/ 0 h 257"/>
                      <a:gd name="T58" fmla="*/ 1 w 297"/>
                      <a:gd name="T59" fmla="*/ 0 h 257"/>
                      <a:gd name="T60" fmla="*/ 1 w 297"/>
                      <a:gd name="T61" fmla="*/ 0 h 257"/>
                      <a:gd name="T62" fmla="*/ 1 w 297"/>
                      <a:gd name="T63" fmla="*/ 0 h 257"/>
                      <a:gd name="T64" fmla="*/ 1 w 297"/>
                      <a:gd name="T65" fmla="*/ 0 h 257"/>
                      <a:gd name="T66" fmla="*/ 1 w 297"/>
                      <a:gd name="T67" fmla="*/ 0 h 257"/>
                      <a:gd name="T68" fmla="*/ 1 w 297"/>
                      <a:gd name="T69" fmla="*/ 0 h 257"/>
                      <a:gd name="T70" fmla="*/ 1 w 297"/>
                      <a:gd name="T71" fmla="*/ 0 h 257"/>
                      <a:gd name="T72" fmla="*/ 1 w 297"/>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7"/>
                      <a:gd name="T112" fmla="*/ 0 h 257"/>
                      <a:gd name="T113" fmla="*/ 297 w 297"/>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7" h="257">
                        <a:moveTo>
                          <a:pt x="297" y="85"/>
                        </a:moveTo>
                        <a:lnTo>
                          <a:pt x="273" y="101"/>
                        </a:lnTo>
                        <a:lnTo>
                          <a:pt x="251" y="101"/>
                        </a:lnTo>
                        <a:lnTo>
                          <a:pt x="231" y="95"/>
                        </a:lnTo>
                        <a:lnTo>
                          <a:pt x="219" y="87"/>
                        </a:lnTo>
                        <a:lnTo>
                          <a:pt x="208" y="79"/>
                        </a:lnTo>
                        <a:lnTo>
                          <a:pt x="196" y="79"/>
                        </a:lnTo>
                        <a:lnTo>
                          <a:pt x="180" y="89"/>
                        </a:lnTo>
                        <a:lnTo>
                          <a:pt x="156" y="97"/>
                        </a:lnTo>
                        <a:lnTo>
                          <a:pt x="132" y="103"/>
                        </a:lnTo>
                        <a:lnTo>
                          <a:pt x="116" y="105"/>
                        </a:lnTo>
                        <a:lnTo>
                          <a:pt x="96" y="105"/>
                        </a:lnTo>
                        <a:lnTo>
                          <a:pt x="76" y="101"/>
                        </a:lnTo>
                        <a:lnTo>
                          <a:pt x="64" y="95"/>
                        </a:lnTo>
                        <a:lnTo>
                          <a:pt x="58" y="87"/>
                        </a:lnTo>
                        <a:lnTo>
                          <a:pt x="54" y="71"/>
                        </a:lnTo>
                        <a:lnTo>
                          <a:pt x="54" y="59"/>
                        </a:lnTo>
                        <a:lnTo>
                          <a:pt x="60" y="49"/>
                        </a:lnTo>
                        <a:lnTo>
                          <a:pt x="72" y="43"/>
                        </a:lnTo>
                        <a:lnTo>
                          <a:pt x="92" y="40"/>
                        </a:lnTo>
                        <a:lnTo>
                          <a:pt x="116" y="36"/>
                        </a:lnTo>
                        <a:lnTo>
                          <a:pt x="134" y="36"/>
                        </a:lnTo>
                        <a:lnTo>
                          <a:pt x="154" y="24"/>
                        </a:lnTo>
                        <a:lnTo>
                          <a:pt x="174" y="12"/>
                        </a:lnTo>
                        <a:lnTo>
                          <a:pt x="146" y="12"/>
                        </a:lnTo>
                        <a:lnTo>
                          <a:pt x="128" y="2"/>
                        </a:lnTo>
                        <a:lnTo>
                          <a:pt x="106" y="0"/>
                        </a:lnTo>
                        <a:lnTo>
                          <a:pt x="90" y="6"/>
                        </a:lnTo>
                        <a:lnTo>
                          <a:pt x="70" y="18"/>
                        </a:lnTo>
                        <a:lnTo>
                          <a:pt x="62" y="24"/>
                        </a:lnTo>
                        <a:lnTo>
                          <a:pt x="34" y="4"/>
                        </a:lnTo>
                        <a:lnTo>
                          <a:pt x="46" y="18"/>
                        </a:lnTo>
                        <a:lnTo>
                          <a:pt x="50" y="30"/>
                        </a:lnTo>
                        <a:lnTo>
                          <a:pt x="36" y="32"/>
                        </a:lnTo>
                        <a:lnTo>
                          <a:pt x="50" y="36"/>
                        </a:lnTo>
                        <a:lnTo>
                          <a:pt x="38" y="95"/>
                        </a:lnTo>
                        <a:lnTo>
                          <a:pt x="30" y="107"/>
                        </a:lnTo>
                        <a:lnTo>
                          <a:pt x="22" y="115"/>
                        </a:lnTo>
                        <a:lnTo>
                          <a:pt x="0" y="119"/>
                        </a:lnTo>
                        <a:lnTo>
                          <a:pt x="16" y="125"/>
                        </a:lnTo>
                        <a:lnTo>
                          <a:pt x="22" y="141"/>
                        </a:lnTo>
                        <a:lnTo>
                          <a:pt x="10" y="173"/>
                        </a:lnTo>
                        <a:lnTo>
                          <a:pt x="6" y="195"/>
                        </a:lnTo>
                        <a:lnTo>
                          <a:pt x="40" y="159"/>
                        </a:lnTo>
                        <a:lnTo>
                          <a:pt x="58" y="169"/>
                        </a:lnTo>
                        <a:lnTo>
                          <a:pt x="64" y="189"/>
                        </a:lnTo>
                        <a:lnTo>
                          <a:pt x="38" y="203"/>
                        </a:lnTo>
                        <a:lnTo>
                          <a:pt x="68" y="201"/>
                        </a:lnTo>
                        <a:lnTo>
                          <a:pt x="82" y="201"/>
                        </a:lnTo>
                        <a:lnTo>
                          <a:pt x="90" y="209"/>
                        </a:lnTo>
                        <a:lnTo>
                          <a:pt x="100" y="225"/>
                        </a:lnTo>
                        <a:lnTo>
                          <a:pt x="108" y="243"/>
                        </a:lnTo>
                        <a:lnTo>
                          <a:pt x="118" y="257"/>
                        </a:lnTo>
                        <a:lnTo>
                          <a:pt x="118" y="233"/>
                        </a:lnTo>
                        <a:lnTo>
                          <a:pt x="108" y="215"/>
                        </a:lnTo>
                        <a:lnTo>
                          <a:pt x="98" y="201"/>
                        </a:lnTo>
                        <a:lnTo>
                          <a:pt x="106" y="191"/>
                        </a:lnTo>
                        <a:lnTo>
                          <a:pt x="120" y="187"/>
                        </a:lnTo>
                        <a:lnTo>
                          <a:pt x="134" y="189"/>
                        </a:lnTo>
                        <a:lnTo>
                          <a:pt x="156" y="191"/>
                        </a:lnTo>
                        <a:lnTo>
                          <a:pt x="174" y="179"/>
                        </a:lnTo>
                        <a:lnTo>
                          <a:pt x="196" y="173"/>
                        </a:lnTo>
                        <a:lnTo>
                          <a:pt x="214" y="169"/>
                        </a:lnTo>
                        <a:lnTo>
                          <a:pt x="223" y="167"/>
                        </a:lnTo>
                        <a:lnTo>
                          <a:pt x="229" y="161"/>
                        </a:lnTo>
                        <a:lnTo>
                          <a:pt x="245" y="173"/>
                        </a:lnTo>
                        <a:lnTo>
                          <a:pt x="239" y="153"/>
                        </a:lnTo>
                        <a:lnTo>
                          <a:pt x="279" y="179"/>
                        </a:lnTo>
                        <a:lnTo>
                          <a:pt x="273" y="161"/>
                        </a:lnTo>
                        <a:lnTo>
                          <a:pt x="241" y="139"/>
                        </a:lnTo>
                        <a:lnTo>
                          <a:pt x="247" y="123"/>
                        </a:lnTo>
                        <a:lnTo>
                          <a:pt x="259" y="107"/>
                        </a:lnTo>
                        <a:lnTo>
                          <a:pt x="277" y="105"/>
                        </a:lnTo>
                        <a:lnTo>
                          <a:pt x="297" y="85"/>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100"/>
                  <p:cNvSpPr>
                    <a:spLocks/>
                  </p:cNvSpPr>
                  <p:nvPr/>
                </p:nvSpPr>
                <p:spPr bwMode="auto">
                  <a:xfrm>
                    <a:off x="3160" y="3148"/>
                    <a:ext cx="53" cy="77"/>
                  </a:xfrm>
                  <a:custGeom>
                    <a:avLst/>
                    <a:gdLst>
                      <a:gd name="T0" fmla="*/ 1 w 106"/>
                      <a:gd name="T1" fmla="*/ 0 h 154"/>
                      <a:gd name="T2" fmla="*/ 1 w 106"/>
                      <a:gd name="T3" fmla="*/ 1 h 154"/>
                      <a:gd name="T4" fmla="*/ 1 w 106"/>
                      <a:gd name="T5" fmla="*/ 1 h 154"/>
                      <a:gd name="T6" fmla="*/ 0 w 106"/>
                      <a:gd name="T7" fmla="*/ 1 h 154"/>
                      <a:gd name="T8" fmla="*/ 1 w 106"/>
                      <a:gd name="T9" fmla="*/ 1 h 154"/>
                      <a:gd name="T10" fmla="*/ 1 w 106"/>
                      <a:gd name="T11" fmla="*/ 1 h 154"/>
                      <a:gd name="T12" fmla="*/ 1 w 106"/>
                      <a:gd name="T13" fmla="*/ 1 h 154"/>
                      <a:gd name="T14" fmla="*/ 1 w 106"/>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54"/>
                      <a:gd name="T26" fmla="*/ 106 w 106"/>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54">
                        <a:moveTo>
                          <a:pt x="92" y="0"/>
                        </a:moveTo>
                        <a:lnTo>
                          <a:pt x="72" y="6"/>
                        </a:lnTo>
                        <a:lnTo>
                          <a:pt x="68" y="18"/>
                        </a:lnTo>
                        <a:lnTo>
                          <a:pt x="0" y="154"/>
                        </a:lnTo>
                        <a:lnTo>
                          <a:pt x="36" y="150"/>
                        </a:lnTo>
                        <a:lnTo>
                          <a:pt x="104" y="28"/>
                        </a:lnTo>
                        <a:lnTo>
                          <a:pt x="106" y="8"/>
                        </a:lnTo>
                        <a:lnTo>
                          <a:pt x="9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01"/>
                  <p:cNvSpPr>
                    <a:spLocks/>
                  </p:cNvSpPr>
                  <p:nvPr/>
                </p:nvSpPr>
                <p:spPr bwMode="auto">
                  <a:xfrm>
                    <a:off x="3264" y="3213"/>
                    <a:ext cx="37" cy="71"/>
                  </a:xfrm>
                  <a:custGeom>
                    <a:avLst/>
                    <a:gdLst>
                      <a:gd name="T0" fmla="*/ 0 w 74"/>
                      <a:gd name="T1" fmla="*/ 0 h 141"/>
                      <a:gd name="T2" fmla="*/ 1 w 74"/>
                      <a:gd name="T3" fmla="*/ 1 h 141"/>
                      <a:gd name="T4" fmla="*/ 1 w 74"/>
                      <a:gd name="T5" fmla="*/ 1 h 141"/>
                      <a:gd name="T6" fmla="*/ 1 w 74"/>
                      <a:gd name="T7" fmla="*/ 1 h 141"/>
                      <a:gd name="T8" fmla="*/ 1 w 74"/>
                      <a:gd name="T9" fmla="*/ 1 h 141"/>
                      <a:gd name="T10" fmla="*/ 1 w 74"/>
                      <a:gd name="T11" fmla="*/ 1 h 141"/>
                      <a:gd name="T12" fmla="*/ 1 w 74"/>
                      <a:gd name="T13" fmla="*/ 1 h 141"/>
                      <a:gd name="T14" fmla="*/ 1 w 74"/>
                      <a:gd name="T15" fmla="*/ 1 h 141"/>
                      <a:gd name="T16" fmla="*/ 1 w 74"/>
                      <a:gd name="T17" fmla="*/ 1 h 141"/>
                      <a:gd name="T18" fmla="*/ 1 w 74"/>
                      <a:gd name="T19" fmla="*/ 1 h 141"/>
                      <a:gd name="T20" fmla="*/ 1 w 74"/>
                      <a:gd name="T21" fmla="*/ 1 h 141"/>
                      <a:gd name="T22" fmla="*/ 1 w 74"/>
                      <a:gd name="T23" fmla="*/ 1 h 141"/>
                      <a:gd name="T24" fmla="*/ 1 w 74"/>
                      <a:gd name="T25" fmla="*/ 1 h 141"/>
                      <a:gd name="T26" fmla="*/ 0 w 74"/>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41"/>
                      <a:gd name="T44" fmla="*/ 74 w 74"/>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41">
                        <a:moveTo>
                          <a:pt x="0" y="0"/>
                        </a:moveTo>
                        <a:lnTo>
                          <a:pt x="14" y="20"/>
                        </a:lnTo>
                        <a:lnTo>
                          <a:pt x="22" y="37"/>
                        </a:lnTo>
                        <a:lnTo>
                          <a:pt x="28" y="59"/>
                        </a:lnTo>
                        <a:lnTo>
                          <a:pt x="30" y="81"/>
                        </a:lnTo>
                        <a:lnTo>
                          <a:pt x="28" y="105"/>
                        </a:lnTo>
                        <a:lnTo>
                          <a:pt x="20" y="141"/>
                        </a:lnTo>
                        <a:lnTo>
                          <a:pt x="46" y="75"/>
                        </a:lnTo>
                        <a:lnTo>
                          <a:pt x="62" y="55"/>
                        </a:lnTo>
                        <a:lnTo>
                          <a:pt x="74" y="37"/>
                        </a:lnTo>
                        <a:lnTo>
                          <a:pt x="54" y="29"/>
                        </a:lnTo>
                        <a:lnTo>
                          <a:pt x="34" y="16"/>
                        </a:lnTo>
                        <a:lnTo>
                          <a:pt x="20" y="4"/>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102"/>
                  <p:cNvSpPr>
                    <a:spLocks/>
                  </p:cNvSpPr>
                  <p:nvPr/>
                </p:nvSpPr>
                <p:spPr bwMode="auto">
                  <a:xfrm>
                    <a:off x="3180" y="3155"/>
                    <a:ext cx="31" cy="72"/>
                  </a:xfrm>
                  <a:custGeom>
                    <a:avLst/>
                    <a:gdLst>
                      <a:gd name="T0" fmla="*/ 1 w 62"/>
                      <a:gd name="T1" fmla="*/ 1 h 144"/>
                      <a:gd name="T2" fmla="*/ 1 w 62"/>
                      <a:gd name="T3" fmla="*/ 1 h 144"/>
                      <a:gd name="T4" fmla="*/ 1 w 62"/>
                      <a:gd name="T5" fmla="*/ 1 h 144"/>
                      <a:gd name="T6" fmla="*/ 0 w 62"/>
                      <a:gd name="T7" fmla="*/ 1 h 144"/>
                      <a:gd name="T8" fmla="*/ 1 w 62"/>
                      <a:gd name="T9" fmla="*/ 1 h 144"/>
                      <a:gd name="T10" fmla="*/ 1 w 62"/>
                      <a:gd name="T11" fmla="*/ 1 h 144"/>
                      <a:gd name="T12" fmla="*/ 1 w 62"/>
                      <a:gd name="T13" fmla="*/ 1 h 144"/>
                      <a:gd name="T14" fmla="*/ 1 w 62"/>
                      <a:gd name="T15" fmla="*/ 1 h 144"/>
                      <a:gd name="T16" fmla="*/ 1 w 62"/>
                      <a:gd name="T17" fmla="*/ 1 h 144"/>
                      <a:gd name="T18" fmla="*/ 1 w 62"/>
                      <a:gd name="T19" fmla="*/ 0 h 144"/>
                      <a:gd name="T20" fmla="*/ 1 w 62"/>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44"/>
                      <a:gd name="T35" fmla="*/ 62 w 6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44">
                        <a:moveTo>
                          <a:pt x="60" y="12"/>
                        </a:moveTo>
                        <a:lnTo>
                          <a:pt x="62" y="18"/>
                        </a:lnTo>
                        <a:lnTo>
                          <a:pt x="6" y="144"/>
                        </a:lnTo>
                        <a:lnTo>
                          <a:pt x="0" y="130"/>
                        </a:lnTo>
                        <a:lnTo>
                          <a:pt x="4" y="118"/>
                        </a:lnTo>
                        <a:lnTo>
                          <a:pt x="10" y="108"/>
                        </a:lnTo>
                        <a:lnTo>
                          <a:pt x="20" y="104"/>
                        </a:lnTo>
                        <a:lnTo>
                          <a:pt x="58" y="18"/>
                        </a:lnTo>
                        <a:lnTo>
                          <a:pt x="30" y="4"/>
                        </a:lnTo>
                        <a:lnTo>
                          <a:pt x="30" y="0"/>
                        </a:lnTo>
                        <a:lnTo>
                          <a:pt x="60" y="1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94" name="Freeform 103"/>
                <p:cNvSpPr>
                  <a:spLocks/>
                </p:cNvSpPr>
                <p:nvPr/>
              </p:nvSpPr>
              <p:spPr bwMode="auto">
                <a:xfrm>
                  <a:off x="3244" y="3187"/>
                  <a:ext cx="84" cy="111"/>
                </a:xfrm>
                <a:custGeom>
                  <a:avLst/>
                  <a:gdLst>
                    <a:gd name="T0" fmla="*/ 0 w 168"/>
                    <a:gd name="T1" fmla="*/ 0 h 223"/>
                    <a:gd name="T2" fmla="*/ 1 w 168"/>
                    <a:gd name="T3" fmla="*/ 0 h 223"/>
                    <a:gd name="T4" fmla="*/ 1 w 168"/>
                    <a:gd name="T5" fmla="*/ 0 h 223"/>
                    <a:gd name="T6" fmla="*/ 1 w 168"/>
                    <a:gd name="T7" fmla="*/ 0 h 223"/>
                    <a:gd name="T8" fmla="*/ 1 w 168"/>
                    <a:gd name="T9" fmla="*/ 0 h 223"/>
                    <a:gd name="T10" fmla="*/ 1 w 168"/>
                    <a:gd name="T11" fmla="*/ 0 h 223"/>
                    <a:gd name="T12" fmla="*/ 1 w 168"/>
                    <a:gd name="T13" fmla="*/ 0 h 223"/>
                    <a:gd name="T14" fmla="*/ 1 w 168"/>
                    <a:gd name="T15" fmla="*/ 0 h 223"/>
                    <a:gd name="T16" fmla="*/ 1 w 168"/>
                    <a:gd name="T17" fmla="*/ 0 h 223"/>
                    <a:gd name="T18" fmla="*/ 1 w 168"/>
                    <a:gd name="T19" fmla="*/ 0 h 223"/>
                    <a:gd name="T20" fmla="*/ 1 w 168"/>
                    <a:gd name="T21" fmla="*/ 0 h 223"/>
                    <a:gd name="T22" fmla="*/ 1 w 168"/>
                    <a:gd name="T23" fmla="*/ 0 h 223"/>
                    <a:gd name="T24" fmla="*/ 1 w 168"/>
                    <a:gd name="T25" fmla="*/ 0 h 223"/>
                    <a:gd name="T26" fmla="*/ 1 w 168"/>
                    <a:gd name="T27" fmla="*/ 0 h 223"/>
                    <a:gd name="T28" fmla="*/ 1 w 168"/>
                    <a:gd name="T29" fmla="*/ 0 h 223"/>
                    <a:gd name="T30" fmla="*/ 1 w 168"/>
                    <a:gd name="T31" fmla="*/ 0 h 223"/>
                    <a:gd name="T32" fmla="*/ 1 w 168"/>
                    <a:gd name="T33" fmla="*/ 0 h 223"/>
                    <a:gd name="T34" fmla="*/ 1 w 168"/>
                    <a:gd name="T35" fmla="*/ 0 h 223"/>
                    <a:gd name="T36" fmla="*/ 1 w 168"/>
                    <a:gd name="T37" fmla="*/ 0 h 223"/>
                    <a:gd name="T38" fmla="*/ 0 w 168"/>
                    <a:gd name="T39" fmla="*/ 0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223"/>
                    <a:gd name="T62" fmla="*/ 168 w 168"/>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223">
                      <a:moveTo>
                        <a:pt x="0" y="12"/>
                      </a:moveTo>
                      <a:lnTo>
                        <a:pt x="30" y="24"/>
                      </a:lnTo>
                      <a:lnTo>
                        <a:pt x="62" y="44"/>
                      </a:lnTo>
                      <a:lnTo>
                        <a:pt x="78" y="58"/>
                      </a:lnTo>
                      <a:lnTo>
                        <a:pt x="92" y="80"/>
                      </a:lnTo>
                      <a:lnTo>
                        <a:pt x="104" y="97"/>
                      </a:lnTo>
                      <a:lnTo>
                        <a:pt x="112" y="123"/>
                      </a:lnTo>
                      <a:lnTo>
                        <a:pt x="118" y="161"/>
                      </a:lnTo>
                      <a:lnTo>
                        <a:pt x="116" y="197"/>
                      </a:lnTo>
                      <a:lnTo>
                        <a:pt x="108" y="223"/>
                      </a:lnTo>
                      <a:lnTo>
                        <a:pt x="160" y="219"/>
                      </a:lnTo>
                      <a:lnTo>
                        <a:pt x="168" y="177"/>
                      </a:lnTo>
                      <a:lnTo>
                        <a:pt x="168" y="145"/>
                      </a:lnTo>
                      <a:lnTo>
                        <a:pt x="164" y="109"/>
                      </a:lnTo>
                      <a:lnTo>
                        <a:pt x="154" y="81"/>
                      </a:lnTo>
                      <a:lnTo>
                        <a:pt x="134" y="48"/>
                      </a:lnTo>
                      <a:lnTo>
                        <a:pt x="116" y="32"/>
                      </a:lnTo>
                      <a:lnTo>
                        <a:pt x="86" y="14"/>
                      </a:lnTo>
                      <a:lnTo>
                        <a:pt x="52"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5853" name="Group 104"/>
            <p:cNvGrpSpPr>
              <a:grpSpLocks/>
            </p:cNvGrpSpPr>
            <p:nvPr/>
          </p:nvGrpSpPr>
          <p:grpSpPr bwMode="auto">
            <a:xfrm>
              <a:off x="1307" y="2245"/>
              <a:ext cx="1087" cy="1272"/>
              <a:chOff x="1307" y="2245"/>
              <a:chExt cx="1087" cy="1272"/>
            </a:xfrm>
          </p:grpSpPr>
          <p:grpSp>
            <p:nvGrpSpPr>
              <p:cNvPr id="35854" name="Group 105"/>
              <p:cNvGrpSpPr>
                <a:grpSpLocks/>
              </p:cNvGrpSpPr>
              <p:nvPr/>
            </p:nvGrpSpPr>
            <p:grpSpPr bwMode="auto">
              <a:xfrm>
                <a:off x="1659" y="2903"/>
                <a:ext cx="222" cy="441"/>
                <a:chOff x="1659" y="2903"/>
                <a:chExt cx="222" cy="441"/>
              </a:xfrm>
            </p:grpSpPr>
            <p:sp>
              <p:nvSpPr>
                <p:cNvPr id="35888" name="Freeform 106"/>
                <p:cNvSpPr>
                  <a:spLocks/>
                </p:cNvSpPr>
                <p:nvPr/>
              </p:nvSpPr>
              <p:spPr bwMode="auto">
                <a:xfrm>
                  <a:off x="1659" y="2903"/>
                  <a:ext cx="222" cy="435"/>
                </a:xfrm>
                <a:custGeom>
                  <a:avLst/>
                  <a:gdLst>
                    <a:gd name="T0" fmla="*/ 0 w 446"/>
                    <a:gd name="T1" fmla="*/ 0 h 871"/>
                    <a:gd name="T2" fmla="*/ 0 w 446"/>
                    <a:gd name="T3" fmla="*/ 0 h 871"/>
                    <a:gd name="T4" fmla="*/ 0 w 446"/>
                    <a:gd name="T5" fmla="*/ 0 h 871"/>
                    <a:gd name="T6" fmla="*/ 0 w 446"/>
                    <a:gd name="T7" fmla="*/ 0 h 871"/>
                    <a:gd name="T8" fmla="*/ 0 w 446"/>
                    <a:gd name="T9" fmla="*/ 0 h 871"/>
                    <a:gd name="T10" fmla="*/ 0 w 446"/>
                    <a:gd name="T11" fmla="*/ 0 h 871"/>
                    <a:gd name="T12" fmla="*/ 0 w 446"/>
                    <a:gd name="T13" fmla="*/ 0 h 871"/>
                    <a:gd name="T14" fmla="*/ 0 w 446"/>
                    <a:gd name="T15" fmla="*/ 0 h 871"/>
                    <a:gd name="T16" fmla="*/ 0 w 446"/>
                    <a:gd name="T17" fmla="*/ 0 h 871"/>
                    <a:gd name="T18" fmla="*/ 0 w 446"/>
                    <a:gd name="T19" fmla="*/ 0 h 871"/>
                    <a:gd name="T20" fmla="*/ 0 w 446"/>
                    <a:gd name="T21" fmla="*/ 0 h 871"/>
                    <a:gd name="T22" fmla="*/ 0 w 446"/>
                    <a:gd name="T23" fmla="*/ 0 h 871"/>
                    <a:gd name="T24" fmla="*/ 0 w 446"/>
                    <a:gd name="T25" fmla="*/ 0 h 871"/>
                    <a:gd name="T26" fmla="*/ 0 w 446"/>
                    <a:gd name="T27" fmla="*/ 0 h 871"/>
                    <a:gd name="T28" fmla="*/ 0 w 446"/>
                    <a:gd name="T29" fmla="*/ 0 h 871"/>
                    <a:gd name="T30" fmla="*/ 0 w 446"/>
                    <a:gd name="T31" fmla="*/ 0 h 871"/>
                    <a:gd name="T32" fmla="*/ 0 w 446"/>
                    <a:gd name="T33" fmla="*/ 0 h 871"/>
                    <a:gd name="T34" fmla="*/ 0 w 446"/>
                    <a:gd name="T35" fmla="*/ 0 h 871"/>
                    <a:gd name="T36" fmla="*/ 0 w 446"/>
                    <a:gd name="T37" fmla="*/ 0 h 871"/>
                    <a:gd name="T38" fmla="*/ 0 w 446"/>
                    <a:gd name="T39" fmla="*/ 0 h 8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871"/>
                    <a:gd name="T62" fmla="*/ 446 w 446"/>
                    <a:gd name="T63" fmla="*/ 871 h 8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871">
                      <a:moveTo>
                        <a:pt x="0" y="0"/>
                      </a:moveTo>
                      <a:lnTo>
                        <a:pt x="44" y="24"/>
                      </a:lnTo>
                      <a:lnTo>
                        <a:pt x="92" y="40"/>
                      </a:lnTo>
                      <a:lnTo>
                        <a:pt x="150" y="52"/>
                      </a:lnTo>
                      <a:lnTo>
                        <a:pt x="212" y="64"/>
                      </a:lnTo>
                      <a:lnTo>
                        <a:pt x="254" y="60"/>
                      </a:lnTo>
                      <a:lnTo>
                        <a:pt x="302" y="48"/>
                      </a:lnTo>
                      <a:lnTo>
                        <a:pt x="342" y="34"/>
                      </a:lnTo>
                      <a:lnTo>
                        <a:pt x="386" y="6"/>
                      </a:lnTo>
                      <a:lnTo>
                        <a:pt x="432" y="213"/>
                      </a:lnTo>
                      <a:lnTo>
                        <a:pt x="440" y="345"/>
                      </a:lnTo>
                      <a:lnTo>
                        <a:pt x="446" y="404"/>
                      </a:lnTo>
                      <a:lnTo>
                        <a:pt x="446" y="518"/>
                      </a:lnTo>
                      <a:lnTo>
                        <a:pt x="440" y="614"/>
                      </a:lnTo>
                      <a:lnTo>
                        <a:pt x="426" y="729"/>
                      </a:lnTo>
                      <a:lnTo>
                        <a:pt x="404" y="835"/>
                      </a:lnTo>
                      <a:lnTo>
                        <a:pt x="110" y="871"/>
                      </a:lnTo>
                      <a:lnTo>
                        <a:pt x="68" y="490"/>
                      </a:lnTo>
                      <a:lnTo>
                        <a:pt x="36" y="2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107"/>
                <p:cNvSpPr>
                  <a:spLocks/>
                </p:cNvSpPr>
                <p:nvPr/>
              </p:nvSpPr>
              <p:spPr bwMode="auto">
                <a:xfrm>
                  <a:off x="1690" y="3014"/>
                  <a:ext cx="190" cy="330"/>
                </a:xfrm>
                <a:custGeom>
                  <a:avLst/>
                  <a:gdLst>
                    <a:gd name="T0" fmla="*/ 0 w 382"/>
                    <a:gd name="T1" fmla="*/ 0 h 662"/>
                    <a:gd name="T2" fmla="*/ 0 w 382"/>
                    <a:gd name="T3" fmla="*/ 0 h 662"/>
                    <a:gd name="T4" fmla="*/ 0 w 382"/>
                    <a:gd name="T5" fmla="*/ 0 h 662"/>
                    <a:gd name="T6" fmla="*/ 0 w 382"/>
                    <a:gd name="T7" fmla="*/ 0 h 662"/>
                    <a:gd name="T8" fmla="*/ 0 w 382"/>
                    <a:gd name="T9" fmla="*/ 0 h 662"/>
                    <a:gd name="T10" fmla="*/ 0 w 382"/>
                    <a:gd name="T11" fmla="*/ 0 h 662"/>
                    <a:gd name="T12" fmla="*/ 0 w 382"/>
                    <a:gd name="T13" fmla="*/ 0 h 662"/>
                    <a:gd name="T14" fmla="*/ 0 w 382"/>
                    <a:gd name="T15" fmla="*/ 0 h 662"/>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662"/>
                    <a:gd name="T26" fmla="*/ 382 w 382"/>
                    <a:gd name="T27" fmla="*/ 662 h 6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662">
                      <a:moveTo>
                        <a:pt x="0" y="46"/>
                      </a:moveTo>
                      <a:lnTo>
                        <a:pt x="160" y="46"/>
                      </a:lnTo>
                      <a:lnTo>
                        <a:pt x="240" y="40"/>
                      </a:lnTo>
                      <a:lnTo>
                        <a:pt x="322" y="24"/>
                      </a:lnTo>
                      <a:lnTo>
                        <a:pt x="376" y="0"/>
                      </a:lnTo>
                      <a:lnTo>
                        <a:pt x="382" y="556"/>
                      </a:lnTo>
                      <a:lnTo>
                        <a:pt x="108" y="662"/>
                      </a:lnTo>
                      <a:lnTo>
                        <a:pt x="0" y="46"/>
                      </a:lnTo>
                      <a:close/>
                    </a:path>
                  </a:pathLst>
                </a:custGeom>
                <a:solidFill>
                  <a:srgbClr val="FFB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55" name="Group 108"/>
              <p:cNvGrpSpPr>
                <a:grpSpLocks/>
              </p:cNvGrpSpPr>
              <p:nvPr/>
            </p:nvGrpSpPr>
            <p:grpSpPr bwMode="auto">
              <a:xfrm>
                <a:off x="1792" y="2791"/>
                <a:ext cx="448" cy="547"/>
                <a:chOff x="1792" y="2791"/>
                <a:chExt cx="448" cy="547"/>
              </a:xfrm>
            </p:grpSpPr>
            <p:sp>
              <p:nvSpPr>
                <p:cNvPr id="35886" name="Freeform 109"/>
                <p:cNvSpPr>
                  <a:spLocks/>
                </p:cNvSpPr>
                <p:nvPr/>
              </p:nvSpPr>
              <p:spPr bwMode="auto">
                <a:xfrm>
                  <a:off x="1792" y="2791"/>
                  <a:ext cx="448" cy="547"/>
                </a:xfrm>
                <a:custGeom>
                  <a:avLst/>
                  <a:gdLst>
                    <a:gd name="T0" fmla="*/ 1 w 894"/>
                    <a:gd name="T1" fmla="*/ 0 h 1094"/>
                    <a:gd name="T2" fmla="*/ 1 w 894"/>
                    <a:gd name="T3" fmla="*/ 1 h 1094"/>
                    <a:gd name="T4" fmla="*/ 1 w 894"/>
                    <a:gd name="T5" fmla="*/ 1 h 1094"/>
                    <a:gd name="T6" fmla="*/ 1 w 894"/>
                    <a:gd name="T7" fmla="*/ 1 h 1094"/>
                    <a:gd name="T8" fmla="*/ 1 w 894"/>
                    <a:gd name="T9" fmla="*/ 1 h 1094"/>
                    <a:gd name="T10" fmla="*/ 1 w 894"/>
                    <a:gd name="T11" fmla="*/ 1 h 1094"/>
                    <a:gd name="T12" fmla="*/ 1 w 894"/>
                    <a:gd name="T13" fmla="*/ 1 h 1094"/>
                    <a:gd name="T14" fmla="*/ 1 w 894"/>
                    <a:gd name="T15" fmla="*/ 1 h 1094"/>
                    <a:gd name="T16" fmla="*/ 1 w 894"/>
                    <a:gd name="T17" fmla="*/ 1 h 1094"/>
                    <a:gd name="T18" fmla="*/ 1 w 894"/>
                    <a:gd name="T19" fmla="*/ 1 h 1094"/>
                    <a:gd name="T20" fmla="*/ 1 w 894"/>
                    <a:gd name="T21" fmla="*/ 1 h 1094"/>
                    <a:gd name="T22" fmla="*/ 1 w 894"/>
                    <a:gd name="T23" fmla="*/ 1 h 1094"/>
                    <a:gd name="T24" fmla="*/ 1 w 894"/>
                    <a:gd name="T25" fmla="*/ 1 h 1094"/>
                    <a:gd name="T26" fmla="*/ 1 w 894"/>
                    <a:gd name="T27" fmla="*/ 1 h 1094"/>
                    <a:gd name="T28" fmla="*/ 1 w 894"/>
                    <a:gd name="T29" fmla="*/ 1 h 1094"/>
                    <a:gd name="T30" fmla="*/ 1 w 894"/>
                    <a:gd name="T31" fmla="*/ 1 h 1094"/>
                    <a:gd name="T32" fmla="*/ 1 w 894"/>
                    <a:gd name="T33" fmla="*/ 1 h 1094"/>
                    <a:gd name="T34" fmla="*/ 1 w 894"/>
                    <a:gd name="T35" fmla="*/ 1 h 1094"/>
                    <a:gd name="T36" fmla="*/ 1 w 894"/>
                    <a:gd name="T37" fmla="*/ 1 h 1094"/>
                    <a:gd name="T38" fmla="*/ 1 w 894"/>
                    <a:gd name="T39" fmla="*/ 1 h 1094"/>
                    <a:gd name="T40" fmla="*/ 0 w 894"/>
                    <a:gd name="T41" fmla="*/ 1 h 1094"/>
                    <a:gd name="T42" fmla="*/ 1 w 894"/>
                    <a:gd name="T43" fmla="*/ 0 h 10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4"/>
                    <a:gd name="T67" fmla="*/ 0 h 1094"/>
                    <a:gd name="T68" fmla="*/ 894 w 894"/>
                    <a:gd name="T69" fmla="*/ 1094 h 10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4" h="1094">
                      <a:moveTo>
                        <a:pt x="36" y="0"/>
                      </a:moveTo>
                      <a:lnTo>
                        <a:pt x="90" y="24"/>
                      </a:lnTo>
                      <a:lnTo>
                        <a:pt x="150" y="90"/>
                      </a:lnTo>
                      <a:lnTo>
                        <a:pt x="367" y="167"/>
                      </a:lnTo>
                      <a:lnTo>
                        <a:pt x="427" y="203"/>
                      </a:lnTo>
                      <a:lnTo>
                        <a:pt x="493" y="323"/>
                      </a:lnTo>
                      <a:lnTo>
                        <a:pt x="493" y="400"/>
                      </a:lnTo>
                      <a:lnTo>
                        <a:pt x="505" y="460"/>
                      </a:lnTo>
                      <a:lnTo>
                        <a:pt x="541" y="562"/>
                      </a:lnTo>
                      <a:lnTo>
                        <a:pt x="643" y="735"/>
                      </a:lnTo>
                      <a:lnTo>
                        <a:pt x="715" y="855"/>
                      </a:lnTo>
                      <a:lnTo>
                        <a:pt x="792" y="956"/>
                      </a:lnTo>
                      <a:lnTo>
                        <a:pt x="894" y="1076"/>
                      </a:lnTo>
                      <a:lnTo>
                        <a:pt x="48" y="1094"/>
                      </a:lnTo>
                      <a:lnTo>
                        <a:pt x="102" y="980"/>
                      </a:lnTo>
                      <a:lnTo>
                        <a:pt x="126" y="896"/>
                      </a:lnTo>
                      <a:lnTo>
                        <a:pt x="138" y="747"/>
                      </a:lnTo>
                      <a:lnTo>
                        <a:pt x="132" y="496"/>
                      </a:lnTo>
                      <a:lnTo>
                        <a:pt x="108" y="311"/>
                      </a:lnTo>
                      <a:lnTo>
                        <a:pt x="72" y="179"/>
                      </a:lnTo>
                      <a:lnTo>
                        <a:pt x="0" y="60"/>
                      </a:lnTo>
                      <a:lnTo>
                        <a:pt x="36" y="0"/>
                      </a:lnTo>
                      <a:close/>
                    </a:path>
                  </a:pathLst>
                </a:custGeom>
                <a:solidFill>
                  <a:srgbClr val="F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110"/>
                <p:cNvSpPr>
                  <a:spLocks/>
                </p:cNvSpPr>
                <p:nvPr/>
              </p:nvSpPr>
              <p:spPr bwMode="auto">
                <a:xfrm>
                  <a:off x="1905" y="2860"/>
                  <a:ext cx="96" cy="287"/>
                </a:xfrm>
                <a:custGeom>
                  <a:avLst/>
                  <a:gdLst>
                    <a:gd name="T0" fmla="*/ 0 w 191"/>
                    <a:gd name="T1" fmla="*/ 0 h 574"/>
                    <a:gd name="T2" fmla="*/ 1 w 191"/>
                    <a:gd name="T3" fmla="*/ 1 h 574"/>
                    <a:gd name="T4" fmla="*/ 1 w 191"/>
                    <a:gd name="T5" fmla="*/ 1 h 574"/>
                    <a:gd name="T6" fmla="*/ 1 w 191"/>
                    <a:gd name="T7" fmla="*/ 1 h 574"/>
                    <a:gd name="T8" fmla="*/ 1 w 191"/>
                    <a:gd name="T9" fmla="*/ 1 h 574"/>
                    <a:gd name="T10" fmla="*/ 1 w 191"/>
                    <a:gd name="T11" fmla="*/ 1 h 574"/>
                    <a:gd name="T12" fmla="*/ 1 w 191"/>
                    <a:gd name="T13" fmla="*/ 1 h 574"/>
                    <a:gd name="T14" fmla="*/ 1 w 191"/>
                    <a:gd name="T15" fmla="*/ 1 h 574"/>
                    <a:gd name="T16" fmla="*/ 1 w 191"/>
                    <a:gd name="T17" fmla="*/ 1 h 574"/>
                    <a:gd name="T18" fmla="*/ 1 w 191"/>
                    <a:gd name="T19" fmla="*/ 1 h 574"/>
                    <a:gd name="T20" fmla="*/ 1 w 191"/>
                    <a:gd name="T21" fmla="*/ 1 h 574"/>
                    <a:gd name="T22" fmla="*/ 1 w 191"/>
                    <a:gd name="T23" fmla="*/ 1 h 574"/>
                    <a:gd name="T24" fmla="*/ 1 w 191"/>
                    <a:gd name="T25" fmla="*/ 1 h 574"/>
                    <a:gd name="T26" fmla="*/ 1 w 191"/>
                    <a:gd name="T27" fmla="*/ 1 h 574"/>
                    <a:gd name="T28" fmla="*/ 1 w 191"/>
                    <a:gd name="T29" fmla="*/ 1 h 574"/>
                    <a:gd name="T30" fmla="*/ 1 w 191"/>
                    <a:gd name="T31" fmla="*/ 1 h 574"/>
                    <a:gd name="T32" fmla="*/ 1 w 191"/>
                    <a:gd name="T33" fmla="*/ 1 h 574"/>
                    <a:gd name="T34" fmla="*/ 0 w 191"/>
                    <a:gd name="T35" fmla="*/ 0 h 5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574"/>
                    <a:gd name="T56" fmla="*/ 191 w 191"/>
                    <a:gd name="T57" fmla="*/ 574 h 5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574">
                      <a:moveTo>
                        <a:pt x="0" y="0"/>
                      </a:moveTo>
                      <a:lnTo>
                        <a:pt x="71" y="54"/>
                      </a:lnTo>
                      <a:lnTo>
                        <a:pt x="109" y="114"/>
                      </a:lnTo>
                      <a:lnTo>
                        <a:pt x="133" y="174"/>
                      </a:lnTo>
                      <a:lnTo>
                        <a:pt x="155" y="239"/>
                      </a:lnTo>
                      <a:lnTo>
                        <a:pt x="179" y="317"/>
                      </a:lnTo>
                      <a:lnTo>
                        <a:pt x="191" y="401"/>
                      </a:lnTo>
                      <a:lnTo>
                        <a:pt x="191" y="508"/>
                      </a:lnTo>
                      <a:lnTo>
                        <a:pt x="179" y="574"/>
                      </a:lnTo>
                      <a:lnTo>
                        <a:pt x="161" y="449"/>
                      </a:lnTo>
                      <a:lnTo>
                        <a:pt x="145" y="373"/>
                      </a:lnTo>
                      <a:lnTo>
                        <a:pt x="119" y="329"/>
                      </a:lnTo>
                      <a:lnTo>
                        <a:pt x="85" y="307"/>
                      </a:lnTo>
                      <a:lnTo>
                        <a:pt x="103" y="263"/>
                      </a:lnTo>
                      <a:lnTo>
                        <a:pt x="109" y="194"/>
                      </a:lnTo>
                      <a:lnTo>
                        <a:pt x="83" y="132"/>
                      </a:lnTo>
                      <a:lnTo>
                        <a:pt x="47" y="66"/>
                      </a:lnTo>
                      <a:lnTo>
                        <a:pt x="0" y="0"/>
                      </a:lnTo>
                      <a:close/>
                    </a:path>
                  </a:pathLst>
                </a:custGeom>
                <a:solidFill>
                  <a:srgbClr val="DF3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56" name="Freeform 111"/>
              <p:cNvSpPr>
                <a:spLocks/>
              </p:cNvSpPr>
              <p:nvPr/>
            </p:nvSpPr>
            <p:spPr bwMode="auto">
              <a:xfrm>
                <a:off x="1753" y="3263"/>
                <a:ext cx="130" cy="106"/>
              </a:xfrm>
              <a:custGeom>
                <a:avLst/>
                <a:gdLst>
                  <a:gd name="T0" fmla="*/ 0 w 262"/>
                  <a:gd name="T1" fmla="*/ 0 h 213"/>
                  <a:gd name="T2" fmla="*/ 0 w 262"/>
                  <a:gd name="T3" fmla="*/ 0 h 213"/>
                  <a:gd name="T4" fmla="*/ 0 w 262"/>
                  <a:gd name="T5" fmla="*/ 0 h 213"/>
                  <a:gd name="T6" fmla="*/ 0 w 262"/>
                  <a:gd name="T7" fmla="*/ 0 h 213"/>
                  <a:gd name="T8" fmla="*/ 0 w 262"/>
                  <a:gd name="T9" fmla="*/ 0 h 213"/>
                  <a:gd name="T10" fmla="*/ 0 w 262"/>
                  <a:gd name="T11" fmla="*/ 0 h 213"/>
                  <a:gd name="T12" fmla="*/ 0 w 262"/>
                  <a:gd name="T13" fmla="*/ 0 h 213"/>
                  <a:gd name="T14" fmla="*/ 0 w 262"/>
                  <a:gd name="T15" fmla="*/ 0 h 213"/>
                  <a:gd name="T16" fmla="*/ 0 w 262"/>
                  <a:gd name="T17" fmla="*/ 0 h 213"/>
                  <a:gd name="T18" fmla="*/ 0 w 262"/>
                  <a:gd name="T19" fmla="*/ 0 h 213"/>
                  <a:gd name="T20" fmla="*/ 0 w 262"/>
                  <a:gd name="T21" fmla="*/ 0 h 213"/>
                  <a:gd name="T22" fmla="*/ 0 w 262"/>
                  <a:gd name="T23" fmla="*/ 0 h 213"/>
                  <a:gd name="T24" fmla="*/ 0 w 262"/>
                  <a:gd name="T25" fmla="*/ 0 h 213"/>
                  <a:gd name="T26" fmla="*/ 0 w 262"/>
                  <a:gd name="T27" fmla="*/ 0 h 213"/>
                  <a:gd name="T28" fmla="*/ 0 w 262"/>
                  <a:gd name="T29" fmla="*/ 0 h 213"/>
                  <a:gd name="T30" fmla="*/ 0 w 262"/>
                  <a:gd name="T31" fmla="*/ 0 h 213"/>
                  <a:gd name="T32" fmla="*/ 0 w 262"/>
                  <a:gd name="T33" fmla="*/ 0 h 213"/>
                  <a:gd name="T34" fmla="*/ 0 w 262"/>
                  <a:gd name="T35" fmla="*/ 0 h 213"/>
                  <a:gd name="T36" fmla="*/ 0 w 262"/>
                  <a:gd name="T37" fmla="*/ 0 h 213"/>
                  <a:gd name="T38" fmla="*/ 0 w 262"/>
                  <a:gd name="T39" fmla="*/ 0 h 213"/>
                  <a:gd name="T40" fmla="*/ 0 w 262"/>
                  <a:gd name="T41" fmla="*/ 0 h 213"/>
                  <a:gd name="T42" fmla="*/ 0 w 262"/>
                  <a:gd name="T43" fmla="*/ 0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213"/>
                  <a:gd name="T68" fmla="*/ 262 w 262"/>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213">
                    <a:moveTo>
                      <a:pt x="222" y="36"/>
                    </a:moveTo>
                    <a:lnTo>
                      <a:pt x="180" y="0"/>
                    </a:lnTo>
                    <a:lnTo>
                      <a:pt x="118" y="16"/>
                    </a:lnTo>
                    <a:lnTo>
                      <a:pt x="66" y="36"/>
                    </a:lnTo>
                    <a:lnTo>
                      <a:pt x="12" y="58"/>
                    </a:lnTo>
                    <a:lnTo>
                      <a:pt x="0" y="78"/>
                    </a:lnTo>
                    <a:lnTo>
                      <a:pt x="30" y="106"/>
                    </a:lnTo>
                    <a:lnTo>
                      <a:pt x="40" y="142"/>
                    </a:lnTo>
                    <a:lnTo>
                      <a:pt x="64" y="168"/>
                    </a:lnTo>
                    <a:lnTo>
                      <a:pt x="88" y="184"/>
                    </a:lnTo>
                    <a:lnTo>
                      <a:pt x="124" y="195"/>
                    </a:lnTo>
                    <a:lnTo>
                      <a:pt x="150" y="213"/>
                    </a:lnTo>
                    <a:lnTo>
                      <a:pt x="192" y="213"/>
                    </a:lnTo>
                    <a:lnTo>
                      <a:pt x="214" y="213"/>
                    </a:lnTo>
                    <a:lnTo>
                      <a:pt x="228" y="195"/>
                    </a:lnTo>
                    <a:lnTo>
                      <a:pt x="226" y="166"/>
                    </a:lnTo>
                    <a:lnTo>
                      <a:pt x="262" y="168"/>
                    </a:lnTo>
                    <a:lnTo>
                      <a:pt x="222" y="154"/>
                    </a:lnTo>
                    <a:lnTo>
                      <a:pt x="214" y="118"/>
                    </a:lnTo>
                    <a:lnTo>
                      <a:pt x="216" y="94"/>
                    </a:lnTo>
                    <a:lnTo>
                      <a:pt x="214" y="76"/>
                    </a:lnTo>
                    <a:lnTo>
                      <a:pt x="222" y="36"/>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12"/>
              <p:cNvSpPr>
                <a:spLocks/>
              </p:cNvSpPr>
              <p:nvPr/>
            </p:nvSpPr>
            <p:spPr bwMode="auto">
              <a:xfrm>
                <a:off x="1570" y="3417"/>
                <a:ext cx="63" cy="77"/>
              </a:xfrm>
              <a:custGeom>
                <a:avLst/>
                <a:gdLst>
                  <a:gd name="T0" fmla="*/ 1 w 126"/>
                  <a:gd name="T1" fmla="*/ 0 h 153"/>
                  <a:gd name="T2" fmla="*/ 1 w 126"/>
                  <a:gd name="T3" fmla="*/ 1 h 153"/>
                  <a:gd name="T4" fmla="*/ 0 w 126"/>
                  <a:gd name="T5" fmla="*/ 1 h 153"/>
                  <a:gd name="T6" fmla="*/ 1 w 126"/>
                  <a:gd name="T7" fmla="*/ 0 h 153"/>
                  <a:gd name="T8" fmla="*/ 0 60000 65536"/>
                  <a:gd name="T9" fmla="*/ 0 60000 65536"/>
                  <a:gd name="T10" fmla="*/ 0 60000 65536"/>
                  <a:gd name="T11" fmla="*/ 0 60000 65536"/>
                  <a:gd name="T12" fmla="*/ 0 w 126"/>
                  <a:gd name="T13" fmla="*/ 0 h 153"/>
                  <a:gd name="T14" fmla="*/ 126 w 126"/>
                  <a:gd name="T15" fmla="*/ 153 h 153"/>
                </a:gdLst>
                <a:ahLst/>
                <a:cxnLst>
                  <a:cxn ang="T8">
                    <a:pos x="T0" y="T1"/>
                  </a:cxn>
                  <a:cxn ang="T9">
                    <a:pos x="T2" y="T3"/>
                  </a:cxn>
                  <a:cxn ang="T10">
                    <a:pos x="T4" y="T5"/>
                  </a:cxn>
                  <a:cxn ang="T11">
                    <a:pos x="T6" y="T7"/>
                  </a:cxn>
                </a:cxnLst>
                <a:rect l="T12" t="T13" r="T14" b="T15"/>
                <a:pathLst>
                  <a:path w="126" h="153">
                    <a:moveTo>
                      <a:pt x="126" y="0"/>
                    </a:moveTo>
                    <a:lnTo>
                      <a:pt x="30" y="153"/>
                    </a:lnTo>
                    <a:lnTo>
                      <a:pt x="0" y="44"/>
                    </a:lnTo>
                    <a:lnTo>
                      <a:pt x="126"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58" name="Group 113"/>
              <p:cNvGrpSpPr>
                <a:grpSpLocks/>
              </p:cNvGrpSpPr>
              <p:nvPr/>
            </p:nvGrpSpPr>
            <p:grpSpPr bwMode="auto">
              <a:xfrm>
                <a:off x="1307" y="2757"/>
                <a:ext cx="453" cy="760"/>
                <a:chOff x="1307" y="2757"/>
                <a:chExt cx="453" cy="760"/>
              </a:xfrm>
            </p:grpSpPr>
            <p:sp>
              <p:nvSpPr>
                <p:cNvPr id="35883" name="Freeform 114"/>
                <p:cNvSpPr>
                  <a:spLocks/>
                </p:cNvSpPr>
                <p:nvPr/>
              </p:nvSpPr>
              <p:spPr bwMode="auto">
                <a:xfrm>
                  <a:off x="1307" y="2757"/>
                  <a:ext cx="453" cy="754"/>
                </a:xfrm>
                <a:custGeom>
                  <a:avLst/>
                  <a:gdLst>
                    <a:gd name="T0" fmla="*/ 1 w 904"/>
                    <a:gd name="T1" fmla="*/ 1 h 1508"/>
                    <a:gd name="T2" fmla="*/ 1 w 904"/>
                    <a:gd name="T3" fmla="*/ 0 h 1508"/>
                    <a:gd name="T4" fmla="*/ 1 w 904"/>
                    <a:gd name="T5" fmla="*/ 1 h 1508"/>
                    <a:gd name="T6" fmla="*/ 1 w 904"/>
                    <a:gd name="T7" fmla="*/ 1 h 1508"/>
                    <a:gd name="T8" fmla="*/ 1 w 904"/>
                    <a:gd name="T9" fmla="*/ 1 h 1508"/>
                    <a:gd name="T10" fmla="*/ 1 w 904"/>
                    <a:gd name="T11" fmla="*/ 1 h 1508"/>
                    <a:gd name="T12" fmla="*/ 1 w 904"/>
                    <a:gd name="T13" fmla="*/ 1 h 1508"/>
                    <a:gd name="T14" fmla="*/ 1 w 904"/>
                    <a:gd name="T15" fmla="*/ 1 h 1508"/>
                    <a:gd name="T16" fmla="*/ 1 w 904"/>
                    <a:gd name="T17" fmla="*/ 1 h 1508"/>
                    <a:gd name="T18" fmla="*/ 1 w 904"/>
                    <a:gd name="T19" fmla="*/ 1 h 1508"/>
                    <a:gd name="T20" fmla="*/ 1 w 904"/>
                    <a:gd name="T21" fmla="*/ 1 h 1508"/>
                    <a:gd name="T22" fmla="*/ 1 w 904"/>
                    <a:gd name="T23" fmla="*/ 1 h 1508"/>
                    <a:gd name="T24" fmla="*/ 1 w 904"/>
                    <a:gd name="T25" fmla="*/ 1 h 1508"/>
                    <a:gd name="T26" fmla="*/ 1 w 904"/>
                    <a:gd name="T27" fmla="*/ 1 h 1508"/>
                    <a:gd name="T28" fmla="*/ 1 w 904"/>
                    <a:gd name="T29" fmla="*/ 1 h 1508"/>
                    <a:gd name="T30" fmla="*/ 1 w 904"/>
                    <a:gd name="T31" fmla="*/ 1 h 1508"/>
                    <a:gd name="T32" fmla="*/ 1 w 904"/>
                    <a:gd name="T33" fmla="*/ 1 h 1508"/>
                    <a:gd name="T34" fmla="*/ 1 w 904"/>
                    <a:gd name="T35" fmla="*/ 1 h 1508"/>
                    <a:gd name="T36" fmla="*/ 1 w 904"/>
                    <a:gd name="T37" fmla="*/ 1 h 1508"/>
                    <a:gd name="T38" fmla="*/ 1 w 904"/>
                    <a:gd name="T39" fmla="*/ 1 h 1508"/>
                    <a:gd name="T40" fmla="*/ 1 w 904"/>
                    <a:gd name="T41" fmla="*/ 1 h 1508"/>
                    <a:gd name="T42" fmla="*/ 0 w 904"/>
                    <a:gd name="T43" fmla="*/ 1 h 1508"/>
                    <a:gd name="T44" fmla="*/ 1 w 904"/>
                    <a:gd name="T45" fmla="*/ 1 h 1508"/>
                    <a:gd name="T46" fmla="*/ 1 w 904"/>
                    <a:gd name="T47" fmla="*/ 1 h 1508"/>
                    <a:gd name="T48" fmla="*/ 1 w 904"/>
                    <a:gd name="T49" fmla="*/ 1 h 1508"/>
                    <a:gd name="T50" fmla="*/ 1 w 904"/>
                    <a:gd name="T51" fmla="*/ 1 h 1508"/>
                    <a:gd name="T52" fmla="*/ 1 w 904"/>
                    <a:gd name="T53" fmla="*/ 1 h 1508"/>
                    <a:gd name="T54" fmla="*/ 1 w 904"/>
                    <a:gd name="T55" fmla="*/ 1 h 1508"/>
                    <a:gd name="T56" fmla="*/ 1 w 904"/>
                    <a:gd name="T57" fmla="*/ 1 h 1508"/>
                    <a:gd name="T58" fmla="*/ 1 w 904"/>
                    <a:gd name="T59" fmla="*/ 1 h 1508"/>
                    <a:gd name="T60" fmla="*/ 1 w 904"/>
                    <a:gd name="T61" fmla="*/ 1 h 1508"/>
                    <a:gd name="T62" fmla="*/ 1 w 904"/>
                    <a:gd name="T63" fmla="*/ 1 h 1508"/>
                    <a:gd name="T64" fmla="*/ 1 w 904"/>
                    <a:gd name="T65" fmla="*/ 1 h 1508"/>
                    <a:gd name="T66" fmla="*/ 1 w 904"/>
                    <a:gd name="T67" fmla="*/ 1 h 1508"/>
                    <a:gd name="T68" fmla="*/ 1 w 904"/>
                    <a:gd name="T69" fmla="*/ 1 h 1508"/>
                    <a:gd name="T70" fmla="*/ 1 w 904"/>
                    <a:gd name="T71" fmla="*/ 1 h 1508"/>
                    <a:gd name="T72" fmla="*/ 1 w 904"/>
                    <a:gd name="T73" fmla="*/ 1 h 1508"/>
                    <a:gd name="T74" fmla="*/ 1 w 904"/>
                    <a:gd name="T75" fmla="*/ 1 h 1508"/>
                    <a:gd name="T76" fmla="*/ 1 w 904"/>
                    <a:gd name="T77" fmla="*/ 1 h 15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4"/>
                    <a:gd name="T118" fmla="*/ 0 h 1508"/>
                    <a:gd name="T119" fmla="*/ 904 w 904"/>
                    <a:gd name="T120" fmla="*/ 1508 h 15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4" h="1508">
                      <a:moveTo>
                        <a:pt x="700" y="18"/>
                      </a:moveTo>
                      <a:lnTo>
                        <a:pt x="575" y="0"/>
                      </a:lnTo>
                      <a:lnTo>
                        <a:pt x="485" y="6"/>
                      </a:lnTo>
                      <a:lnTo>
                        <a:pt x="383" y="18"/>
                      </a:lnTo>
                      <a:lnTo>
                        <a:pt x="329" y="30"/>
                      </a:lnTo>
                      <a:lnTo>
                        <a:pt x="299" y="66"/>
                      </a:lnTo>
                      <a:lnTo>
                        <a:pt x="263" y="60"/>
                      </a:lnTo>
                      <a:lnTo>
                        <a:pt x="209" y="102"/>
                      </a:lnTo>
                      <a:lnTo>
                        <a:pt x="167" y="150"/>
                      </a:lnTo>
                      <a:lnTo>
                        <a:pt x="138" y="197"/>
                      </a:lnTo>
                      <a:lnTo>
                        <a:pt x="102" y="257"/>
                      </a:lnTo>
                      <a:lnTo>
                        <a:pt x="84" y="323"/>
                      </a:lnTo>
                      <a:lnTo>
                        <a:pt x="66" y="436"/>
                      </a:lnTo>
                      <a:lnTo>
                        <a:pt x="54" y="514"/>
                      </a:lnTo>
                      <a:lnTo>
                        <a:pt x="54" y="640"/>
                      </a:lnTo>
                      <a:lnTo>
                        <a:pt x="78" y="723"/>
                      </a:lnTo>
                      <a:lnTo>
                        <a:pt x="72" y="783"/>
                      </a:lnTo>
                      <a:lnTo>
                        <a:pt x="54" y="939"/>
                      </a:lnTo>
                      <a:lnTo>
                        <a:pt x="36" y="1004"/>
                      </a:lnTo>
                      <a:lnTo>
                        <a:pt x="30" y="1076"/>
                      </a:lnTo>
                      <a:lnTo>
                        <a:pt x="12" y="1124"/>
                      </a:lnTo>
                      <a:lnTo>
                        <a:pt x="0" y="1178"/>
                      </a:lnTo>
                      <a:lnTo>
                        <a:pt x="6" y="1237"/>
                      </a:lnTo>
                      <a:lnTo>
                        <a:pt x="30" y="1291"/>
                      </a:lnTo>
                      <a:lnTo>
                        <a:pt x="78" y="1339"/>
                      </a:lnTo>
                      <a:lnTo>
                        <a:pt x="162" y="1417"/>
                      </a:lnTo>
                      <a:lnTo>
                        <a:pt x="209" y="1435"/>
                      </a:lnTo>
                      <a:lnTo>
                        <a:pt x="269" y="1453"/>
                      </a:lnTo>
                      <a:lnTo>
                        <a:pt x="317" y="1472"/>
                      </a:lnTo>
                      <a:lnTo>
                        <a:pt x="359" y="1496"/>
                      </a:lnTo>
                      <a:lnTo>
                        <a:pt x="557" y="1508"/>
                      </a:lnTo>
                      <a:lnTo>
                        <a:pt x="689" y="1333"/>
                      </a:lnTo>
                      <a:lnTo>
                        <a:pt x="736" y="1172"/>
                      </a:lnTo>
                      <a:lnTo>
                        <a:pt x="904" y="1172"/>
                      </a:lnTo>
                      <a:lnTo>
                        <a:pt x="892" y="939"/>
                      </a:lnTo>
                      <a:lnTo>
                        <a:pt x="862" y="676"/>
                      </a:lnTo>
                      <a:lnTo>
                        <a:pt x="808" y="347"/>
                      </a:lnTo>
                      <a:lnTo>
                        <a:pt x="778" y="197"/>
                      </a:lnTo>
                      <a:lnTo>
                        <a:pt x="700" y="18"/>
                      </a:lnTo>
                      <a:close/>
                    </a:path>
                  </a:pathLst>
                </a:custGeom>
                <a:solidFill>
                  <a:srgbClr val="F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4" name="Freeform 115"/>
                <p:cNvSpPr>
                  <a:spLocks/>
                </p:cNvSpPr>
                <p:nvPr/>
              </p:nvSpPr>
              <p:spPr bwMode="auto">
                <a:xfrm>
                  <a:off x="1447" y="3266"/>
                  <a:ext cx="204" cy="251"/>
                </a:xfrm>
                <a:custGeom>
                  <a:avLst/>
                  <a:gdLst>
                    <a:gd name="T0" fmla="*/ 1 w 408"/>
                    <a:gd name="T1" fmla="*/ 1 h 502"/>
                    <a:gd name="T2" fmla="*/ 1 w 408"/>
                    <a:gd name="T3" fmla="*/ 1 h 502"/>
                    <a:gd name="T4" fmla="*/ 1 w 408"/>
                    <a:gd name="T5" fmla="*/ 0 h 502"/>
                    <a:gd name="T6" fmla="*/ 1 w 408"/>
                    <a:gd name="T7" fmla="*/ 1 h 502"/>
                    <a:gd name="T8" fmla="*/ 1 w 408"/>
                    <a:gd name="T9" fmla="*/ 1 h 502"/>
                    <a:gd name="T10" fmla="*/ 1 w 408"/>
                    <a:gd name="T11" fmla="*/ 1 h 502"/>
                    <a:gd name="T12" fmla="*/ 1 w 408"/>
                    <a:gd name="T13" fmla="*/ 1 h 502"/>
                    <a:gd name="T14" fmla="*/ 1 w 408"/>
                    <a:gd name="T15" fmla="*/ 1 h 502"/>
                    <a:gd name="T16" fmla="*/ 0 w 408"/>
                    <a:gd name="T17" fmla="*/ 1 h 502"/>
                    <a:gd name="T18" fmla="*/ 1 w 408"/>
                    <a:gd name="T19" fmla="*/ 1 h 502"/>
                    <a:gd name="T20" fmla="*/ 1 w 408"/>
                    <a:gd name="T21" fmla="*/ 1 h 502"/>
                    <a:gd name="T22" fmla="*/ 1 w 408"/>
                    <a:gd name="T23" fmla="*/ 1 h 502"/>
                    <a:gd name="T24" fmla="*/ 1 w 408"/>
                    <a:gd name="T25" fmla="*/ 1 h 502"/>
                    <a:gd name="T26" fmla="*/ 1 w 408"/>
                    <a:gd name="T27" fmla="*/ 1 h 502"/>
                    <a:gd name="T28" fmla="*/ 1 w 408"/>
                    <a:gd name="T29" fmla="*/ 1 h 502"/>
                    <a:gd name="T30" fmla="*/ 1 w 408"/>
                    <a:gd name="T31" fmla="*/ 1 h 502"/>
                    <a:gd name="T32" fmla="*/ 1 w 408"/>
                    <a:gd name="T33" fmla="*/ 1 h 5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502"/>
                    <a:gd name="T53" fmla="*/ 408 w 408"/>
                    <a:gd name="T54" fmla="*/ 502 h 5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502">
                      <a:moveTo>
                        <a:pt x="384" y="24"/>
                      </a:moveTo>
                      <a:lnTo>
                        <a:pt x="238" y="12"/>
                      </a:lnTo>
                      <a:lnTo>
                        <a:pt x="84" y="0"/>
                      </a:lnTo>
                      <a:lnTo>
                        <a:pt x="58" y="36"/>
                      </a:lnTo>
                      <a:lnTo>
                        <a:pt x="46" y="64"/>
                      </a:lnTo>
                      <a:lnTo>
                        <a:pt x="28" y="100"/>
                      </a:lnTo>
                      <a:lnTo>
                        <a:pt x="12" y="154"/>
                      </a:lnTo>
                      <a:lnTo>
                        <a:pt x="4" y="201"/>
                      </a:lnTo>
                      <a:lnTo>
                        <a:pt x="0" y="245"/>
                      </a:lnTo>
                      <a:lnTo>
                        <a:pt x="6" y="299"/>
                      </a:lnTo>
                      <a:lnTo>
                        <a:pt x="24" y="369"/>
                      </a:lnTo>
                      <a:lnTo>
                        <a:pt x="42" y="425"/>
                      </a:lnTo>
                      <a:lnTo>
                        <a:pt x="46" y="474"/>
                      </a:lnTo>
                      <a:lnTo>
                        <a:pt x="292" y="502"/>
                      </a:lnTo>
                      <a:lnTo>
                        <a:pt x="396" y="327"/>
                      </a:lnTo>
                      <a:lnTo>
                        <a:pt x="408" y="281"/>
                      </a:lnTo>
                      <a:lnTo>
                        <a:pt x="384" y="24"/>
                      </a:lnTo>
                      <a:close/>
                    </a:path>
                  </a:pathLst>
                </a:custGeom>
                <a:solidFill>
                  <a:srgbClr val="DF1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116"/>
                <p:cNvSpPr>
                  <a:spLocks/>
                </p:cNvSpPr>
                <p:nvPr/>
              </p:nvSpPr>
              <p:spPr bwMode="auto">
                <a:xfrm>
                  <a:off x="1355" y="2807"/>
                  <a:ext cx="192" cy="482"/>
                </a:xfrm>
                <a:custGeom>
                  <a:avLst/>
                  <a:gdLst>
                    <a:gd name="T0" fmla="*/ 1 w 383"/>
                    <a:gd name="T1" fmla="*/ 0 h 962"/>
                    <a:gd name="T2" fmla="*/ 1 w 383"/>
                    <a:gd name="T3" fmla="*/ 1 h 962"/>
                    <a:gd name="T4" fmla="*/ 1 w 383"/>
                    <a:gd name="T5" fmla="*/ 1 h 962"/>
                    <a:gd name="T6" fmla="*/ 1 w 383"/>
                    <a:gd name="T7" fmla="*/ 1 h 962"/>
                    <a:gd name="T8" fmla="*/ 1 w 383"/>
                    <a:gd name="T9" fmla="*/ 1 h 962"/>
                    <a:gd name="T10" fmla="*/ 1 w 383"/>
                    <a:gd name="T11" fmla="*/ 1 h 962"/>
                    <a:gd name="T12" fmla="*/ 1 w 383"/>
                    <a:gd name="T13" fmla="*/ 1 h 962"/>
                    <a:gd name="T14" fmla="*/ 1 w 383"/>
                    <a:gd name="T15" fmla="*/ 1 h 962"/>
                    <a:gd name="T16" fmla="*/ 1 w 383"/>
                    <a:gd name="T17" fmla="*/ 1 h 962"/>
                    <a:gd name="T18" fmla="*/ 1 w 383"/>
                    <a:gd name="T19" fmla="*/ 1 h 962"/>
                    <a:gd name="T20" fmla="*/ 1 w 383"/>
                    <a:gd name="T21" fmla="*/ 1 h 962"/>
                    <a:gd name="T22" fmla="*/ 1 w 383"/>
                    <a:gd name="T23" fmla="*/ 1 h 962"/>
                    <a:gd name="T24" fmla="*/ 1 w 383"/>
                    <a:gd name="T25" fmla="*/ 1 h 962"/>
                    <a:gd name="T26" fmla="*/ 0 w 383"/>
                    <a:gd name="T27" fmla="*/ 1 h 962"/>
                    <a:gd name="T28" fmla="*/ 1 w 383"/>
                    <a:gd name="T29" fmla="*/ 1 h 962"/>
                    <a:gd name="T30" fmla="*/ 1 w 383"/>
                    <a:gd name="T31" fmla="*/ 1 h 962"/>
                    <a:gd name="T32" fmla="*/ 1 w 383"/>
                    <a:gd name="T33" fmla="*/ 1 h 962"/>
                    <a:gd name="T34" fmla="*/ 1 w 383"/>
                    <a:gd name="T35" fmla="*/ 1 h 962"/>
                    <a:gd name="T36" fmla="*/ 1 w 383"/>
                    <a:gd name="T37" fmla="*/ 1 h 962"/>
                    <a:gd name="T38" fmla="*/ 1 w 383"/>
                    <a:gd name="T39" fmla="*/ 1 h 962"/>
                    <a:gd name="T40" fmla="*/ 1 w 383"/>
                    <a:gd name="T41" fmla="*/ 1 h 962"/>
                    <a:gd name="T42" fmla="*/ 1 w 383"/>
                    <a:gd name="T43" fmla="*/ 1 h 962"/>
                    <a:gd name="T44" fmla="*/ 1 w 383"/>
                    <a:gd name="T45" fmla="*/ 1 h 962"/>
                    <a:gd name="T46" fmla="*/ 1 w 383"/>
                    <a:gd name="T47" fmla="*/ 1 h 962"/>
                    <a:gd name="T48" fmla="*/ 1 w 383"/>
                    <a:gd name="T49" fmla="*/ 1 h 962"/>
                    <a:gd name="T50" fmla="*/ 1 w 383"/>
                    <a:gd name="T51" fmla="*/ 1 h 962"/>
                    <a:gd name="T52" fmla="*/ 1 w 383"/>
                    <a:gd name="T53" fmla="*/ 1 h 962"/>
                    <a:gd name="T54" fmla="*/ 1 w 383"/>
                    <a:gd name="T55" fmla="*/ 1 h 962"/>
                    <a:gd name="T56" fmla="*/ 1 w 383"/>
                    <a:gd name="T57" fmla="*/ 1 h 962"/>
                    <a:gd name="T58" fmla="*/ 1 w 383"/>
                    <a:gd name="T59" fmla="*/ 1 h 962"/>
                    <a:gd name="T60" fmla="*/ 1 w 383"/>
                    <a:gd name="T61" fmla="*/ 1 h 962"/>
                    <a:gd name="T62" fmla="*/ 1 w 383"/>
                    <a:gd name="T63" fmla="*/ 0 h 9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962"/>
                    <a:gd name="T98" fmla="*/ 383 w 383"/>
                    <a:gd name="T99" fmla="*/ 962 h 9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962">
                      <a:moveTo>
                        <a:pt x="239" y="0"/>
                      </a:moveTo>
                      <a:lnTo>
                        <a:pt x="311" y="119"/>
                      </a:lnTo>
                      <a:lnTo>
                        <a:pt x="353" y="245"/>
                      </a:lnTo>
                      <a:lnTo>
                        <a:pt x="377" y="394"/>
                      </a:lnTo>
                      <a:lnTo>
                        <a:pt x="383" y="562"/>
                      </a:lnTo>
                      <a:lnTo>
                        <a:pt x="377" y="759"/>
                      </a:lnTo>
                      <a:lnTo>
                        <a:pt x="359" y="842"/>
                      </a:lnTo>
                      <a:lnTo>
                        <a:pt x="263" y="914"/>
                      </a:lnTo>
                      <a:lnTo>
                        <a:pt x="215" y="884"/>
                      </a:lnTo>
                      <a:lnTo>
                        <a:pt x="167" y="872"/>
                      </a:lnTo>
                      <a:lnTo>
                        <a:pt x="125" y="884"/>
                      </a:lnTo>
                      <a:lnTo>
                        <a:pt x="95" y="926"/>
                      </a:lnTo>
                      <a:lnTo>
                        <a:pt x="42" y="950"/>
                      </a:lnTo>
                      <a:lnTo>
                        <a:pt x="0" y="962"/>
                      </a:lnTo>
                      <a:lnTo>
                        <a:pt x="66" y="902"/>
                      </a:lnTo>
                      <a:lnTo>
                        <a:pt x="107" y="884"/>
                      </a:lnTo>
                      <a:lnTo>
                        <a:pt x="137" y="854"/>
                      </a:lnTo>
                      <a:lnTo>
                        <a:pt x="173" y="854"/>
                      </a:lnTo>
                      <a:lnTo>
                        <a:pt x="215" y="813"/>
                      </a:lnTo>
                      <a:lnTo>
                        <a:pt x="173" y="765"/>
                      </a:lnTo>
                      <a:lnTo>
                        <a:pt x="233" y="777"/>
                      </a:lnTo>
                      <a:lnTo>
                        <a:pt x="191" y="639"/>
                      </a:lnTo>
                      <a:lnTo>
                        <a:pt x="155" y="526"/>
                      </a:lnTo>
                      <a:lnTo>
                        <a:pt x="143" y="446"/>
                      </a:lnTo>
                      <a:lnTo>
                        <a:pt x="161" y="328"/>
                      </a:lnTo>
                      <a:lnTo>
                        <a:pt x="191" y="460"/>
                      </a:lnTo>
                      <a:lnTo>
                        <a:pt x="251" y="609"/>
                      </a:lnTo>
                      <a:lnTo>
                        <a:pt x="323" y="771"/>
                      </a:lnTo>
                      <a:lnTo>
                        <a:pt x="323" y="550"/>
                      </a:lnTo>
                      <a:lnTo>
                        <a:pt x="311" y="400"/>
                      </a:lnTo>
                      <a:lnTo>
                        <a:pt x="293" y="179"/>
                      </a:lnTo>
                      <a:lnTo>
                        <a:pt x="239" y="0"/>
                      </a:lnTo>
                      <a:close/>
                    </a:path>
                  </a:pathLst>
                </a:custGeom>
                <a:solidFill>
                  <a:srgbClr val="DF3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59" name="Freeform 117"/>
              <p:cNvSpPr>
                <a:spLocks/>
              </p:cNvSpPr>
              <p:nvPr/>
            </p:nvSpPr>
            <p:spPr bwMode="auto">
              <a:xfrm>
                <a:off x="1836" y="3073"/>
                <a:ext cx="558" cy="305"/>
              </a:xfrm>
              <a:custGeom>
                <a:avLst/>
                <a:gdLst>
                  <a:gd name="T0" fmla="*/ 0 w 1116"/>
                  <a:gd name="T1" fmla="*/ 1 h 609"/>
                  <a:gd name="T2" fmla="*/ 1 w 1116"/>
                  <a:gd name="T3" fmla="*/ 0 h 609"/>
                  <a:gd name="T4" fmla="*/ 1 w 1116"/>
                  <a:gd name="T5" fmla="*/ 1 h 609"/>
                  <a:gd name="T6" fmla="*/ 1 w 1116"/>
                  <a:gd name="T7" fmla="*/ 1 h 609"/>
                  <a:gd name="T8" fmla="*/ 1 w 1116"/>
                  <a:gd name="T9" fmla="*/ 1 h 609"/>
                  <a:gd name="T10" fmla="*/ 1 w 1116"/>
                  <a:gd name="T11" fmla="*/ 1 h 609"/>
                  <a:gd name="T12" fmla="*/ 1 w 1116"/>
                  <a:gd name="T13" fmla="*/ 1 h 609"/>
                  <a:gd name="T14" fmla="*/ 0 w 1116"/>
                  <a:gd name="T15" fmla="*/ 1 h 609"/>
                  <a:gd name="T16" fmla="*/ 0 60000 65536"/>
                  <a:gd name="T17" fmla="*/ 0 60000 65536"/>
                  <a:gd name="T18" fmla="*/ 0 60000 65536"/>
                  <a:gd name="T19" fmla="*/ 0 60000 65536"/>
                  <a:gd name="T20" fmla="*/ 0 60000 65536"/>
                  <a:gd name="T21" fmla="*/ 0 60000 65536"/>
                  <a:gd name="T22" fmla="*/ 0 60000 65536"/>
                  <a:gd name="T23" fmla="*/ 0 60000 65536"/>
                  <a:gd name="T24" fmla="*/ 0 w 1116"/>
                  <a:gd name="T25" fmla="*/ 0 h 609"/>
                  <a:gd name="T26" fmla="*/ 1116 w 1116"/>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6" h="609">
                    <a:moveTo>
                      <a:pt x="0" y="496"/>
                    </a:moveTo>
                    <a:lnTo>
                      <a:pt x="431" y="0"/>
                    </a:lnTo>
                    <a:lnTo>
                      <a:pt x="1116" y="189"/>
                    </a:lnTo>
                    <a:lnTo>
                      <a:pt x="834" y="544"/>
                    </a:lnTo>
                    <a:lnTo>
                      <a:pt x="659" y="583"/>
                    </a:lnTo>
                    <a:lnTo>
                      <a:pt x="479" y="609"/>
                    </a:lnTo>
                    <a:lnTo>
                      <a:pt x="90" y="585"/>
                    </a:lnTo>
                    <a:lnTo>
                      <a:pt x="0" y="49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118"/>
              <p:cNvSpPr>
                <a:spLocks/>
              </p:cNvSpPr>
              <p:nvPr/>
            </p:nvSpPr>
            <p:spPr bwMode="auto">
              <a:xfrm>
                <a:off x="1561" y="3253"/>
                <a:ext cx="477" cy="200"/>
              </a:xfrm>
              <a:custGeom>
                <a:avLst/>
                <a:gdLst>
                  <a:gd name="T0" fmla="*/ 1 w 954"/>
                  <a:gd name="T1" fmla="*/ 0 h 401"/>
                  <a:gd name="T2" fmla="*/ 1 w 954"/>
                  <a:gd name="T3" fmla="*/ 0 h 401"/>
                  <a:gd name="T4" fmla="*/ 1 w 954"/>
                  <a:gd name="T5" fmla="*/ 0 h 401"/>
                  <a:gd name="T6" fmla="*/ 1 w 954"/>
                  <a:gd name="T7" fmla="*/ 0 h 401"/>
                  <a:gd name="T8" fmla="*/ 1 w 954"/>
                  <a:gd name="T9" fmla="*/ 0 h 401"/>
                  <a:gd name="T10" fmla="*/ 1 w 954"/>
                  <a:gd name="T11" fmla="*/ 0 h 401"/>
                  <a:gd name="T12" fmla="*/ 1 w 954"/>
                  <a:gd name="T13" fmla="*/ 0 h 401"/>
                  <a:gd name="T14" fmla="*/ 1 w 954"/>
                  <a:gd name="T15" fmla="*/ 0 h 401"/>
                  <a:gd name="T16" fmla="*/ 1 w 954"/>
                  <a:gd name="T17" fmla="*/ 0 h 401"/>
                  <a:gd name="T18" fmla="*/ 1 w 954"/>
                  <a:gd name="T19" fmla="*/ 0 h 401"/>
                  <a:gd name="T20" fmla="*/ 1 w 954"/>
                  <a:gd name="T21" fmla="*/ 0 h 401"/>
                  <a:gd name="T22" fmla="*/ 1 w 954"/>
                  <a:gd name="T23" fmla="*/ 0 h 401"/>
                  <a:gd name="T24" fmla="*/ 1 w 954"/>
                  <a:gd name="T25" fmla="*/ 0 h 401"/>
                  <a:gd name="T26" fmla="*/ 1 w 954"/>
                  <a:gd name="T27" fmla="*/ 0 h 401"/>
                  <a:gd name="T28" fmla="*/ 1 w 954"/>
                  <a:gd name="T29" fmla="*/ 0 h 401"/>
                  <a:gd name="T30" fmla="*/ 1 w 954"/>
                  <a:gd name="T31" fmla="*/ 0 h 401"/>
                  <a:gd name="T32" fmla="*/ 1 w 954"/>
                  <a:gd name="T33" fmla="*/ 0 h 401"/>
                  <a:gd name="T34" fmla="*/ 1 w 954"/>
                  <a:gd name="T35" fmla="*/ 0 h 401"/>
                  <a:gd name="T36" fmla="*/ 1 w 954"/>
                  <a:gd name="T37" fmla="*/ 0 h 401"/>
                  <a:gd name="T38" fmla="*/ 1 w 954"/>
                  <a:gd name="T39" fmla="*/ 0 h 401"/>
                  <a:gd name="T40" fmla="*/ 1 w 954"/>
                  <a:gd name="T41" fmla="*/ 0 h 401"/>
                  <a:gd name="T42" fmla="*/ 1 w 954"/>
                  <a:gd name="T43" fmla="*/ 0 h 401"/>
                  <a:gd name="T44" fmla="*/ 1 w 954"/>
                  <a:gd name="T45" fmla="*/ 0 h 401"/>
                  <a:gd name="T46" fmla="*/ 1 w 954"/>
                  <a:gd name="T47" fmla="*/ 0 h 401"/>
                  <a:gd name="T48" fmla="*/ 1 w 954"/>
                  <a:gd name="T49" fmla="*/ 0 h 401"/>
                  <a:gd name="T50" fmla="*/ 1 w 954"/>
                  <a:gd name="T51" fmla="*/ 0 h 401"/>
                  <a:gd name="T52" fmla="*/ 1 w 954"/>
                  <a:gd name="T53" fmla="*/ 0 h 401"/>
                  <a:gd name="T54" fmla="*/ 1 w 954"/>
                  <a:gd name="T55" fmla="*/ 0 h 401"/>
                  <a:gd name="T56" fmla="*/ 1 w 954"/>
                  <a:gd name="T57" fmla="*/ 0 h 401"/>
                  <a:gd name="T58" fmla="*/ 1 w 954"/>
                  <a:gd name="T59" fmla="*/ 0 h 401"/>
                  <a:gd name="T60" fmla="*/ 1 w 954"/>
                  <a:gd name="T61" fmla="*/ 0 h 401"/>
                  <a:gd name="T62" fmla="*/ 1 w 954"/>
                  <a:gd name="T63" fmla="*/ 0 h 401"/>
                  <a:gd name="T64" fmla="*/ 1 w 954"/>
                  <a:gd name="T65" fmla="*/ 0 h 401"/>
                  <a:gd name="T66" fmla="*/ 1 w 954"/>
                  <a:gd name="T67" fmla="*/ 0 h 401"/>
                  <a:gd name="T68" fmla="*/ 1 w 954"/>
                  <a:gd name="T69" fmla="*/ 0 h 401"/>
                  <a:gd name="T70" fmla="*/ 1 w 954"/>
                  <a:gd name="T71" fmla="*/ 0 h 401"/>
                  <a:gd name="T72" fmla="*/ 1 w 954"/>
                  <a:gd name="T73" fmla="*/ 0 h 401"/>
                  <a:gd name="T74" fmla="*/ 0 w 954"/>
                  <a:gd name="T75" fmla="*/ 0 h 401"/>
                  <a:gd name="T76" fmla="*/ 0 w 954"/>
                  <a:gd name="T77" fmla="*/ 0 h 401"/>
                  <a:gd name="T78" fmla="*/ 1 w 954"/>
                  <a:gd name="T79" fmla="*/ 0 h 401"/>
                  <a:gd name="T80" fmla="*/ 1 w 954"/>
                  <a:gd name="T81" fmla="*/ 0 h 4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4"/>
                  <a:gd name="T124" fmla="*/ 0 h 401"/>
                  <a:gd name="T125" fmla="*/ 954 w 954"/>
                  <a:gd name="T126" fmla="*/ 401 h 4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4" h="401">
                    <a:moveTo>
                      <a:pt x="52" y="98"/>
                    </a:moveTo>
                    <a:lnTo>
                      <a:pt x="407" y="50"/>
                    </a:lnTo>
                    <a:lnTo>
                      <a:pt x="483" y="20"/>
                    </a:lnTo>
                    <a:lnTo>
                      <a:pt x="521" y="6"/>
                    </a:lnTo>
                    <a:lnTo>
                      <a:pt x="561" y="0"/>
                    </a:lnTo>
                    <a:lnTo>
                      <a:pt x="615" y="8"/>
                    </a:lnTo>
                    <a:lnTo>
                      <a:pt x="675" y="20"/>
                    </a:lnTo>
                    <a:lnTo>
                      <a:pt x="718" y="26"/>
                    </a:lnTo>
                    <a:lnTo>
                      <a:pt x="804" y="36"/>
                    </a:lnTo>
                    <a:lnTo>
                      <a:pt x="846" y="38"/>
                    </a:lnTo>
                    <a:lnTo>
                      <a:pt x="880" y="44"/>
                    </a:lnTo>
                    <a:lnTo>
                      <a:pt x="916" y="50"/>
                    </a:lnTo>
                    <a:lnTo>
                      <a:pt x="946" y="62"/>
                    </a:lnTo>
                    <a:lnTo>
                      <a:pt x="954" y="78"/>
                    </a:lnTo>
                    <a:lnTo>
                      <a:pt x="940" y="92"/>
                    </a:lnTo>
                    <a:lnTo>
                      <a:pt x="880" y="96"/>
                    </a:lnTo>
                    <a:lnTo>
                      <a:pt x="856" y="98"/>
                    </a:lnTo>
                    <a:lnTo>
                      <a:pt x="852" y="140"/>
                    </a:lnTo>
                    <a:lnTo>
                      <a:pt x="838" y="156"/>
                    </a:lnTo>
                    <a:lnTo>
                      <a:pt x="828" y="158"/>
                    </a:lnTo>
                    <a:lnTo>
                      <a:pt x="820" y="186"/>
                    </a:lnTo>
                    <a:lnTo>
                      <a:pt x="802" y="206"/>
                    </a:lnTo>
                    <a:lnTo>
                      <a:pt x="780" y="215"/>
                    </a:lnTo>
                    <a:lnTo>
                      <a:pt x="766" y="233"/>
                    </a:lnTo>
                    <a:lnTo>
                      <a:pt x="748" y="241"/>
                    </a:lnTo>
                    <a:lnTo>
                      <a:pt x="693" y="271"/>
                    </a:lnTo>
                    <a:lnTo>
                      <a:pt x="663" y="283"/>
                    </a:lnTo>
                    <a:lnTo>
                      <a:pt x="575" y="287"/>
                    </a:lnTo>
                    <a:lnTo>
                      <a:pt x="509" y="281"/>
                    </a:lnTo>
                    <a:lnTo>
                      <a:pt x="471" y="263"/>
                    </a:lnTo>
                    <a:lnTo>
                      <a:pt x="453" y="257"/>
                    </a:lnTo>
                    <a:lnTo>
                      <a:pt x="419" y="263"/>
                    </a:lnTo>
                    <a:lnTo>
                      <a:pt x="363" y="269"/>
                    </a:lnTo>
                    <a:lnTo>
                      <a:pt x="315" y="277"/>
                    </a:lnTo>
                    <a:lnTo>
                      <a:pt x="114" y="353"/>
                    </a:lnTo>
                    <a:lnTo>
                      <a:pt x="28" y="401"/>
                    </a:lnTo>
                    <a:lnTo>
                      <a:pt x="4" y="317"/>
                    </a:lnTo>
                    <a:lnTo>
                      <a:pt x="0" y="265"/>
                    </a:lnTo>
                    <a:lnTo>
                      <a:pt x="0" y="223"/>
                    </a:lnTo>
                    <a:lnTo>
                      <a:pt x="16" y="168"/>
                    </a:lnTo>
                    <a:lnTo>
                      <a:pt x="52" y="9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61" name="Group 119"/>
              <p:cNvGrpSpPr>
                <a:grpSpLocks/>
              </p:cNvGrpSpPr>
              <p:nvPr/>
            </p:nvGrpSpPr>
            <p:grpSpPr bwMode="auto">
              <a:xfrm>
                <a:off x="1469" y="2245"/>
                <a:ext cx="525" cy="703"/>
                <a:chOff x="1469" y="2245"/>
                <a:chExt cx="525" cy="703"/>
              </a:xfrm>
            </p:grpSpPr>
            <p:grpSp>
              <p:nvGrpSpPr>
                <p:cNvPr id="35862" name="Group 120"/>
                <p:cNvGrpSpPr>
                  <a:grpSpLocks/>
                </p:cNvGrpSpPr>
                <p:nvPr/>
              </p:nvGrpSpPr>
              <p:grpSpPr bwMode="auto">
                <a:xfrm>
                  <a:off x="1941" y="2435"/>
                  <a:ext cx="46" cy="126"/>
                  <a:chOff x="1941" y="2435"/>
                  <a:chExt cx="46" cy="126"/>
                </a:xfrm>
              </p:grpSpPr>
              <p:sp>
                <p:nvSpPr>
                  <p:cNvPr id="35881" name="Oval 121"/>
                  <p:cNvSpPr>
                    <a:spLocks noChangeArrowheads="1"/>
                  </p:cNvSpPr>
                  <p:nvPr/>
                </p:nvSpPr>
                <p:spPr bwMode="auto">
                  <a:xfrm>
                    <a:off x="1941" y="2435"/>
                    <a:ext cx="46" cy="126"/>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5882" name="Oval 122"/>
                  <p:cNvSpPr>
                    <a:spLocks noChangeArrowheads="1"/>
                  </p:cNvSpPr>
                  <p:nvPr/>
                </p:nvSpPr>
                <p:spPr bwMode="auto">
                  <a:xfrm>
                    <a:off x="1945" y="2438"/>
                    <a:ext cx="41" cy="120"/>
                  </a:xfrm>
                  <a:prstGeom prst="ellipse">
                    <a:avLst/>
                  </a:pr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nvGrpSpPr>
                <p:cNvPr id="35863" name="Group 123"/>
                <p:cNvGrpSpPr>
                  <a:grpSpLocks/>
                </p:cNvGrpSpPr>
                <p:nvPr/>
              </p:nvGrpSpPr>
              <p:grpSpPr bwMode="auto">
                <a:xfrm>
                  <a:off x="1469" y="2245"/>
                  <a:ext cx="525" cy="703"/>
                  <a:chOff x="1469" y="2245"/>
                  <a:chExt cx="525" cy="703"/>
                </a:xfrm>
              </p:grpSpPr>
              <p:grpSp>
                <p:nvGrpSpPr>
                  <p:cNvPr id="35870" name="Group 124"/>
                  <p:cNvGrpSpPr>
                    <a:grpSpLocks/>
                  </p:cNvGrpSpPr>
                  <p:nvPr/>
                </p:nvGrpSpPr>
                <p:grpSpPr bwMode="auto">
                  <a:xfrm>
                    <a:off x="1591" y="2289"/>
                    <a:ext cx="403" cy="659"/>
                    <a:chOff x="1591" y="2289"/>
                    <a:chExt cx="403" cy="659"/>
                  </a:xfrm>
                </p:grpSpPr>
                <p:sp>
                  <p:nvSpPr>
                    <p:cNvPr id="35877" name="Freeform 125"/>
                    <p:cNvSpPr>
                      <a:spLocks/>
                    </p:cNvSpPr>
                    <p:nvPr/>
                  </p:nvSpPr>
                  <p:spPr bwMode="auto">
                    <a:xfrm>
                      <a:off x="1591" y="2289"/>
                      <a:ext cx="403" cy="659"/>
                    </a:xfrm>
                    <a:custGeom>
                      <a:avLst/>
                      <a:gdLst>
                        <a:gd name="T0" fmla="*/ 1 w 806"/>
                        <a:gd name="T1" fmla="*/ 1 h 1317"/>
                        <a:gd name="T2" fmla="*/ 1 w 806"/>
                        <a:gd name="T3" fmla="*/ 1 h 1317"/>
                        <a:gd name="T4" fmla="*/ 1 w 806"/>
                        <a:gd name="T5" fmla="*/ 1 h 1317"/>
                        <a:gd name="T6" fmla="*/ 1 w 806"/>
                        <a:gd name="T7" fmla="*/ 1 h 1317"/>
                        <a:gd name="T8" fmla="*/ 1 w 806"/>
                        <a:gd name="T9" fmla="*/ 1 h 1317"/>
                        <a:gd name="T10" fmla="*/ 1 w 806"/>
                        <a:gd name="T11" fmla="*/ 1 h 1317"/>
                        <a:gd name="T12" fmla="*/ 1 w 806"/>
                        <a:gd name="T13" fmla="*/ 1 h 1317"/>
                        <a:gd name="T14" fmla="*/ 1 w 806"/>
                        <a:gd name="T15" fmla="*/ 1 h 1317"/>
                        <a:gd name="T16" fmla="*/ 1 w 806"/>
                        <a:gd name="T17" fmla="*/ 1 h 1317"/>
                        <a:gd name="T18" fmla="*/ 1 w 806"/>
                        <a:gd name="T19" fmla="*/ 1 h 1317"/>
                        <a:gd name="T20" fmla="*/ 1 w 806"/>
                        <a:gd name="T21" fmla="*/ 1 h 1317"/>
                        <a:gd name="T22" fmla="*/ 1 w 806"/>
                        <a:gd name="T23" fmla="*/ 1 h 1317"/>
                        <a:gd name="T24" fmla="*/ 1 w 806"/>
                        <a:gd name="T25" fmla="*/ 1 h 1317"/>
                        <a:gd name="T26" fmla="*/ 1 w 806"/>
                        <a:gd name="T27" fmla="*/ 1 h 1317"/>
                        <a:gd name="T28" fmla="*/ 1 w 806"/>
                        <a:gd name="T29" fmla="*/ 1 h 1317"/>
                        <a:gd name="T30" fmla="*/ 1 w 806"/>
                        <a:gd name="T31" fmla="*/ 1 h 1317"/>
                        <a:gd name="T32" fmla="*/ 1 w 806"/>
                        <a:gd name="T33" fmla="*/ 1 h 1317"/>
                        <a:gd name="T34" fmla="*/ 1 w 806"/>
                        <a:gd name="T35" fmla="*/ 1 h 1317"/>
                        <a:gd name="T36" fmla="*/ 1 w 806"/>
                        <a:gd name="T37" fmla="*/ 1 h 1317"/>
                        <a:gd name="T38" fmla="*/ 1 w 806"/>
                        <a:gd name="T39" fmla="*/ 1 h 1317"/>
                        <a:gd name="T40" fmla="*/ 1 w 806"/>
                        <a:gd name="T41" fmla="*/ 1 h 1317"/>
                        <a:gd name="T42" fmla="*/ 1 w 806"/>
                        <a:gd name="T43" fmla="*/ 1 h 1317"/>
                        <a:gd name="T44" fmla="*/ 1 w 806"/>
                        <a:gd name="T45" fmla="*/ 1 h 1317"/>
                        <a:gd name="T46" fmla="*/ 1 w 806"/>
                        <a:gd name="T47" fmla="*/ 1 h 1317"/>
                        <a:gd name="T48" fmla="*/ 1 w 806"/>
                        <a:gd name="T49" fmla="*/ 1 h 1317"/>
                        <a:gd name="T50" fmla="*/ 1 w 806"/>
                        <a:gd name="T51" fmla="*/ 1 h 1317"/>
                        <a:gd name="T52" fmla="*/ 0 w 806"/>
                        <a:gd name="T53" fmla="*/ 1 h 1317"/>
                        <a:gd name="T54" fmla="*/ 1 w 806"/>
                        <a:gd name="T55" fmla="*/ 1 h 1317"/>
                        <a:gd name="T56" fmla="*/ 1 w 806"/>
                        <a:gd name="T57" fmla="*/ 1 h 1317"/>
                        <a:gd name="T58" fmla="*/ 1 w 806"/>
                        <a:gd name="T59" fmla="*/ 1 h 1317"/>
                        <a:gd name="T60" fmla="*/ 1 w 806"/>
                        <a:gd name="T61" fmla="*/ 1 h 1317"/>
                        <a:gd name="T62" fmla="*/ 1 w 806"/>
                        <a:gd name="T63" fmla="*/ 1 h 1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6"/>
                        <a:gd name="T97" fmla="*/ 0 h 1317"/>
                        <a:gd name="T98" fmla="*/ 806 w 806"/>
                        <a:gd name="T99" fmla="*/ 1317 h 13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6" h="1317">
                          <a:moveTo>
                            <a:pt x="521" y="24"/>
                          </a:moveTo>
                          <a:lnTo>
                            <a:pt x="589" y="48"/>
                          </a:lnTo>
                          <a:lnTo>
                            <a:pt x="629" y="73"/>
                          </a:lnTo>
                          <a:lnTo>
                            <a:pt x="658" y="107"/>
                          </a:lnTo>
                          <a:lnTo>
                            <a:pt x="676" y="145"/>
                          </a:lnTo>
                          <a:lnTo>
                            <a:pt x="690" y="187"/>
                          </a:lnTo>
                          <a:lnTo>
                            <a:pt x="700" y="229"/>
                          </a:lnTo>
                          <a:lnTo>
                            <a:pt x="712" y="289"/>
                          </a:lnTo>
                          <a:lnTo>
                            <a:pt x="718" y="348"/>
                          </a:lnTo>
                          <a:lnTo>
                            <a:pt x="710" y="384"/>
                          </a:lnTo>
                          <a:lnTo>
                            <a:pt x="706" y="420"/>
                          </a:lnTo>
                          <a:lnTo>
                            <a:pt x="724" y="456"/>
                          </a:lnTo>
                          <a:lnTo>
                            <a:pt x="778" y="514"/>
                          </a:lnTo>
                          <a:lnTo>
                            <a:pt x="792" y="530"/>
                          </a:lnTo>
                          <a:lnTo>
                            <a:pt x="804" y="546"/>
                          </a:lnTo>
                          <a:lnTo>
                            <a:pt x="806" y="560"/>
                          </a:lnTo>
                          <a:lnTo>
                            <a:pt x="800" y="572"/>
                          </a:lnTo>
                          <a:lnTo>
                            <a:pt x="786" y="580"/>
                          </a:lnTo>
                          <a:lnTo>
                            <a:pt x="760" y="587"/>
                          </a:lnTo>
                          <a:lnTo>
                            <a:pt x="750" y="597"/>
                          </a:lnTo>
                          <a:lnTo>
                            <a:pt x="760" y="621"/>
                          </a:lnTo>
                          <a:lnTo>
                            <a:pt x="758" y="635"/>
                          </a:lnTo>
                          <a:lnTo>
                            <a:pt x="748" y="647"/>
                          </a:lnTo>
                          <a:lnTo>
                            <a:pt x="726" y="659"/>
                          </a:lnTo>
                          <a:lnTo>
                            <a:pt x="696" y="673"/>
                          </a:lnTo>
                          <a:lnTo>
                            <a:pt x="678" y="679"/>
                          </a:lnTo>
                          <a:lnTo>
                            <a:pt x="742" y="695"/>
                          </a:lnTo>
                          <a:lnTo>
                            <a:pt x="750" y="707"/>
                          </a:lnTo>
                          <a:lnTo>
                            <a:pt x="734" y="733"/>
                          </a:lnTo>
                          <a:lnTo>
                            <a:pt x="732" y="769"/>
                          </a:lnTo>
                          <a:lnTo>
                            <a:pt x="732" y="821"/>
                          </a:lnTo>
                          <a:lnTo>
                            <a:pt x="732" y="840"/>
                          </a:lnTo>
                          <a:lnTo>
                            <a:pt x="724" y="856"/>
                          </a:lnTo>
                          <a:lnTo>
                            <a:pt x="706" y="870"/>
                          </a:lnTo>
                          <a:lnTo>
                            <a:pt x="678" y="878"/>
                          </a:lnTo>
                          <a:lnTo>
                            <a:pt x="648" y="886"/>
                          </a:lnTo>
                          <a:lnTo>
                            <a:pt x="581" y="898"/>
                          </a:lnTo>
                          <a:lnTo>
                            <a:pt x="541" y="908"/>
                          </a:lnTo>
                          <a:lnTo>
                            <a:pt x="511" y="920"/>
                          </a:lnTo>
                          <a:lnTo>
                            <a:pt x="489" y="938"/>
                          </a:lnTo>
                          <a:lnTo>
                            <a:pt x="415" y="1042"/>
                          </a:lnTo>
                          <a:lnTo>
                            <a:pt x="525" y="1279"/>
                          </a:lnTo>
                          <a:lnTo>
                            <a:pt x="461" y="1297"/>
                          </a:lnTo>
                          <a:lnTo>
                            <a:pt x="363" y="1317"/>
                          </a:lnTo>
                          <a:lnTo>
                            <a:pt x="277" y="1313"/>
                          </a:lnTo>
                          <a:lnTo>
                            <a:pt x="227" y="1285"/>
                          </a:lnTo>
                          <a:lnTo>
                            <a:pt x="112" y="924"/>
                          </a:lnTo>
                          <a:lnTo>
                            <a:pt x="112" y="803"/>
                          </a:lnTo>
                          <a:lnTo>
                            <a:pt x="78" y="739"/>
                          </a:lnTo>
                          <a:lnTo>
                            <a:pt x="36" y="655"/>
                          </a:lnTo>
                          <a:lnTo>
                            <a:pt x="18" y="607"/>
                          </a:lnTo>
                          <a:lnTo>
                            <a:pt x="6" y="544"/>
                          </a:lnTo>
                          <a:lnTo>
                            <a:pt x="0" y="474"/>
                          </a:lnTo>
                          <a:lnTo>
                            <a:pt x="0" y="390"/>
                          </a:lnTo>
                          <a:lnTo>
                            <a:pt x="10" y="313"/>
                          </a:lnTo>
                          <a:lnTo>
                            <a:pt x="24" y="245"/>
                          </a:lnTo>
                          <a:lnTo>
                            <a:pt x="46" y="187"/>
                          </a:lnTo>
                          <a:lnTo>
                            <a:pt x="72" y="131"/>
                          </a:lnTo>
                          <a:lnTo>
                            <a:pt x="112" y="79"/>
                          </a:lnTo>
                          <a:lnTo>
                            <a:pt x="167" y="38"/>
                          </a:lnTo>
                          <a:lnTo>
                            <a:pt x="227" y="14"/>
                          </a:lnTo>
                          <a:lnTo>
                            <a:pt x="297" y="2"/>
                          </a:lnTo>
                          <a:lnTo>
                            <a:pt x="359" y="0"/>
                          </a:lnTo>
                          <a:lnTo>
                            <a:pt x="441" y="4"/>
                          </a:lnTo>
                          <a:lnTo>
                            <a:pt x="521" y="24"/>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78" name="Group 126"/>
                    <p:cNvGrpSpPr>
                      <a:grpSpLocks/>
                    </p:cNvGrpSpPr>
                    <p:nvPr/>
                  </p:nvGrpSpPr>
                  <p:grpSpPr bwMode="auto">
                    <a:xfrm>
                      <a:off x="1759" y="2673"/>
                      <a:ext cx="187" cy="243"/>
                      <a:chOff x="1759" y="2673"/>
                      <a:chExt cx="187" cy="243"/>
                    </a:xfrm>
                  </p:grpSpPr>
                  <p:sp>
                    <p:nvSpPr>
                      <p:cNvPr id="35879" name="Freeform 127"/>
                      <p:cNvSpPr>
                        <a:spLocks/>
                      </p:cNvSpPr>
                      <p:nvPr/>
                    </p:nvSpPr>
                    <p:spPr bwMode="auto">
                      <a:xfrm>
                        <a:off x="1761" y="2673"/>
                        <a:ext cx="185" cy="87"/>
                      </a:xfrm>
                      <a:custGeom>
                        <a:avLst/>
                        <a:gdLst>
                          <a:gd name="T0" fmla="*/ 0 w 371"/>
                          <a:gd name="T1" fmla="*/ 0 h 173"/>
                          <a:gd name="T2" fmla="*/ 0 w 371"/>
                          <a:gd name="T3" fmla="*/ 1 h 173"/>
                          <a:gd name="T4" fmla="*/ 0 w 371"/>
                          <a:gd name="T5" fmla="*/ 1 h 173"/>
                          <a:gd name="T6" fmla="*/ 0 w 371"/>
                          <a:gd name="T7" fmla="*/ 1 h 173"/>
                          <a:gd name="T8" fmla="*/ 0 w 371"/>
                          <a:gd name="T9" fmla="*/ 1 h 173"/>
                          <a:gd name="T10" fmla="*/ 0 w 371"/>
                          <a:gd name="T11" fmla="*/ 1 h 173"/>
                          <a:gd name="T12" fmla="*/ 0 w 371"/>
                          <a:gd name="T13" fmla="*/ 1 h 173"/>
                          <a:gd name="T14" fmla="*/ 0 w 371"/>
                          <a:gd name="T15" fmla="*/ 1 h 173"/>
                          <a:gd name="T16" fmla="*/ 0 w 371"/>
                          <a:gd name="T17" fmla="*/ 1 h 173"/>
                          <a:gd name="T18" fmla="*/ 0 w 371"/>
                          <a:gd name="T19" fmla="*/ 1 h 173"/>
                          <a:gd name="T20" fmla="*/ 0 w 371"/>
                          <a:gd name="T21" fmla="*/ 1 h 173"/>
                          <a:gd name="T22" fmla="*/ 0 w 371"/>
                          <a:gd name="T23" fmla="*/ 1 h 173"/>
                          <a:gd name="T24" fmla="*/ 0 w 371"/>
                          <a:gd name="T25" fmla="*/ 1 h 173"/>
                          <a:gd name="T26" fmla="*/ 0 w 371"/>
                          <a:gd name="T27" fmla="*/ 1 h 173"/>
                          <a:gd name="T28" fmla="*/ 0 w 371"/>
                          <a:gd name="T29" fmla="*/ 1 h 173"/>
                          <a:gd name="T30" fmla="*/ 0 w 371"/>
                          <a:gd name="T31" fmla="*/ 1 h 173"/>
                          <a:gd name="T32" fmla="*/ 0 w 371"/>
                          <a:gd name="T33" fmla="*/ 1 h 173"/>
                          <a:gd name="T34" fmla="*/ 0 w 371"/>
                          <a:gd name="T35" fmla="*/ 1 h 173"/>
                          <a:gd name="T36" fmla="*/ 0 w 371"/>
                          <a:gd name="T37" fmla="*/ 1 h 173"/>
                          <a:gd name="T38" fmla="*/ 0 w 371"/>
                          <a:gd name="T39" fmla="*/ 1 h 173"/>
                          <a:gd name="T40" fmla="*/ 0 w 371"/>
                          <a:gd name="T41" fmla="*/ 1 h 173"/>
                          <a:gd name="T42" fmla="*/ 0 w 371"/>
                          <a:gd name="T43" fmla="*/ 1 h 173"/>
                          <a:gd name="T44" fmla="*/ 0 w 371"/>
                          <a:gd name="T45" fmla="*/ 1 h 173"/>
                          <a:gd name="T46" fmla="*/ 0 w 371"/>
                          <a:gd name="T47" fmla="*/ 1 h 173"/>
                          <a:gd name="T48" fmla="*/ 0 w 371"/>
                          <a:gd name="T49" fmla="*/ 1 h 173"/>
                          <a:gd name="T50" fmla="*/ 0 w 371"/>
                          <a:gd name="T51" fmla="*/ 0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1"/>
                          <a:gd name="T79" fmla="*/ 0 h 173"/>
                          <a:gd name="T80" fmla="*/ 371 w 371"/>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1" h="173">
                            <a:moveTo>
                              <a:pt x="0" y="0"/>
                            </a:moveTo>
                            <a:lnTo>
                              <a:pt x="54" y="24"/>
                            </a:lnTo>
                            <a:lnTo>
                              <a:pt x="110" y="44"/>
                            </a:lnTo>
                            <a:lnTo>
                              <a:pt x="152" y="56"/>
                            </a:lnTo>
                            <a:lnTo>
                              <a:pt x="206" y="70"/>
                            </a:lnTo>
                            <a:lnTo>
                              <a:pt x="242" y="77"/>
                            </a:lnTo>
                            <a:lnTo>
                              <a:pt x="292" y="85"/>
                            </a:lnTo>
                            <a:lnTo>
                              <a:pt x="329" y="85"/>
                            </a:lnTo>
                            <a:lnTo>
                              <a:pt x="371" y="85"/>
                            </a:lnTo>
                            <a:lnTo>
                              <a:pt x="331" y="101"/>
                            </a:lnTo>
                            <a:lnTo>
                              <a:pt x="276" y="113"/>
                            </a:lnTo>
                            <a:lnTo>
                              <a:pt x="232" y="123"/>
                            </a:lnTo>
                            <a:lnTo>
                              <a:pt x="196" y="133"/>
                            </a:lnTo>
                            <a:lnTo>
                              <a:pt x="160" y="145"/>
                            </a:lnTo>
                            <a:lnTo>
                              <a:pt x="138" y="155"/>
                            </a:lnTo>
                            <a:lnTo>
                              <a:pt x="114" y="173"/>
                            </a:lnTo>
                            <a:lnTo>
                              <a:pt x="136" y="147"/>
                            </a:lnTo>
                            <a:lnTo>
                              <a:pt x="156" y="127"/>
                            </a:lnTo>
                            <a:lnTo>
                              <a:pt x="162" y="111"/>
                            </a:lnTo>
                            <a:lnTo>
                              <a:pt x="162" y="97"/>
                            </a:lnTo>
                            <a:lnTo>
                              <a:pt x="156" y="83"/>
                            </a:lnTo>
                            <a:lnTo>
                              <a:pt x="140" y="75"/>
                            </a:lnTo>
                            <a:lnTo>
                              <a:pt x="122" y="70"/>
                            </a:lnTo>
                            <a:lnTo>
                              <a:pt x="90" y="66"/>
                            </a:lnTo>
                            <a:lnTo>
                              <a:pt x="62" y="62"/>
                            </a:lnTo>
                            <a:lnTo>
                              <a:pt x="0" y="0"/>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128"/>
                      <p:cNvSpPr>
                        <a:spLocks/>
                      </p:cNvSpPr>
                      <p:nvPr/>
                    </p:nvSpPr>
                    <p:spPr bwMode="auto">
                      <a:xfrm>
                        <a:off x="1759" y="2795"/>
                        <a:ext cx="45" cy="121"/>
                      </a:xfrm>
                      <a:custGeom>
                        <a:avLst/>
                        <a:gdLst>
                          <a:gd name="T0" fmla="*/ 0 w 92"/>
                          <a:gd name="T1" fmla="*/ 1 h 241"/>
                          <a:gd name="T2" fmla="*/ 0 w 92"/>
                          <a:gd name="T3" fmla="*/ 1 h 241"/>
                          <a:gd name="T4" fmla="*/ 0 w 92"/>
                          <a:gd name="T5" fmla="*/ 1 h 241"/>
                          <a:gd name="T6" fmla="*/ 0 w 92"/>
                          <a:gd name="T7" fmla="*/ 0 h 241"/>
                          <a:gd name="T8" fmla="*/ 0 w 92"/>
                          <a:gd name="T9" fmla="*/ 1 h 241"/>
                          <a:gd name="T10" fmla="*/ 0 w 92"/>
                          <a:gd name="T11" fmla="*/ 1 h 241"/>
                          <a:gd name="T12" fmla="*/ 0 w 92"/>
                          <a:gd name="T13" fmla="*/ 1 h 241"/>
                          <a:gd name="T14" fmla="*/ 0 w 92"/>
                          <a:gd name="T15" fmla="*/ 1 h 241"/>
                          <a:gd name="T16" fmla="*/ 0 w 92"/>
                          <a:gd name="T17" fmla="*/ 1 h 241"/>
                          <a:gd name="T18" fmla="*/ 0 w 92"/>
                          <a:gd name="T19" fmla="*/ 1 h 241"/>
                          <a:gd name="T20" fmla="*/ 0 w 92"/>
                          <a:gd name="T21" fmla="*/ 1 h 241"/>
                          <a:gd name="T22" fmla="*/ 0 w 92"/>
                          <a:gd name="T23" fmla="*/ 1 h 241"/>
                          <a:gd name="T24" fmla="*/ 0 w 92"/>
                          <a:gd name="T25" fmla="*/ 1 h 241"/>
                          <a:gd name="T26" fmla="*/ 0 w 92"/>
                          <a:gd name="T27" fmla="*/ 1 h 241"/>
                          <a:gd name="T28" fmla="*/ 0 w 92"/>
                          <a:gd name="T29" fmla="*/ 1 h 241"/>
                          <a:gd name="T30" fmla="*/ 0 w 92"/>
                          <a:gd name="T31" fmla="*/ 1 h 241"/>
                          <a:gd name="T32" fmla="*/ 0 w 92"/>
                          <a:gd name="T33" fmla="*/ 1 h 241"/>
                          <a:gd name="T34" fmla="*/ 0 w 92"/>
                          <a:gd name="T35" fmla="*/ 1 h 241"/>
                          <a:gd name="T36" fmla="*/ 0 w 92"/>
                          <a:gd name="T37" fmla="*/ 1 h 241"/>
                          <a:gd name="T38" fmla="*/ 0 w 92"/>
                          <a:gd name="T39" fmla="*/ 1 h 241"/>
                          <a:gd name="T40" fmla="*/ 0 w 92"/>
                          <a:gd name="T41" fmla="*/ 1 h 241"/>
                          <a:gd name="T42" fmla="*/ 0 w 92"/>
                          <a:gd name="T43" fmla="*/ 1 h 241"/>
                          <a:gd name="T44" fmla="*/ 0 w 92"/>
                          <a:gd name="T45" fmla="*/ 1 h 2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41"/>
                          <a:gd name="T71" fmla="*/ 92 w 92"/>
                          <a:gd name="T72" fmla="*/ 241 h 2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41">
                            <a:moveTo>
                              <a:pt x="52" y="28"/>
                            </a:moveTo>
                            <a:lnTo>
                              <a:pt x="52" y="10"/>
                            </a:lnTo>
                            <a:lnTo>
                              <a:pt x="46" y="2"/>
                            </a:lnTo>
                            <a:lnTo>
                              <a:pt x="32" y="0"/>
                            </a:lnTo>
                            <a:lnTo>
                              <a:pt x="18" y="8"/>
                            </a:lnTo>
                            <a:lnTo>
                              <a:pt x="8" y="22"/>
                            </a:lnTo>
                            <a:lnTo>
                              <a:pt x="0" y="40"/>
                            </a:lnTo>
                            <a:lnTo>
                              <a:pt x="0" y="64"/>
                            </a:lnTo>
                            <a:lnTo>
                              <a:pt x="2" y="137"/>
                            </a:lnTo>
                            <a:lnTo>
                              <a:pt x="8" y="167"/>
                            </a:lnTo>
                            <a:lnTo>
                              <a:pt x="16" y="183"/>
                            </a:lnTo>
                            <a:lnTo>
                              <a:pt x="76" y="241"/>
                            </a:lnTo>
                            <a:lnTo>
                              <a:pt x="92" y="183"/>
                            </a:lnTo>
                            <a:lnTo>
                              <a:pt x="64" y="143"/>
                            </a:lnTo>
                            <a:lnTo>
                              <a:pt x="68" y="171"/>
                            </a:lnTo>
                            <a:lnTo>
                              <a:pt x="70" y="195"/>
                            </a:lnTo>
                            <a:lnTo>
                              <a:pt x="68" y="203"/>
                            </a:lnTo>
                            <a:lnTo>
                              <a:pt x="22" y="151"/>
                            </a:lnTo>
                            <a:lnTo>
                              <a:pt x="20" y="131"/>
                            </a:lnTo>
                            <a:lnTo>
                              <a:pt x="16" y="103"/>
                            </a:lnTo>
                            <a:lnTo>
                              <a:pt x="26" y="72"/>
                            </a:lnTo>
                            <a:lnTo>
                              <a:pt x="38" y="46"/>
                            </a:lnTo>
                            <a:lnTo>
                              <a:pt x="52" y="28"/>
                            </a:lnTo>
                            <a:close/>
                          </a:path>
                        </a:pathLst>
                      </a:custGeom>
                      <a:solidFill>
                        <a:srgbClr val="F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5871" name="Freeform 129"/>
                  <p:cNvSpPr>
                    <a:spLocks/>
                  </p:cNvSpPr>
                  <p:nvPr/>
                </p:nvSpPr>
                <p:spPr bwMode="auto">
                  <a:xfrm>
                    <a:off x="1871" y="2498"/>
                    <a:ext cx="30" cy="24"/>
                  </a:xfrm>
                  <a:custGeom>
                    <a:avLst/>
                    <a:gdLst>
                      <a:gd name="T0" fmla="*/ 1 w 60"/>
                      <a:gd name="T1" fmla="*/ 0 h 50"/>
                      <a:gd name="T2" fmla="*/ 1 w 60"/>
                      <a:gd name="T3" fmla="*/ 0 h 50"/>
                      <a:gd name="T4" fmla="*/ 0 w 60"/>
                      <a:gd name="T5" fmla="*/ 0 h 50"/>
                      <a:gd name="T6" fmla="*/ 1 w 60"/>
                      <a:gd name="T7" fmla="*/ 0 h 50"/>
                      <a:gd name="T8" fmla="*/ 1 w 60"/>
                      <a:gd name="T9" fmla="*/ 0 h 50"/>
                      <a:gd name="T10" fmla="*/ 1 w 60"/>
                      <a:gd name="T11" fmla="*/ 0 h 50"/>
                      <a:gd name="T12" fmla="*/ 1 w 60"/>
                      <a:gd name="T13" fmla="*/ 0 h 50"/>
                      <a:gd name="T14" fmla="*/ 0 60000 65536"/>
                      <a:gd name="T15" fmla="*/ 0 60000 65536"/>
                      <a:gd name="T16" fmla="*/ 0 60000 65536"/>
                      <a:gd name="T17" fmla="*/ 0 60000 65536"/>
                      <a:gd name="T18" fmla="*/ 0 60000 65536"/>
                      <a:gd name="T19" fmla="*/ 0 60000 65536"/>
                      <a:gd name="T20" fmla="*/ 0 60000 65536"/>
                      <a:gd name="T21" fmla="*/ 0 w 60"/>
                      <a:gd name="T22" fmla="*/ 0 h 50"/>
                      <a:gd name="T23" fmla="*/ 60 w 6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0">
                        <a:moveTo>
                          <a:pt x="52" y="0"/>
                        </a:moveTo>
                        <a:lnTo>
                          <a:pt x="28" y="10"/>
                        </a:lnTo>
                        <a:lnTo>
                          <a:pt x="0" y="30"/>
                        </a:lnTo>
                        <a:lnTo>
                          <a:pt x="20" y="44"/>
                        </a:lnTo>
                        <a:lnTo>
                          <a:pt x="50" y="50"/>
                        </a:lnTo>
                        <a:lnTo>
                          <a:pt x="60" y="4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130"/>
                  <p:cNvSpPr>
                    <a:spLocks/>
                  </p:cNvSpPr>
                  <p:nvPr/>
                </p:nvSpPr>
                <p:spPr bwMode="auto">
                  <a:xfrm>
                    <a:off x="1859" y="2447"/>
                    <a:ext cx="52" cy="45"/>
                  </a:xfrm>
                  <a:custGeom>
                    <a:avLst/>
                    <a:gdLst>
                      <a:gd name="T0" fmla="*/ 1 w 104"/>
                      <a:gd name="T1" fmla="*/ 0 h 89"/>
                      <a:gd name="T2" fmla="*/ 1 w 104"/>
                      <a:gd name="T3" fmla="*/ 1 h 89"/>
                      <a:gd name="T4" fmla="*/ 1 w 104"/>
                      <a:gd name="T5" fmla="*/ 1 h 89"/>
                      <a:gd name="T6" fmla="*/ 1 w 104"/>
                      <a:gd name="T7" fmla="*/ 1 h 89"/>
                      <a:gd name="T8" fmla="*/ 1 w 104"/>
                      <a:gd name="T9" fmla="*/ 1 h 89"/>
                      <a:gd name="T10" fmla="*/ 0 w 104"/>
                      <a:gd name="T11" fmla="*/ 1 h 89"/>
                      <a:gd name="T12" fmla="*/ 1 w 104"/>
                      <a:gd name="T13" fmla="*/ 1 h 89"/>
                      <a:gd name="T14" fmla="*/ 1 w 104"/>
                      <a:gd name="T15" fmla="*/ 1 h 89"/>
                      <a:gd name="T16" fmla="*/ 1 w 104"/>
                      <a:gd name="T17" fmla="*/ 1 h 89"/>
                      <a:gd name="T18" fmla="*/ 1 w 104"/>
                      <a:gd name="T19" fmla="*/ 1 h 89"/>
                      <a:gd name="T20" fmla="*/ 1 w 10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89"/>
                      <a:gd name="T35" fmla="*/ 104 w 10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89">
                        <a:moveTo>
                          <a:pt x="104" y="0"/>
                        </a:moveTo>
                        <a:lnTo>
                          <a:pt x="80" y="6"/>
                        </a:lnTo>
                        <a:lnTo>
                          <a:pt x="62" y="23"/>
                        </a:lnTo>
                        <a:lnTo>
                          <a:pt x="46" y="45"/>
                        </a:lnTo>
                        <a:lnTo>
                          <a:pt x="30" y="65"/>
                        </a:lnTo>
                        <a:lnTo>
                          <a:pt x="0" y="89"/>
                        </a:lnTo>
                        <a:lnTo>
                          <a:pt x="36" y="77"/>
                        </a:lnTo>
                        <a:lnTo>
                          <a:pt x="60" y="59"/>
                        </a:lnTo>
                        <a:lnTo>
                          <a:pt x="80" y="41"/>
                        </a:lnTo>
                        <a:lnTo>
                          <a:pt x="98" y="35"/>
                        </a:lnTo>
                        <a:lnTo>
                          <a:pt x="10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73" name="Group 131"/>
                  <p:cNvGrpSpPr>
                    <a:grpSpLocks/>
                  </p:cNvGrpSpPr>
                  <p:nvPr/>
                </p:nvGrpSpPr>
                <p:grpSpPr bwMode="auto">
                  <a:xfrm>
                    <a:off x="1868" y="2477"/>
                    <a:ext cx="36" cy="47"/>
                    <a:chOff x="1868" y="2477"/>
                    <a:chExt cx="36" cy="47"/>
                  </a:xfrm>
                </p:grpSpPr>
                <p:sp>
                  <p:nvSpPr>
                    <p:cNvPr id="35875" name="Oval 132"/>
                    <p:cNvSpPr>
                      <a:spLocks noChangeArrowheads="1"/>
                    </p:cNvSpPr>
                    <p:nvPr/>
                  </p:nvSpPr>
                  <p:spPr bwMode="auto">
                    <a:xfrm>
                      <a:off x="1882" y="2501"/>
                      <a:ext cx="18" cy="20"/>
                    </a:xfrm>
                    <a:prstGeom prst="ellipse">
                      <a:avLst/>
                    </a:prstGeom>
                    <a:solidFill>
                      <a:srgbClr val="5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5876" name="Freeform 133"/>
                    <p:cNvSpPr>
                      <a:spLocks/>
                    </p:cNvSpPr>
                    <p:nvPr/>
                  </p:nvSpPr>
                  <p:spPr bwMode="auto">
                    <a:xfrm>
                      <a:off x="1868" y="2477"/>
                      <a:ext cx="36" cy="47"/>
                    </a:xfrm>
                    <a:custGeom>
                      <a:avLst/>
                      <a:gdLst>
                        <a:gd name="T0" fmla="*/ 1 w 72"/>
                        <a:gd name="T1" fmla="*/ 0 h 96"/>
                        <a:gd name="T2" fmla="*/ 1 w 72"/>
                        <a:gd name="T3" fmla="*/ 0 h 96"/>
                        <a:gd name="T4" fmla="*/ 1 w 72"/>
                        <a:gd name="T5" fmla="*/ 0 h 96"/>
                        <a:gd name="T6" fmla="*/ 1 w 72"/>
                        <a:gd name="T7" fmla="*/ 0 h 96"/>
                        <a:gd name="T8" fmla="*/ 1 w 72"/>
                        <a:gd name="T9" fmla="*/ 0 h 96"/>
                        <a:gd name="T10" fmla="*/ 0 w 72"/>
                        <a:gd name="T11" fmla="*/ 0 h 96"/>
                        <a:gd name="T12" fmla="*/ 1 w 72"/>
                        <a:gd name="T13" fmla="*/ 0 h 96"/>
                        <a:gd name="T14" fmla="*/ 1 w 72"/>
                        <a:gd name="T15" fmla="*/ 0 h 96"/>
                        <a:gd name="T16" fmla="*/ 1 w 72"/>
                        <a:gd name="T17" fmla="*/ 0 h 96"/>
                        <a:gd name="T18" fmla="*/ 1 w 72"/>
                        <a:gd name="T19" fmla="*/ 0 h 96"/>
                        <a:gd name="T20" fmla="*/ 1 w 72"/>
                        <a:gd name="T21" fmla="*/ 0 h 96"/>
                        <a:gd name="T22" fmla="*/ 1 w 72"/>
                        <a:gd name="T23" fmla="*/ 0 h 96"/>
                        <a:gd name="T24" fmla="*/ 1 w 72"/>
                        <a:gd name="T25" fmla="*/ 0 h 96"/>
                        <a:gd name="T26" fmla="*/ 1 w 72"/>
                        <a:gd name="T27" fmla="*/ 0 h 96"/>
                        <a:gd name="T28" fmla="*/ 1 w 72"/>
                        <a:gd name="T29" fmla="*/ 0 h 96"/>
                        <a:gd name="T30" fmla="*/ 1 w 72"/>
                        <a:gd name="T31" fmla="*/ 0 h 96"/>
                        <a:gd name="T32" fmla="*/ 1 w 72"/>
                        <a:gd name="T33" fmla="*/ 0 h 96"/>
                        <a:gd name="T34" fmla="*/ 1 w 72"/>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96"/>
                        <a:gd name="T56" fmla="*/ 72 w 72"/>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96">
                          <a:moveTo>
                            <a:pt x="62" y="24"/>
                          </a:moveTo>
                          <a:lnTo>
                            <a:pt x="42" y="42"/>
                          </a:lnTo>
                          <a:lnTo>
                            <a:pt x="48" y="0"/>
                          </a:lnTo>
                          <a:lnTo>
                            <a:pt x="32" y="42"/>
                          </a:lnTo>
                          <a:lnTo>
                            <a:pt x="20" y="60"/>
                          </a:lnTo>
                          <a:lnTo>
                            <a:pt x="0" y="74"/>
                          </a:lnTo>
                          <a:lnTo>
                            <a:pt x="24" y="92"/>
                          </a:lnTo>
                          <a:lnTo>
                            <a:pt x="26" y="92"/>
                          </a:lnTo>
                          <a:lnTo>
                            <a:pt x="42" y="96"/>
                          </a:lnTo>
                          <a:lnTo>
                            <a:pt x="64" y="96"/>
                          </a:lnTo>
                          <a:lnTo>
                            <a:pt x="60" y="82"/>
                          </a:lnTo>
                          <a:lnTo>
                            <a:pt x="42" y="86"/>
                          </a:lnTo>
                          <a:lnTo>
                            <a:pt x="24" y="78"/>
                          </a:lnTo>
                          <a:lnTo>
                            <a:pt x="10" y="72"/>
                          </a:lnTo>
                          <a:lnTo>
                            <a:pt x="24" y="64"/>
                          </a:lnTo>
                          <a:lnTo>
                            <a:pt x="48" y="54"/>
                          </a:lnTo>
                          <a:lnTo>
                            <a:pt x="72" y="42"/>
                          </a:lnTo>
                          <a:lnTo>
                            <a:pt x="62" y="24"/>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74" name="Freeform 134"/>
                  <p:cNvSpPr>
                    <a:spLocks/>
                  </p:cNvSpPr>
                  <p:nvPr/>
                </p:nvSpPr>
                <p:spPr bwMode="auto">
                  <a:xfrm>
                    <a:off x="1469" y="2245"/>
                    <a:ext cx="489" cy="571"/>
                  </a:xfrm>
                  <a:custGeom>
                    <a:avLst/>
                    <a:gdLst>
                      <a:gd name="T0" fmla="*/ 1 w 978"/>
                      <a:gd name="T1" fmla="*/ 0 h 1144"/>
                      <a:gd name="T2" fmla="*/ 1 w 978"/>
                      <a:gd name="T3" fmla="*/ 0 h 1144"/>
                      <a:gd name="T4" fmla="*/ 1 w 978"/>
                      <a:gd name="T5" fmla="*/ 0 h 1144"/>
                      <a:gd name="T6" fmla="*/ 1 w 978"/>
                      <a:gd name="T7" fmla="*/ 0 h 1144"/>
                      <a:gd name="T8" fmla="*/ 1 w 978"/>
                      <a:gd name="T9" fmla="*/ 0 h 1144"/>
                      <a:gd name="T10" fmla="*/ 1 w 978"/>
                      <a:gd name="T11" fmla="*/ 0 h 1144"/>
                      <a:gd name="T12" fmla="*/ 1 w 978"/>
                      <a:gd name="T13" fmla="*/ 0 h 1144"/>
                      <a:gd name="T14" fmla="*/ 1 w 978"/>
                      <a:gd name="T15" fmla="*/ 0 h 1144"/>
                      <a:gd name="T16" fmla="*/ 1 w 978"/>
                      <a:gd name="T17" fmla="*/ 0 h 1144"/>
                      <a:gd name="T18" fmla="*/ 1 w 978"/>
                      <a:gd name="T19" fmla="*/ 0 h 1144"/>
                      <a:gd name="T20" fmla="*/ 1 w 978"/>
                      <a:gd name="T21" fmla="*/ 0 h 1144"/>
                      <a:gd name="T22" fmla="*/ 1 w 978"/>
                      <a:gd name="T23" fmla="*/ 0 h 1144"/>
                      <a:gd name="T24" fmla="*/ 1 w 978"/>
                      <a:gd name="T25" fmla="*/ 0 h 1144"/>
                      <a:gd name="T26" fmla="*/ 1 w 978"/>
                      <a:gd name="T27" fmla="*/ 0 h 1144"/>
                      <a:gd name="T28" fmla="*/ 1 w 978"/>
                      <a:gd name="T29" fmla="*/ 0 h 1144"/>
                      <a:gd name="T30" fmla="*/ 1 w 978"/>
                      <a:gd name="T31" fmla="*/ 0 h 1144"/>
                      <a:gd name="T32" fmla="*/ 1 w 978"/>
                      <a:gd name="T33" fmla="*/ 0 h 1144"/>
                      <a:gd name="T34" fmla="*/ 1 w 978"/>
                      <a:gd name="T35" fmla="*/ 0 h 1144"/>
                      <a:gd name="T36" fmla="*/ 1 w 978"/>
                      <a:gd name="T37" fmla="*/ 0 h 1144"/>
                      <a:gd name="T38" fmla="*/ 1 w 978"/>
                      <a:gd name="T39" fmla="*/ 0 h 1144"/>
                      <a:gd name="T40" fmla="*/ 1 w 978"/>
                      <a:gd name="T41" fmla="*/ 0 h 1144"/>
                      <a:gd name="T42" fmla="*/ 1 w 978"/>
                      <a:gd name="T43" fmla="*/ 0 h 1144"/>
                      <a:gd name="T44" fmla="*/ 1 w 978"/>
                      <a:gd name="T45" fmla="*/ 0 h 1144"/>
                      <a:gd name="T46" fmla="*/ 1 w 978"/>
                      <a:gd name="T47" fmla="*/ 0 h 1144"/>
                      <a:gd name="T48" fmla="*/ 1 w 978"/>
                      <a:gd name="T49" fmla="*/ 0 h 1144"/>
                      <a:gd name="T50" fmla="*/ 1 w 978"/>
                      <a:gd name="T51" fmla="*/ 0 h 1144"/>
                      <a:gd name="T52" fmla="*/ 1 w 978"/>
                      <a:gd name="T53" fmla="*/ 0 h 1144"/>
                      <a:gd name="T54" fmla="*/ 1 w 978"/>
                      <a:gd name="T55" fmla="*/ 0 h 1144"/>
                      <a:gd name="T56" fmla="*/ 0 w 978"/>
                      <a:gd name="T57" fmla="*/ 0 h 1144"/>
                      <a:gd name="T58" fmla="*/ 0 w 978"/>
                      <a:gd name="T59" fmla="*/ 0 h 1144"/>
                      <a:gd name="T60" fmla="*/ 1 w 978"/>
                      <a:gd name="T61" fmla="*/ 0 h 1144"/>
                      <a:gd name="T62" fmla="*/ 1 w 978"/>
                      <a:gd name="T63" fmla="*/ 0 h 1144"/>
                      <a:gd name="T64" fmla="*/ 1 w 978"/>
                      <a:gd name="T65" fmla="*/ 0 h 1144"/>
                      <a:gd name="T66" fmla="*/ 1 w 978"/>
                      <a:gd name="T67" fmla="*/ 0 h 1144"/>
                      <a:gd name="T68" fmla="*/ 1 w 978"/>
                      <a:gd name="T69" fmla="*/ 0 h 1144"/>
                      <a:gd name="T70" fmla="*/ 1 w 978"/>
                      <a:gd name="T71" fmla="*/ 0 h 1144"/>
                      <a:gd name="T72" fmla="*/ 1 w 978"/>
                      <a:gd name="T73" fmla="*/ 0 h 1144"/>
                      <a:gd name="T74" fmla="*/ 1 w 978"/>
                      <a:gd name="T75" fmla="*/ 0 h 1144"/>
                      <a:gd name="T76" fmla="*/ 1 w 978"/>
                      <a:gd name="T77" fmla="*/ 0 h 1144"/>
                      <a:gd name="T78" fmla="*/ 1 w 978"/>
                      <a:gd name="T79" fmla="*/ 0 h 1144"/>
                      <a:gd name="T80" fmla="*/ 1 w 978"/>
                      <a:gd name="T81" fmla="*/ 0 h 1144"/>
                      <a:gd name="T82" fmla="*/ 1 w 978"/>
                      <a:gd name="T83" fmla="*/ 0 h 1144"/>
                      <a:gd name="T84" fmla="*/ 1 w 978"/>
                      <a:gd name="T85" fmla="*/ 0 h 1144"/>
                      <a:gd name="T86" fmla="*/ 1 w 978"/>
                      <a:gd name="T87" fmla="*/ 0 h 1144"/>
                      <a:gd name="T88" fmla="*/ 1 w 978"/>
                      <a:gd name="T89" fmla="*/ 0 h 1144"/>
                      <a:gd name="T90" fmla="*/ 1 w 978"/>
                      <a:gd name="T91" fmla="*/ 0 h 1144"/>
                      <a:gd name="T92" fmla="*/ 1 w 978"/>
                      <a:gd name="T93" fmla="*/ 0 h 1144"/>
                      <a:gd name="T94" fmla="*/ 1 w 978"/>
                      <a:gd name="T95" fmla="*/ 0 h 1144"/>
                      <a:gd name="T96" fmla="*/ 1 w 978"/>
                      <a:gd name="T97" fmla="*/ 0 h 1144"/>
                      <a:gd name="T98" fmla="*/ 1 w 978"/>
                      <a:gd name="T99" fmla="*/ 0 h 1144"/>
                      <a:gd name="T100" fmla="*/ 1 w 978"/>
                      <a:gd name="T101" fmla="*/ 0 h 1144"/>
                      <a:gd name="T102" fmla="*/ 1 w 978"/>
                      <a:gd name="T103" fmla="*/ 0 h 1144"/>
                      <a:gd name="T104" fmla="*/ 1 w 978"/>
                      <a:gd name="T105" fmla="*/ 0 h 1144"/>
                      <a:gd name="T106" fmla="*/ 1 w 978"/>
                      <a:gd name="T107" fmla="*/ 0 h 1144"/>
                      <a:gd name="T108" fmla="*/ 1 w 978"/>
                      <a:gd name="T109" fmla="*/ 0 h 1144"/>
                      <a:gd name="T110" fmla="*/ 1 w 978"/>
                      <a:gd name="T111" fmla="*/ 0 h 1144"/>
                      <a:gd name="T112" fmla="*/ 1 w 978"/>
                      <a:gd name="T113" fmla="*/ 0 h 1144"/>
                      <a:gd name="T114" fmla="*/ 1 w 978"/>
                      <a:gd name="T115" fmla="*/ 0 h 1144"/>
                      <a:gd name="T116" fmla="*/ 1 w 978"/>
                      <a:gd name="T117" fmla="*/ 0 h 1144"/>
                      <a:gd name="T118" fmla="*/ 1 w 978"/>
                      <a:gd name="T119" fmla="*/ 0 h 1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8"/>
                      <a:gd name="T181" fmla="*/ 0 h 1144"/>
                      <a:gd name="T182" fmla="*/ 978 w 978"/>
                      <a:gd name="T183" fmla="*/ 1144 h 11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8" h="1144">
                        <a:moveTo>
                          <a:pt x="948" y="339"/>
                        </a:moveTo>
                        <a:lnTo>
                          <a:pt x="960" y="327"/>
                        </a:lnTo>
                        <a:lnTo>
                          <a:pt x="974" y="311"/>
                        </a:lnTo>
                        <a:lnTo>
                          <a:pt x="978" y="275"/>
                        </a:lnTo>
                        <a:lnTo>
                          <a:pt x="978" y="209"/>
                        </a:lnTo>
                        <a:lnTo>
                          <a:pt x="960" y="155"/>
                        </a:lnTo>
                        <a:lnTo>
                          <a:pt x="936" y="126"/>
                        </a:lnTo>
                        <a:lnTo>
                          <a:pt x="900" y="90"/>
                        </a:lnTo>
                        <a:lnTo>
                          <a:pt x="827" y="78"/>
                        </a:lnTo>
                        <a:lnTo>
                          <a:pt x="719" y="60"/>
                        </a:lnTo>
                        <a:lnTo>
                          <a:pt x="623" y="36"/>
                        </a:lnTo>
                        <a:lnTo>
                          <a:pt x="545" y="18"/>
                        </a:lnTo>
                        <a:lnTo>
                          <a:pt x="449" y="0"/>
                        </a:lnTo>
                        <a:lnTo>
                          <a:pt x="401" y="18"/>
                        </a:lnTo>
                        <a:lnTo>
                          <a:pt x="348" y="60"/>
                        </a:lnTo>
                        <a:lnTo>
                          <a:pt x="300" y="108"/>
                        </a:lnTo>
                        <a:lnTo>
                          <a:pt x="264" y="161"/>
                        </a:lnTo>
                        <a:lnTo>
                          <a:pt x="222" y="245"/>
                        </a:lnTo>
                        <a:lnTo>
                          <a:pt x="198" y="323"/>
                        </a:lnTo>
                        <a:lnTo>
                          <a:pt x="186" y="401"/>
                        </a:lnTo>
                        <a:lnTo>
                          <a:pt x="168" y="490"/>
                        </a:lnTo>
                        <a:lnTo>
                          <a:pt x="168" y="568"/>
                        </a:lnTo>
                        <a:lnTo>
                          <a:pt x="144" y="658"/>
                        </a:lnTo>
                        <a:lnTo>
                          <a:pt x="114" y="737"/>
                        </a:lnTo>
                        <a:lnTo>
                          <a:pt x="78" y="791"/>
                        </a:lnTo>
                        <a:lnTo>
                          <a:pt x="42" y="827"/>
                        </a:lnTo>
                        <a:lnTo>
                          <a:pt x="6" y="869"/>
                        </a:lnTo>
                        <a:lnTo>
                          <a:pt x="6" y="881"/>
                        </a:lnTo>
                        <a:lnTo>
                          <a:pt x="0" y="917"/>
                        </a:lnTo>
                        <a:lnTo>
                          <a:pt x="0" y="976"/>
                        </a:lnTo>
                        <a:lnTo>
                          <a:pt x="18" y="1024"/>
                        </a:lnTo>
                        <a:lnTo>
                          <a:pt x="48" y="1054"/>
                        </a:lnTo>
                        <a:lnTo>
                          <a:pt x="144" y="1054"/>
                        </a:lnTo>
                        <a:lnTo>
                          <a:pt x="222" y="1066"/>
                        </a:lnTo>
                        <a:lnTo>
                          <a:pt x="300" y="1120"/>
                        </a:lnTo>
                        <a:lnTo>
                          <a:pt x="383" y="1144"/>
                        </a:lnTo>
                        <a:lnTo>
                          <a:pt x="455" y="1144"/>
                        </a:lnTo>
                        <a:lnTo>
                          <a:pt x="515" y="1108"/>
                        </a:lnTo>
                        <a:lnTo>
                          <a:pt x="539" y="1054"/>
                        </a:lnTo>
                        <a:lnTo>
                          <a:pt x="533" y="982"/>
                        </a:lnTo>
                        <a:lnTo>
                          <a:pt x="503" y="929"/>
                        </a:lnTo>
                        <a:lnTo>
                          <a:pt x="497" y="875"/>
                        </a:lnTo>
                        <a:lnTo>
                          <a:pt x="503" y="821"/>
                        </a:lnTo>
                        <a:lnTo>
                          <a:pt x="551" y="773"/>
                        </a:lnTo>
                        <a:lnTo>
                          <a:pt x="605" y="755"/>
                        </a:lnTo>
                        <a:lnTo>
                          <a:pt x="641" y="725"/>
                        </a:lnTo>
                        <a:lnTo>
                          <a:pt x="671" y="677"/>
                        </a:lnTo>
                        <a:lnTo>
                          <a:pt x="677" y="598"/>
                        </a:lnTo>
                        <a:lnTo>
                          <a:pt x="677" y="562"/>
                        </a:lnTo>
                        <a:lnTo>
                          <a:pt x="719" y="550"/>
                        </a:lnTo>
                        <a:lnTo>
                          <a:pt x="761" y="514"/>
                        </a:lnTo>
                        <a:lnTo>
                          <a:pt x="785" y="454"/>
                        </a:lnTo>
                        <a:lnTo>
                          <a:pt x="809" y="371"/>
                        </a:lnTo>
                        <a:lnTo>
                          <a:pt x="797" y="269"/>
                        </a:lnTo>
                        <a:lnTo>
                          <a:pt x="779" y="209"/>
                        </a:lnTo>
                        <a:lnTo>
                          <a:pt x="725" y="167"/>
                        </a:lnTo>
                        <a:lnTo>
                          <a:pt x="851" y="209"/>
                        </a:lnTo>
                        <a:lnTo>
                          <a:pt x="894" y="275"/>
                        </a:lnTo>
                        <a:lnTo>
                          <a:pt x="940" y="315"/>
                        </a:lnTo>
                        <a:lnTo>
                          <a:pt x="948" y="339"/>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64" name="Group 135"/>
                <p:cNvGrpSpPr>
                  <a:grpSpLocks/>
                </p:cNvGrpSpPr>
                <p:nvPr/>
              </p:nvGrpSpPr>
              <p:grpSpPr bwMode="auto">
                <a:xfrm>
                  <a:off x="1825" y="2435"/>
                  <a:ext cx="125" cy="135"/>
                  <a:chOff x="1825" y="2435"/>
                  <a:chExt cx="125" cy="135"/>
                </a:xfrm>
              </p:grpSpPr>
              <p:sp>
                <p:nvSpPr>
                  <p:cNvPr id="35865" name="Line 136"/>
                  <p:cNvSpPr>
                    <a:spLocks noChangeShapeType="1"/>
                  </p:cNvSpPr>
                  <p:nvPr/>
                </p:nvSpPr>
                <p:spPr bwMode="auto">
                  <a:xfrm flipV="1">
                    <a:off x="1941" y="2491"/>
                    <a:ext cx="9" cy="2"/>
                  </a:xfrm>
                  <a:prstGeom prst="line">
                    <a:avLst/>
                  </a:prstGeom>
                  <a:noFill/>
                  <a:ln w="9525">
                    <a:solidFill>
                      <a:srgbClr val="7F3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866" name="Group 137"/>
                  <p:cNvGrpSpPr>
                    <a:grpSpLocks/>
                  </p:cNvGrpSpPr>
                  <p:nvPr/>
                </p:nvGrpSpPr>
                <p:grpSpPr bwMode="auto">
                  <a:xfrm>
                    <a:off x="1825" y="2435"/>
                    <a:ext cx="117" cy="135"/>
                    <a:chOff x="1825" y="2435"/>
                    <a:chExt cx="117" cy="135"/>
                  </a:xfrm>
                </p:grpSpPr>
                <p:sp>
                  <p:nvSpPr>
                    <p:cNvPr id="35867" name="Freeform 138"/>
                    <p:cNvSpPr>
                      <a:spLocks/>
                    </p:cNvSpPr>
                    <p:nvPr/>
                  </p:nvSpPr>
                  <p:spPr bwMode="auto">
                    <a:xfrm>
                      <a:off x="1825" y="2513"/>
                      <a:ext cx="81" cy="47"/>
                    </a:xfrm>
                    <a:custGeom>
                      <a:avLst/>
                      <a:gdLst>
                        <a:gd name="T0" fmla="*/ 1 w 162"/>
                        <a:gd name="T1" fmla="*/ 0 h 96"/>
                        <a:gd name="T2" fmla="*/ 1 w 162"/>
                        <a:gd name="T3" fmla="*/ 0 h 96"/>
                        <a:gd name="T4" fmla="*/ 1 w 162"/>
                        <a:gd name="T5" fmla="*/ 0 h 96"/>
                        <a:gd name="T6" fmla="*/ 1 w 162"/>
                        <a:gd name="T7" fmla="*/ 0 h 96"/>
                        <a:gd name="T8" fmla="*/ 1 w 162"/>
                        <a:gd name="T9" fmla="*/ 0 h 96"/>
                        <a:gd name="T10" fmla="*/ 1 w 162"/>
                        <a:gd name="T11" fmla="*/ 0 h 96"/>
                        <a:gd name="T12" fmla="*/ 1 w 162"/>
                        <a:gd name="T13" fmla="*/ 0 h 96"/>
                        <a:gd name="T14" fmla="*/ 1 w 162"/>
                        <a:gd name="T15" fmla="*/ 0 h 96"/>
                        <a:gd name="T16" fmla="*/ 1 w 162"/>
                        <a:gd name="T17" fmla="*/ 0 h 96"/>
                        <a:gd name="T18" fmla="*/ 1 w 162"/>
                        <a:gd name="T19" fmla="*/ 0 h 96"/>
                        <a:gd name="T20" fmla="*/ 1 w 162"/>
                        <a:gd name="T21" fmla="*/ 0 h 96"/>
                        <a:gd name="T22" fmla="*/ 1 w 162"/>
                        <a:gd name="T23" fmla="*/ 0 h 96"/>
                        <a:gd name="T24" fmla="*/ 1 w 162"/>
                        <a:gd name="T25" fmla="*/ 0 h 96"/>
                        <a:gd name="T26" fmla="*/ 0 w 162"/>
                        <a:gd name="T27" fmla="*/ 0 h 96"/>
                        <a:gd name="T28" fmla="*/ 1 w 162"/>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96"/>
                        <a:gd name="T47" fmla="*/ 162 w 16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96">
                          <a:moveTo>
                            <a:pt x="20" y="0"/>
                          </a:moveTo>
                          <a:lnTo>
                            <a:pt x="50" y="26"/>
                          </a:lnTo>
                          <a:lnTo>
                            <a:pt x="74" y="42"/>
                          </a:lnTo>
                          <a:lnTo>
                            <a:pt x="92" y="52"/>
                          </a:lnTo>
                          <a:lnTo>
                            <a:pt x="116" y="62"/>
                          </a:lnTo>
                          <a:lnTo>
                            <a:pt x="138" y="66"/>
                          </a:lnTo>
                          <a:lnTo>
                            <a:pt x="156" y="62"/>
                          </a:lnTo>
                          <a:lnTo>
                            <a:pt x="162" y="96"/>
                          </a:lnTo>
                          <a:lnTo>
                            <a:pt x="136" y="96"/>
                          </a:lnTo>
                          <a:lnTo>
                            <a:pt x="116" y="94"/>
                          </a:lnTo>
                          <a:lnTo>
                            <a:pt x="90" y="82"/>
                          </a:lnTo>
                          <a:lnTo>
                            <a:pt x="66" y="64"/>
                          </a:lnTo>
                          <a:lnTo>
                            <a:pt x="44" y="48"/>
                          </a:lnTo>
                          <a:lnTo>
                            <a:pt x="0" y="8"/>
                          </a:lnTo>
                          <a:lnTo>
                            <a:pt x="20" y="0"/>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Oval 139"/>
                    <p:cNvSpPr>
                      <a:spLocks noChangeArrowheads="1"/>
                    </p:cNvSpPr>
                    <p:nvPr/>
                  </p:nvSpPr>
                  <p:spPr bwMode="auto">
                    <a:xfrm>
                      <a:off x="1895" y="2435"/>
                      <a:ext cx="47" cy="135"/>
                    </a:xfrm>
                    <a:prstGeom prst="ellipse">
                      <a:avLst/>
                    </a:pr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5869" name="Oval 140"/>
                    <p:cNvSpPr>
                      <a:spLocks noChangeArrowheads="1"/>
                    </p:cNvSpPr>
                    <p:nvPr/>
                  </p:nvSpPr>
                  <p:spPr bwMode="auto">
                    <a:xfrm>
                      <a:off x="1899" y="2439"/>
                      <a:ext cx="42" cy="128"/>
                    </a:xfrm>
                    <a:prstGeom prst="ellipse">
                      <a:avLst/>
                    </a:pr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grpSp>
        </p:grpSp>
      </p:grpSp>
      <p:pic>
        <p:nvPicPr>
          <p:cNvPr id="35847" name="Picture 14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350" y="571500"/>
            <a:ext cx="596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US" altLang="en-US" smtClean="0"/>
              <a:t>Learning Objective 3</a:t>
            </a:r>
          </a:p>
        </p:txBody>
      </p:sp>
      <p:sp>
        <p:nvSpPr>
          <p:cNvPr id="6" name="Text Box 13"/>
          <p:cNvSpPr txBox="1">
            <a:spLocks noChangeArrowheads="1"/>
          </p:cNvSpPr>
          <p:nvPr/>
        </p:nvSpPr>
        <p:spPr bwMode="auto">
          <a:xfrm>
            <a:off x="1905000" y="2847975"/>
            <a:ext cx="5334000" cy="1138238"/>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make or buy analysis.</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0488" tIns="44450" rIns="90488" bIns="44450"/>
          <a:lstStyle/>
          <a:p>
            <a:r>
              <a:rPr lang="en-US" altLang="en-US" smtClean="0"/>
              <a:t>The Make or Buy Decision</a:t>
            </a:r>
          </a:p>
        </p:txBody>
      </p:sp>
      <p:sp>
        <p:nvSpPr>
          <p:cNvPr id="366595" name="Rectangle 3"/>
          <p:cNvSpPr>
            <a:spLocks noGrp="1" noChangeArrowheads="1"/>
          </p:cNvSpPr>
          <p:nvPr>
            <p:ph idx="1"/>
          </p:nvPr>
        </p:nvSpPr>
        <p:spPr>
          <a:xfrm>
            <a:off x="457200" y="1563688"/>
            <a:ext cx="8229600" cy="2603500"/>
          </a:xfrm>
          <a:solidFill>
            <a:schemeClr val="accent6">
              <a:lumMod val="20000"/>
              <a:lumOff val="80000"/>
            </a:schemeClr>
          </a:solidFill>
          <a:ln w="12699">
            <a:solidFill>
              <a:schemeClr val="tx2"/>
            </a:solidFill>
          </a:ln>
          <a:effectLst>
            <a:outerShdw dist="35921" dir="2700000" algn="ctr" rotWithShape="0">
              <a:srgbClr val="000000"/>
            </a:outerShdw>
          </a:effectLst>
        </p:spPr>
        <p:txBody>
          <a:bodyPr lIns="90488" tIns="44450" rIns="90488" bIns="44450"/>
          <a:lstStyle/>
          <a:p>
            <a:pPr algn="ctr">
              <a:lnSpc>
                <a:spcPct val="90000"/>
              </a:lnSpc>
              <a:buFont typeface="Times" pitchFamily="34" charset="0"/>
              <a:buNone/>
              <a:defRPr/>
            </a:pPr>
            <a:r>
              <a:rPr lang="en-US" b="1" dirty="0" smtClean="0">
                <a:solidFill>
                  <a:schemeClr val="tx2"/>
                </a:solidFill>
              </a:rPr>
              <a:t>When a company is involved in more than one activity in the entire value chain, it is vertically integrated.  A decision to carry out one of the activities in the value chain internally, rather than to buy externally from a supplier is called a “make or buy” decision.</a:t>
            </a:r>
          </a:p>
        </p:txBody>
      </p:sp>
      <p:grpSp>
        <p:nvGrpSpPr>
          <p:cNvPr id="37892" name="Group 4"/>
          <p:cNvGrpSpPr>
            <a:grpSpLocks/>
          </p:cNvGrpSpPr>
          <p:nvPr/>
        </p:nvGrpSpPr>
        <p:grpSpPr bwMode="auto">
          <a:xfrm>
            <a:off x="3576638" y="4694238"/>
            <a:ext cx="2138362" cy="2087562"/>
            <a:chOff x="2235" y="2970"/>
            <a:chExt cx="1347" cy="1315"/>
          </a:xfrm>
        </p:grpSpPr>
        <p:sp>
          <p:nvSpPr>
            <p:cNvPr id="37893" name="Freeform 5"/>
            <p:cNvSpPr>
              <a:spLocks/>
            </p:cNvSpPr>
            <p:nvPr/>
          </p:nvSpPr>
          <p:spPr bwMode="auto">
            <a:xfrm>
              <a:off x="2304" y="3279"/>
              <a:ext cx="1197" cy="890"/>
            </a:xfrm>
            <a:custGeom>
              <a:avLst/>
              <a:gdLst>
                <a:gd name="T0" fmla="*/ 686 w 1197"/>
                <a:gd name="T1" fmla="*/ 890 h 890"/>
                <a:gd name="T2" fmla="*/ 1045 w 1197"/>
                <a:gd name="T3" fmla="*/ 890 h 890"/>
                <a:gd name="T4" fmla="*/ 1075 w 1197"/>
                <a:gd name="T5" fmla="*/ 887 h 890"/>
                <a:gd name="T6" fmla="*/ 1104 w 1197"/>
                <a:gd name="T7" fmla="*/ 877 h 890"/>
                <a:gd name="T8" fmla="*/ 1130 w 1197"/>
                <a:gd name="T9" fmla="*/ 864 h 890"/>
                <a:gd name="T10" fmla="*/ 1152 w 1197"/>
                <a:gd name="T11" fmla="*/ 845 h 890"/>
                <a:gd name="T12" fmla="*/ 1171 w 1197"/>
                <a:gd name="T13" fmla="*/ 823 h 890"/>
                <a:gd name="T14" fmla="*/ 1184 w 1197"/>
                <a:gd name="T15" fmla="*/ 797 h 890"/>
                <a:gd name="T16" fmla="*/ 1194 w 1197"/>
                <a:gd name="T17" fmla="*/ 768 h 890"/>
                <a:gd name="T18" fmla="*/ 1197 w 1197"/>
                <a:gd name="T19" fmla="*/ 738 h 890"/>
                <a:gd name="T20" fmla="*/ 1197 w 1197"/>
                <a:gd name="T21" fmla="*/ 499 h 890"/>
                <a:gd name="T22" fmla="*/ 589 w 1197"/>
                <a:gd name="T23" fmla="*/ 0 h 890"/>
                <a:gd name="T24" fmla="*/ 106 w 1197"/>
                <a:gd name="T25" fmla="*/ 0 h 890"/>
                <a:gd name="T26" fmla="*/ 0 w 1197"/>
                <a:gd name="T27" fmla="*/ 90 h 890"/>
                <a:gd name="T28" fmla="*/ 0 w 1197"/>
                <a:gd name="T29" fmla="*/ 273 h 890"/>
                <a:gd name="T30" fmla="*/ 514 w 1197"/>
                <a:gd name="T31" fmla="*/ 128 h 890"/>
                <a:gd name="T32" fmla="*/ 978 w 1197"/>
                <a:gd name="T33" fmla="*/ 392 h 890"/>
                <a:gd name="T34" fmla="*/ 686 w 1197"/>
                <a:gd name="T35" fmla="*/ 890 h 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7"/>
                <a:gd name="T55" fmla="*/ 0 h 890"/>
                <a:gd name="T56" fmla="*/ 1197 w 1197"/>
                <a:gd name="T57" fmla="*/ 890 h 8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7" h="890">
                  <a:moveTo>
                    <a:pt x="686" y="890"/>
                  </a:moveTo>
                  <a:lnTo>
                    <a:pt x="1045" y="890"/>
                  </a:lnTo>
                  <a:lnTo>
                    <a:pt x="1075" y="887"/>
                  </a:lnTo>
                  <a:lnTo>
                    <a:pt x="1104" y="877"/>
                  </a:lnTo>
                  <a:lnTo>
                    <a:pt x="1130" y="864"/>
                  </a:lnTo>
                  <a:lnTo>
                    <a:pt x="1152" y="845"/>
                  </a:lnTo>
                  <a:lnTo>
                    <a:pt x="1171" y="823"/>
                  </a:lnTo>
                  <a:lnTo>
                    <a:pt x="1184" y="797"/>
                  </a:lnTo>
                  <a:lnTo>
                    <a:pt x="1194" y="768"/>
                  </a:lnTo>
                  <a:lnTo>
                    <a:pt x="1197" y="738"/>
                  </a:lnTo>
                  <a:lnTo>
                    <a:pt x="1197" y="499"/>
                  </a:lnTo>
                  <a:lnTo>
                    <a:pt x="589" y="0"/>
                  </a:lnTo>
                  <a:lnTo>
                    <a:pt x="106" y="0"/>
                  </a:lnTo>
                  <a:lnTo>
                    <a:pt x="0" y="90"/>
                  </a:lnTo>
                  <a:lnTo>
                    <a:pt x="0" y="273"/>
                  </a:lnTo>
                  <a:lnTo>
                    <a:pt x="514" y="128"/>
                  </a:lnTo>
                  <a:lnTo>
                    <a:pt x="978" y="392"/>
                  </a:lnTo>
                  <a:lnTo>
                    <a:pt x="686" y="890"/>
                  </a:ln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4" name="Freeform 6"/>
            <p:cNvSpPr>
              <a:spLocks/>
            </p:cNvSpPr>
            <p:nvPr/>
          </p:nvSpPr>
          <p:spPr bwMode="auto">
            <a:xfrm>
              <a:off x="2304" y="3279"/>
              <a:ext cx="1197" cy="890"/>
            </a:xfrm>
            <a:custGeom>
              <a:avLst/>
              <a:gdLst>
                <a:gd name="T0" fmla="*/ 686 w 1197"/>
                <a:gd name="T1" fmla="*/ 890 h 890"/>
                <a:gd name="T2" fmla="*/ 1045 w 1197"/>
                <a:gd name="T3" fmla="*/ 890 h 890"/>
                <a:gd name="T4" fmla="*/ 1045 w 1197"/>
                <a:gd name="T5" fmla="*/ 890 h 890"/>
                <a:gd name="T6" fmla="*/ 1075 w 1197"/>
                <a:gd name="T7" fmla="*/ 887 h 890"/>
                <a:gd name="T8" fmla="*/ 1104 w 1197"/>
                <a:gd name="T9" fmla="*/ 877 h 890"/>
                <a:gd name="T10" fmla="*/ 1130 w 1197"/>
                <a:gd name="T11" fmla="*/ 864 h 890"/>
                <a:gd name="T12" fmla="*/ 1152 w 1197"/>
                <a:gd name="T13" fmla="*/ 845 h 890"/>
                <a:gd name="T14" fmla="*/ 1171 w 1197"/>
                <a:gd name="T15" fmla="*/ 823 h 890"/>
                <a:gd name="T16" fmla="*/ 1184 w 1197"/>
                <a:gd name="T17" fmla="*/ 797 h 890"/>
                <a:gd name="T18" fmla="*/ 1194 w 1197"/>
                <a:gd name="T19" fmla="*/ 768 h 890"/>
                <a:gd name="T20" fmla="*/ 1197 w 1197"/>
                <a:gd name="T21" fmla="*/ 738 h 890"/>
                <a:gd name="T22" fmla="*/ 1197 w 1197"/>
                <a:gd name="T23" fmla="*/ 499 h 890"/>
                <a:gd name="T24" fmla="*/ 589 w 1197"/>
                <a:gd name="T25" fmla="*/ 0 h 890"/>
                <a:gd name="T26" fmla="*/ 106 w 1197"/>
                <a:gd name="T27" fmla="*/ 0 h 890"/>
                <a:gd name="T28" fmla="*/ 0 w 1197"/>
                <a:gd name="T29" fmla="*/ 90 h 890"/>
                <a:gd name="T30" fmla="*/ 0 w 1197"/>
                <a:gd name="T31" fmla="*/ 273 h 890"/>
                <a:gd name="T32" fmla="*/ 514 w 1197"/>
                <a:gd name="T33" fmla="*/ 128 h 890"/>
                <a:gd name="T34" fmla="*/ 978 w 1197"/>
                <a:gd name="T35" fmla="*/ 392 h 890"/>
                <a:gd name="T36" fmla="*/ 686 w 1197"/>
                <a:gd name="T37" fmla="*/ 890 h 8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7"/>
                <a:gd name="T58" fmla="*/ 0 h 890"/>
                <a:gd name="T59" fmla="*/ 1197 w 1197"/>
                <a:gd name="T60" fmla="*/ 890 h 8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7" h="890">
                  <a:moveTo>
                    <a:pt x="686" y="890"/>
                  </a:moveTo>
                  <a:lnTo>
                    <a:pt x="1045" y="890"/>
                  </a:lnTo>
                  <a:lnTo>
                    <a:pt x="1075" y="887"/>
                  </a:lnTo>
                  <a:lnTo>
                    <a:pt x="1104" y="877"/>
                  </a:lnTo>
                  <a:lnTo>
                    <a:pt x="1130" y="864"/>
                  </a:lnTo>
                  <a:lnTo>
                    <a:pt x="1152" y="845"/>
                  </a:lnTo>
                  <a:lnTo>
                    <a:pt x="1171" y="823"/>
                  </a:lnTo>
                  <a:lnTo>
                    <a:pt x="1184" y="797"/>
                  </a:lnTo>
                  <a:lnTo>
                    <a:pt x="1194" y="768"/>
                  </a:lnTo>
                  <a:lnTo>
                    <a:pt x="1197" y="738"/>
                  </a:lnTo>
                  <a:lnTo>
                    <a:pt x="1197" y="499"/>
                  </a:lnTo>
                  <a:lnTo>
                    <a:pt x="589" y="0"/>
                  </a:lnTo>
                  <a:lnTo>
                    <a:pt x="106" y="0"/>
                  </a:lnTo>
                  <a:lnTo>
                    <a:pt x="0" y="90"/>
                  </a:lnTo>
                  <a:lnTo>
                    <a:pt x="0" y="273"/>
                  </a:lnTo>
                  <a:lnTo>
                    <a:pt x="514" y="128"/>
                  </a:lnTo>
                  <a:lnTo>
                    <a:pt x="978" y="392"/>
                  </a:lnTo>
                  <a:lnTo>
                    <a:pt x="686" y="89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Freeform 7"/>
            <p:cNvSpPr>
              <a:spLocks/>
            </p:cNvSpPr>
            <p:nvPr/>
          </p:nvSpPr>
          <p:spPr bwMode="auto">
            <a:xfrm>
              <a:off x="2666" y="2976"/>
              <a:ext cx="835" cy="802"/>
            </a:xfrm>
            <a:custGeom>
              <a:avLst/>
              <a:gdLst>
                <a:gd name="T0" fmla="*/ 227 w 835"/>
                <a:gd name="T1" fmla="*/ 303 h 802"/>
                <a:gd name="T2" fmla="*/ 0 w 835"/>
                <a:gd name="T3" fmla="*/ 117 h 802"/>
                <a:gd name="T4" fmla="*/ 0 w 835"/>
                <a:gd name="T5" fmla="*/ 0 h 802"/>
                <a:gd name="T6" fmla="*/ 683 w 835"/>
                <a:gd name="T7" fmla="*/ 2 h 802"/>
                <a:gd name="T8" fmla="*/ 713 w 835"/>
                <a:gd name="T9" fmla="*/ 5 h 802"/>
                <a:gd name="T10" fmla="*/ 742 w 835"/>
                <a:gd name="T11" fmla="*/ 13 h 802"/>
                <a:gd name="T12" fmla="*/ 768 w 835"/>
                <a:gd name="T13" fmla="*/ 27 h 802"/>
                <a:gd name="T14" fmla="*/ 790 w 835"/>
                <a:gd name="T15" fmla="*/ 46 h 802"/>
                <a:gd name="T16" fmla="*/ 809 w 835"/>
                <a:gd name="T17" fmla="*/ 69 h 802"/>
                <a:gd name="T18" fmla="*/ 822 w 835"/>
                <a:gd name="T19" fmla="*/ 94 h 802"/>
                <a:gd name="T20" fmla="*/ 832 w 835"/>
                <a:gd name="T21" fmla="*/ 123 h 802"/>
                <a:gd name="T22" fmla="*/ 835 w 835"/>
                <a:gd name="T23" fmla="*/ 153 h 802"/>
                <a:gd name="T24" fmla="*/ 835 w 835"/>
                <a:gd name="T25" fmla="*/ 802 h 802"/>
                <a:gd name="T26" fmla="*/ 227 w 835"/>
                <a:gd name="T27" fmla="*/ 303 h 8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5"/>
                <a:gd name="T43" fmla="*/ 0 h 802"/>
                <a:gd name="T44" fmla="*/ 835 w 835"/>
                <a:gd name="T45" fmla="*/ 802 h 8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5" h="802">
                  <a:moveTo>
                    <a:pt x="227" y="303"/>
                  </a:moveTo>
                  <a:lnTo>
                    <a:pt x="0" y="117"/>
                  </a:lnTo>
                  <a:lnTo>
                    <a:pt x="0" y="0"/>
                  </a:lnTo>
                  <a:lnTo>
                    <a:pt x="683" y="2"/>
                  </a:lnTo>
                  <a:lnTo>
                    <a:pt x="713" y="5"/>
                  </a:lnTo>
                  <a:lnTo>
                    <a:pt x="742" y="13"/>
                  </a:lnTo>
                  <a:lnTo>
                    <a:pt x="768" y="27"/>
                  </a:lnTo>
                  <a:lnTo>
                    <a:pt x="790" y="46"/>
                  </a:lnTo>
                  <a:lnTo>
                    <a:pt x="809" y="69"/>
                  </a:lnTo>
                  <a:lnTo>
                    <a:pt x="822" y="94"/>
                  </a:lnTo>
                  <a:lnTo>
                    <a:pt x="832" y="123"/>
                  </a:lnTo>
                  <a:lnTo>
                    <a:pt x="835" y="153"/>
                  </a:lnTo>
                  <a:lnTo>
                    <a:pt x="835" y="802"/>
                  </a:lnTo>
                  <a:lnTo>
                    <a:pt x="227" y="303"/>
                  </a:lnTo>
                  <a:close/>
                </a:path>
              </a:pathLst>
            </a:custGeom>
            <a:solidFill>
              <a:srgbClr val="FFD1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8"/>
            <p:cNvSpPr>
              <a:spLocks/>
            </p:cNvSpPr>
            <p:nvPr/>
          </p:nvSpPr>
          <p:spPr bwMode="auto">
            <a:xfrm>
              <a:off x="2666" y="2976"/>
              <a:ext cx="835" cy="802"/>
            </a:xfrm>
            <a:custGeom>
              <a:avLst/>
              <a:gdLst>
                <a:gd name="T0" fmla="*/ 227 w 835"/>
                <a:gd name="T1" fmla="*/ 303 h 802"/>
                <a:gd name="T2" fmla="*/ 0 w 835"/>
                <a:gd name="T3" fmla="*/ 117 h 802"/>
                <a:gd name="T4" fmla="*/ 0 w 835"/>
                <a:gd name="T5" fmla="*/ 0 h 802"/>
                <a:gd name="T6" fmla="*/ 683 w 835"/>
                <a:gd name="T7" fmla="*/ 2 h 802"/>
                <a:gd name="T8" fmla="*/ 683 w 835"/>
                <a:gd name="T9" fmla="*/ 2 h 802"/>
                <a:gd name="T10" fmla="*/ 713 w 835"/>
                <a:gd name="T11" fmla="*/ 5 h 802"/>
                <a:gd name="T12" fmla="*/ 742 w 835"/>
                <a:gd name="T13" fmla="*/ 13 h 802"/>
                <a:gd name="T14" fmla="*/ 768 w 835"/>
                <a:gd name="T15" fmla="*/ 27 h 802"/>
                <a:gd name="T16" fmla="*/ 790 w 835"/>
                <a:gd name="T17" fmla="*/ 46 h 802"/>
                <a:gd name="T18" fmla="*/ 809 w 835"/>
                <a:gd name="T19" fmla="*/ 69 h 802"/>
                <a:gd name="T20" fmla="*/ 822 w 835"/>
                <a:gd name="T21" fmla="*/ 94 h 802"/>
                <a:gd name="T22" fmla="*/ 832 w 835"/>
                <a:gd name="T23" fmla="*/ 123 h 802"/>
                <a:gd name="T24" fmla="*/ 835 w 835"/>
                <a:gd name="T25" fmla="*/ 153 h 802"/>
                <a:gd name="T26" fmla="*/ 835 w 835"/>
                <a:gd name="T27" fmla="*/ 802 h 802"/>
                <a:gd name="T28" fmla="*/ 227 w 835"/>
                <a:gd name="T29" fmla="*/ 303 h 8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5"/>
                <a:gd name="T46" fmla="*/ 0 h 802"/>
                <a:gd name="T47" fmla="*/ 835 w 835"/>
                <a:gd name="T48" fmla="*/ 802 h 8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5" h="802">
                  <a:moveTo>
                    <a:pt x="227" y="303"/>
                  </a:moveTo>
                  <a:lnTo>
                    <a:pt x="0" y="117"/>
                  </a:lnTo>
                  <a:lnTo>
                    <a:pt x="0" y="0"/>
                  </a:lnTo>
                  <a:lnTo>
                    <a:pt x="683" y="2"/>
                  </a:lnTo>
                  <a:lnTo>
                    <a:pt x="713" y="5"/>
                  </a:lnTo>
                  <a:lnTo>
                    <a:pt x="742" y="13"/>
                  </a:lnTo>
                  <a:lnTo>
                    <a:pt x="768" y="27"/>
                  </a:lnTo>
                  <a:lnTo>
                    <a:pt x="790" y="46"/>
                  </a:lnTo>
                  <a:lnTo>
                    <a:pt x="809" y="69"/>
                  </a:lnTo>
                  <a:lnTo>
                    <a:pt x="822" y="94"/>
                  </a:lnTo>
                  <a:lnTo>
                    <a:pt x="832" y="123"/>
                  </a:lnTo>
                  <a:lnTo>
                    <a:pt x="835" y="153"/>
                  </a:lnTo>
                  <a:lnTo>
                    <a:pt x="835" y="802"/>
                  </a:lnTo>
                  <a:lnTo>
                    <a:pt x="227" y="30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7" name="Freeform 9"/>
            <p:cNvSpPr>
              <a:spLocks/>
            </p:cNvSpPr>
            <p:nvPr/>
          </p:nvSpPr>
          <p:spPr bwMode="auto">
            <a:xfrm>
              <a:off x="2304" y="2976"/>
              <a:ext cx="333" cy="393"/>
            </a:xfrm>
            <a:custGeom>
              <a:avLst/>
              <a:gdLst>
                <a:gd name="T0" fmla="*/ 0 w 333"/>
                <a:gd name="T1" fmla="*/ 393 h 393"/>
                <a:gd name="T2" fmla="*/ 0 w 333"/>
                <a:gd name="T3" fmla="*/ 153 h 393"/>
                <a:gd name="T4" fmla="*/ 3 w 333"/>
                <a:gd name="T5" fmla="*/ 123 h 393"/>
                <a:gd name="T6" fmla="*/ 13 w 333"/>
                <a:gd name="T7" fmla="*/ 94 h 393"/>
                <a:gd name="T8" fmla="*/ 26 w 333"/>
                <a:gd name="T9" fmla="*/ 69 h 393"/>
                <a:gd name="T10" fmla="*/ 45 w 333"/>
                <a:gd name="T11" fmla="*/ 46 h 393"/>
                <a:gd name="T12" fmla="*/ 67 w 333"/>
                <a:gd name="T13" fmla="*/ 27 h 393"/>
                <a:gd name="T14" fmla="*/ 94 w 333"/>
                <a:gd name="T15" fmla="*/ 13 h 393"/>
                <a:gd name="T16" fmla="*/ 123 w 333"/>
                <a:gd name="T17" fmla="*/ 5 h 393"/>
                <a:gd name="T18" fmla="*/ 154 w 333"/>
                <a:gd name="T19" fmla="*/ 2 h 393"/>
                <a:gd name="T20" fmla="*/ 333 w 333"/>
                <a:gd name="T21" fmla="*/ 0 h 393"/>
                <a:gd name="T22" fmla="*/ 333 w 333"/>
                <a:gd name="T23" fmla="*/ 117 h 393"/>
                <a:gd name="T24" fmla="*/ 106 w 333"/>
                <a:gd name="T25" fmla="*/ 303 h 393"/>
                <a:gd name="T26" fmla="*/ 0 w 333"/>
                <a:gd name="T27" fmla="*/ 393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3"/>
                <a:gd name="T43" fmla="*/ 0 h 393"/>
                <a:gd name="T44" fmla="*/ 333 w 333"/>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3" h="393">
                  <a:moveTo>
                    <a:pt x="0" y="393"/>
                  </a:moveTo>
                  <a:lnTo>
                    <a:pt x="0" y="153"/>
                  </a:lnTo>
                  <a:lnTo>
                    <a:pt x="3" y="123"/>
                  </a:lnTo>
                  <a:lnTo>
                    <a:pt x="13" y="94"/>
                  </a:lnTo>
                  <a:lnTo>
                    <a:pt x="26" y="69"/>
                  </a:lnTo>
                  <a:lnTo>
                    <a:pt x="45" y="46"/>
                  </a:lnTo>
                  <a:lnTo>
                    <a:pt x="67" y="27"/>
                  </a:lnTo>
                  <a:lnTo>
                    <a:pt x="94" y="13"/>
                  </a:lnTo>
                  <a:lnTo>
                    <a:pt x="123" y="5"/>
                  </a:lnTo>
                  <a:lnTo>
                    <a:pt x="154" y="2"/>
                  </a:lnTo>
                  <a:lnTo>
                    <a:pt x="333" y="0"/>
                  </a:lnTo>
                  <a:lnTo>
                    <a:pt x="333" y="117"/>
                  </a:lnTo>
                  <a:lnTo>
                    <a:pt x="106" y="303"/>
                  </a:lnTo>
                  <a:lnTo>
                    <a:pt x="0" y="393"/>
                  </a:lnTo>
                  <a:close/>
                </a:path>
              </a:pathLst>
            </a:custGeom>
            <a:solidFill>
              <a:srgbClr val="FFD1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Freeform 10"/>
            <p:cNvSpPr>
              <a:spLocks/>
            </p:cNvSpPr>
            <p:nvPr/>
          </p:nvSpPr>
          <p:spPr bwMode="auto">
            <a:xfrm>
              <a:off x="2304" y="2976"/>
              <a:ext cx="333" cy="393"/>
            </a:xfrm>
            <a:custGeom>
              <a:avLst/>
              <a:gdLst>
                <a:gd name="T0" fmla="*/ 0 w 333"/>
                <a:gd name="T1" fmla="*/ 393 h 393"/>
                <a:gd name="T2" fmla="*/ 0 w 333"/>
                <a:gd name="T3" fmla="*/ 153 h 393"/>
                <a:gd name="T4" fmla="*/ 0 w 333"/>
                <a:gd name="T5" fmla="*/ 153 h 393"/>
                <a:gd name="T6" fmla="*/ 3 w 333"/>
                <a:gd name="T7" fmla="*/ 123 h 393"/>
                <a:gd name="T8" fmla="*/ 13 w 333"/>
                <a:gd name="T9" fmla="*/ 94 h 393"/>
                <a:gd name="T10" fmla="*/ 26 w 333"/>
                <a:gd name="T11" fmla="*/ 69 h 393"/>
                <a:gd name="T12" fmla="*/ 45 w 333"/>
                <a:gd name="T13" fmla="*/ 46 h 393"/>
                <a:gd name="T14" fmla="*/ 67 w 333"/>
                <a:gd name="T15" fmla="*/ 27 h 393"/>
                <a:gd name="T16" fmla="*/ 94 w 333"/>
                <a:gd name="T17" fmla="*/ 13 h 393"/>
                <a:gd name="T18" fmla="*/ 123 w 333"/>
                <a:gd name="T19" fmla="*/ 5 h 393"/>
                <a:gd name="T20" fmla="*/ 154 w 333"/>
                <a:gd name="T21" fmla="*/ 2 h 393"/>
                <a:gd name="T22" fmla="*/ 333 w 333"/>
                <a:gd name="T23" fmla="*/ 0 h 393"/>
                <a:gd name="T24" fmla="*/ 333 w 333"/>
                <a:gd name="T25" fmla="*/ 117 h 393"/>
                <a:gd name="T26" fmla="*/ 106 w 333"/>
                <a:gd name="T27" fmla="*/ 303 h 393"/>
                <a:gd name="T28" fmla="*/ 0 w 333"/>
                <a:gd name="T29" fmla="*/ 393 h 3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3"/>
                <a:gd name="T46" fmla="*/ 0 h 393"/>
                <a:gd name="T47" fmla="*/ 333 w 333"/>
                <a:gd name="T48" fmla="*/ 393 h 3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3" h="393">
                  <a:moveTo>
                    <a:pt x="0" y="393"/>
                  </a:moveTo>
                  <a:lnTo>
                    <a:pt x="0" y="153"/>
                  </a:lnTo>
                  <a:lnTo>
                    <a:pt x="3" y="123"/>
                  </a:lnTo>
                  <a:lnTo>
                    <a:pt x="13" y="94"/>
                  </a:lnTo>
                  <a:lnTo>
                    <a:pt x="26" y="69"/>
                  </a:lnTo>
                  <a:lnTo>
                    <a:pt x="45" y="46"/>
                  </a:lnTo>
                  <a:lnTo>
                    <a:pt x="67" y="27"/>
                  </a:lnTo>
                  <a:lnTo>
                    <a:pt x="94" y="13"/>
                  </a:lnTo>
                  <a:lnTo>
                    <a:pt x="123" y="5"/>
                  </a:lnTo>
                  <a:lnTo>
                    <a:pt x="154" y="2"/>
                  </a:lnTo>
                  <a:lnTo>
                    <a:pt x="333" y="0"/>
                  </a:lnTo>
                  <a:lnTo>
                    <a:pt x="333" y="117"/>
                  </a:lnTo>
                  <a:lnTo>
                    <a:pt x="106" y="303"/>
                  </a:lnTo>
                  <a:lnTo>
                    <a:pt x="0" y="39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Freeform 11"/>
            <p:cNvSpPr>
              <a:spLocks/>
            </p:cNvSpPr>
            <p:nvPr/>
          </p:nvSpPr>
          <p:spPr bwMode="auto">
            <a:xfrm>
              <a:off x="2410" y="2976"/>
              <a:ext cx="483" cy="303"/>
            </a:xfrm>
            <a:custGeom>
              <a:avLst/>
              <a:gdLst>
                <a:gd name="T0" fmla="*/ 0 w 483"/>
                <a:gd name="T1" fmla="*/ 303 h 303"/>
                <a:gd name="T2" fmla="*/ 227 w 483"/>
                <a:gd name="T3" fmla="*/ 117 h 303"/>
                <a:gd name="T4" fmla="*/ 227 w 483"/>
                <a:gd name="T5" fmla="*/ 0 h 303"/>
                <a:gd name="T6" fmla="*/ 256 w 483"/>
                <a:gd name="T7" fmla="*/ 0 h 303"/>
                <a:gd name="T8" fmla="*/ 256 w 483"/>
                <a:gd name="T9" fmla="*/ 117 h 303"/>
                <a:gd name="T10" fmla="*/ 483 w 483"/>
                <a:gd name="T11" fmla="*/ 303 h 303"/>
                <a:gd name="T12" fmla="*/ 0 w 483"/>
                <a:gd name="T13" fmla="*/ 303 h 303"/>
                <a:gd name="T14" fmla="*/ 0 60000 65536"/>
                <a:gd name="T15" fmla="*/ 0 60000 65536"/>
                <a:gd name="T16" fmla="*/ 0 60000 65536"/>
                <a:gd name="T17" fmla="*/ 0 60000 65536"/>
                <a:gd name="T18" fmla="*/ 0 60000 65536"/>
                <a:gd name="T19" fmla="*/ 0 60000 65536"/>
                <a:gd name="T20" fmla="*/ 0 60000 65536"/>
                <a:gd name="T21" fmla="*/ 0 w 483"/>
                <a:gd name="T22" fmla="*/ 0 h 303"/>
                <a:gd name="T23" fmla="*/ 483 w 483"/>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3" h="303">
                  <a:moveTo>
                    <a:pt x="0" y="303"/>
                  </a:moveTo>
                  <a:lnTo>
                    <a:pt x="227" y="117"/>
                  </a:lnTo>
                  <a:lnTo>
                    <a:pt x="227" y="0"/>
                  </a:lnTo>
                  <a:lnTo>
                    <a:pt x="256" y="0"/>
                  </a:lnTo>
                  <a:lnTo>
                    <a:pt x="256" y="117"/>
                  </a:lnTo>
                  <a:lnTo>
                    <a:pt x="483" y="303"/>
                  </a:lnTo>
                  <a:lnTo>
                    <a:pt x="0" y="303"/>
                  </a:lnTo>
                  <a:close/>
                </a:path>
              </a:pathLst>
            </a:custGeom>
            <a:solidFill>
              <a:srgbClr val="00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2"/>
            <p:cNvSpPr>
              <a:spLocks/>
            </p:cNvSpPr>
            <p:nvPr/>
          </p:nvSpPr>
          <p:spPr bwMode="auto">
            <a:xfrm>
              <a:off x="2410" y="2976"/>
              <a:ext cx="483" cy="303"/>
            </a:xfrm>
            <a:custGeom>
              <a:avLst/>
              <a:gdLst>
                <a:gd name="T0" fmla="*/ 0 w 483"/>
                <a:gd name="T1" fmla="*/ 303 h 303"/>
                <a:gd name="T2" fmla="*/ 227 w 483"/>
                <a:gd name="T3" fmla="*/ 117 h 303"/>
                <a:gd name="T4" fmla="*/ 227 w 483"/>
                <a:gd name="T5" fmla="*/ 0 h 303"/>
                <a:gd name="T6" fmla="*/ 256 w 483"/>
                <a:gd name="T7" fmla="*/ 0 h 303"/>
                <a:gd name="T8" fmla="*/ 256 w 483"/>
                <a:gd name="T9" fmla="*/ 117 h 303"/>
                <a:gd name="T10" fmla="*/ 483 w 483"/>
                <a:gd name="T11" fmla="*/ 303 h 303"/>
                <a:gd name="T12" fmla="*/ 0 w 483"/>
                <a:gd name="T13" fmla="*/ 303 h 303"/>
                <a:gd name="T14" fmla="*/ 0 60000 65536"/>
                <a:gd name="T15" fmla="*/ 0 60000 65536"/>
                <a:gd name="T16" fmla="*/ 0 60000 65536"/>
                <a:gd name="T17" fmla="*/ 0 60000 65536"/>
                <a:gd name="T18" fmla="*/ 0 60000 65536"/>
                <a:gd name="T19" fmla="*/ 0 60000 65536"/>
                <a:gd name="T20" fmla="*/ 0 60000 65536"/>
                <a:gd name="T21" fmla="*/ 0 w 483"/>
                <a:gd name="T22" fmla="*/ 0 h 303"/>
                <a:gd name="T23" fmla="*/ 483 w 483"/>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3" h="303">
                  <a:moveTo>
                    <a:pt x="0" y="303"/>
                  </a:moveTo>
                  <a:lnTo>
                    <a:pt x="227" y="117"/>
                  </a:lnTo>
                  <a:lnTo>
                    <a:pt x="227" y="0"/>
                  </a:lnTo>
                  <a:lnTo>
                    <a:pt x="256" y="0"/>
                  </a:lnTo>
                  <a:lnTo>
                    <a:pt x="256" y="117"/>
                  </a:lnTo>
                  <a:lnTo>
                    <a:pt x="483" y="303"/>
                  </a:lnTo>
                  <a:lnTo>
                    <a:pt x="0" y="30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1" name="Freeform 13"/>
            <p:cNvSpPr>
              <a:spLocks/>
            </p:cNvSpPr>
            <p:nvPr/>
          </p:nvSpPr>
          <p:spPr bwMode="auto">
            <a:xfrm>
              <a:off x="2563" y="3281"/>
              <a:ext cx="176" cy="88"/>
            </a:xfrm>
            <a:custGeom>
              <a:avLst/>
              <a:gdLst>
                <a:gd name="T0" fmla="*/ 0 w 176"/>
                <a:gd name="T1" fmla="*/ 0 h 88"/>
                <a:gd name="T2" fmla="*/ 2 w 176"/>
                <a:gd name="T3" fmla="*/ 18 h 88"/>
                <a:gd name="T4" fmla="*/ 7 w 176"/>
                <a:gd name="T5" fmla="*/ 33 h 88"/>
                <a:gd name="T6" fmla="*/ 15 w 176"/>
                <a:gd name="T7" fmla="*/ 49 h 88"/>
                <a:gd name="T8" fmla="*/ 26 w 176"/>
                <a:gd name="T9" fmla="*/ 62 h 88"/>
                <a:gd name="T10" fmla="*/ 39 w 176"/>
                <a:gd name="T11" fmla="*/ 73 h 88"/>
                <a:gd name="T12" fmla="*/ 55 w 176"/>
                <a:gd name="T13" fmla="*/ 81 h 88"/>
                <a:gd name="T14" fmla="*/ 71 w 176"/>
                <a:gd name="T15" fmla="*/ 86 h 88"/>
                <a:gd name="T16" fmla="*/ 88 w 176"/>
                <a:gd name="T17" fmla="*/ 88 h 88"/>
                <a:gd name="T18" fmla="*/ 106 w 176"/>
                <a:gd name="T19" fmla="*/ 86 h 88"/>
                <a:gd name="T20" fmla="*/ 122 w 176"/>
                <a:gd name="T21" fmla="*/ 81 h 88"/>
                <a:gd name="T22" fmla="*/ 138 w 176"/>
                <a:gd name="T23" fmla="*/ 73 h 88"/>
                <a:gd name="T24" fmla="*/ 151 w 176"/>
                <a:gd name="T25" fmla="*/ 62 h 88"/>
                <a:gd name="T26" fmla="*/ 162 w 176"/>
                <a:gd name="T27" fmla="*/ 49 h 88"/>
                <a:gd name="T28" fmla="*/ 170 w 176"/>
                <a:gd name="T29" fmla="*/ 33 h 88"/>
                <a:gd name="T30" fmla="*/ 175 w 176"/>
                <a:gd name="T31" fmla="*/ 18 h 88"/>
                <a:gd name="T32" fmla="*/ 176 w 176"/>
                <a:gd name="T33" fmla="*/ 0 h 88"/>
                <a:gd name="T34" fmla="*/ 0 w 176"/>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88"/>
                <a:gd name="T56" fmla="*/ 176 w 176"/>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88">
                  <a:moveTo>
                    <a:pt x="0" y="0"/>
                  </a:moveTo>
                  <a:lnTo>
                    <a:pt x="2" y="18"/>
                  </a:lnTo>
                  <a:lnTo>
                    <a:pt x="7" y="33"/>
                  </a:lnTo>
                  <a:lnTo>
                    <a:pt x="15" y="49"/>
                  </a:lnTo>
                  <a:lnTo>
                    <a:pt x="26" y="62"/>
                  </a:lnTo>
                  <a:lnTo>
                    <a:pt x="39" y="73"/>
                  </a:lnTo>
                  <a:lnTo>
                    <a:pt x="55" y="81"/>
                  </a:lnTo>
                  <a:lnTo>
                    <a:pt x="71" y="86"/>
                  </a:lnTo>
                  <a:lnTo>
                    <a:pt x="88" y="88"/>
                  </a:lnTo>
                  <a:lnTo>
                    <a:pt x="106" y="86"/>
                  </a:lnTo>
                  <a:lnTo>
                    <a:pt x="122" y="81"/>
                  </a:lnTo>
                  <a:lnTo>
                    <a:pt x="138" y="73"/>
                  </a:lnTo>
                  <a:lnTo>
                    <a:pt x="151" y="62"/>
                  </a:lnTo>
                  <a:lnTo>
                    <a:pt x="162" y="49"/>
                  </a:lnTo>
                  <a:lnTo>
                    <a:pt x="170" y="33"/>
                  </a:lnTo>
                  <a:lnTo>
                    <a:pt x="175" y="18"/>
                  </a:lnTo>
                  <a:lnTo>
                    <a:pt x="176" y="0"/>
                  </a:lnTo>
                  <a:lnTo>
                    <a:pt x="0" y="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4"/>
            <p:cNvSpPr>
              <a:spLocks/>
            </p:cNvSpPr>
            <p:nvPr/>
          </p:nvSpPr>
          <p:spPr bwMode="auto">
            <a:xfrm>
              <a:off x="2563" y="3281"/>
              <a:ext cx="176" cy="88"/>
            </a:xfrm>
            <a:custGeom>
              <a:avLst/>
              <a:gdLst>
                <a:gd name="T0" fmla="*/ 0 w 176"/>
                <a:gd name="T1" fmla="*/ 0 h 88"/>
                <a:gd name="T2" fmla="*/ 0 w 176"/>
                <a:gd name="T3" fmla="*/ 0 h 88"/>
                <a:gd name="T4" fmla="*/ 2 w 176"/>
                <a:gd name="T5" fmla="*/ 18 h 88"/>
                <a:gd name="T6" fmla="*/ 7 w 176"/>
                <a:gd name="T7" fmla="*/ 33 h 88"/>
                <a:gd name="T8" fmla="*/ 15 w 176"/>
                <a:gd name="T9" fmla="*/ 49 h 88"/>
                <a:gd name="T10" fmla="*/ 26 w 176"/>
                <a:gd name="T11" fmla="*/ 62 h 88"/>
                <a:gd name="T12" fmla="*/ 39 w 176"/>
                <a:gd name="T13" fmla="*/ 73 h 88"/>
                <a:gd name="T14" fmla="*/ 55 w 176"/>
                <a:gd name="T15" fmla="*/ 81 h 88"/>
                <a:gd name="T16" fmla="*/ 71 w 176"/>
                <a:gd name="T17" fmla="*/ 86 h 88"/>
                <a:gd name="T18" fmla="*/ 88 w 176"/>
                <a:gd name="T19" fmla="*/ 88 h 88"/>
                <a:gd name="T20" fmla="*/ 88 w 176"/>
                <a:gd name="T21" fmla="*/ 88 h 88"/>
                <a:gd name="T22" fmla="*/ 106 w 176"/>
                <a:gd name="T23" fmla="*/ 86 h 88"/>
                <a:gd name="T24" fmla="*/ 122 w 176"/>
                <a:gd name="T25" fmla="*/ 81 h 88"/>
                <a:gd name="T26" fmla="*/ 138 w 176"/>
                <a:gd name="T27" fmla="*/ 73 h 88"/>
                <a:gd name="T28" fmla="*/ 151 w 176"/>
                <a:gd name="T29" fmla="*/ 62 h 88"/>
                <a:gd name="T30" fmla="*/ 162 w 176"/>
                <a:gd name="T31" fmla="*/ 49 h 88"/>
                <a:gd name="T32" fmla="*/ 170 w 176"/>
                <a:gd name="T33" fmla="*/ 33 h 88"/>
                <a:gd name="T34" fmla="*/ 175 w 176"/>
                <a:gd name="T35" fmla="*/ 18 h 88"/>
                <a:gd name="T36" fmla="*/ 176 w 176"/>
                <a:gd name="T37" fmla="*/ 0 h 88"/>
                <a:gd name="T38" fmla="*/ 0 w 176"/>
                <a:gd name="T39" fmla="*/ 0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88"/>
                <a:gd name="T62" fmla="*/ 176 w 176"/>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88">
                  <a:moveTo>
                    <a:pt x="0" y="0"/>
                  </a:moveTo>
                  <a:lnTo>
                    <a:pt x="0" y="0"/>
                  </a:lnTo>
                  <a:lnTo>
                    <a:pt x="2" y="18"/>
                  </a:lnTo>
                  <a:lnTo>
                    <a:pt x="7" y="33"/>
                  </a:lnTo>
                  <a:lnTo>
                    <a:pt x="15" y="49"/>
                  </a:lnTo>
                  <a:lnTo>
                    <a:pt x="26" y="62"/>
                  </a:lnTo>
                  <a:lnTo>
                    <a:pt x="39" y="73"/>
                  </a:lnTo>
                  <a:lnTo>
                    <a:pt x="55" y="81"/>
                  </a:lnTo>
                  <a:lnTo>
                    <a:pt x="71" y="86"/>
                  </a:lnTo>
                  <a:lnTo>
                    <a:pt x="88" y="88"/>
                  </a:lnTo>
                  <a:lnTo>
                    <a:pt x="106" y="86"/>
                  </a:lnTo>
                  <a:lnTo>
                    <a:pt x="122" y="81"/>
                  </a:lnTo>
                  <a:lnTo>
                    <a:pt x="138" y="73"/>
                  </a:lnTo>
                  <a:lnTo>
                    <a:pt x="151" y="62"/>
                  </a:lnTo>
                  <a:lnTo>
                    <a:pt x="162" y="49"/>
                  </a:lnTo>
                  <a:lnTo>
                    <a:pt x="170" y="33"/>
                  </a:lnTo>
                  <a:lnTo>
                    <a:pt x="175" y="18"/>
                  </a:lnTo>
                  <a:lnTo>
                    <a:pt x="176" y="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Freeform 15"/>
            <p:cNvSpPr>
              <a:spLocks/>
            </p:cNvSpPr>
            <p:nvPr/>
          </p:nvSpPr>
          <p:spPr bwMode="auto">
            <a:xfrm>
              <a:off x="2304" y="3407"/>
              <a:ext cx="978" cy="762"/>
            </a:xfrm>
            <a:custGeom>
              <a:avLst/>
              <a:gdLst>
                <a:gd name="T0" fmla="*/ 686 w 978"/>
                <a:gd name="T1" fmla="*/ 762 h 762"/>
                <a:gd name="T2" fmla="*/ 154 w 978"/>
                <a:gd name="T3" fmla="*/ 762 h 762"/>
                <a:gd name="T4" fmla="*/ 123 w 978"/>
                <a:gd name="T5" fmla="*/ 759 h 762"/>
                <a:gd name="T6" fmla="*/ 94 w 978"/>
                <a:gd name="T7" fmla="*/ 749 h 762"/>
                <a:gd name="T8" fmla="*/ 67 w 978"/>
                <a:gd name="T9" fmla="*/ 736 h 762"/>
                <a:gd name="T10" fmla="*/ 45 w 978"/>
                <a:gd name="T11" fmla="*/ 717 h 762"/>
                <a:gd name="T12" fmla="*/ 26 w 978"/>
                <a:gd name="T13" fmla="*/ 695 h 762"/>
                <a:gd name="T14" fmla="*/ 13 w 978"/>
                <a:gd name="T15" fmla="*/ 669 h 762"/>
                <a:gd name="T16" fmla="*/ 3 w 978"/>
                <a:gd name="T17" fmla="*/ 640 h 762"/>
                <a:gd name="T18" fmla="*/ 0 w 978"/>
                <a:gd name="T19" fmla="*/ 610 h 762"/>
                <a:gd name="T20" fmla="*/ 0 w 978"/>
                <a:gd name="T21" fmla="*/ 145 h 762"/>
                <a:gd name="T22" fmla="*/ 514 w 978"/>
                <a:gd name="T23" fmla="*/ 0 h 762"/>
                <a:gd name="T24" fmla="*/ 978 w 978"/>
                <a:gd name="T25" fmla="*/ 264 h 762"/>
                <a:gd name="T26" fmla="*/ 686 w 978"/>
                <a:gd name="T27" fmla="*/ 762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8"/>
                <a:gd name="T43" fmla="*/ 0 h 762"/>
                <a:gd name="T44" fmla="*/ 978 w 978"/>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8" h="762">
                  <a:moveTo>
                    <a:pt x="686" y="762"/>
                  </a:moveTo>
                  <a:lnTo>
                    <a:pt x="154" y="762"/>
                  </a:lnTo>
                  <a:lnTo>
                    <a:pt x="123" y="759"/>
                  </a:lnTo>
                  <a:lnTo>
                    <a:pt x="94" y="749"/>
                  </a:lnTo>
                  <a:lnTo>
                    <a:pt x="67" y="736"/>
                  </a:lnTo>
                  <a:lnTo>
                    <a:pt x="45" y="717"/>
                  </a:lnTo>
                  <a:lnTo>
                    <a:pt x="26" y="695"/>
                  </a:lnTo>
                  <a:lnTo>
                    <a:pt x="13" y="669"/>
                  </a:lnTo>
                  <a:lnTo>
                    <a:pt x="3" y="640"/>
                  </a:lnTo>
                  <a:lnTo>
                    <a:pt x="0" y="610"/>
                  </a:lnTo>
                  <a:lnTo>
                    <a:pt x="0" y="145"/>
                  </a:lnTo>
                  <a:lnTo>
                    <a:pt x="514" y="0"/>
                  </a:lnTo>
                  <a:lnTo>
                    <a:pt x="978" y="264"/>
                  </a:lnTo>
                  <a:lnTo>
                    <a:pt x="686" y="762"/>
                  </a:lnTo>
                  <a:close/>
                </a:path>
              </a:pathLst>
            </a:custGeom>
            <a:solidFill>
              <a:srgbClr val="9BE8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6"/>
            <p:cNvSpPr>
              <a:spLocks/>
            </p:cNvSpPr>
            <p:nvPr/>
          </p:nvSpPr>
          <p:spPr bwMode="auto">
            <a:xfrm>
              <a:off x="2304" y="3407"/>
              <a:ext cx="978" cy="762"/>
            </a:xfrm>
            <a:custGeom>
              <a:avLst/>
              <a:gdLst>
                <a:gd name="T0" fmla="*/ 686 w 978"/>
                <a:gd name="T1" fmla="*/ 762 h 762"/>
                <a:gd name="T2" fmla="*/ 154 w 978"/>
                <a:gd name="T3" fmla="*/ 762 h 762"/>
                <a:gd name="T4" fmla="*/ 154 w 978"/>
                <a:gd name="T5" fmla="*/ 762 h 762"/>
                <a:gd name="T6" fmla="*/ 123 w 978"/>
                <a:gd name="T7" fmla="*/ 759 h 762"/>
                <a:gd name="T8" fmla="*/ 94 w 978"/>
                <a:gd name="T9" fmla="*/ 749 h 762"/>
                <a:gd name="T10" fmla="*/ 67 w 978"/>
                <a:gd name="T11" fmla="*/ 736 h 762"/>
                <a:gd name="T12" fmla="*/ 45 w 978"/>
                <a:gd name="T13" fmla="*/ 717 h 762"/>
                <a:gd name="T14" fmla="*/ 26 w 978"/>
                <a:gd name="T15" fmla="*/ 695 h 762"/>
                <a:gd name="T16" fmla="*/ 13 w 978"/>
                <a:gd name="T17" fmla="*/ 669 h 762"/>
                <a:gd name="T18" fmla="*/ 3 w 978"/>
                <a:gd name="T19" fmla="*/ 640 h 762"/>
                <a:gd name="T20" fmla="*/ 0 w 978"/>
                <a:gd name="T21" fmla="*/ 610 h 762"/>
                <a:gd name="T22" fmla="*/ 0 w 978"/>
                <a:gd name="T23" fmla="*/ 145 h 762"/>
                <a:gd name="T24" fmla="*/ 514 w 978"/>
                <a:gd name="T25" fmla="*/ 0 h 762"/>
                <a:gd name="T26" fmla="*/ 978 w 978"/>
                <a:gd name="T27" fmla="*/ 264 h 762"/>
                <a:gd name="T28" fmla="*/ 686 w 978"/>
                <a:gd name="T29" fmla="*/ 762 h 7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8"/>
                <a:gd name="T46" fmla="*/ 0 h 762"/>
                <a:gd name="T47" fmla="*/ 978 w 978"/>
                <a:gd name="T48" fmla="*/ 762 h 7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8" h="762">
                  <a:moveTo>
                    <a:pt x="686" y="762"/>
                  </a:moveTo>
                  <a:lnTo>
                    <a:pt x="154" y="762"/>
                  </a:lnTo>
                  <a:lnTo>
                    <a:pt x="123" y="759"/>
                  </a:lnTo>
                  <a:lnTo>
                    <a:pt x="94" y="749"/>
                  </a:lnTo>
                  <a:lnTo>
                    <a:pt x="67" y="736"/>
                  </a:lnTo>
                  <a:lnTo>
                    <a:pt x="45" y="717"/>
                  </a:lnTo>
                  <a:lnTo>
                    <a:pt x="26" y="695"/>
                  </a:lnTo>
                  <a:lnTo>
                    <a:pt x="13" y="669"/>
                  </a:lnTo>
                  <a:lnTo>
                    <a:pt x="3" y="640"/>
                  </a:lnTo>
                  <a:lnTo>
                    <a:pt x="0" y="610"/>
                  </a:lnTo>
                  <a:lnTo>
                    <a:pt x="0" y="145"/>
                  </a:lnTo>
                  <a:lnTo>
                    <a:pt x="514" y="0"/>
                  </a:lnTo>
                  <a:lnTo>
                    <a:pt x="978" y="264"/>
                  </a:lnTo>
                  <a:lnTo>
                    <a:pt x="686" y="7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5" name="Freeform 17"/>
            <p:cNvSpPr>
              <a:spLocks/>
            </p:cNvSpPr>
            <p:nvPr/>
          </p:nvSpPr>
          <p:spPr bwMode="auto">
            <a:xfrm>
              <a:off x="3341" y="4017"/>
              <a:ext cx="168" cy="160"/>
            </a:xfrm>
            <a:custGeom>
              <a:avLst/>
              <a:gdLst>
                <a:gd name="T0" fmla="*/ 6 w 168"/>
                <a:gd name="T1" fmla="*/ 160 h 160"/>
                <a:gd name="T2" fmla="*/ 6 w 168"/>
                <a:gd name="T3" fmla="*/ 160 h 160"/>
                <a:gd name="T4" fmla="*/ 38 w 168"/>
                <a:gd name="T5" fmla="*/ 155 h 160"/>
                <a:gd name="T6" fmla="*/ 67 w 168"/>
                <a:gd name="T7" fmla="*/ 145 h 160"/>
                <a:gd name="T8" fmla="*/ 96 w 168"/>
                <a:gd name="T9" fmla="*/ 133 h 160"/>
                <a:gd name="T10" fmla="*/ 120 w 168"/>
                <a:gd name="T11" fmla="*/ 112 h 160"/>
                <a:gd name="T12" fmla="*/ 141 w 168"/>
                <a:gd name="T13" fmla="*/ 88 h 160"/>
                <a:gd name="T14" fmla="*/ 153 w 168"/>
                <a:gd name="T15" fmla="*/ 61 h 160"/>
                <a:gd name="T16" fmla="*/ 163 w 168"/>
                <a:gd name="T17" fmla="*/ 32 h 160"/>
                <a:gd name="T18" fmla="*/ 168 w 168"/>
                <a:gd name="T19" fmla="*/ 0 h 160"/>
                <a:gd name="T20" fmla="*/ 152 w 168"/>
                <a:gd name="T21" fmla="*/ 0 h 160"/>
                <a:gd name="T22" fmla="*/ 150 w 168"/>
                <a:gd name="T23" fmla="*/ 29 h 160"/>
                <a:gd name="T24" fmla="*/ 141 w 168"/>
                <a:gd name="T25" fmla="*/ 58 h 160"/>
                <a:gd name="T26" fmla="*/ 128 w 168"/>
                <a:gd name="T27" fmla="*/ 81 h 160"/>
                <a:gd name="T28" fmla="*/ 110 w 168"/>
                <a:gd name="T29" fmla="*/ 102 h 160"/>
                <a:gd name="T30" fmla="*/ 89 w 168"/>
                <a:gd name="T31" fmla="*/ 120 h 160"/>
                <a:gd name="T32" fmla="*/ 64 w 168"/>
                <a:gd name="T33" fmla="*/ 133 h 160"/>
                <a:gd name="T34" fmla="*/ 35 w 168"/>
                <a:gd name="T35" fmla="*/ 142 h 160"/>
                <a:gd name="T36" fmla="*/ 6 w 168"/>
                <a:gd name="T37" fmla="*/ 144 h 160"/>
                <a:gd name="T38" fmla="*/ 6 w 168"/>
                <a:gd name="T39" fmla="*/ 144 h 160"/>
                <a:gd name="T40" fmla="*/ 6 w 168"/>
                <a:gd name="T41" fmla="*/ 144 h 160"/>
                <a:gd name="T42" fmla="*/ 1 w 168"/>
                <a:gd name="T43" fmla="*/ 147 h 160"/>
                <a:gd name="T44" fmla="*/ 0 w 168"/>
                <a:gd name="T45" fmla="*/ 152 h 160"/>
                <a:gd name="T46" fmla="*/ 1 w 168"/>
                <a:gd name="T47" fmla="*/ 156 h 160"/>
                <a:gd name="T48" fmla="*/ 6 w 168"/>
                <a:gd name="T49" fmla="*/ 160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160"/>
                <a:gd name="T77" fmla="*/ 168 w 168"/>
                <a:gd name="T78" fmla="*/ 160 h 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160">
                  <a:moveTo>
                    <a:pt x="6" y="160"/>
                  </a:moveTo>
                  <a:lnTo>
                    <a:pt x="6" y="160"/>
                  </a:lnTo>
                  <a:lnTo>
                    <a:pt x="38" y="155"/>
                  </a:lnTo>
                  <a:lnTo>
                    <a:pt x="67" y="145"/>
                  </a:lnTo>
                  <a:lnTo>
                    <a:pt x="96" y="133"/>
                  </a:lnTo>
                  <a:lnTo>
                    <a:pt x="120" y="112"/>
                  </a:lnTo>
                  <a:lnTo>
                    <a:pt x="141" y="88"/>
                  </a:lnTo>
                  <a:lnTo>
                    <a:pt x="153" y="61"/>
                  </a:lnTo>
                  <a:lnTo>
                    <a:pt x="163" y="32"/>
                  </a:lnTo>
                  <a:lnTo>
                    <a:pt x="168" y="0"/>
                  </a:lnTo>
                  <a:lnTo>
                    <a:pt x="152" y="0"/>
                  </a:lnTo>
                  <a:lnTo>
                    <a:pt x="150" y="29"/>
                  </a:lnTo>
                  <a:lnTo>
                    <a:pt x="141" y="58"/>
                  </a:lnTo>
                  <a:lnTo>
                    <a:pt x="128" y="81"/>
                  </a:lnTo>
                  <a:lnTo>
                    <a:pt x="110" y="102"/>
                  </a:lnTo>
                  <a:lnTo>
                    <a:pt x="89" y="120"/>
                  </a:lnTo>
                  <a:lnTo>
                    <a:pt x="64" y="133"/>
                  </a:lnTo>
                  <a:lnTo>
                    <a:pt x="35" y="142"/>
                  </a:lnTo>
                  <a:lnTo>
                    <a:pt x="6" y="144"/>
                  </a:lnTo>
                  <a:lnTo>
                    <a:pt x="1" y="147"/>
                  </a:lnTo>
                  <a:lnTo>
                    <a:pt x="0" y="152"/>
                  </a:lnTo>
                  <a:lnTo>
                    <a:pt x="1" y="156"/>
                  </a:lnTo>
                  <a:lnTo>
                    <a:pt x="6"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18"/>
            <p:cNvSpPr>
              <a:spLocks/>
            </p:cNvSpPr>
            <p:nvPr/>
          </p:nvSpPr>
          <p:spPr bwMode="auto">
            <a:xfrm>
              <a:off x="2451" y="4161"/>
              <a:ext cx="896" cy="16"/>
            </a:xfrm>
            <a:custGeom>
              <a:avLst/>
              <a:gdLst>
                <a:gd name="T0" fmla="*/ 7 w 896"/>
                <a:gd name="T1" fmla="*/ 16 h 16"/>
                <a:gd name="T2" fmla="*/ 7 w 896"/>
                <a:gd name="T3" fmla="*/ 16 h 16"/>
                <a:gd name="T4" fmla="*/ 896 w 896"/>
                <a:gd name="T5" fmla="*/ 16 h 16"/>
                <a:gd name="T6" fmla="*/ 896 w 896"/>
                <a:gd name="T7" fmla="*/ 0 h 16"/>
                <a:gd name="T8" fmla="*/ 7 w 896"/>
                <a:gd name="T9" fmla="*/ 0 h 16"/>
                <a:gd name="T10" fmla="*/ 7 w 896"/>
                <a:gd name="T11" fmla="*/ 0 h 16"/>
                <a:gd name="T12" fmla="*/ 7 w 896"/>
                <a:gd name="T13" fmla="*/ 0 h 16"/>
                <a:gd name="T14" fmla="*/ 2 w 896"/>
                <a:gd name="T15" fmla="*/ 3 h 16"/>
                <a:gd name="T16" fmla="*/ 0 w 896"/>
                <a:gd name="T17" fmla="*/ 8 h 16"/>
                <a:gd name="T18" fmla="*/ 2 w 896"/>
                <a:gd name="T19" fmla="*/ 12 h 16"/>
                <a:gd name="T20" fmla="*/ 7 w 896"/>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16"/>
                <a:gd name="T35" fmla="*/ 896 w 89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16">
                  <a:moveTo>
                    <a:pt x="7" y="16"/>
                  </a:moveTo>
                  <a:lnTo>
                    <a:pt x="7" y="16"/>
                  </a:lnTo>
                  <a:lnTo>
                    <a:pt x="896" y="16"/>
                  </a:lnTo>
                  <a:lnTo>
                    <a:pt x="896" y="0"/>
                  </a:lnTo>
                  <a:lnTo>
                    <a:pt x="7" y="0"/>
                  </a:lnTo>
                  <a:lnTo>
                    <a:pt x="2" y="3"/>
                  </a:lnTo>
                  <a:lnTo>
                    <a:pt x="0" y="8"/>
                  </a:lnTo>
                  <a:lnTo>
                    <a:pt x="2" y="12"/>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9"/>
            <p:cNvSpPr>
              <a:spLocks/>
            </p:cNvSpPr>
            <p:nvPr/>
          </p:nvSpPr>
          <p:spPr bwMode="auto">
            <a:xfrm>
              <a:off x="2296" y="4009"/>
              <a:ext cx="162" cy="168"/>
            </a:xfrm>
            <a:custGeom>
              <a:avLst/>
              <a:gdLst>
                <a:gd name="T0" fmla="*/ 0 w 162"/>
                <a:gd name="T1" fmla="*/ 8 h 168"/>
                <a:gd name="T2" fmla="*/ 0 w 162"/>
                <a:gd name="T3" fmla="*/ 8 h 168"/>
                <a:gd name="T4" fmla="*/ 5 w 162"/>
                <a:gd name="T5" fmla="*/ 40 h 168"/>
                <a:gd name="T6" fmla="*/ 14 w 162"/>
                <a:gd name="T7" fmla="*/ 69 h 168"/>
                <a:gd name="T8" fmla="*/ 27 w 162"/>
                <a:gd name="T9" fmla="*/ 96 h 168"/>
                <a:gd name="T10" fmla="*/ 48 w 162"/>
                <a:gd name="T11" fmla="*/ 120 h 168"/>
                <a:gd name="T12" fmla="*/ 72 w 162"/>
                <a:gd name="T13" fmla="*/ 141 h 168"/>
                <a:gd name="T14" fmla="*/ 101 w 162"/>
                <a:gd name="T15" fmla="*/ 153 h 168"/>
                <a:gd name="T16" fmla="*/ 130 w 162"/>
                <a:gd name="T17" fmla="*/ 163 h 168"/>
                <a:gd name="T18" fmla="*/ 162 w 162"/>
                <a:gd name="T19" fmla="*/ 168 h 168"/>
                <a:gd name="T20" fmla="*/ 162 w 162"/>
                <a:gd name="T21" fmla="*/ 152 h 168"/>
                <a:gd name="T22" fmla="*/ 133 w 162"/>
                <a:gd name="T23" fmla="*/ 150 h 168"/>
                <a:gd name="T24" fmla="*/ 104 w 162"/>
                <a:gd name="T25" fmla="*/ 141 h 168"/>
                <a:gd name="T26" fmla="*/ 78 w 162"/>
                <a:gd name="T27" fmla="*/ 128 h 168"/>
                <a:gd name="T28" fmla="*/ 58 w 162"/>
                <a:gd name="T29" fmla="*/ 110 h 168"/>
                <a:gd name="T30" fmla="*/ 40 w 162"/>
                <a:gd name="T31" fmla="*/ 89 h 168"/>
                <a:gd name="T32" fmla="*/ 27 w 162"/>
                <a:gd name="T33" fmla="*/ 66 h 168"/>
                <a:gd name="T34" fmla="*/ 18 w 162"/>
                <a:gd name="T35" fmla="*/ 37 h 168"/>
                <a:gd name="T36" fmla="*/ 16 w 162"/>
                <a:gd name="T37" fmla="*/ 8 h 168"/>
                <a:gd name="T38" fmla="*/ 16 w 162"/>
                <a:gd name="T39" fmla="*/ 8 h 168"/>
                <a:gd name="T40" fmla="*/ 16 w 162"/>
                <a:gd name="T41" fmla="*/ 8 h 168"/>
                <a:gd name="T42" fmla="*/ 13 w 162"/>
                <a:gd name="T43" fmla="*/ 3 h 168"/>
                <a:gd name="T44" fmla="*/ 8 w 162"/>
                <a:gd name="T45" fmla="*/ 0 h 168"/>
                <a:gd name="T46" fmla="*/ 3 w 162"/>
                <a:gd name="T47" fmla="*/ 3 h 168"/>
                <a:gd name="T48" fmla="*/ 0 w 162"/>
                <a:gd name="T49" fmla="*/ 8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68"/>
                <a:gd name="T77" fmla="*/ 162 w 162"/>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68">
                  <a:moveTo>
                    <a:pt x="0" y="8"/>
                  </a:moveTo>
                  <a:lnTo>
                    <a:pt x="0" y="8"/>
                  </a:lnTo>
                  <a:lnTo>
                    <a:pt x="5" y="40"/>
                  </a:lnTo>
                  <a:lnTo>
                    <a:pt x="14" y="69"/>
                  </a:lnTo>
                  <a:lnTo>
                    <a:pt x="27" y="96"/>
                  </a:lnTo>
                  <a:lnTo>
                    <a:pt x="48" y="120"/>
                  </a:lnTo>
                  <a:lnTo>
                    <a:pt x="72" y="141"/>
                  </a:lnTo>
                  <a:lnTo>
                    <a:pt x="101" y="153"/>
                  </a:lnTo>
                  <a:lnTo>
                    <a:pt x="130" y="163"/>
                  </a:lnTo>
                  <a:lnTo>
                    <a:pt x="162" y="168"/>
                  </a:lnTo>
                  <a:lnTo>
                    <a:pt x="162" y="152"/>
                  </a:lnTo>
                  <a:lnTo>
                    <a:pt x="133" y="150"/>
                  </a:lnTo>
                  <a:lnTo>
                    <a:pt x="104" y="141"/>
                  </a:lnTo>
                  <a:lnTo>
                    <a:pt x="78" y="128"/>
                  </a:lnTo>
                  <a:lnTo>
                    <a:pt x="58" y="110"/>
                  </a:lnTo>
                  <a:lnTo>
                    <a:pt x="40" y="89"/>
                  </a:lnTo>
                  <a:lnTo>
                    <a:pt x="27" y="66"/>
                  </a:lnTo>
                  <a:lnTo>
                    <a:pt x="18" y="37"/>
                  </a:lnTo>
                  <a:lnTo>
                    <a:pt x="16" y="8"/>
                  </a:lnTo>
                  <a:lnTo>
                    <a:pt x="13" y="3"/>
                  </a:lnTo>
                  <a:lnTo>
                    <a:pt x="8" y="0"/>
                  </a:lnTo>
                  <a:lnTo>
                    <a:pt x="3"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20"/>
            <p:cNvSpPr>
              <a:spLocks/>
            </p:cNvSpPr>
            <p:nvPr/>
          </p:nvSpPr>
          <p:spPr bwMode="auto">
            <a:xfrm>
              <a:off x="2296" y="3121"/>
              <a:ext cx="16" cy="896"/>
            </a:xfrm>
            <a:custGeom>
              <a:avLst/>
              <a:gdLst>
                <a:gd name="T0" fmla="*/ 0 w 16"/>
                <a:gd name="T1" fmla="*/ 8 h 896"/>
                <a:gd name="T2" fmla="*/ 0 w 16"/>
                <a:gd name="T3" fmla="*/ 8 h 896"/>
                <a:gd name="T4" fmla="*/ 0 w 16"/>
                <a:gd name="T5" fmla="*/ 896 h 896"/>
                <a:gd name="T6" fmla="*/ 16 w 16"/>
                <a:gd name="T7" fmla="*/ 896 h 896"/>
                <a:gd name="T8" fmla="*/ 16 w 16"/>
                <a:gd name="T9" fmla="*/ 8 h 896"/>
                <a:gd name="T10" fmla="*/ 16 w 16"/>
                <a:gd name="T11" fmla="*/ 8 h 896"/>
                <a:gd name="T12" fmla="*/ 16 w 16"/>
                <a:gd name="T13" fmla="*/ 8 h 896"/>
                <a:gd name="T14" fmla="*/ 13 w 16"/>
                <a:gd name="T15" fmla="*/ 3 h 896"/>
                <a:gd name="T16" fmla="*/ 8 w 16"/>
                <a:gd name="T17" fmla="*/ 0 h 896"/>
                <a:gd name="T18" fmla="*/ 3 w 16"/>
                <a:gd name="T19" fmla="*/ 3 h 896"/>
                <a:gd name="T20" fmla="*/ 0 w 16"/>
                <a:gd name="T21" fmla="*/ 8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96"/>
                <a:gd name="T35" fmla="*/ 16 w 16"/>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96">
                  <a:moveTo>
                    <a:pt x="0" y="8"/>
                  </a:moveTo>
                  <a:lnTo>
                    <a:pt x="0" y="8"/>
                  </a:lnTo>
                  <a:lnTo>
                    <a:pt x="0" y="896"/>
                  </a:lnTo>
                  <a:lnTo>
                    <a:pt x="16" y="896"/>
                  </a:lnTo>
                  <a:lnTo>
                    <a:pt x="16" y="8"/>
                  </a:lnTo>
                  <a:lnTo>
                    <a:pt x="13" y="3"/>
                  </a:lnTo>
                  <a:lnTo>
                    <a:pt x="8" y="0"/>
                  </a:lnTo>
                  <a:lnTo>
                    <a:pt x="3" y="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1"/>
            <p:cNvSpPr>
              <a:spLocks/>
            </p:cNvSpPr>
            <p:nvPr/>
          </p:nvSpPr>
          <p:spPr bwMode="auto">
            <a:xfrm>
              <a:off x="2296" y="2970"/>
              <a:ext cx="170" cy="159"/>
            </a:xfrm>
            <a:custGeom>
              <a:avLst/>
              <a:gdLst>
                <a:gd name="T0" fmla="*/ 162 w 170"/>
                <a:gd name="T1" fmla="*/ 0 h 159"/>
                <a:gd name="T2" fmla="*/ 162 w 170"/>
                <a:gd name="T3" fmla="*/ 0 h 159"/>
                <a:gd name="T4" fmla="*/ 131 w 170"/>
                <a:gd name="T5" fmla="*/ 4 h 159"/>
                <a:gd name="T6" fmla="*/ 101 w 170"/>
                <a:gd name="T7" fmla="*/ 12 h 159"/>
                <a:gd name="T8" fmla="*/ 72 w 170"/>
                <a:gd name="T9" fmla="*/ 27 h 159"/>
                <a:gd name="T10" fmla="*/ 48 w 170"/>
                <a:gd name="T11" fmla="*/ 48 h 159"/>
                <a:gd name="T12" fmla="*/ 27 w 170"/>
                <a:gd name="T13" fmla="*/ 71 h 159"/>
                <a:gd name="T14" fmla="*/ 14 w 170"/>
                <a:gd name="T15" fmla="*/ 99 h 159"/>
                <a:gd name="T16" fmla="*/ 5 w 170"/>
                <a:gd name="T17" fmla="*/ 127 h 159"/>
                <a:gd name="T18" fmla="*/ 0 w 170"/>
                <a:gd name="T19" fmla="*/ 159 h 159"/>
                <a:gd name="T20" fmla="*/ 16 w 170"/>
                <a:gd name="T21" fmla="*/ 159 h 159"/>
                <a:gd name="T22" fmla="*/ 18 w 170"/>
                <a:gd name="T23" fmla="*/ 131 h 159"/>
                <a:gd name="T24" fmla="*/ 27 w 170"/>
                <a:gd name="T25" fmla="*/ 102 h 159"/>
                <a:gd name="T26" fmla="*/ 40 w 170"/>
                <a:gd name="T27" fmla="*/ 78 h 159"/>
                <a:gd name="T28" fmla="*/ 58 w 170"/>
                <a:gd name="T29" fmla="*/ 57 h 159"/>
                <a:gd name="T30" fmla="*/ 78 w 170"/>
                <a:gd name="T31" fmla="*/ 40 h 159"/>
                <a:gd name="T32" fmla="*/ 104 w 170"/>
                <a:gd name="T33" fmla="*/ 25 h 159"/>
                <a:gd name="T34" fmla="*/ 131 w 170"/>
                <a:gd name="T35" fmla="*/ 17 h 159"/>
                <a:gd name="T36" fmla="*/ 162 w 170"/>
                <a:gd name="T37" fmla="*/ 16 h 159"/>
                <a:gd name="T38" fmla="*/ 162 w 170"/>
                <a:gd name="T39" fmla="*/ 16 h 159"/>
                <a:gd name="T40" fmla="*/ 162 w 170"/>
                <a:gd name="T41" fmla="*/ 16 h 159"/>
                <a:gd name="T42" fmla="*/ 166 w 170"/>
                <a:gd name="T43" fmla="*/ 12 h 159"/>
                <a:gd name="T44" fmla="*/ 170 w 170"/>
                <a:gd name="T45" fmla="*/ 8 h 159"/>
                <a:gd name="T46" fmla="*/ 166 w 170"/>
                <a:gd name="T47" fmla="*/ 3 h 159"/>
                <a:gd name="T48" fmla="*/ 162 w 170"/>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0"/>
                <a:gd name="T76" fmla="*/ 0 h 159"/>
                <a:gd name="T77" fmla="*/ 170 w 170"/>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0" h="159">
                  <a:moveTo>
                    <a:pt x="162" y="0"/>
                  </a:moveTo>
                  <a:lnTo>
                    <a:pt x="162" y="0"/>
                  </a:lnTo>
                  <a:lnTo>
                    <a:pt x="131" y="4"/>
                  </a:lnTo>
                  <a:lnTo>
                    <a:pt x="101" y="12"/>
                  </a:lnTo>
                  <a:lnTo>
                    <a:pt x="72" y="27"/>
                  </a:lnTo>
                  <a:lnTo>
                    <a:pt x="48" y="48"/>
                  </a:lnTo>
                  <a:lnTo>
                    <a:pt x="27" y="71"/>
                  </a:lnTo>
                  <a:lnTo>
                    <a:pt x="14" y="99"/>
                  </a:lnTo>
                  <a:lnTo>
                    <a:pt x="5" y="127"/>
                  </a:lnTo>
                  <a:lnTo>
                    <a:pt x="0" y="159"/>
                  </a:lnTo>
                  <a:lnTo>
                    <a:pt x="16" y="159"/>
                  </a:lnTo>
                  <a:lnTo>
                    <a:pt x="18" y="131"/>
                  </a:lnTo>
                  <a:lnTo>
                    <a:pt x="27" y="102"/>
                  </a:lnTo>
                  <a:lnTo>
                    <a:pt x="40" y="78"/>
                  </a:lnTo>
                  <a:lnTo>
                    <a:pt x="58" y="57"/>
                  </a:lnTo>
                  <a:lnTo>
                    <a:pt x="78" y="40"/>
                  </a:lnTo>
                  <a:lnTo>
                    <a:pt x="104" y="25"/>
                  </a:lnTo>
                  <a:lnTo>
                    <a:pt x="131" y="17"/>
                  </a:lnTo>
                  <a:lnTo>
                    <a:pt x="162" y="16"/>
                  </a:lnTo>
                  <a:lnTo>
                    <a:pt x="166" y="12"/>
                  </a:lnTo>
                  <a:lnTo>
                    <a:pt x="170" y="8"/>
                  </a:lnTo>
                  <a:lnTo>
                    <a:pt x="166" y="3"/>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22"/>
            <p:cNvSpPr>
              <a:spLocks/>
            </p:cNvSpPr>
            <p:nvPr/>
          </p:nvSpPr>
          <p:spPr bwMode="auto">
            <a:xfrm>
              <a:off x="2458" y="2970"/>
              <a:ext cx="897" cy="16"/>
            </a:xfrm>
            <a:custGeom>
              <a:avLst/>
              <a:gdLst>
                <a:gd name="T0" fmla="*/ 889 w 897"/>
                <a:gd name="T1" fmla="*/ 0 h 16"/>
                <a:gd name="T2" fmla="*/ 889 w 897"/>
                <a:gd name="T3" fmla="*/ 0 h 16"/>
                <a:gd name="T4" fmla="*/ 0 w 897"/>
                <a:gd name="T5" fmla="*/ 0 h 16"/>
                <a:gd name="T6" fmla="*/ 0 w 897"/>
                <a:gd name="T7" fmla="*/ 16 h 16"/>
                <a:gd name="T8" fmla="*/ 889 w 897"/>
                <a:gd name="T9" fmla="*/ 16 h 16"/>
                <a:gd name="T10" fmla="*/ 889 w 897"/>
                <a:gd name="T11" fmla="*/ 16 h 16"/>
                <a:gd name="T12" fmla="*/ 889 w 897"/>
                <a:gd name="T13" fmla="*/ 16 h 16"/>
                <a:gd name="T14" fmla="*/ 894 w 897"/>
                <a:gd name="T15" fmla="*/ 12 h 16"/>
                <a:gd name="T16" fmla="*/ 897 w 897"/>
                <a:gd name="T17" fmla="*/ 8 h 16"/>
                <a:gd name="T18" fmla="*/ 894 w 897"/>
                <a:gd name="T19" fmla="*/ 3 h 16"/>
                <a:gd name="T20" fmla="*/ 889 w 897"/>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7"/>
                <a:gd name="T34" fmla="*/ 0 h 16"/>
                <a:gd name="T35" fmla="*/ 897 w 89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7" h="16">
                  <a:moveTo>
                    <a:pt x="889" y="0"/>
                  </a:moveTo>
                  <a:lnTo>
                    <a:pt x="889" y="0"/>
                  </a:lnTo>
                  <a:lnTo>
                    <a:pt x="0" y="0"/>
                  </a:lnTo>
                  <a:lnTo>
                    <a:pt x="0" y="16"/>
                  </a:lnTo>
                  <a:lnTo>
                    <a:pt x="889" y="16"/>
                  </a:lnTo>
                  <a:lnTo>
                    <a:pt x="894" y="12"/>
                  </a:lnTo>
                  <a:lnTo>
                    <a:pt x="897" y="8"/>
                  </a:lnTo>
                  <a:lnTo>
                    <a:pt x="894" y="3"/>
                  </a:lnTo>
                  <a:lnTo>
                    <a:pt x="8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3"/>
            <p:cNvSpPr>
              <a:spLocks/>
            </p:cNvSpPr>
            <p:nvPr/>
          </p:nvSpPr>
          <p:spPr bwMode="auto">
            <a:xfrm>
              <a:off x="3347" y="2970"/>
              <a:ext cx="162" cy="166"/>
            </a:xfrm>
            <a:custGeom>
              <a:avLst/>
              <a:gdLst>
                <a:gd name="T0" fmla="*/ 162 w 162"/>
                <a:gd name="T1" fmla="*/ 159 h 166"/>
                <a:gd name="T2" fmla="*/ 162 w 162"/>
                <a:gd name="T3" fmla="*/ 159 h 166"/>
                <a:gd name="T4" fmla="*/ 157 w 162"/>
                <a:gd name="T5" fmla="*/ 127 h 166"/>
                <a:gd name="T6" fmla="*/ 147 w 162"/>
                <a:gd name="T7" fmla="*/ 99 h 166"/>
                <a:gd name="T8" fmla="*/ 135 w 162"/>
                <a:gd name="T9" fmla="*/ 71 h 166"/>
                <a:gd name="T10" fmla="*/ 114 w 162"/>
                <a:gd name="T11" fmla="*/ 48 h 166"/>
                <a:gd name="T12" fmla="*/ 90 w 162"/>
                <a:gd name="T13" fmla="*/ 27 h 166"/>
                <a:gd name="T14" fmla="*/ 61 w 162"/>
                <a:gd name="T15" fmla="*/ 12 h 166"/>
                <a:gd name="T16" fmla="*/ 31 w 162"/>
                <a:gd name="T17" fmla="*/ 4 h 166"/>
                <a:gd name="T18" fmla="*/ 0 w 162"/>
                <a:gd name="T19" fmla="*/ 0 h 166"/>
                <a:gd name="T20" fmla="*/ 0 w 162"/>
                <a:gd name="T21" fmla="*/ 16 h 166"/>
                <a:gd name="T22" fmla="*/ 31 w 162"/>
                <a:gd name="T23" fmla="*/ 17 h 166"/>
                <a:gd name="T24" fmla="*/ 58 w 162"/>
                <a:gd name="T25" fmla="*/ 25 h 166"/>
                <a:gd name="T26" fmla="*/ 83 w 162"/>
                <a:gd name="T27" fmla="*/ 40 h 166"/>
                <a:gd name="T28" fmla="*/ 104 w 162"/>
                <a:gd name="T29" fmla="*/ 57 h 166"/>
                <a:gd name="T30" fmla="*/ 122 w 162"/>
                <a:gd name="T31" fmla="*/ 78 h 166"/>
                <a:gd name="T32" fmla="*/ 135 w 162"/>
                <a:gd name="T33" fmla="*/ 102 h 166"/>
                <a:gd name="T34" fmla="*/ 144 w 162"/>
                <a:gd name="T35" fmla="*/ 131 h 166"/>
                <a:gd name="T36" fmla="*/ 146 w 162"/>
                <a:gd name="T37" fmla="*/ 159 h 166"/>
                <a:gd name="T38" fmla="*/ 146 w 162"/>
                <a:gd name="T39" fmla="*/ 159 h 166"/>
                <a:gd name="T40" fmla="*/ 146 w 162"/>
                <a:gd name="T41" fmla="*/ 159 h 166"/>
                <a:gd name="T42" fmla="*/ 149 w 162"/>
                <a:gd name="T43" fmla="*/ 164 h 166"/>
                <a:gd name="T44" fmla="*/ 154 w 162"/>
                <a:gd name="T45" fmla="*/ 166 h 166"/>
                <a:gd name="T46" fmla="*/ 159 w 162"/>
                <a:gd name="T47" fmla="*/ 164 h 166"/>
                <a:gd name="T48" fmla="*/ 162 w 162"/>
                <a:gd name="T49" fmla="*/ 159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66"/>
                <a:gd name="T77" fmla="*/ 162 w 162"/>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66">
                  <a:moveTo>
                    <a:pt x="162" y="159"/>
                  </a:moveTo>
                  <a:lnTo>
                    <a:pt x="162" y="159"/>
                  </a:lnTo>
                  <a:lnTo>
                    <a:pt x="157" y="127"/>
                  </a:lnTo>
                  <a:lnTo>
                    <a:pt x="147" y="99"/>
                  </a:lnTo>
                  <a:lnTo>
                    <a:pt x="135" y="71"/>
                  </a:lnTo>
                  <a:lnTo>
                    <a:pt x="114" y="48"/>
                  </a:lnTo>
                  <a:lnTo>
                    <a:pt x="90" y="27"/>
                  </a:lnTo>
                  <a:lnTo>
                    <a:pt x="61" y="12"/>
                  </a:lnTo>
                  <a:lnTo>
                    <a:pt x="31" y="4"/>
                  </a:lnTo>
                  <a:lnTo>
                    <a:pt x="0" y="0"/>
                  </a:lnTo>
                  <a:lnTo>
                    <a:pt x="0" y="16"/>
                  </a:lnTo>
                  <a:lnTo>
                    <a:pt x="31" y="17"/>
                  </a:lnTo>
                  <a:lnTo>
                    <a:pt x="58" y="25"/>
                  </a:lnTo>
                  <a:lnTo>
                    <a:pt x="83" y="40"/>
                  </a:lnTo>
                  <a:lnTo>
                    <a:pt x="104" y="57"/>
                  </a:lnTo>
                  <a:lnTo>
                    <a:pt x="122" y="78"/>
                  </a:lnTo>
                  <a:lnTo>
                    <a:pt x="135" y="102"/>
                  </a:lnTo>
                  <a:lnTo>
                    <a:pt x="144" y="131"/>
                  </a:lnTo>
                  <a:lnTo>
                    <a:pt x="146" y="159"/>
                  </a:lnTo>
                  <a:lnTo>
                    <a:pt x="149" y="164"/>
                  </a:lnTo>
                  <a:lnTo>
                    <a:pt x="154" y="166"/>
                  </a:lnTo>
                  <a:lnTo>
                    <a:pt x="159" y="164"/>
                  </a:lnTo>
                  <a:lnTo>
                    <a:pt x="162"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24"/>
            <p:cNvSpPr>
              <a:spLocks/>
            </p:cNvSpPr>
            <p:nvPr/>
          </p:nvSpPr>
          <p:spPr bwMode="auto">
            <a:xfrm>
              <a:off x="3493" y="3129"/>
              <a:ext cx="16" cy="894"/>
            </a:xfrm>
            <a:custGeom>
              <a:avLst/>
              <a:gdLst>
                <a:gd name="T0" fmla="*/ 16 w 16"/>
                <a:gd name="T1" fmla="*/ 888 h 894"/>
                <a:gd name="T2" fmla="*/ 16 w 16"/>
                <a:gd name="T3" fmla="*/ 888 h 894"/>
                <a:gd name="T4" fmla="*/ 16 w 16"/>
                <a:gd name="T5" fmla="*/ 0 h 894"/>
                <a:gd name="T6" fmla="*/ 0 w 16"/>
                <a:gd name="T7" fmla="*/ 0 h 894"/>
                <a:gd name="T8" fmla="*/ 0 w 16"/>
                <a:gd name="T9" fmla="*/ 888 h 894"/>
                <a:gd name="T10" fmla="*/ 0 w 16"/>
                <a:gd name="T11" fmla="*/ 888 h 894"/>
                <a:gd name="T12" fmla="*/ 0 w 16"/>
                <a:gd name="T13" fmla="*/ 888 h 894"/>
                <a:gd name="T14" fmla="*/ 3 w 16"/>
                <a:gd name="T15" fmla="*/ 893 h 894"/>
                <a:gd name="T16" fmla="*/ 8 w 16"/>
                <a:gd name="T17" fmla="*/ 894 h 894"/>
                <a:gd name="T18" fmla="*/ 13 w 16"/>
                <a:gd name="T19" fmla="*/ 893 h 894"/>
                <a:gd name="T20" fmla="*/ 16 w 16"/>
                <a:gd name="T21" fmla="*/ 888 h 8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94"/>
                <a:gd name="T35" fmla="*/ 16 w 16"/>
                <a:gd name="T36" fmla="*/ 894 h 8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94">
                  <a:moveTo>
                    <a:pt x="16" y="888"/>
                  </a:moveTo>
                  <a:lnTo>
                    <a:pt x="16" y="888"/>
                  </a:lnTo>
                  <a:lnTo>
                    <a:pt x="16" y="0"/>
                  </a:lnTo>
                  <a:lnTo>
                    <a:pt x="0" y="0"/>
                  </a:lnTo>
                  <a:lnTo>
                    <a:pt x="0" y="888"/>
                  </a:lnTo>
                  <a:lnTo>
                    <a:pt x="3" y="893"/>
                  </a:lnTo>
                  <a:lnTo>
                    <a:pt x="8" y="894"/>
                  </a:lnTo>
                  <a:lnTo>
                    <a:pt x="13" y="893"/>
                  </a:lnTo>
                  <a:lnTo>
                    <a:pt x="16" y="8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5"/>
            <p:cNvSpPr>
              <a:spLocks/>
            </p:cNvSpPr>
            <p:nvPr/>
          </p:nvSpPr>
          <p:spPr bwMode="auto">
            <a:xfrm>
              <a:off x="2235" y="3634"/>
              <a:ext cx="603" cy="629"/>
            </a:xfrm>
            <a:custGeom>
              <a:avLst/>
              <a:gdLst>
                <a:gd name="T0" fmla="*/ 482 w 603"/>
                <a:gd name="T1" fmla="*/ 525 h 629"/>
                <a:gd name="T2" fmla="*/ 491 w 603"/>
                <a:gd name="T3" fmla="*/ 503 h 629"/>
                <a:gd name="T4" fmla="*/ 503 w 603"/>
                <a:gd name="T5" fmla="*/ 482 h 629"/>
                <a:gd name="T6" fmla="*/ 514 w 603"/>
                <a:gd name="T7" fmla="*/ 463 h 629"/>
                <a:gd name="T8" fmla="*/ 528 w 603"/>
                <a:gd name="T9" fmla="*/ 448 h 629"/>
                <a:gd name="T10" fmla="*/ 536 w 603"/>
                <a:gd name="T11" fmla="*/ 441 h 629"/>
                <a:gd name="T12" fmla="*/ 544 w 603"/>
                <a:gd name="T13" fmla="*/ 436 h 629"/>
                <a:gd name="T14" fmla="*/ 554 w 603"/>
                <a:gd name="T15" fmla="*/ 431 h 629"/>
                <a:gd name="T16" fmla="*/ 563 w 603"/>
                <a:gd name="T17" fmla="*/ 428 h 629"/>
                <a:gd name="T18" fmla="*/ 573 w 603"/>
                <a:gd name="T19" fmla="*/ 426 h 629"/>
                <a:gd name="T20" fmla="*/ 583 w 603"/>
                <a:gd name="T21" fmla="*/ 428 h 629"/>
                <a:gd name="T22" fmla="*/ 592 w 603"/>
                <a:gd name="T23" fmla="*/ 431 h 629"/>
                <a:gd name="T24" fmla="*/ 603 w 603"/>
                <a:gd name="T25" fmla="*/ 436 h 629"/>
                <a:gd name="T26" fmla="*/ 589 w 603"/>
                <a:gd name="T27" fmla="*/ 425 h 629"/>
                <a:gd name="T28" fmla="*/ 567 w 603"/>
                <a:gd name="T29" fmla="*/ 407 h 629"/>
                <a:gd name="T30" fmla="*/ 538 w 603"/>
                <a:gd name="T31" fmla="*/ 383 h 629"/>
                <a:gd name="T32" fmla="*/ 503 w 603"/>
                <a:gd name="T33" fmla="*/ 356 h 629"/>
                <a:gd name="T34" fmla="*/ 463 w 603"/>
                <a:gd name="T35" fmla="*/ 324 h 629"/>
                <a:gd name="T36" fmla="*/ 421 w 603"/>
                <a:gd name="T37" fmla="*/ 290 h 629"/>
                <a:gd name="T38" fmla="*/ 376 w 603"/>
                <a:gd name="T39" fmla="*/ 255 h 629"/>
                <a:gd name="T40" fmla="*/ 330 w 603"/>
                <a:gd name="T41" fmla="*/ 219 h 629"/>
                <a:gd name="T42" fmla="*/ 285 w 603"/>
                <a:gd name="T43" fmla="*/ 182 h 629"/>
                <a:gd name="T44" fmla="*/ 240 w 603"/>
                <a:gd name="T45" fmla="*/ 147 h 629"/>
                <a:gd name="T46" fmla="*/ 200 w 603"/>
                <a:gd name="T47" fmla="*/ 113 h 629"/>
                <a:gd name="T48" fmla="*/ 162 w 603"/>
                <a:gd name="T49" fmla="*/ 83 h 629"/>
                <a:gd name="T50" fmla="*/ 130 w 603"/>
                <a:gd name="T51" fmla="*/ 57 h 629"/>
                <a:gd name="T52" fmla="*/ 103 w 603"/>
                <a:gd name="T53" fmla="*/ 37 h 629"/>
                <a:gd name="T54" fmla="*/ 83 w 603"/>
                <a:gd name="T55" fmla="*/ 21 h 629"/>
                <a:gd name="T56" fmla="*/ 74 w 603"/>
                <a:gd name="T57" fmla="*/ 11 h 629"/>
                <a:gd name="T58" fmla="*/ 61 w 603"/>
                <a:gd name="T59" fmla="*/ 3 h 629"/>
                <a:gd name="T60" fmla="*/ 47 w 603"/>
                <a:gd name="T61" fmla="*/ 0 h 629"/>
                <a:gd name="T62" fmla="*/ 31 w 603"/>
                <a:gd name="T63" fmla="*/ 1 h 629"/>
                <a:gd name="T64" fmla="*/ 18 w 603"/>
                <a:gd name="T65" fmla="*/ 8 h 629"/>
                <a:gd name="T66" fmla="*/ 7 w 603"/>
                <a:gd name="T67" fmla="*/ 19 h 629"/>
                <a:gd name="T68" fmla="*/ 0 w 603"/>
                <a:gd name="T69" fmla="*/ 35 h 629"/>
                <a:gd name="T70" fmla="*/ 2 w 603"/>
                <a:gd name="T71" fmla="*/ 54 h 629"/>
                <a:gd name="T72" fmla="*/ 11 w 603"/>
                <a:gd name="T73" fmla="*/ 78 h 629"/>
                <a:gd name="T74" fmla="*/ 23 w 603"/>
                <a:gd name="T75" fmla="*/ 94 h 629"/>
                <a:gd name="T76" fmla="*/ 40 w 603"/>
                <a:gd name="T77" fmla="*/ 120 h 629"/>
                <a:gd name="T78" fmla="*/ 64 w 603"/>
                <a:gd name="T79" fmla="*/ 150 h 629"/>
                <a:gd name="T80" fmla="*/ 95 w 603"/>
                <a:gd name="T81" fmla="*/ 187 h 629"/>
                <a:gd name="T82" fmla="*/ 128 w 603"/>
                <a:gd name="T83" fmla="*/ 227 h 629"/>
                <a:gd name="T84" fmla="*/ 163 w 603"/>
                <a:gd name="T85" fmla="*/ 271 h 629"/>
                <a:gd name="T86" fmla="*/ 202 w 603"/>
                <a:gd name="T87" fmla="*/ 318 h 629"/>
                <a:gd name="T88" fmla="*/ 242 w 603"/>
                <a:gd name="T89" fmla="*/ 364 h 629"/>
                <a:gd name="T90" fmla="*/ 282 w 603"/>
                <a:gd name="T91" fmla="*/ 410 h 629"/>
                <a:gd name="T92" fmla="*/ 320 w 603"/>
                <a:gd name="T93" fmla="*/ 455 h 629"/>
                <a:gd name="T94" fmla="*/ 355 w 603"/>
                <a:gd name="T95" fmla="*/ 498 h 629"/>
                <a:gd name="T96" fmla="*/ 389 w 603"/>
                <a:gd name="T97" fmla="*/ 536 h 629"/>
                <a:gd name="T98" fmla="*/ 419 w 603"/>
                <a:gd name="T99" fmla="*/ 570 h 629"/>
                <a:gd name="T100" fmla="*/ 443 w 603"/>
                <a:gd name="T101" fmla="*/ 597 h 629"/>
                <a:gd name="T102" fmla="*/ 461 w 603"/>
                <a:gd name="T103" fmla="*/ 618 h 629"/>
                <a:gd name="T104" fmla="*/ 472 w 603"/>
                <a:gd name="T105" fmla="*/ 629 h 629"/>
                <a:gd name="T106" fmla="*/ 467 w 603"/>
                <a:gd name="T107" fmla="*/ 610 h 629"/>
                <a:gd name="T108" fmla="*/ 467 w 603"/>
                <a:gd name="T109" fmla="*/ 586 h 629"/>
                <a:gd name="T110" fmla="*/ 472 w 603"/>
                <a:gd name="T111" fmla="*/ 555 h 629"/>
                <a:gd name="T112" fmla="*/ 482 w 603"/>
                <a:gd name="T113" fmla="*/ 525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629"/>
                <a:gd name="T173" fmla="*/ 603 w 603"/>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629">
                  <a:moveTo>
                    <a:pt x="482" y="525"/>
                  </a:moveTo>
                  <a:lnTo>
                    <a:pt x="491" y="503"/>
                  </a:lnTo>
                  <a:lnTo>
                    <a:pt x="503" y="482"/>
                  </a:lnTo>
                  <a:lnTo>
                    <a:pt x="514" y="463"/>
                  </a:lnTo>
                  <a:lnTo>
                    <a:pt x="528" y="448"/>
                  </a:lnTo>
                  <a:lnTo>
                    <a:pt x="536" y="441"/>
                  </a:lnTo>
                  <a:lnTo>
                    <a:pt x="544" y="436"/>
                  </a:lnTo>
                  <a:lnTo>
                    <a:pt x="554" y="431"/>
                  </a:lnTo>
                  <a:lnTo>
                    <a:pt x="563" y="428"/>
                  </a:lnTo>
                  <a:lnTo>
                    <a:pt x="573" y="426"/>
                  </a:lnTo>
                  <a:lnTo>
                    <a:pt x="583" y="428"/>
                  </a:lnTo>
                  <a:lnTo>
                    <a:pt x="592" y="431"/>
                  </a:lnTo>
                  <a:lnTo>
                    <a:pt x="603" y="436"/>
                  </a:lnTo>
                  <a:lnTo>
                    <a:pt x="589" y="425"/>
                  </a:lnTo>
                  <a:lnTo>
                    <a:pt x="567" y="407"/>
                  </a:lnTo>
                  <a:lnTo>
                    <a:pt x="538" y="383"/>
                  </a:lnTo>
                  <a:lnTo>
                    <a:pt x="503" y="356"/>
                  </a:lnTo>
                  <a:lnTo>
                    <a:pt x="463" y="324"/>
                  </a:lnTo>
                  <a:lnTo>
                    <a:pt x="421" y="290"/>
                  </a:lnTo>
                  <a:lnTo>
                    <a:pt x="376" y="255"/>
                  </a:lnTo>
                  <a:lnTo>
                    <a:pt x="330" y="219"/>
                  </a:lnTo>
                  <a:lnTo>
                    <a:pt x="285" y="182"/>
                  </a:lnTo>
                  <a:lnTo>
                    <a:pt x="240" y="147"/>
                  </a:lnTo>
                  <a:lnTo>
                    <a:pt x="200" y="113"/>
                  </a:lnTo>
                  <a:lnTo>
                    <a:pt x="162" y="83"/>
                  </a:lnTo>
                  <a:lnTo>
                    <a:pt x="130" y="57"/>
                  </a:lnTo>
                  <a:lnTo>
                    <a:pt x="103" y="37"/>
                  </a:lnTo>
                  <a:lnTo>
                    <a:pt x="83" y="21"/>
                  </a:lnTo>
                  <a:lnTo>
                    <a:pt x="74" y="11"/>
                  </a:lnTo>
                  <a:lnTo>
                    <a:pt x="61" y="3"/>
                  </a:lnTo>
                  <a:lnTo>
                    <a:pt x="47" y="0"/>
                  </a:lnTo>
                  <a:lnTo>
                    <a:pt x="31" y="1"/>
                  </a:lnTo>
                  <a:lnTo>
                    <a:pt x="18" y="8"/>
                  </a:lnTo>
                  <a:lnTo>
                    <a:pt x="7" y="19"/>
                  </a:lnTo>
                  <a:lnTo>
                    <a:pt x="0" y="35"/>
                  </a:lnTo>
                  <a:lnTo>
                    <a:pt x="2" y="54"/>
                  </a:lnTo>
                  <a:lnTo>
                    <a:pt x="11" y="78"/>
                  </a:lnTo>
                  <a:lnTo>
                    <a:pt x="23" y="94"/>
                  </a:lnTo>
                  <a:lnTo>
                    <a:pt x="40" y="120"/>
                  </a:lnTo>
                  <a:lnTo>
                    <a:pt x="64" y="150"/>
                  </a:lnTo>
                  <a:lnTo>
                    <a:pt x="95" y="187"/>
                  </a:lnTo>
                  <a:lnTo>
                    <a:pt x="128" y="227"/>
                  </a:lnTo>
                  <a:lnTo>
                    <a:pt x="163" y="271"/>
                  </a:lnTo>
                  <a:lnTo>
                    <a:pt x="202" y="318"/>
                  </a:lnTo>
                  <a:lnTo>
                    <a:pt x="242" y="364"/>
                  </a:lnTo>
                  <a:lnTo>
                    <a:pt x="282" y="410"/>
                  </a:lnTo>
                  <a:lnTo>
                    <a:pt x="320" y="455"/>
                  </a:lnTo>
                  <a:lnTo>
                    <a:pt x="355" y="498"/>
                  </a:lnTo>
                  <a:lnTo>
                    <a:pt x="389" y="536"/>
                  </a:lnTo>
                  <a:lnTo>
                    <a:pt x="419" y="570"/>
                  </a:lnTo>
                  <a:lnTo>
                    <a:pt x="443" y="597"/>
                  </a:lnTo>
                  <a:lnTo>
                    <a:pt x="461" y="618"/>
                  </a:lnTo>
                  <a:lnTo>
                    <a:pt x="472" y="629"/>
                  </a:lnTo>
                  <a:lnTo>
                    <a:pt x="467" y="610"/>
                  </a:lnTo>
                  <a:lnTo>
                    <a:pt x="467" y="586"/>
                  </a:lnTo>
                  <a:lnTo>
                    <a:pt x="472" y="555"/>
                  </a:lnTo>
                  <a:lnTo>
                    <a:pt x="482" y="525"/>
                  </a:lnTo>
                  <a:close/>
                </a:path>
              </a:pathLst>
            </a:custGeom>
            <a:solidFill>
              <a:srgbClr val="E0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6"/>
            <p:cNvSpPr>
              <a:spLocks/>
            </p:cNvSpPr>
            <p:nvPr/>
          </p:nvSpPr>
          <p:spPr bwMode="auto">
            <a:xfrm>
              <a:off x="2235" y="3634"/>
              <a:ext cx="603" cy="629"/>
            </a:xfrm>
            <a:custGeom>
              <a:avLst/>
              <a:gdLst>
                <a:gd name="T0" fmla="*/ 482 w 603"/>
                <a:gd name="T1" fmla="*/ 525 h 629"/>
                <a:gd name="T2" fmla="*/ 482 w 603"/>
                <a:gd name="T3" fmla="*/ 525 h 629"/>
                <a:gd name="T4" fmla="*/ 491 w 603"/>
                <a:gd name="T5" fmla="*/ 503 h 629"/>
                <a:gd name="T6" fmla="*/ 503 w 603"/>
                <a:gd name="T7" fmla="*/ 482 h 629"/>
                <a:gd name="T8" fmla="*/ 514 w 603"/>
                <a:gd name="T9" fmla="*/ 463 h 629"/>
                <a:gd name="T10" fmla="*/ 528 w 603"/>
                <a:gd name="T11" fmla="*/ 448 h 629"/>
                <a:gd name="T12" fmla="*/ 528 w 603"/>
                <a:gd name="T13" fmla="*/ 448 h 629"/>
                <a:gd name="T14" fmla="*/ 536 w 603"/>
                <a:gd name="T15" fmla="*/ 441 h 629"/>
                <a:gd name="T16" fmla="*/ 544 w 603"/>
                <a:gd name="T17" fmla="*/ 436 h 629"/>
                <a:gd name="T18" fmla="*/ 554 w 603"/>
                <a:gd name="T19" fmla="*/ 431 h 629"/>
                <a:gd name="T20" fmla="*/ 563 w 603"/>
                <a:gd name="T21" fmla="*/ 428 h 629"/>
                <a:gd name="T22" fmla="*/ 573 w 603"/>
                <a:gd name="T23" fmla="*/ 426 h 629"/>
                <a:gd name="T24" fmla="*/ 583 w 603"/>
                <a:gd name="T25" fmla="*/ 428 h 629"/>
                <a:gd name="T26" fmla="*/ 592 w 603"/>
                <a:gd name="T27" fmla="*/ 431 h 629"/>
                <a:gd name="T28" fmla="*/ 603 w 603"/>
                <a:gd name="T29" fmla="*/ 436 h 629"/>
                <a:gd name="T30" fmla="*/ 603 w 603"/>
                <a:gd name="T31" fmla="*/ 436 h 629"/>
                <a:gd name="T32" fmla="*/ 589 w 603"/>
                <a:gd name="T33" fmla="*/ 425 h 629"/>
                <a:gd name="T34" fmla="*/ 567 w 603"/>
                <a:gd name="T35" fmla="*/ 407 h 629"/>
                <a:gd name="T36" fmla="*/ 538 w 603"/>
                <a:gd name="T37" fmla="*/ 383 h 629"/>
                <a:gd name="T38" fmla="*/ 503 w 603"/>
                <a:gd name="T39" fmla="*/ 356 h 629"/>
                <a:gd name="T40" fmla="*/ 463 w 603"/>
                <a:gd name="T41" fmla="*/ 324 h 629"/>
                <a:gd name="T42" fmla="*/ 421 w 603"/>
                <a:gd name="T43" fmla="*/ 290 h 629"/>
                <a:gd name="T44" fmla="*/ 376 w 603"/>
                <a:gd name="T45" fmla="*/ 255 h 629"/>
                <a:gd name="T46" fmla="*/ 330 w 603"/>
                <a:gd name="T47" fmla="*/ 219 h 629"/>
                <a:gd name="T48" fmla="*/ 285 w 603"/>
                <a:gd name="T49" fmla="*/ 182 h 629"/>
                <a:gd name="T50" fmla="*/ 240 w 603"/>
                <a:gd name="T51" fmla="*/ 147 h 629"/>
                <a:gd name="T52" fmla="*/ 200 w 603"/>
                <a:gd name="T53" fmla="*/ 113 h 629"/>
                <a:gd name="T54" fmla="*/ 162 w 603"/>
                <a:gd name="T55" fmla="*/ 83 h 629"/>
                <a:gd name="T56" fmla="*/ 130 w 603"/>
                <a:gd name="T57" fmla="*/ 57 h 629"/>
                <a:gd name="T58" fmla="*/ 103 w 603"/>
                <a:gd name="T59" fmla="*/ 37 h 629"/>
                <a:gd name="T60" fmla="*/ 83 w 603"/>
                <a:gd name="T61" fmla="*/ 21 h 629"/>
                <a:gd name="T62" fmla="*/ 74 w 603"/>
                <a:gd name="T63" fmla="*/ 11 h 629"/>
                <a:gd name="T64" fmla="*/ 74 w 603"/>
                <a:gd name="T65" fmla="*/ 11 h 629"/>
                <a:gd name="T66" fmla="*/ 61 w 603"/>
                <a:gd name="T67" fmla="*/ 3 h 629"/>
                <a:gd name="T68" fmla="*/ 47 w 603"/>
                <a:gd name="T69" fmla="*/ 0 h 629"/>
                <a:gd name="T70" fmla="*/ 31 w 603"/>
                <a:gd name="T71" fmla="*/ 1 h 629"/>
                <a:gd name="T72" fmla="*/ 18 w 603"/>
                <a:gd name="T73" fmla="*/ 8 h 629"/>
                <a:gd name="T74" fmla="*/ 7 w 603"/>
                <a:gd name="T75" fmla="*/ 19 h 629"/>
                <a:gd name="T76" fmla="*/ 0 w 603"/>
                <a:gd name="T77" fmla="*/ 35 h 629"/>
                <a:gd name="T78" fmla="*/ 2 w 603"/>
                <a:gd name="T79" fmla="*/ 54 h 629"/>
                <a:gd name="T80" fmla="*/ 11 w 603"/>
                <a:gd name="T81" fmla="*/ 78 h 629"/>
                <a:gd name="T82" fmla="*/ 11 w 603"/>
                <a:gd name="T83" fmla="*/ 78 h 629"/>
                <a:gd name="T84" fmla="*/ 23 w 603"/>
                <a:gd name="T85" fmla="*/ 94 h 629"/>
                <a:gd name="T86" fmla="*/ 40 w 603"/>
                <a:gd name="T87" fmla="*/ 120 h 629"/>
                <a:gd name="T88" fmla="*/ 64 w 603"/>
                <a:gd name="T89" fmla="*/ 150 h 629"/>
                <a:gd name="T90" fmla="*/ 95 w 603"/>
                <a:gd name="T91" fmla="*/ 187 h 629"/>
                <a:gd name="T92" fmla="*/ 128 w 603"/>
                <a:gd name="T93" fmla="*/ 227 h 629"/>
                <a:gd name="T94" fmla="*/ 163 w 603"/>
                <a:gd name="T95" fmla="*/ 271 h 629"/>
                <a:gd name="T96" fmla="*/ 202 w 603"/>
                <a:gd name="T97" fmla="*/ 318 h 629"/>
                <a:gd name="T98" fmla="*/ 242 w 603"/>
                <a:gd name="T99" fmla="*/ 364 h 629"/>
                <a:gd name="T100" fmla="*/ 282 w 603"/>
                <a:gd name="T101" fmla="*/ 410 h 629"/>
                <a:gd name="T102" fmla="*/ 320 w 603"/>
                <a:gd name="T103" fmla="*/ 455 h 629"/>
                <a:gd name="T104" fmla="*/ 355 w 603"/>
                <a:gd name="T105" fmla="*/ 498 h 629"/>
                <a:gd name="T106" fmla="*/ 389 w 603"/>
                <a:gd name="T107" fmla="*/ 536 h 629"/>
                <a:gd name="T108" fmla="*/ 419 w 603"/>
                <a:gd name="T109" fmla="*/ 570 h 629"/>
                <a:gd name="T110" fmla="*/ 443 w 603"/>
                <a:gd name="T111" fmla="*/ 597 h 629"/>
                <a:gd name="T112" fmla="*/ 461 w 603"/>
                <a:gd name="T113" fmla="*/ 618 h 629"/>
                <a:gd name="T114" fmla="*/ 472 w 603"/>
                <a:gd name="T115" fmla="*/ 629 h 629"/>
                <a:gd name="T116" fmla="*/ 472 w 603"/>
                <a:gd name="T117" fmla="*/ 629 h 629"/>
                <a:gd name="T118" fmla="*/ 467 w 603"/>
                <a:gd name="T119" fmla="*/ 610 h 629"/>
                <a:gd name="T120" fmla="*/ 467 w 603"/>
                <a:gd name="T121" fmla="*/ 586 h 629"/>
                <a:gd name="T122" fmla="*/ 472 w 603"/>
                <a:gd name="T123" fmla="*/ 555 h 629"/>
                <a:gd name="T124" fmla="*/ 482 w 603"/>
                <a:gd name="T125" fmla="*/ 525 h 6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3"/>
                <a:gd name="T190" fmla="*/ 0 h 629"/>
                <a:gd name="T191" fmla="*/ 603 w 603"/>
                <a:gd name="T192" fmla="*/ 629 h 6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3" h="629">
                  <a:moveTo>
                    <a:pt x="482" y="525"/>
                  </a:moveTo>
                  <a:lnTo>
                    <a:pt x="482" y="525"/>
                  </a:lnTo>
                  <a:lnTo>
                    <a:pt x="491" y="503"/>
                  </a:lnTo>
                  <a:lnTo>
                    <a:pt x="503" y="482"/>
                  </a:lnTo>
                  <a:lnTo>
                    <a:pt x="514" y="463"/>
                  </a:lnTo>
                  <a:lnTo>
                    <a:pt x="528" y="448"/>
                  </a:lnTo>
                  <a:lnTo>
                    <a:pt x="536" y="441"/>
                  </a:lnTo>
                  <a:lnTo>
                    <a:pt x="544" y="436"/>
                  </a:lnTo>
                  <a:lnTo>
                    <a:pt x="554" y="431"/>
                  </a:lnTo>
                  <a:lnTo>
                    <a:pt x="563" y="428"/>
                  </a:lnTo>
                  <a:lnTo>
                    <a:pt x="573" y="426"/>
                  </a:lnTo>
                  <a:lnTo>
                    <a:pt x="583" y="428"/>
                  </a:lnTo>
                  <a:lnTo>
                    <a:pt x="592" y="431"/>
                  </a:lnTo>
                  <a:lnTo>
                    <a:pt x="603" y="436"/>
                  </a:lnTo>
                  <a:lnTo>
                    <a:pt x="589" y="425"/>
                  </a:lnTo>
                  <a:lnTo>
                    <a:pt x="567" y="407"/>
                  </a:lnTo>
                  <a:lnTo>
                    <a:pt x="538" y="383"/>
                  </a:lnTo>
                  <a:lnTo>
                    <a:pt x="503" y="356"/>
                  </a:lnTo>
                  <a:lnTo>
                    <a:pt x="463" y="324"/>
                  </a:lnTo>
                  <a:lnTo>
                    <a:pt x="421" y="290"/>
                  </a:lnTo>
                  <a:lnTo>
                    <a:pt x="376" y="255"/>
                  </a:lnTo>
                  <a:lnTo>
                    <a:pt x="330" y="219"/>
                  </a:lnTo>
                  <a:lnTo>
                    <a:pt x="285" y="182"/>
                  </a:lnTo>
                  <a:lnTo>
                    <a:pt x="240" y="147"/>
                  </a:lnTo>
                  <a:lnTo>
                    <a:pt x="200" y="113"/>
                  </a:lnTo>
                  <a:lnTo>
                    <a:pt x="162" y="83"/>
                  </a:lnTo>
                  <a:lnTo>
                    <a:pt x="130" y="57"/>
                  </a:lnTo>
                  <a:lnTo>
                    <a:pt x="103" y="37"/>
                  </a:lnTo>
                  <a:lnTo>
                    <a:pt x="83" y="21"/>
                  </a:lnTo>
                  <a:lnTo>
                    <a:pt x="74" y="11"/>
                  </a:lnTo>
                  <a:lnTo>
                    <a:pt x="61" y="3"/>
                  </a:lnTo>
                  <a:lnTo>
                    <a:pt x="47" y="0"/>
                  </a:lnTo>
                  <a:lnTo>
                    <a:pt x="31" y="1"/>
                  </a:lnTo>
                  <a:lnTo>
                    <a:pt x="18" y="8"/>
                  </a:lnTo>
                  <a:lnTo>
                    <a:pt x="7" y="19"/>
                  </a:lnTo>
                  <a:lnTo>
                    <a:pt x="0" y="35"/>
                  </a:lnTo>
                  <a:lnTo>
                    <a:pt x="2" y="54"/>
                  </a:lnTo>
                  <a:lnTo>
                    <a:pt x="11" y="78"/>
                  </a:lnTo>
                  <a:lnTo>
                    <a:pt x="23" y="94"/>
                  </a:lnTo>
                  <a:lnTo>
                    <a:pt x="40" y="120"/>
                  </a:lnTo>
                  <a:lnTo>
                    <a:pt x="64" y="150"/>
                  </a:lnTo>
                  <a:lnTo>
                    <a:pt x="95" y="187"/>
                  </a:lnTo>
                  <a:lnTo>
                    <a:pt x="128" y="227"/>
                  </a:lnTo>
                  <a:lnTo>
                    <a:pt x="163" y="271"/>
                  </a:lnTo>
                  <a:lnTo>
                    <a:pt x="202" y="318"/>
                  </a:lnTo>
                  <a:lnTo>
                    <a:pt x="242" y="364"/>
                  </a:lnTo>
                  <a:lnTo>
                    <a:pt x="282" y="410"/>
                  </a:lnTo>
                  <a:lnTo>
                    <a:pt x="320" y="455"/>
                  </a:lnTo>
                  <a:lnTo>
                    <a:pt x="355" y="498"/>
                  </a:lnTo>
                  <a:lnTo>
                    <a:pt x="389" y="536"/>
                  </a:lnTo>
                  <a:lnTo>
                    <a:pt x="419" y="570"/>
                  </a:lnTo>
                  <a:lnTo>
                    <a:pt x="443" y="597"/>
                  </a:lnTo>
                  <a:lnTo>
                    <a:pt x="461" y="618"/>
                  </a:lnTo>
                  <a:lnTo>
                    <a:pt x="472" y="629"/>
                  </a:lnTo>
                  <a:lnTo>
                    <a:pt x="467" y="610"/>
                  </a:lnTo>
                  <a:lnTo>
                    <a:pt x="467" y="586"/>
                  </a:lnTo>
                  <a:lnTo>
                    <a:pt x="472" y="555"/>
                  </a:lnTo>
                  <a:lnTo>
                    <a:pt x="482" y="52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5" name="Freeform 27"/>
            <p:cNvSpPr>
              <a:spLocks/>
            </p:cNvSpPr>
            <p:nvPr/>
          </p:nvSpPr>
          <p:spPr bwMode="auto">
            <a:xfrm>
              <a:off x="2717" y="4082"/>
              <a:ext cx="89" cy="131"/>
            </a:xfrm>
            <a:custGeom>
              <a:avLst/>
              <a:gdLst>
                <a:gd name="T0" fmla="*/ 0 w 89"/>
                <a:gd name="T1" fmla="*/ 77 h 131"/>
                <a:gd name="T2" fmla="*/ 9 w 89"/>
                <a:gd name="T3" fmla="*/ 55 h 131"/>
                <a:gd name="T4" fmla="*/ 21 w 89"/>
                <a:gd name="T5" fmla="*/ 34 h 131"/>
                <a:gd name="T6" fmla="*/ 32 w 89"/>
                <a:gd name="T7" fmla="*/ 15 h 131"/>
                <a:gd name="T8" fmla="*/ 46 w 89"/>
                <a:gd name="T9" fmla="*/ 0 h 131"/>
                <a:gd name="T10" fmla="*/ 59 w 89"/>
                <a:gd name="T11" fmla="*/ 16 h 131"/>
                <a:gd name="T12" fmla="*/ 73 w 89"/>
                <a:gd name="T13" fmla="*/ 32 h 131"/>
                <a:gd name="T14" fmla="*/ 85 w 89"/>
                <a:gd name="T15" fmla="*/ 45 h 131"/>
                <a:gd name="T16" fmla="*/ 89 w 89"/>
                <a:gd name="T17" fmla="*/ 50 h 131"/>
                <a:gd name="T18" fmla="*/ 77 w 89"/>
                <a:gd name="T19" fmla="*/ 55 h 131"/>
                <a:gd name="T20" fmla="*/ 65 w 89"/>
                <a:gd name="T21" fmla="*/ 63 h 131"/>
                <a:gd name="T22" fmla="*/ 56 w 89"/>
                <a:gd name="T23" fmla="*/ 74 h 131"/>
                <a:gd name="T24" fmla="*/ 49 w 89"/>
                <a:gd name="T25" fmla="*/ 87 h 131"/>
                <a:gd name="T26" fmla="*/ 43 w 89"/>
                <a:gd name="T27" fmla="*/ 101 h 131"/>
                <a:gd name="T28" fmla="*/ 41 w 89"/>
                <a:gd name="T29" fmla="*/ 112 h 131"/>
                <a:gd name="T30" fmla="*/ 45 w 89"/>
                <a:gd name="T31" fmla="*/ 123 h 131"/>
                <a:gd name="T32" fmla="*/ 51 w 89"/>
                <a:gd name="T33" fmla="*/ 131 h 131"/>
                <a:gd name="T34" fmla="*/ 45 w 89"/>
                <a:gd name="T35" fmla="*/ 125 h 131"/>
                <a:gd name="T36" fmla="*/ 37 w 89"/>
                <a:gd name="T37" fmla="*/ 117 h 131"/>
                <a:gd name="T38" fmla="*/ 27 w 89"/>
                <a:gd name="T39" fmla="*/ 109 h 131"/>
                <a:gd name="T40" fmla="*/ 19 w 89"/>
                <a:gd name="T41" fmla="*/ 99 h 131"/>
                <a:gd name="T42" fmla="*/ 11 w 89"/>
                <a:gd name="T43" fmla="*/ 91 h 131"/>
                <a:gd name="T44" fmla="*/ 6 w 89"/>
                <a:gd name="T45" fmla="*/ 84 h 131"/>
                <a:gd name="T46" fmla="*/ 1 w 89"/>
                <a:gd name="T47" fmla="*/ 79 h 131"/>
                <a:gd name="T48" fmla="*/ 0 w 89"/>
                <a:gd name="T49" fmla="*/ 77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31"/>
                <a:gd name="T77" fmla="*/ 89 w 89"/>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31">
                  <a:moveTo>
                    <a:pt x="0" y="77"/>
                  </a:moveTo>
                  <a:lnTo>
                    <a:pt x="9" y="55"/>
                  </a:lnTo>
                  <a:lnTo>
                    <a:pt x="21" y="34"/>
                  </a:lnTo>
                  <a:lnTo>
                    <a:pt x="32" y="15"/>
                  </a:lnTo>
                  <a:lnTo>
                    <a:pt x="46" y="0"/>
                  </a:lnTo>
                  <a:lnTo>
                    <a:pt x="59" y="16"/>
                  </a:lnTo>
                  <a:lnTo>
                    <a:pt x="73" y="32"/>
                  </a:lnTo>
                  <a:lnTo>
                    <a:pt x="85" y="45"/>
                  </a:lnTo>
                  <a:lnTo>
                    <a:pt x="89" y="50"/>
                  </a:lnTo>
                  <a:lnTo>
                    <a:pt x="77" y="55"/>
                  </a:lnTo>
                  <a:lnTo>
                    <a:pt x="65" y="63"/>
                  </a:lnTo>
                  <a:lnTo>
                    <a:pt x="56" y="74"/>
                  </a:lnTo>
                  <a:lnTo>
                    <a:pt x="49" y="87"/>
                  </a:lnTo>
                  <a:lnTo>
                    <a:pt x="43" y="101"/>
                  </a:lnTo>
                  <a:lnTo>
                    <a:pt x="41" y="112"/>
                  </a:lnTo>
                  <a:lnTo>
                    <a:pt x="45" y="123"/>
                  </a:lnTo>
                  <a:lnTo>
                    <a:pt x="51" y="131"/>
                  </a:lnTo>
                  <a:lnTo>
                    <a:pt x="45" y="125"/>
                  </a:lnTo>
                  <a:lnTo>
                    <a:pt x="37" y="117"/>
                  </a:lnTo>
                  <a:lnTo>
                    <a:pt x="27" y="109"/>
                  </a:lnTo>
                  <a:lnTo>
                    <a:pt x="19" y="99"/>
                  </a:lnTo>
                  <a:lnTo>
                    <a:pt x="11" y="91"/>
                  </a:lnTo>
                  <a:lnTo>
                    <a:pt x="6" y="84"/>
                  </a:lnTo>
                  <a:lnTo>
                    <a:pt x="1" y="79"/>
                  </a:lnTo>
                  <a:lnTo>
                    <a:pt x="0" y="77"/>
                  </a:lnTo>
                  <a:close/>
                </a:path>
              </a:pathLst>
            </a:custGeom>
            <a:solidFill>
              <a:srgbClr val="E0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28"/>
            <p:cNvSpPr>
              <a:spLocks/>
            </p:cNvSpPr>
            <p:nvPr/>
          </p:nvSpPr>
          <p:spPr bwMode="auto">
            <a:xfrm>
              <a:off x="2717" y="4082"/>
              <a:ext cx="89" cy="131"/>
            </a:xfrm>
            <a:custGeom>
              <a:avLst/>
              <a:gdLst>
                <a:gd name="T0" fmla="*/ 0 w 89"/>
                <a:gd name="T1" fmla="*/ 77 h 131"/>
                <a:gd name="T2" fmla="*/ 0 w 89"/>
                <a:gd name="T3" fmla="*/ 77 h 131"/>
                <a:gd name="T4" fmla="*/ 9 w 89"/>
                <a:gd name="T5" fmla="*/ 55 h 131"/>
                <a:gd name="T6" fmla="*/ 21 w 89"/>
                <a:gd name="T7" fmla="*/ 34 h 131"/>
                <a:gd name="T8" fmla="*/ 32 w 89"/>
                <a:gd name="T9" fmla="*/ 15 h 131"/>
                <a:gd name="T10" fmla="*/ 46 w 89"/>
                <a:gd name="T11" fmla="*/ 0 h 131"/>
                <a:gd name="T12" fmla="*/ 46 w 89"/>
                <a:gd name="T13" fmla="*/ 0 h 131"/>
                <a:gd name="T14" fmla="*/ 59 w 89"/>
                <a:gd name="T15" fmla="*/ 16 h 131"/>
                <a:gd name="T16" fmla="*/ 73 w 89"/>
                <a:gd name="T17" fmla="*/ 32 h 131"/>
                <a:gd name="T18" fmla="*/ 85 w 89"/>
                <a:gd name="T19" fmla="*/ 45 h 131"/>
                <a:gd name="T20" fmla="*/ 89 w 89"/>
                <a:gd name="T21" fmla="*/ 50 h 131"/>
                <a:gd name="T22" fmla="*/ 89 w 89"/>
                <a:gd name="T23" fmla="*/ 50 h 131"/>
                <a:gd name="T24" fmla="*/ 77 w 89"/>
                <a:gd name="T25" fmla="*/ 55 h 131"/>
                <a:gd name="T26" fmla="*/ 65 w 89"/>
                <a:gd name="T27" fmla="*/ 63 h 131"/>
                <a:gd name="T28" fmla="*/ 56 w 89"/>
                <a:gd name="T29" fmla="*/ 74 h 131"/>
                <a:gd name="T30" fmla="*/ 49 w 89"/>
                <a:gd name="T31" fmla="*/ 87 h 131"/>
                <a:gd name="T32" fmla="*/ 43 w 89"/>
                <a:gd name="T33" fmla="*/ 101 h 131"/>
                <a:gd name="T34" fmla="*/ 41 w 89"/>
                <a:gd name="T35" fmla="*/ 112 h 131"/>
                <a:gd name="T36" fmla="*/ 45 w 89"/>
                <a:gd name="T37" fmla="*/ 123 h 131"/>
                <a:gd name="T38" fmla="*/ 51 w 89"/>
                <a:gd name="T39" fmla="*/ 131 h 131"/>
                <a:gd name="T40" fmla="*/ 51 w 89"/>
                <a:gd name="T41" fmla="*/ 131 h 131"/>
                <a:gd name="T42" fmla="*/ 45 w 89"/>
                <a:gd name="T43" fmla="*/ 125 h 131"/>
                <a:gd name="T44" fmla="*/ 37 w 89"/>
                <a:gd name="T45" fmla="*/ 117 h 131"/>
                <a:gd name="T46" fmla="*/ 27 w 89"/>
                <a:gd name="T47" fmla="*/ 109 h 131"/>
                <a:gd name="T48" fmla="*/ 19 w 89"/>
                <a:gd name="T49" fmla="*/ 99 h 131"/>
                <a:gd name="T50" fmla="*/ 11 w 89"/>
                <a:gd name="T51" fmla="*/ 91 h 131"/>
                <a:gd name="T52" fmla="*/ 6 w 89"/>
                <a:gd name="T53" fmla="*/ 84 h 131"/>
                <a:gd name="T54" fmla="*/ 1 w 89"/>
                <a:gd name="T55" fmla="*/ 79 h 131"/>
                <a:gd name="T56" fmla="*/ 0 w 89"/>
                <a:gd name="T57" fmla="*/ 77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131"/>
                <a:gd name="T89" fmla="*/ 89 w 89"/>
                <a:gd name="T90" fmla="*/ 131 h 1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131">
                  <a:moveTo>
                    <a:pt x="0" y="77"/>
                  </a:moveTo>
                  <a:lnTo>
                    <a:pt x="0" y="77"/>
                  </a:lnTo>
                  <a:lnTo>
                    <a:pt x="9" y="55"/>
                  </a:lnTo>
                  <a:lnTo>
                    <a:pt x="21" y="34"/>
                  </a:lnTo>
                  <a:lnTo>
                    <a:pt x="32" y="15"/>
                  </a:lnTo>
                  <a:lnTo>
                    <a:pt x="46" y="0"/>
                  </a:lnTo>
                  <a:lnTo>
                    <a:pt x="59" y="16"/>
                  </a:lnTo>
                  <a:lnTo>
                    <a:pt x="73" y="32"/>
                  </a:lnTo>
                  <a:lnTo>
                    <a:pt x="85" y="45"/>
                  </a:lnTo>
                  <a:lnTo>
                    <a:pt x="89" y="50"/>
                  </a:lnTo>
                  <a:lnTo>
                    <a:pt x="77" y="55"/>
                  </a:lnTo>
                  <a:lnTo>
                    <a:pt x="65" y="63"/>
                  </a:lnTo>
                  <a:lnTo>
                    <a:pt x="56" y="74"/>
                  </a:lnTo>
                  <a:lnTo>
                    <a:pt x="49" y="87"/>
                  </a:lnTo>
                  <a:lnTo>
                    <a:pt x="43" y="101"/>
                  </a:lnTo>
                  <a:lnTo>
                    <a:pt x="41" y="112"/>
                  </a:lnTo>
                  <a:lnTo>
                    <a:pt x="45" y="123"/>
                  </a:lnTo>
                  <a:lnTo>
                    <a:pt x="51" y="131"/>
                  </a:lnTo>
                  <a:lnTo>
                    <a:pt x="45" y="125"/>
                  </a:lnTo>
                  <a:lnTo>
                    <a:pt x="37" y="117"/>
                  </a:lnTo>
                  <a:lnTo>
                    <a:pt x="27" y="109"/>
                  </a:lnTo>
                  <a:lnTo>
                    <a:pt x="19" y="99"/>
                  </a:lnTo>
                  <a:lnTo>
                    <a:pt x="11" y="91"/>
                  </a:lnTo>
                  <a:lnTo>
                    <a:pt x="6" y="84"/>
                  </a:lnTo>
                  <a:lnTo>
                    <a:pt x="1" y="79"/>
                  </a:lnTo>
                  <a:lnTo>
                    <a:pt x="0" y="7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7" name="Freeform 29"/>
            <p:cNvSpPr>
              <a:spLocks/>
            </p:cNvSpPr>
            <p:nvPr/>
          </p:nvSpPr>
          <p:spPr bwMode="auto">
            <a:xfrm>
              <a:off x="2758" y="4060"/>
              <a:ext cx="96" cy="158"/>
            </a:xfrm>
            <a:custGeom>
              <a:avLst/>
              <a:gdLst>
                <a:gd name="T0" fmla="*/ 10 w 96"/>
                <a:gd name="T1" fmla="*/ 153 h 158"/>
                <a:gd name="T2" fmla="*/ 4 w 96"/>
                <a:gd name="T3" fmla="*/ 145 h 158"/>
                <a:gd name="T4" fmla="*/ 0 w 96"/>
                <a:gd name="T5" fmla="*/ 134 h 158"/>
                <a:gd name="T6" fmla="*/ 2 w 96"/>
                <a:gd name="T7" fmla="*/ 123 h 158"/>
                <a:gd name="T8" fmla="*/ 8 w 96"/>
                <a:gd name="T9" fmla="*/ 109 h 158"/>
                <a:gd name="T10" fmla="*/ 15 w 96"/>
                <a:gd name="T11" fmla="*/ 96 h 158"/>
                <a:gd name="T12" fmla="*/ 24 w 96"/>
                <a:gd name="T13" fmla="*/ 85 h 158"/>
                <a:gd name="T14" fmla="*/ 36 w 96"/>
                <a:gd name="T15" fmla="*/ 77 h 158"/>
                <a:gd name="T16" fmla="*/ 48 w 96"/>
                <a:gd name="T17" fmla="*/ 72 h 158"/>
                <a:gd name="T18" fmla="*/ 44 w 96"/>
                <a:gd name="T19" fmla="*/ 67 h 158"/>
                <a:gd name="T20" fmla="*/ 32 w 96"/>
                <a:gd name="T21" fmla="*/ 54 h 158"/>
                <a:gd name="T22" fmla="*/ 18 w 96"/>
                <a:gd name="T23" fmla="*/ 38 h 158"/>
                <a:gd name="T24" fmla="*/ 5 w 96"/>
                <a:gd name="T25" fmla="*/ 22 h 158"/>
                <a:gd name="T26" fmla="*/ 13 w 96"/>
                <a:gd name="T27" fmla="*/ 15 h 158"/>
                <a:gd name="T28" fmla="*/ 21 w 96"/>
                <a:gd name="T29" fmla="*/ 10 h 158"/>
                <a:gd name="T30" fmla="*/ 31 w 96"/>
                <a:gd name="T31" fmla="*/ 5 h 158"/>
                <a:gd name="T32" fmla="*/ 40 w 96"/>
                <a:gd name="T33" fmla="*/ 2 h 158"/>
                <a:gd name="T34" fmla="*/ 50 w 96"/>
                <a:gd name="T35" fmla="*/ 0 h 158"/>
                <a:gd name="T36" fmla="*/ 60 w 96"/>
                <a:gd name="T37" fmla="*/ 2 h 158"/>
                <a:gd name="T38" fmla="*/ 69 w 96"/>
                <a:gd name="T39" fmla="*/ 5 h 158"/>
                <a:gd name="T40" fmla="*/ 80 w 96"/>
                <a:gd name="T41" fmla="*/ 10 h 158"/>
                <a:gd name="T42" fmla="*/ 92 w 96"/>
                <a:gd name="T43" fmla="*/ 26 h 158"/>
                <a:gd name="T44" fmla="*/ 96 w 96"/>
                <a:gd name="T45" fmla="*/ 50 h 158"/>
                <a:gd name="T46" fmla="*/ 93 w 96"/>
                <a:gd name="T47" fmla="*/ 78 h 158"/>
                <a:gd name="T48" fmla="*/ 84 w 96"/>
                <a:gd name="T49" fmla="*/ 106 h 158"/>
                <a:gd name="T50" fmla="*/ 71 w 96"/>
                <a:gd name="T51" fmla="*/ 131 h 158"/>
                <a:gd name="T52" fmla="*/ 53 w 96"/>
                <a:gd name="T53" fmla="*/ 150 h 158"/>
                <a:gd name="T54" fmla="*/ 32 w 96"/>
                <a:gd name="T55" fmla="*/ 158 h 158"/>
                <a:gd name="T56" fmla="*/ 10 w 96"/>
                <a:gd name="T57" fmla="*/ 153 h 1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8"/>
                <a:gd name="T89" fmla="*/ 96 w 96"/>
                <a:gd name="T90" fmla="*/ 158 h 1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8">
                  <a:moveTo>
                    <a:pt x="10" y="153"/>
                  </a:moveTo>
                  <a:lnTo>
                    <a:pt x="4" y="145"/>
                  </a:lnTo>
                  <a:lnTo>
                    <a:pt x="0" y="134"/>
                  </a:lnTo>
                  <a:lnTo>
                    <a:pt x="2" y="123"/>
                  </a:lnTo>
                  <a:lnTo>
                    <a:pt x="8" y="109"/>
                  </a:lnTo>
                  <a:lnTo>
                    <a:pt x="15" y="96"/>
                  </a:lnTo>
                  <a:lnTo>
                    <a:pt x="24" y="85"/>
                  </a:lnTo>
                  <a:lnTo>
                    <a:pt x="36" y="77"/>
                  </a:lnTo>
                  <a:lnTo>
                    <a:pt x="48" y="72"/>
                  </a:lnTo>
                  <a:lnTo>
                    <a:pt x="44" y="67"/>
                  </a:lnTo>
                  <a:lnTo>
                    <a:pt x="32" y="54"/>
                  </a:lnTo>
                  <a:lnTo>
                    <a:pt x="18" y="38"/>
                  </a:lnTo>
                  <a:lnTo>
                    <a:pt x="5" y="22"/>
                  </a:lnTo>
                  <a:lnTo>
                    <a:pt x="13" y="15"/>
                  </a:lnTo>
                  <a:lnTo>
                    <a:pt x="21" y="10"/>
                  </a:lnTo>
                  <a:lnTo>
                    <a:pt x="31" y="5"/>
                  </a:lnTo>
                  <a:lnTo>
                    <a:pt x="40" y="2"/>
                  </a:lnTo>
                  <a:lnTo>
                    <a:pt x="50" y="0"/>
                  </a:lnTo>
                  <a:lnTo>
                    <a:pt x="60" y="2"/>
                  </a:lnTo>
                  <a:lnTo>
                    <a:pt x="69" y="5"/>
                  </a:lnTo>
                  <a:lnTo>
                    <a:pt x="80" y="10"/>
                  </a:lnTo>
                  <a:lnTo>
                    <a:pt x="92" y="26"/>
                  </a:lnTo>
                  <a:lnTo>
                    <a:pt x="96" y="50"/>
                  </a:lnTo>
                  <a:lnTo>
                    <a:pt x="93" y="78"/>
                  </a:lnTo>
                  <a:lnTo>
                    <a:pt x="84" y="106"/>
                  </a:lnTo>
                  <a:lnTo>
                    <a:pt x="71" y="131"/>
                  </a:lnTo>
                  <a:lnTo>
                    <a:pt x="53" y="150"/>
                  </a:lnTo>
                  <a:lnTo>
                    <a:pt x="32" y="158"/>
                  </a:lnTo>
                  <a:lnTo>
                    <a:pt x="10" y="153"/>
                  </a:lnTo>
                  <a:close/>
                </a:path>
              </a:pathLst>
            </a:custGeom>
            <a:solidFill>
              <a:srgbClr val="D1B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30"/>
            <p:cNvSpPr>
              <a:spLocks/>
            </p:cNvSpPr>
            <p:nvPr/>
          </p:nvSpPr>
          <p:spPr bwMode="auto">
            <a:xfrm>
              <a:off x="2758" y="4060"/>
              <a:ext cx="96" cy="158"/>
            </a:xfrm>
            <a:custGeom>
              <a:avLst/>
              <a:gdLst>
                <a:gd name="T0" fmla="*/ 10 w 96"/>
                <a:gd name="T1" fmla="*/ 153 h 158"/>
                <a:gd name="T2" fmla="*/ 10 w 96"/>
                <a:gd name="T3" fmla="*/ 153 h 158"/>
                <a:gd name="T4" fmla="*/ 4 w 96"/>
                <a:gd name="T5" fmla="*/ 145 h 158"/>
                <a:gd name="T6" fmla="*/ 0 w 96"/>
                <a:gd name="T7" fmla="*/ 134 h 158"/>
                <a:gd name="T8" fmla="*/ 2 w 96"/>
                <a:gd name="T9" fmla="*/ 123 h 158"/>
                <a:gd name="T10" fmla="*/ 8 w 96"/>
                <a:gd name="T11" fmla="*/ 109 h 158"/>
                <a:gd name="T12" fmla="*/ 15 w 96"/>
                <a:gd name="T13" fmla="*/ 96 h 158"/>
                <a:gd name="T14" fmla="*/ 24 w 96"/>
                <a:gd name="T15" fmla="*/ 85 h 158"/>
                <a:gd name="T16" fmla="*/ 36 w 96"/>
                <a:gd name="T17" fmla="*/ 77 h 158"/>
                <a:gd name="T18" fmla="*/ 48 w 96"/>
                <a:gd name="T19" fmla="*/ 72 h 158"/>
                <a:gd name="T20" fmla="*/ 48 w 96"/>
                <a:gd name="T21" fmla="*/ 72 h 158"/>
                <a:gd name="T22" fmla="*/ 44 w 96"/>
                <a:gd name="T23" fmla="*/ 67 h 158"/>
                <a:gd name="T24" fmla="*/ 32 w 96"/>
                <a:gd name="T25" fmla="*/ 54 h 158"/>
                <a:gd name="T26" fmla="*/ 18 w 96"/>
                <a:gd name="T27" fmla="*/ 38 h 158"/>
                <a:gd name="T28" fmla="*/ 5 w 96"/>
                <a:gd name="T29" fmla="*/ 22 h 158"/>
                <a:gd name="T30" fmla="*/ 5 w 96"/>
                <a:gd name="T31" fmla="*/ 22 h 158"/>
                <a:gd name="T32" fmla="*/ 13 w 96"/>
                <a:gd name="T33" fmla="*/ 15 h 158"/>
                <a:gd name="T34" fmla="*/ 21 w 96"/>
                <a:gd name="T35" fmla="*/ 10 h 158"/>
                <a:gd name="T36" fmla="*/ 31 w 96"/>
                <a:gd name="T37" fmla="*/ 5 h 158"/>
                <a:gd name="T38" fmla="*/ 40 w 96"/>
                <a:gd name="T39" fmla="*/ 2 h 158"/>
                <a:gd name="T40" fmla="*/ 50 w 96"/>
                <a:gd name="T41" fmla="*/ 0 h 158"/>
                <a:gd name="T42" fmla="*/ 60 w 96"/>
                <a:gd name="T43" fmla="*/ 2 h 158"/>
                <a:gd name="T44" fmla="*/ 69 w 96"/>
                <a:gd name="T45" fmla="*/ 5 h 158"/>
                <a:gd name="T46" fmla="*/ 80 w 96"/>
                <a:gd name="T47" fmla="*/ 10 h 158"/>
                <a:gd name="T48" fmla="*/ 80 w 96"/>
                <a:gd name="T49" fmla="*/ 10 h 158"/>
                <a:gd name="T50" fmla="*/ 92 w 96"/>
                <a:gd name="T51" fmla="*/ 26 h 158"/>
                <a:gd name="T52" fmla="*/ 96 w 96"/>
                <a:gd name="T53" fmla="*/ 50 h 158"/>
                <a:gd name="T54" fmla="*/ 93 w 96"/>
                <a:gd name="T55" fmla="*/ 78 h 158"/>
                <a:gd name="T56" fmla="*/ 84 w 96"/>
                <a:gd name="T57" fmla="*/ 106 h 158"/>
                <a:gd name="T58" fmla="*/ 71 w 96"/>
                <a:gd name="T59" fmla="*/ 131 h 158"/>
                <a:gd name="T60" fmla="*/ 53 w 96"/>
                <a:gd name="T61" fmla="*/ 150 h 158"/>
                <a:gd name="T62" fmla="*/ 32 w 96"/>
                <a:gd name="T63" fmla="*/ 158 h 158"/>
                <a:gd name="T64" fmla="*/ 10 w 96"/>
                <a:gd name="T65" fmla="*/ 153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58"/>
                <a:gd name="T101" fmla="*/ 96 w 9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58">
                  <a:moveTo>
                    <a:pt x="10" y="153"/>
                  </a:moveTo>
                  <a:lnTo>
                    <a:pt x="10" y="153"/>
                  </a:lnTo>
                  <a:lnTo>
                    <a:pt x="4" y="145"/>
                  </a:lnTo>
                  <a:lnTo>
                    <a:pt x="0" y="134"/>
                  </a:lnTo>
                  <a:lnTo>
                    <a:pt x="2" y="123"/>
                  </a:lnTo>
                  <a:lnTo>
                    <a:pt x="8" y="109"/>
                  </a:lnTo>
                  <a:lnTo>
                    <a:pt x="15" y="96"/>
                  </a:lnTo>
                  <a:lnTo>
                    <a:pt x="24" y="85"/>
                  </a:lnTo>
                  <a:lnTo>
                    <a:pt x="36" y="77"/>
                  </a:lnTo>
                  <a:lnTo>
                    <a:pt x="48" y="72"/>
                  </a:lnTo>
                  <a:lnTo>
                    <a:pt x="44" y="67"/>
                  </a:lnTo>
                  <a:lnTo>
                    <a:pt x="32" y="54"/>
                  </a:lnTo>
                  <a:lnTo>
                    <a:pt x="18" y="38"/>
                  </a:lnTo>
                  <a:lnTo>
                    <a:pt x="5" y="22"/>
                  </a:lnTo>
                  <a:lnTo>
                    <a:pt x="13" y="15"/>
                  </a:lnTo>
                  <a:lnTo>
                    <a:pt x="21" y="10"/>
                  </a:lnTo>
                  <a:lnTo>
                    <a:pt x="31" y="5"/>
                  </a:lnTo>
                  <a:lnTo>
                    <a:pt x="40" y="2"/>
                  </a:lnTo>
                  <a:lnTo>
                    <a:pt x="50" y="0"/>
                  </a:lnTo>
                  <a:lnTo>
                    <a:pt x="60" y="2"/>
                  </a:lnTo>
                  <a:lnTo>
                    <a:pt x="69" y="5"/>
                  </a:lnTo>
                  <a:lnTo>
                    <a:pt x="80" y="10"/>
                  </a:lnTo>
                  <a:lnTo>
                    <a:pt x="92" y="26"/>
                  </a:lnTo>
                  <a:lnTo>
                    <a:pt x="96" y="50"/>
                  </a:lnTo>
                  <a:lnTo>
                    <a:pt x="93" y="78"/>
                  </a:lnTo>
                  <a:lnTo>
                    <a:pt x="84" y="106"/>
                  </a:lnTo>
                  <a:lnTo>
                    <a:pt x="71" y="131"/>
                  </a:lnTo>
                  <a:lnTo>
                    <a:pt x="53" y="150"/>
                  </a:lnTo>
                  <a:lnTo>
                    <a:pt x="32" y="158"/>
                  </a:lnTo>
                  <a:lnTo>
                    <a:pt x="10" y="15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9" name="Freeform 31"/>
            <p:cNvSpPr>
              <a:spLocks/>
            </p:cNvSpPr>
            <p:nvPr/>
          </p:nvSpPr>
          <p:spPr bwMode="auto">
            <a:xfrm>
              <a:off x="2762" y="3439"/>
              <a:ext cx="440" cy="289"/>
            </a:xfrm>
            <a:custGeom>
              <a:avLst/>
              <a:gdLst>
                <a:gd name="T0" fmla="*/ 404 w 440"/>
                <a:gd name="T1" fmla="*/ 289 h 289"/>
                <a:gd name="T2" fmla="*/ 3 w 440"/>
                <a:gd name="T3" fmla="*/ 42 h 289"/>
                <a:gd name="T4" fmla="*/ 0 w 440"/>
                <a:gd name="T5" fmla="*/ 27 h 289"/>
                <a:gd name="T6" fmla="*/ 6 w 440"/>
                <a:gd name="T7" fmla="*/ 13 h 289"/>
                <a:gd name="T8" fmla="*/ 17 w 440"/>
                <a:gd name="T9" fmla="*/ 2 h 289"/>
                <a:gd name="T10" fmla="*/ 32 w 440"/>
                <a:gd name="T11" fmla="*/ 0 h 289"/>
                <a:gd name="T12" fmla="*/ 38 w 440"/>
                <a:gd name="T13" fmla="*/ 3 h 289"/>
                <a:gd name="T14" fmla="*/ 52 w 440"/>
                <a:gd name="T15" fmla="*/ 10 h 289"/>
                <a:gd name="T16" fmla="*/ 73 w 440"/>
                <a:gd name="T17" fmla="*/ 21 h 289"/>
                <a:gd name="T18" fmla="*/ 99 w 440"/>
                <a:gd name="T19" fmla="*/ 35 h 289"/>
                <a:gd name="T20" fmla="*/ 128 w 440"/>
                <a:gd name="T21" fmla="*/ 51 h 289"/>
                <a:gd name="T22" fmla="*/ 160 w 440"/>
                <a:gd name="T23" fmla="*/ 69 h 289"/>
                <a:gd name="T24" fmla="*/ 195 w 440"/>
                <a:gd name="T25" fmla="*/ 89 h 289"/>
                <a:gd name="T26" fmla="*/ 230 w 440"/>
                <a:gd name="T27" fmla="*/ 109 h 289"/>
                <a:gd name="T28" fmla="*/ 267 w 440"/>
                <a:gd name="T29" fmla="*/ 129 h 289"/>
                <a:gd name="T30" fmla="*/ 302 w 440"/>
                <a:gd name="T31" fmla="*/ 150 h 289"/>
                <a:gd name="T32" fmla="*/ 334 w 440"/>
                <a:gd name="T33" fmla="*/ 169 h 289"/>
                <a:gd name="T34" fmla="*/ 364 w 440"/>
                <a:gd name="T35" fmla="*/ 187 h 289"/>
                <a:gd name="T36" fmla="*/ 390 w 440"/>
                <a:gd name="T37" fmla="*/ 203 h 289"/>
                <a:gd name="T38" fmla="*/ 411 w 440"/>
                <a:gd name="T39" fmla="*/ 216 h 289"/>
                <a:gd name="T40" fmla="*/ 425 w 440"/>
                <a:gd name="T41" fmla="*/ 225 h 289"/>
                <a:gd name="T42" fmla="*/ 433 w 440"/>
                <a:gd name="T43" fmla="*/ 232 h 289"/>
                <a:gd name="T44" fmla="*/ 438 w 440"/>
                <a:gd name="T45" fmla="*/ 240 h 289"/>
                <a:gd name="T46" fmla="*/ 440 w 440"/>
                <a:gd name="T47" fmla="*/ 249 h 289"/>
                <a:gd name="T48" fmla="*/ 438 w 440"/>
                <a:gd name="T49" fmla="*/ 257 h 289"/>
                <a:gd name="T50" fmla="*/ 433 w 440"/>
                <a:gd name="T51" fmla="*/ 265 h 289"/>
                <a:gd name="T52" fmla="*/ 427 w 440"/>
                <a:gd name="T53" fmla="*/ 273 h 289"/>
                <a:gd name="T54" fmla="*/ 419 w 440"/>
                <a:gd name="T55" fmla="*/ 281 h 289"/>
                <a:gd name="T56" fmla="*/ 411 w 440"/>
                <a:gd name="T57" fmla="*/ 286 h 289"/>
                <a:gd name="T58" fmla="*/ 404 w 440"/>
                <a:gd name="T59" fmla="*/ 289 h 2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0"/>
                <a:gd name="T91" fmla="*/ 0 h 289"/>
                <a:gd name="T92" fmla="*/ 440 w 440"/>
                <a:gd name="T93" fmla="*/ 289 h 2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0" h="289">
                  <a:moveTo>
                    <a:pt x="404" y="289"/>
                  </a:moveTo>
                  <a:lnTo>
                    <a:pt x="3" y="42"/>
                  </a:lnTo>
                  <a:lnTo>
                    <a:pt x="0" y="27"/>
                  </a:lnTo>
                  <a:lnTo>
                    <a:pt x="6" y="13"/>
                  </a:lnTo>
                  <a:lnTo>
                    <a:pt x="17" y="2"/>
                  </a:lnTo>
                  <a:lnTo>
                    <a:pt x="32" y="0"/>
                  </a:lnTo>
                  <a:lnTo>
                    <a:pt x="38" y="3"/>
                  </a:lnTo>
                  <a:lnTo>
                    <a:pt x="52" y="10"/>
                  </a:lnTo>
                  <a:lnTo>
                    <a:pt x="73" y="21"/>
                  </a:lnTo>
                  <a:lnTo>
                    <a:pt x="99" y="35"/>
                  </a:lnTo>
                  <a:lnTo>
                    <a:pt x="128" y="51"/>
                  </a:lnTo>
                  <a:lnTo>
                    <a:pt x="160" y="69"/>
                  </a:lnTo>
                  <a:lnTo>
                    <a:pt x="195" y="89"/>
                  </a:lnTo>
                  <a:lnTo>
                    <a:pt x="230" y="109"/>
                  </a:lnTo>
                  <a:lnTo>
                    <a:pt x="267" y="129"/>
                  </a:lnTo>
                  <a:lnTo>
                    <a:pt x="302" y="150"/>
                  </a:lnTo>
                  <a:lnTo>
                    <a:pt x="334" y="169"/>
                  </a:lnTo>
                  <a:lnTo>
                    <a:pt x="364" y="187"/>
                  </a:lnTo>
                  <a:lnTo>
                    <a:pt x="390" y="203"/>
                  </a:lnTo>
                  <a:lnTo>
                    <a:pt x="411" y="216"/>
                  </a:lnTo>
                  <a:lnTo>
                    <a:pt x="425" y="225"/>
                  </a:lnTo>
                  <a:lnTo>
                    <a:pt x="433" y="232"/>
                  </a:lnTo>
                  <a:lnTo>
                    <a:pt x="438" y="240"/>
                  </a:lnTo>
                  <a:lnTo>
                    <a:pt x="440" y="249"/>
                  </a:lnTo>
                  <a:lnTo>
                    <a:pt x="438" y="257"/>
                  </a:lnTo>
                  <a:lnTo>
                    <a:pt x="433" y="265"/>
                  </a:lnTo>
                  <a:lnTo>
                    <a:pt x="427" y="273"/>
                  </a:lnTo>
                  <a:lnTo>
                    <a:pt x="419" y="281"/>
                  </a:lnTo>
                  <a:lnTo>
                    <a:pt x="411" y="286"/>
                  </a:lnTo>
                  <a:lnTo>
                    <a:pt x="404" y="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32"/>
            <p:cNvSpPr>
              <a:spLocks/>
            </p:cNvSpPr>
            <p:nvPr/>
          </p:nvSpPr>
          <p:spPr bwMode="auto">
            <a:xfrm>
              <a:off x="2762" y="3439"/>
              <a:ext cx="440" cy="289"/>
            </a:xfrm>
            <a:custGeom>
              <a:avLst/>
              <a:gdLst>
                <a:gd name="T0" fmla="*/ 404 w 440"/>
                <a:gd name="T1" fmla="*/ 289 h 289"/>
                <a:gd name="T2" fmla="*/ 3 w 440"/>
                <a:gd name="T3" fmla="*/ 42 h 289"/>
                <a:gd name="T4" fmla="*/ 3 w 440"/>
                <a:gd name="T5" fmla="*/ 42 h 289"/>
                <a:gd name="T6" fmla="*/ 0 w 440"/>
                <a:gd name="T7" fmla="*/ 27 h 289"/>
                <a:gd name="T8" fmla="*/ 6 w 440"/>
                <a:gd name="T9" fmla="*/ 13 h 289"/>
                <a:gd name="T10" fmla="*/ 17 w 440"/>
                <a:gd name="T11" fmla="*/ 2 h 289"/>
                <a:gd name="T12" fmla="*/ 32 w 440"/>
                <a:gd name="T13" fmla="*/ 0 h 289"/>
                <a:gd name="T14" fmla="*/ 32 w 440"/>
                <a:gd name="T15" fmla="*/ 0 h 289"/>
                <a:gd name="T16" fmla="*/ 38 w 440"/>
                <a:gd name="T17" fmla="*/ 3 h 289"/>
                <a:gd name="T18" fmla="*/ 52 w 440"/>
                <a:gd name="T19" fmla="*/ 10 h 289"/>
                <a:gd name="T20" fmla="*/ 73 w 440"/>
                <a:gd name="T21" fmla="*/ 21 h 289"/>
                <a:gd name="T22" fmla="*/ 99 w 440"/>
                <a:gd name="T23" fmla="*/ 35 h 289"/>
                <a:gd name="T24" fmla="*/ 128 w 440"/>
                <a:gd name="T25" fmla="*/ 51 h 289"/>
                <a:gd name="T26" fmla="*/ 160 w 440"/>
                <a:gd name="T27" fmla="*/ 69 h 289"/>
                <a:gd name="T28" fmla="*/ 195 w 440"/>
                <a:gd name="T29" fmla="*/ 89 h 289"/>
                <a:gd name="T30" fmla="*/ 230 w 440"/>
                <a:gd name="T31" fmla="*/ 109 h 289"/>
                <a:gd name="T32" fmla="*/ 267 w 440"/>
                <a:gd name="T33" fmla="*/ 129 h 289"/>
                <a:gd name="T34" fmla="*/ 302 w 440"/>
                <a:gd name="T35" fmla="*/ 150 h 289"/>
                <a:gd name="T36" fmla="*/ 334 w 440"/>
                <a:gd name="T37" fmla="*/ 169 h 289"/>
                <a:gd name="T38" fmla="*/ 364 w 440"/>
                <a:gd name="T39" fmla="*/ 187 h 289"/>
                <a:gd name="T40" fmla="*/ 390 w 440"/>
                <a:gd name="T41" fmla="*/ 203 h 289"/>
                <a:gd name="T42" fmla="*/ 411 w 440"/>
                <a:gd name="T43" fmla="*/ 216 h 289"/>
                <a:gd name="T44" fmla="*/ 425 w 440"/>
                <a:gd name="T45" fmla="*/ 225 h 289"/>
                <a:gd name="T46" fmla="*/ 433 w 440"/>
                <a:gd name="T47" fmla="*/ 232 h 289"/>
                <a:gd name="T48" fmla="*/ 433 w 440"/>
                <a:gd name="T49" fmla="*/ 232 h 289"/>
                <a:gd name="T50" fmla="*/ 438 w 440"/>
                <a:gd name="T51" fmla="*/ 240 h 289"/>
                <a:gd name="T52" fmla="*/ 440 w 440"/>
                <a:gd name="T53" fmla="*/ 249 h 289"/>
                <a:gd name="T54" fmla="*/ 438 w 440"/>
                <a:gd name="T55" fmla="*/ 257 h 289"/>
                <a:gd name="T56" fmla="*/ 433 w 440"/>
                <a:gd name="T57" fmla="*/ 265 h 289"/>
                <a:gd name="T58" fmla="*/ 427 w 440"/>
                <a:gd name="T59" fmla="*/ 273 h 289"/>
                <a:gd name="T60" fmla="*/ 419 w 440"/>
                <a:gd name="T61" fmla="*/ 281 h 289"/>
                <a:gd name="T62" fmla="*/ 411 w 440"/>
                <a:gd name="T63" fmla="*/ 286 h 289"/>
                <a:gd name="T64" fmla="*/ 404 w 440"/>
                <a:gd name="T65" fmla="*/ 289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0"/>
                <a:gd name="T100" fmla="*/ 0 h 289"/>
                <a:gd name="T101" fmla="*/ 440 w 440"/>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0" h="289">
                  <a:moveTo>
                    <a:pt x="404" y="289"/>
                  </a:moveTo>
                  <a:lnTo>
                    <a:pt x="3" y="42"/>
                  </a:lnTo>
                  <a:lnTo>
                    <a:pt x="0" y="27"/>
                  </a:lnTo>
                  <a:lnTo>
                    <a:pt x="6" y="13"/>
                  </a:lnTo>
                  <a:lnTo>
                    <a:pt x="17" y="2"/>
                  </a:lnTo>
                  <a:lnTo>
                    <a:pt x="32" y="0"/>
                  </a:lnTo>
                  <a:lnTo>
                    <a:pt x="38" y="3"/>
                  </a:lnTo>
                  <a:lnTo>
                    <a:pt x="52" y="10"/>
                  </a:lnTo>
                  <a:lnTo>
                    <a:pt x="73" y="21"/>
                  </a:lnTo>
                  <a:lnTo>
                    <a:pt x="99" y="35"/>
                  </a:lnTo>
                  <a:lnTo>
                    <a:pt x="128" y="51"/>
                  </a:lnTo>
                  <a:lnTo>
                    <a:pt x="160" y="69"/>
                  </a:lnTo>
                  <a:lnTo>
                    <a:pt x="195" y="89"/>
                  </a:lnTo>
                  <a:lnTo>
                    <a:pt x="230" y="109"/>
                  </a:lnTo>
                  <a:lnTo>
                    <a:pt x="267" y="129"/>
                  </a:lnTo>
                  <a:lnTo>
                    <a:pt x="302" y="150"/>
                  </a:lnTo>
                  <a:lnTo>
                    <a:pt x="334" y="169"/>
                  </a:lnTo>
                  <a:lnTo>
                    <a:pt x="364" y="187"/>
                  </a:lnTo>
                  <a:lnTo>
                    <a:pt x="390" y="203"/>
                  </a:lnTo>
                  <a:lnTo>
                    <a:pt x="411" y="216"/>
                  </a:lnTo>
                  <a:lnTo>
                    <a:pt x="425" y="225"/>
                  </a:lnTo>
                  <a:lnTo>
                    <a:pt x="433" y="232"/>
                  </a:lnTo>
                  <a:lnTo>
                    <a:pt x="438" y="240"/>
                  </a:lnTo>
                  <a:lnTo>
                    <a:pt x="440" y="249"/>
                  </a:lnTo>
                  <a:lnTo>
                    <a:pt x="438" y="257"/>
                  </a:lnTo>
                  <a:lnTo>
                    <a:pt x="433" y="265"/>
                  </a:lnTo>
                  <a:lnTo>
                    <a:pt x="427" y="273"/>
                  </a:lnTo>
                  <a:lnTo>
                    <a:pt x="419" y="281"/>
                  </a:lnTo>
                  <a:lnTo>
                    <a:pt x="411" y="286"/>
                  </a:lnTo>
                  <a:lnTo>
                    <a:pt x="404" y="28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1" name="Freeform 33"/>
            <p:cNvSpPr>
              <a:spLocks/>
            </p:cNvSpPr>
            <p:nvPr/>
          </p:nvSpPr>
          <p:spPr bwMode="auto">
            <a:xfrm>
              <a:off x="2309" y="3481"/>
              <a:ext cx="857" cy="804"/>
            </a:xfrm>
            <a:custGeom>
              <a:avLst/>
              <a:gdLst>
                <a:gd name="T0" fmla="*/ 398 w 857"/>
                <a:gd name="T1" fmla="*/ 782 h 804"/>
                <a:gd name="T2" fmla="*/ 393 w 857"/>
                <a:gd name="T3" fmla="*/ 763 h 804"/>
                <a:gd name="T4" fmla="*/ 393 w 857"/>
                <a:gd name="T5" fmla="*/ 739 h 804"/>
                <a:gd name="T6" fmla="*/ 398 w 857"/>
                <a:gd name="T7" fmla="*/ 708 h 804"/>
                <a:gd name="T8" fmla="*/ 408 w 857"/>
                <a:gd name="T9" fmla="*/ 678 h 804"/>
                <a:gd name="T10" fmla="*/ 409 w 857"/>
                <a:gd name="T11" fmla="*/ 680 h 804"/>
                <a:gd name="T12" fmla="*/ 414 w 857"/>
                <a:gd name="T13" fmla="*/ 685 h 804"/>
                <a:gd name="T14" fmla="*/ 419 w 857"/>
                <a:gd name="T15" fmla="*/ 692 h 804"/>
                <a:gd name="T16" fmla="*/ 427 w 857"/>
                <a:gd name="T17" fmla="*/ 700 h 804"/>
                <a:gd name="T18" fmla="*/ 435 w 857"/>
                <a:gd name="T19" fmla="*/ 710 h 804"/>
                <a:gd name="T20" fmla="*/ 445 w 857"/>
                <a:gd name="T21" fmla="*/ 718 h 804"/>
                <a:gd name="T22" fmla="*/ 453 w 857"/>
                <a:gd name="T23" fmla="*/ 726 h 804"/>
                <a:gd name="T24" fmla="*/ 459 w 857"/>
                <a:gd name="T25" fmla="*/ 732 h 804"/>
                <a:gd name="T26" fmla="*/ 481 w 857"/>
                <a:gd name="T27" fmla="*/ 737 h 804"/>
                <a:gd name="T28" fmla="*/ 502 w 857"/>
                <a:gd name="T29" fmla="*/ 729 h 804"/>
                <a:gd name="T30" fmla="*/ 520 w 857"/>
                <a:gd name="T31" fmla="*/ 710 h 804"/>
                <a:gd name="T32" fmla="*/ 533 w 857"/>
                <a:gd name="T33" fmla="*/ 685 h 804"/>
                <a:gd name="T34" fmla="*/ 542 w 857"/>
                <a:gd name="T35" fmla="*/ 657 h 804"/>
                <a:gd name="T36" fmla="*/ 545 w 857"/>
                <a:gd name="T37" fmla="*/ 629 h 804"/>
                <a:gd name="T38" fmla="*/ 541 w 857"/>
                <a:gd name="T39" fmla="*/ 605 h 804"/>
                <a:gd name="T40" fmla="*/ 529 w 857"/>
                <a:gd name="T41" fmla="*/ 589 h 804"/>
                <a:gd name="T42" fmla="*/ 515 w 857"/>
                <a:gd name="T43" fmla="*/ 578 h 804"/>
                <a:gd name="T44" fmla="*/ 493 w 857"/>
                <a:gd name="T45" fmla="*/ 560 h 804"/>
                <a:gd name="T46" fmla="*/ 464 w 857"/>
                <a:gd name="T47" fmla="*/ 536 h 804"/>
                <a:gd name="T48" fmla="*/ 429 w 857"/>
                <a:gd name="T49" fmla="*/ 509 h 804"/>
                <a:gd name="T50" fmla="*/ 389 w 857"/>
                <a:gd name="T51" fmla="*/ 477 h 804"/>
                <a:gd name="T52" fmla="*/ 347 w 857"/>
                <a:gd name="T53" fmla="*/ 443 h 804"/>
                <a:gd name="T54" fmla="*/ 302 w 857"/>
                <a:gd name="T55" fmla="*/ 408 h 804"/>
                <a:gd name="T56" fmla="*/ 256 w 857"/>
                <a:gd name="T57" fmla="*/ 372 h 804"/>
                <a:gd name="T58" fmla="*/ 211 w 857"/>
                <a:gd name="T59" fmla="*/ 335 h 804"/>
                <a:gd name="T60" fmla="*/ 166 w 857"/>
                <a:gd name="T61" fmla="*/ 300 h 804"/>
                <a:gd name="T62" fmla="*/ 126 w 857"/>
                <a:gd name="T63" fmla="*/ 266 h 804"/>
                <a:gd name="T64" fmla="*/ 88 w 857"/>
                <a:gd name="T65" fmla="*/ 236 h 804"/>
                <a:gd name="T66" fmla="*/ 56 w 857"/>
                <a:gd name="T67" fmla="*/ 210 h 804"/>
                <a:gd name="T68" fmla="*/ 29 w 857"/>
                <a:gd name="T69" fmla="*/ 190 h 804"/>
                <a:gd name="T70" fmla="*/ 9 w 857"/>
                <a:gd name="T71" fmla="*/ 174 h 804"/>
                <a:gd name="T72" fmla="*/ 0 w 857"/>
                <a:gd name="T73" fmla="*/ 164 h 804"/>
                <a:gd name="T74" fmla="*/ 456 w 857"/>
                <a:gd name="T75" fmla="*/ 0 h 804"/>
                <a:gd name="T76" fmla="*/ 857 w 857"/>
                <a:gd name="T77" fmla="*/ 247 h 804"/>
                <a:gd name="T78" fmla="*/ 854 w 857"/>
                <a:gd name="T79" fmla="*/ 252 h 804"/>
                <a:gd name="T80" fmla="*/ 846 w 857"/>
                <a:gd name="T81" fmla="*/ 266 h 804"/>
                <a:gd name="T82" fmla="*/ 835 w 857"/>
                <a:gd name="T83" fmla="*/ 289 h 804"/>
                <a:gd name="T84" fmla="*/ 819 w 857"/>
                <a:gd name="T85" fmla="*/ 317 h 804"/>
                <a:gd name="T86" fmla="*/ 798 w 857"/>
                <a:gd name="T87" fmla="*/ 351 h 804"/>
                <a:gd name="T88" fmla="*/ 777 w 857"/>
                <a:gd name="T89" fmla="*/ 389 h 804"/>
                <a:gd name="T90" fmla="*/ 753 w 857"/>
                <a:gd name="T91" fmla="*/ 431 h 804"/>
                <a:gd name="T92" fmla="*/ 728 w 857"/>
                <a:gd name="T93" fmla="*/ 474 h 804"/>
                <a:gd name="T94" fmla="*/ 702 w 857"/>
                <a:gd name="T95" fmla="*/ 518 h 804"/>
                <a:gd name="T96" fmla="*/ 677 w 857"/>
                <a:gd name="T97" fmla="*/ 562 h 804"/>
                <a:gd name="T98" fmla="*/ 651 w 857"/>
                <a:gd name="T99" fmla="*/ 603 h 804"/>
                <a:gd name="T100" fmla="*/ 627 w 857"/>
                <a:gd name="T101" fmla="*/ 641 h 804"/>
                <a:gd name="T102" fmla="*/ 605 w 857"/>
                <a:gd name="T103" fmla="*/ 675 h 804"/>
                <a:gd name="T104" fmla="*/ 585 w 857"/>
                <a:gd name="T105" fmla="*/ 704 h 804"/>
                <a:gd name="T106" fmla="*/ 569 w 857"/>
                <a:gd name="T107" fmla="*/ 726 h 804"/>
                <a:gd name="T108" fmla="*/ 557 w 857"/>
                <a:gd name="T109" fmla="*/ 740 h 804"/>
                <a:gd name="T110" fmla="*/ 534 w 857"/>
                <a:gd name="T111" fmla="*/ 760 h 804"/>
                <a:gd name="T112" fmla="*/ 512 w 857"/>
                <a:gd name="T113" fmla="*/ 776 h 804"/>
                <a:gd name="T114" fmla="*/ 489 w 857"/>
                <a:gd name="T115" fmla="*/ 790 h 804"/>
                <a:gd name="T116" fmla="*/ 469 w 857"/>
                <a:gd name="T117" fmla="*/ 799 h 804"/>
                <a:gd name="T118" fmla="*/ 446 w 857"/>
                <a:gd name="T119" fmla="*/ 804 h 804"/>
                <a:gd name="T120" fmla="*/ 429 w 857"/>
                <a:gd name="T121" fmla="*/ 804 h 804"/>
                <a:gd name="T122" fmla="*/ 411 w 857"/>
                <a:gd name="T123" fmla="*/ 796 h 804"/>
                <a:gd name="T124" fmla="*/ 398 w 857"/>
                <a:gd name="T125" fmla="*/ 782 h 8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7"/>
                <a:gd name="T190" fmla="*/ 0 h 804"/>
                <a:gd name="T191" fmla="*/ 857 w 857"/>
                <a:gd name="T192" fmla="*/ 804 h 8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7" h="804">
                  <a:moveTo>
                    <a:pt x="398" y="782"/>
                  </a:moveTo>
                  <a:lnTo>
                    <a:pt x="393" y="763"/>
                  </a:lnTo>
                  <a:lnTo>
                    <a:pt x="393" y="739"/>
                  </a:lnTo>
                  <a:lnTo>
                    <a:pt x="398" y="708"/>
                  </a:lnTo>
                  <a:lnTo>
                    <a:pt x="408" y="678"/>
                  </a:lnTo>
                  <a:lnTo>
                    <a:pt x="409" y="680"/>
                  </a:lnTo>
                  <a:lnTo>
                    <a:pt x="414" y="685"/>
                  </a:lnTo>
                  <a:lnTo>
                    <a:pt x="419" y="692"/>
                  </a:lnTo>
                  <a:lnTo>
                    <a:pt x="427" y="700"/>
                  </a:lnTo>
                  <a:lnTo>
                    <a:pt x="435" y="710"/>
                  </a:lnTo>
                  <a:lnTo>
                    <a:pt x="445" y="718"/>
                  </a:lnTo>
                  <a:lnTo>
                    <a:pt x="453" y="726"/>
                  </a:lnTo>
                  <a:lnTo>
                    <a:pt x="459" y="732"/>
                  </a:lnTo>
                  <a:lnTo>
                    <a:pt x="481" y="737"/>
                  </a:lnTo>
                  <a:lnTo>
                    <a:pt x="502" y="729"/>
                  </a:lnTo>
                  <a:lnTo>
                    <a:pt x="520" y="710"/>
                  </a:lnTo>
                  <a:lnTo>
                    <a:pt x="533" y="685"/>
                  </a:lnTo>
                  <a:lnTo>
                    <a:pt x="542" y="657"/>
                  </a:lnTo>
                  <a:lnTo>
                    <a:pt x="545" y="629"/>
                  </a:lnTo>
                  <a:lnTo>
                    <a:pt x="541" y="605"/>
                  </a:lnTo>
                  <a:lnTo>
                    <a:pt x="529" y="589"/>
                  </a:lnTo>
                  <a:lnTo>
                    <a:pt x="515" y="578"/>
                  </a:lnTo>
                  <a:lnTo>
                    <a:pt x="493" y="560"/>
                  </a:lnTo>
                  <a:lnTo>
                    <a:pt x="464" y="536"/>
                  </a:lnTo>
                  <a:lnTo>
                    <a:pt x="429" y="509"/>
                  </a:lnTo>
                  <a:lnTo>
                    <a:pt x="389" y="477"/>
                  </a:lnTo>
                  <a:lnTo>
                    <a:pt x="347" y="443"/>
                  </a:lnTo>
                  <a:lnTo>
                    <a:pt x="302" y="408"/>
                  </a:lnTo>
                  <a:lnTo>
                    <a:pt x="256" y="372"/>
                  </a:lnTo>
                  <a:lnTo>
                    <a:pt x="211" y="335"/>
                  </a:lnTo>
                  <a:lnTo>
                    <a:pt x="166" y="300"/>
                  </a:lnTo>
                  <a:lnTo>
                    <a:pt x="126" y="266"/>
                  </a:lnTo>
                  <a:lnTo>
                    <a:pt x="88" y="236"/>
                  </a:lnTo>
                  <a:lnTo>
                    <a:pt x="56" y="210"/>
                  </a:lnTo>
                  <a:lnTo>
                    <a:pt x="29" y="190"/>
                  </a:lnTo>
                  <a:lnTo>
                    <a:pt x="9" y="174"/>
                  </a:lnTo>
                  <a:lnTo>
                    <a:pt x="0" y="164"/>
                  </a:lnTo>
                  <a:lnTo>
                    <a:pt x="456" y="0"/>
                  </a:lnTo>
                  <a:lnTo>
                    <a:pt x="857" y="247"/>
                  </a:lnTo>
                  <a:lnTo>
                    <a:pt x="854" y="252"/>
                  </a:lnTo>
                  <a:lnTo>
                    <a:pt x="846" y="266"/>
                  </a:lnTo>
                  <a:lnTo>
                    <a:pt x="835" y="289"/>
                  </a:lnTo>
                  <a:lnTo>
                    <a:pt x="819" y="317"/>
                  </a:lnTo>
                  <a:lnTo>
                    <a:pt x="798" y="351"/>
                  </a:lnTo>
                  <a:lnTo>
                    <a:pt x="777" y="389"/>
                  </a:lnTo>
                  <a:lnTo>
                    <a:pt x="753" y="431"/>
                  </a:lnTo>
                  <a:lnTo>
                    <a:pt x="728" y="474"/>
                  </a:lnTo>
                  <a:lnTo>
                    <a:pt x="702" y="518"/>
                  </a:lnTo>
                  <a:lnTo>
                    <a:pt x="677" y="562"/>
                  </a:lnTo>
                  <a:lnTo>
                    <a:pt x="651" y="603"/>
                  </a:lnTo>
                  <a:lnTo>
                    <a:pt x="627" y="641"/>
                  </a:lnTo>
                  <a:lnTo>
                    <a:pt x="605" y="675"/>
                  </a:lnTo>
                  <a:lnTo>
                    <a:pt x="585" y="704"/>
                  </a:lnTo>
                  <a:lnTo>
                    <a:pt x="569" y="726"/>
                  </a:lnTo>
                  <a:lnTo>
                    <a:pt x="557" y="740"/>
                  </a:lnTo>
                  <a:lnTo>
                    <a:pt x="534" y="760"/>
                  </a:lnTo>
                  <a:lnTo>
                    <a:pt x="512" y="776"/>
                  </a:lnTo>
                  <a:lnTo>
                    <a:pt x="489" y="790"/>
                  </a:lnTo>
                  <a:lnTo>
                    <a:pt x="469" y="799"/>
                  </a:lnTo>
                  <a:lnTo>
                    <a:pt x="446" y="804"/>
                  </a:lnTo>
                  <a:lnTo>
                    <a:pt x="429" y="804"/>
                  </a:lnTo>
                  <a:lnTo>
                    <a:pt x="411" y="796"/>
                  </a:lnTo>
                  <a:lnTo>
                    <a:pt x="398" y="7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34"/>
            <p:cNvSpPr>
              <a:spLocks/>
            </p:cNvSpPr>
            <p:nvPr/>
          </p:nvSpPr>
          <p:spPr bwMode="auto">
            <a:xfrm>
              <a:off x="2309" y="3481"/>
              <a:ext cx="857" cy="804"/>
            </a:xfrm>
            <a:custGeom>
              <a:avLst/>
              <a:gdLst>
                <a:gd name="T0" fmla="*/ 398 w 857"/>
                <a:gd name="T1" fmla="*/ 782 h 804"/>
                <a:gd name="T2" fmla="*/ 393 w 857"/>
                <a:gd name="T3" fmla="*/ 739 h 804"/>
                <a:gd name="T4" fmla="*/ 408 w 857"/>
                <a:gd name="T5" fmla="*/ 678 h 804"/>
                <a:gd name="T6" fmla="*/ 409 w 857"/>
                <a:gd name="T7" fmla="*/ 680 h 804"/>
                <a:gd name="T8" fmla="*/ 419 w 857"/>
                <a:gd name="T9" fmla="*/ 692 h 804"/>
                <a:gd name="T10" fmla="*/ 435 w 857"/>
                <a:gd name="T11" fmla="*/ 710 h 804"/>
                <a:gd name="T12" fmla="*/ 453 w 857"/>
                <a:gd name="T13" fmla="*/ 726 h 804"/>
                <a:gd name="T14" fmla="*/ 459 w 857"/>
                <a:gd name="T15" fmla="*/ 732 h 804"/>
                <a:gd name="T16" fmla="*/ 502 w 857"/>
                <a:gd name="T17" fmla="*/ 729 h 804"/>
                <a:gd name="T18" fmla="*/ 533 w 857"/>
                <a:gd name="T19" fmla="*/ 685 h 804"/>
                <a:gd name="T20" fmla="*/ 545 w 857"/>
                <a:gd name="T21" fmla="*/ 629 h 804"/>
                <a:gd name="T22" fmla="*/ 529 w 857"/>
                <a:gd name="T23" fmla="*/ 589 h 804"/>
                <a:gd name="T24" fmla="*/ 515 w 857"/>
                <a:gd name="T25" fmla="*/ 578 h 804"/>
                <a:gd name="T26" fmla="*/ 464 w 857"/>
                <a:gd name="T27" fmla="*/ 536 h 804"/>
                <a:gd name="T28" fmla="*/ 389 w 857"/>
                <a:gd name="T29" fmla="*/ 477 h 804"/>
                <a:gd name="T30" fmla="*/ 302 w 857"/>
                <a:gd name="T31" fmla="*/ 408 h 804"/>
                <a:gd name="T32" fmla="*/ 211 w 857"/>
                <a:gd name="T33" fmla="*/ 335 h 804"/>
                <a:gd name="T34" fmla="*/ 126 w 857"/>
                <a:gd name="T35" fmla="*/ 266 h 804"/>
                <a:gd name="T36" fmla="*/ 56 w 857"/>
                <a:gd name="T37" fmla="*/ 210 h 804"/>
                <a:gd name="T38" fmla="*/ 9 w 857"/>
                <a:gd name="T39" fmla="*/ 174 h 804"/>
                <a:gd name="T40" fmla="*/ 456 w 857"/>
                <a:gd name="T41" fmla="*/ 0 h 804"/>
                <a:gd name="T42" fmla="*/ 857 w 857"/>
                <a:gd name="T43" fmla="*/ 247 h 804"/>
                <a:gd name="T44" fmla="*/ 846 w 857"/>
                <a:gd name="T45" fmla="*/ 266 h 804"/>
                <a:gd name="T46" fmla="*/ 819 w 857"/>
                <a:gd name="T47" fmla="*/ 317 h 804"/>
                <a:gd name="T48" fmla="*/ 777 w 857"/>
                <a:gd name="T49" fmla="*/ 389 h 804"/>
                <a:gd name="T50" fmla="*/ 728 w 857"/>
                <a:gd name="T51" fmla="*/ 474 h 804"/>
                <a:gd name="T52" fmla="*/ 677 w 857"/>
                <a:gd name="T53" fmla="*/ 562 h 804"/>
                <a:gd name="T54" fmla="*/ 627 w 857"/>
                <a:gd name="T55" fmla="*/ 641 h 804"/>
                <a:gd name="T56" fmla="*/ 585 w 857"/>
                <a:gd name="T57" fmla="*/ 704 h 804"/>
                <a:gd name="T58" fmla="*/ 557 w 857"/>
                <a:gd name="T59" fmla="*/ 740 h 804"/>
                <a:gd name="T60" fmla="*/ 534 w 857"/>
                <a:gd name="T61" fmla="*/ 760 h 804"/>
                <a:gd name="T62" fmla="*/ 489 w 857"/>
                <a:gd name="T63" fmla="*/ 790 h 804"/>
                <a:gd name="T64" fmla="*/ 446 w 857"/>
                <a:gd name="T65" fmla="*/ 804 h 804"/>
                <a:gd name="T66" fmla="*/ 411 w 857"/>
                <a:gd name="T67" fmla="*/ 796 h 8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7"/>
                <a:gd name="T103" fmla="*/ 0 h 804"/>
                <a:gd name="T104" fmla="*/ 857 w 857"/>
                <a:gd name="T105" fmla="*/ 804 h 8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7" h="804">
                  <a:moveTo>
                    <a:pt x="398" y="782"/>
                  </a:moveTo>
                  <a:lnTo>
                    <a:pt x="398" y="782"/>
                  </a:lnTo>
                  <a:lnTo>
                    <a:pt x="393" y="763"/>
                  </a:lnTo>
                  <a:lnTo>
                    <a:pt x="393" y="739"/>
                  </a:lnTo>
                  <a:lnTo>
                    <a:pt x="398" y="708"/>
                  </a:lnTo>
                  <a:lnTo>
                    <a:pt x="408" y="678"/>
                  </a:lnTo>
                  <a:lnTo>
                    <a:pt x="409" y="680"/>
                  </a:lnTo>
                  <a:lnTo>
                    <a:pt x="414" y="685"/>
                  </a:lnTo>
                  <a:lnTo>
                    <a:pt x="419" y="692"/>
                  </a:lnTo>
                  <a:lnTo>
                    <a:pt x="427" y="700"/>
                  </a:lnTo>
                  <a:lnTo>
                    <a:pt x="435" y="710"/>
                  </a:lnTo>
                  <a:lnTo>
                    <a:pt x="445" y="718"/>
                  </a:lnTo>
                  <a:lnTo>
                    <a:pt x="453" y="726"/>
                  </a:lnTo>
                  <a:lnTo>
                    <a:pt x="459" y="732"/>
                  </a:lnTo>
                  <a:lnTo>
                    <a:pt x="481" y="737"/>
                  </a:lnTo>
                  <a:lnTo>
                    <a:pt x="502" y="729"/>
                  </a:lnTo>
                  <a:lnTo>
                    <a:pt x="520" y="710"/>
                  </a:lnTo>
                  <a:lnTo>
                    <a:pt x="533" y="685"/>
                  </a:lnTo>
                  <a:lnTo>
                    <a:pt x="542" y="657"/>
                  </a:lnTo>
                  <a:lnTo>
                    <a:pt x="545" y="629"/>
                  </a:lnTo>
                  <a:lnTo>
                    <a:pt x="541" y="605"/>
                  </a:lnTo>
                  <a:lnTo>
                    <a:pt x="529" y="589"/>
                  </a:lnTo>
                  <a:lnTo>
                    <a:pt x="515" y="578"/>
                  </a:lnTo>
                  <a:lnTo>
                    <a:pt x="493" y="560"/>
                  </a:lnTo>
                  <a:lnTo>
                    <a:pt x="464" y="536"/>
                  </a:lnTo>
                  <a:lnTo>
                    <a:pt x="429" y="509"/>
                  </a:lnTo>
                  <a:lnTo>
                    <a:pt x="389" y="477"/>
                  </a:lnTo>
                  <a:lnTo>
                    <a:pt x="347" y="443"/>
                  </a:lnTo>
                  <a:lnTo>
                    <a:pt x="302" y="408"/>
                  </a:lnTo>
                  <a:lnTo>
                    <a:pt x="256" y="372"/>
                  </a:lnTo>
                  <a:lnTo>
                    <a:pt x="211" y="335"/>
                  </a:lnTo>
                  <a:lnTo>
                    <a:pt x="166" y="300"/>
                  </a:lnTo>
                  <a:lnTo>
                    <a:pt x="126" y="266"/>
                  </a:lnTo>
                  <a:lnTo>
                    <a:pt x="88" y="236"/>
                  </a:lnTo>
                  <a:lnTo>
                    <a:pt x="56" y="210"/>
                  </a:lnTo>
                  <a:lnTo>
                    <a:pt x="29" y="190"/>
                  </a:lnTo>
                  <a:lnTo>
                    <a:pt x="9" y="174"/>
                  </a:lnTo>
                  <a:lnTo>
                    <a:pt x="0" y="164"/>
                  </a:lnTo>
                  <a:lnTo>
                    <a:pt x="456" y="0"/>
                  </a:lnTo>
                  <a:lnTo>
                    <a:pt x="857" y="247"/>
                  </a:lnTo>
                  <a:lnTo>
                    <a:pt x="854" y="252"/>
                  </a:lnTo>
                  <a:lnTo>
                    <a:pt x="846" y="266"/>
                  </a:lnTo>
                  <a:lnTo>
                    <a:pt x="835" y="289"/>
                  </a:lnTo>
                  <a:lnTo>
                    <a:pt x="819" y="317"/>
                  </a:lnTo>
                  <a:lnTo>
                    <a:pt x="798" y="351"/>
                  </a:lnTo>
                  <a:lnTo>
                    <a:pt x="777" y="389"/>
                  </a:lnTo>
                  <a:lnTo>
                    <a:pt x="753" y="431"/>
                  </a:lnTo>
                  <a:lnTo>
                    <a:pt x="728" y="474"/>
                  </a:lnTo>
                  <a:lnTo>
                    <a:pt x="702" y="518"/>
                  </a:lnTo>
                  <a:lnTo>
                    <a:pt x="677" y="562"/>
                  </a:lnTo>
                  <a:lnTo>
                    <a:pt x="651" y="603"/>
                  </a:lnTo>
                  <a:lnTo>
                    <a:pt x="627" y="641"/>
                  </a:lnTo>
                  <a:lnTo>
                    <a:pt x="605" y="675"/>
                  </a:lnTo>
                  <a:lnTo>
                    <a:pt x="585" y="704"/>
                  </a:lnTo>
                  <a:lnTo>
                    <a:pt x="569" y="726"/>
                  </a:lnTo>
                  <a:lnTo>
                    <a:pt x="557" y="740"/>
                  </a:lnTo>
                  <a:lnTo>
                    <a:pt x="534" y="760"/>
                  </a:lnTo>
                  <a:lnTo>
                    <a:pt x="512" y="776"/>
                  </a:lnTo>
                  <a:lnTo>
                    <a:pt x="489" y="790"/>
                  </a:lnTo>
                  <a:lnTo>
                    <a:pt x="469" y="799"/>
                  </a:lnTo>
                  <a:lnTo>
                    <a:pt x="446" y="804"/>
                  </a:lnTo>
                  <a:lnTo>
                    <a:pt x="429" y="804"/>
                  </a:lnTo>
                  <a:lnTo>
                    <a:pt x="411" y="796"/>
                  </a:lnTo>
                  <a:lnTo>
                    <a:pt x="398" y="78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3" name="Freeform 35"/>
            <p:cNvSpPr>
              <a:spLocks/>
            </p:cNvSpPr>
            <p:nvPr/>
          </p:nvSpPr>
          <p:spPr bwMode="auto">
            <a:xfrm>
              <a:off x="2397" y="3618"/>
              <a:ext cx="294" cy="89"/>
            </a:xfrm>
            <a:custGeom>
              <a:avLst/>
              <a:gdLst>
                <a:gd name="T0" fmla="*/ 45 w 294"/>
                <a:gd name="T1" fmla="*/ 45 h 89"/>
                <a:gd name="T2" fmla="*/ 46 w 294"/>
                <a:gd name="T3" fmla="*/ 56 h 89"/>
                <a:gd name="T4" fmla="*/ 53 w 294"/>
                <a:gd name="T5" fmla="*/ 65 h 89"/>
                <a:gd name="T6" fmla="*/ 62 w 294"/>
                <a:gd name="T7" fmla="*/ 72 h 89"/>
                <a:gd name="T8" fmla="*/ 73 w 294"/>
                <a:gd name="T9" fmla="*/ 73 h 89"/>
                <a:gd name="T10" fmla="*/ 83 w 294"/>
                <a:gd name="T11" fmla="*/ 72 h 89"/>
                <a:gd name="T12" fmla="*/ 93 w 294"/>
                <a:gd name="T13" fmla="*/ 65 h 89"/>
                <a:gd name="T14" fmla="*/ 99 w 294"/>
                <a:gd name="T15" fmla="*/ 59 h 89"/>
                <a:gd name="T16" fmla="*/ 102 w 294"/>
                <a:gd name="T17" fmla="*/ 49 h 89"/>
                <a:gd name="T18" fmla="*/ 294 w 294"/>
                <a:gd name="T19" fmla="*/ 84 h 89"/>
                <a:gd name="T20" fmla="*/ 110 w 294"/>
                <a:gd name="T21" fmla="*/ 70 h 89"/>
                <a:gd name="T22" fmla="*/ 104 w 294"/>
                <a:gd name="T23" fmla="*/ 78 h 89"/>
                <a:gd name="T24" fmla="*/ 94 w 294"/>
                <a:gd name="T25" fmla="*/ 84 h 89"/>
                <a:gd name="T26" fmla="*/ 85 w 294"/>
                <a:gd name="T27" fmla="*/ 88 h 89"/>
                <a:gd name="T28" fmla="*/ 73 w 294"/>
                <a:gd name="T29" fmla="*/ 89 h 89"/>
                <a:gd name="T30" fmla="*/ 59 w 294"/>
                <a:gd name="T31" fmla="*/ 86 h 89"/>
                <a:gd name="T32" fmla="*/ 46 w 294"/>
                <a:gd name="T33" fmla="*/ 78 h 89"/>
                <a:gd name="T34" fmla="*/ 37 w 294"/>
                <a:gd name="T35" fmla="*/ 67 h 89"/>
                <a:gd name="T36" fmla="*/ 30 w 294"/>
                <a:gd name="T37" fmla="*/ 53 h 89"/>
                <a:gd name="T38" fmla="*/ 30 w 294"/>
                <a:gd name="T39" fmla="*/ 53 h 89"/>
                <a:gd name="T40" fmla="*/ 0 w 294"/>
                <a:gd name="T41" fmla="*/ 53 h 89"/>
                <a:gd name="T42" fmla="*/ 0 w 294"/>
                <a:gd name="T43" fmla="*/ 35 h 89"/>
                <a:gd name="T44" fmla="*/ 30 w 294"/>
                <a:gd name="T45" fmla="*/ 35 h 89"/>
                <a:gd name="T46" fmla="*/ 30 w 294"/>
                <a:gd name="T47" fmla="*/ 35 h 89"/>
                <a:gd name="T48" fmla="*/ 37 w 294"/>
                <a:gd name="T49" fmla="*/ 21 h 89"/>
                <a:gd name="T50" fmla="*/ 46 w 294"/>
                <a:gd name="T51" fmla="*/ 9 h 89"/>
                <a:gd name="T52" fmla="*/ 59 w 294"/>
                <a:gd name="T53" fmla="*/ 3 h 89"/>
                <a:gd name="T54" fmla="*/ 73 w 294"/>
                <a:gd name="T55" fmla="*/ 0 h 89"/>
                <a:gd name="T56" fmla="*/ 85 w 294"/>
                <a:gd name="T57" fmla="*/ 1 h 89"/>
                <a:gd name="T58" fmla="*/ 94 w 294"/>
                <a:gd name="T59" fmla="*/ 5 h 89"/>
                <a:gd name="T60" fmla="*/ 104 w 294"/>
                <a:gd name="T61" fmla="*/ 9 h 89"/>
                <a:gd name="T62" fmla="*/ 110 w 294"/>
                <a:gd name="T63" fmla="*/ 17 h 89"/>
                <a:gd name="T64" fmla="*/ 294 w 294"/>
                <a:gd name="T65" fmla="*/ 5 h 89"/>
                <a:gd name="T66" fmla="*/ 102 w 294"/>
                <a:gd name="T67" fmla="*/ 40 h 89"/>
                <a:gd name="T68" fmla="*/ 99 w 294"/>
                <a:gd name="T69" fmla="*/ 30 h 89"/>
                <a:gd name="T70" fmla="*/ 93 w 294"/>
                <a:gd name="T71" fmla="*/ 22 h 89"/>
                <a:gd name="T72" fmla="*/ 83 w 294"/>
                <a:gd name="T73" fmla="*/ 17 h 89"/>
                <a:gd name="T74" fmla="*/ 73 w 294"/>
                <a:gd name="T75" fmla="*/ 16 h 89"/>
                <a:gd name="T76" fmla="*/ 62 w 294"/>
                <a:gd name="T77" fmla="*/ 17 h 89"/>
                <a:gd name="T78" fmla="*/ 53 w 294"/>
                <a:gd name="T79" fmla="*/ 24 h 89"/>
                <a:gd name="T80" fmla="*/ 46 w 294"/>
                <a:gd name="T81" fmla="*/ 33 h 89"/>
                <a:gd name="T82" fmla="*/ 45 w 294"/>
                <a:gd name="T83" fmla="*/ 45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89"/>
                <a:gd name="T128" fmla="*/ 294 w 294"/>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89">
                  <a:moveTo>
                    <a:pt x="45" y="45"/>
                  </a:moveTo>
                  <a:lnTo>
                    <a:pt x="46" y="56"/>
                  </a:lnTo>
                  <a:lnTo>
                    <a:pt x="53" y="65"/>
                  </a:lnTo>
                  <a:lnTo>
                    <a:pt x="62" y="72"/>
                  </a:lnTo>
                  <a:lnTo>
                    <a:pt x="73" y="73"/>
                  </a:lnTo>
                  <a:lnTo>
                    <a:pt x="83" y="72"/>
                  </a:lnTo>
                  <a:lnTo>
                    <a:pt x="93" y="65"/>
                  </a:lnTo>
                  <a:lnTo>
                    <a:pt x="99" y="59"/>
                  </a:lnTo>
                  <a:lnTo>
                    <a:pt x="102" y="49"/>
                  </a:lnTo>
                  <a:lnTo>
                    <a:pt x="294" y="84"/>
                  </a:lnTo>
                  <a:lnTo>
                    <a:pt x="110" y="70"/>
                  </a:lnTo>
                  <a:lnTo>
                    <a:pt x="104" y="78"/>
                  </a:lnTo>
                  <a:lnTo>
                    <a:pt x="94" y="84"/>
                  </a:lnTo>
                  <a:lnTo>
                    <a:pt x="85" y="88"/>
                  </a:lnTo>
                  <a:lnTo>
                    <a:pt x="73" y="89"/>
                  </a:lnTo>
                  <a:lnTo>
                    <a:pt x="59" y="86"/>
                  </a:lnTo>
                  <a:lnTo>
                    <a:pt x="46" y="78"/>
                  </a:lnTo>
                  <a:lnTo>
                    <a:pt x="37" y="67"/>
                  </a:lnTo>
                  <a:lnTo>
                    <a:pt x="30" y="53"/>
                  </a:lnTo>
                  <a:lnTo>
                    <a:pt x="0" y="53"/>
                  </a:lnTo>
                  <a:lnTo>
                    <a:pt x="0" y="35"/>
                  </a:lnTo>
                  <a:lnTo>
                    <a:pt x="30" y="35"/>
                  </a:lnTo>
                  <a:lnTo>
                    <a:pt x="37" y="21"/>
                  </a:lnTo>
                  <a:lnTo>
                    <a:pt x="46" y="9"/>
                  </a:lnTo>
                  <a:lnTo>
                    <a:pt x="59" y="3"/>
                  </a:lnTo>
                  <a:lnTo>
                    <a:pt x="73" y="0"/>
                  </a:lnTo>
                  <a:lnTo>
                    <a:pt x="85" y="1"/>
                  </a:lnTo>
                  <a:lnTo>
                    <a:pt x="94" y="5"/>
                  </a:lnTo>
                  <a:lnTo>
                    <a:pt x="104" y="9"/>
                  </a:lnTo>
                  <a:lnTo>
                    <a:pt x="110" y="17"/>
                  </a:lnTo>
                  <a:lnTo>
                    <a:pt x="294" y="5"/>
                  </a:lnTo>
                  <a:lnTo>
                    <a:pt x="102" y="40"/>
                  </a:lnTo>
                  <a:lnTo>
                    <a:pt x="99" y="30"/>
                  </a:lnTo>
                  <a:lnTo>
                    <a:pt x="93" y="22"/>
                  </a:lnTo>
                  <a:lnTo>
                    <a:pt x="83" y="17"/>
                  </a:lnTo>
                  <a:lnTo>
                    <a:pt x="73" y="16"/>
                  </a:lnTo>
                  <a:lnTo>
                    <a:pt x="62" y="17"/>
                  </a:lnTo>
                  <a:lnTo>
                    <a:pt x="53" y="24"/>
                  </a:lnTo>
                  <a:lnTo>
                    <a:pt x="46" y="33"/>
                  </a:lnTo>
                  <a:lnTo>
                    <a:pt x="45" y="4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6"/>
            <p:cNvSpPr>
              <a:spLocks/>
            </p:cNvSpPr>
            <p:nvPr/>
          </p:nvSpPr>
          <p:spPr bwMode="auto">
            <a:xfrm>
              <a:off x="2397" y="3618"/>
              <a:ext cx="294" cy="89"/>
            </a:xfrm>
            <a:custGeom>
              <a:avLst/>
              <a:gdLst>
                <a:gd name="T0" fmla="*/ 45 w 294"/>
                <a:gd name="T1" fmla="*/ 45 h 89"/>
                <a:gd name="T2" fmla="*/ 45 w 294"/>
                <a:gd name="T3" fmla="*/ 45 h 89"/>
                <a:gd name="T4" fmla="*/ 46 w 294"/>
                <a:gd name="T5" fmla="*/ 56 h 89"/>
                <a:gd name="T6" fmla="*/ 53 w 294"/>
                <a:gd name="T7" fmla="*/ 65 h 89"/>
                <a:gd name="T8" fmla="*/ 62 w 294"/>
                <a:gd name="T9" fmla="*/ 72 h 89"/>
                <a:gd name="T10" fmla="*/ 73 w 294"/>
                <a:gd name="T11" fmla="*/ 73 h 89"/>
                <a:gd name="T12" fmla="*/ 73 w 294"/>
                <a:gd name="T13" fmla="*/ 73 h 89"/>
                <a:gd name="T14" fmla="*/ 83 w 294"/>
                <a:gd name="T15" fmla="*/ 72 h 89"/>
                <a:gd name="T16" fmla="*/ 93 w 294"/>
                <a:gd name="T17" fmla="*/ 65 h 89"/>
                <a:gd name="T18" fmla="*/ 99 w 294"/>
                <a:gd name="T19" fmla="*/ 59 h 89"/>
                <a:gd name="T20" fmla="*/ 102 w 294"/>
                <a:gd name="T21" fmla="*/ 49 h 89"/>
                <a:gd name="T22" fmla="*/ 294 w 294"/>
                <a:gd name="T23" fmla="*/ 84 h 89"/>
                <a:gd name="T24" fmla="*/ 110 w 294"/>
                <a:gd name="T25" fmla="*/ 70 h 89"/>
                <a:gd name="T26" fmla="*/ 110 w 294"/>
                <a:gd name="T27" fmla="*/ 70 h 89"/>
                <a:gd name="T28" fmla="*/ 104 w 294"/>
                <a:gd name="T29" fmla="*/ 78 h 89"/>
                <a:gd name="T30" fmla="*/ 94 w 294"/>
                <a:gd name="T31" fmla="*/ 84 h 89"/>
                <a:gd name="T32" fmla="*/ 85 w 294"/>
                <a:gd name="T33" fmla="*/ 88 h 89"/>
                <a:gd name="T34" fmla="*/ 73 w 294"/>
                <a:gd name="T35" fmla="*/ 89 h 89"/>
                <a:gd name="T36" fmla="*/ 73 w 294"/>
                <a:gd name="T37" fmla="*/ 89 h 89"/>
                <a:gd name="T38" fmla="*/ 59 w 294"/>
                <a:gd name="T39" fmla="*/ 86 h 89"/>
                <a:gd name="T40" fmla="*/ 46 w 294"/>
                <a:gd name="T41" fmla="*/ 78 h 89"/>
                <a:gd name="T42" fmla="*/ 37 w 294"/>
                <a:gd name="T43" fmla="*/ 67 h 89"/>
                <a:gd name="T44" fmla="*/ 30 w 294"/>
                <a:gd name="T45" fmla="*/ 53 h 89"/>
                <a:gd name="T46" fmla="*/ 30 w 294"/>
                <a:gd name="T47" fmla="*/ 53 h 89"/>
                <a:gd name="T48" fmla="*/ 0 w 294"/>
                <a:gd name="T49" fmla="*/ 53 h 89"/>
                <a:gd name="T50" fmla="*/ 0 w 294"/>
                <a:gd name="T51" fmla="*/ 35 h 89"/>
                <a:gd name="T52" fmla="*/ 30 w 294"/>
                <a:gd name="T53" fmla="*/ 35 h 89"/>
                <a:gd name="T54" fmla="*/ 30 w 294"/>
                <a:gd name="T55" fmla="*/ 35 h 89"/>
                <a:gd name="T56" fmla="*/ 30 w 294"/>
                <a:gd name="T57" fmla="*/ 35 h 89"/>
                <a:gd name="T58" fmla="*/ 37 w 294"/>
                <a:gd name="T59" fmla="*/ 21 h 89"/>
                <a:gd name="T60" fmla="*/ 46 w 294"/>
                <a:gd name="T61" fmla="*/ 9 h 89"/>
                <a:gd name="T62" fmla="*/ 59 w 294"/>
                <a:gd name="T63" fmla="*/ 3 h 89"/>
                <a:gd name="T64" fmla="*/ 73 w 294"/>
                <a:gd name="T65" fmla="*/ 0 h 89"/>
                <a:gd name="T66" fmla="*/ 73 w 294"/>
                <a:gd name="T67" fmla="*/ 0 h 89"/>
                <a:gd name="T68" fmla="*/ 85 w 294"/>
                <a:gd name="T69" fmla="*/ 1 h 89"/>
                <a:gd name="T70" fmla="*/ 94 w 294"/>
                <a:gd name="T71" fmla="*/ 5 h 89"/>
                <a:gd name="T72" fmla="*/ 104 w 294"/>
                <a:gd name="T73" fmla="*/ 9 h 89"/>
                <a:gd name="T74" fmla="*/ 110 w 294"/>
                <a:gd name="T75" fmla="*/ 17 h 89"/>
                <a:gd name="T76" fmla="*/ 294 w 294"/>
                <a:gd name="T77" fmla="*/ 5 h 89"/>
                <a:gd name="T78" fmla="*/ 102 w 294"/>
                <a:gd name="T79" fmla="*/ 40 h 89"/>
                <a:gd name="T80" fmla="*/ 102 w 294"/>
                <a:gd name="T81" fmla="*/ 40 h 89"/>
                <a:gd name="T82" fmla="*/ 99 w 294"/>
                <a:gd name="T83" fmla="*/ 30 h 89"/>
                <a:gd name="T84" fmla="*/ 93 w 294"/>
                <a:gd name="T85" fmla="*/ 22 h 89"/>
                <a:gd name="T86" fmla="*/ 83 w 294"/>
                <a:gd name="T87" fmla="*/ 17 h 89"/>
                <a:gd name="T88" fmla="*/ 73 w 294"/>
                <a:gd name="T89" fmla="*/ 16 h 89"/>
                <a:gd name="T90" fmla="*/ 73 w 294"/>
                <a:gd name="T91" fmla="*/ 16 h 89"/>
                <a:gd name="T92" fmla="*/ 62 w 294"/>
                <a:gd name="T93" fmla="*/ 17 h 89"/>
                <a:gd name="T94" fmla="*/ 53 w 294"/>
                <a:gd name="T95" fmla="*/ 24 h 89"/>
                <a:gd name="T96" fmla="*/ 46 w 294"/>
                <a:gd name="T97" fmla="*/ 33 h 89"/>
                <a:gd name="T98" fmla="*/ 45 w 294"/>
                <a:gd name="T99" fmla="*/ 45 h 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4"/>
                <a:gd name="T151" fmla="*/ 0 h 89"/>
                <a:gd name="T152" fmla="*/ 294 w 294"/>
                <a:gd name="T153" fmla="*/ 89 h 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4" h="89">
                  <a:moveTo>
                    <a:pt x="45" y="45"/>
                  </a:moveTo>
                  <a:lnTo>
                    <a:pt x="45" y="45"/>
                  </a:lnTo>
                  <a:lnTo>
                    <a:pt x="46" y="56"/>
                  </a:lnTo>
                  <a:lnTo>
                    <a:pt x="53" y="65"/>
                  </a:lnTo>
                  <a:lnTo>
                    <a:pt x="62" y="72"/>
                  </a:lnTo>
                  <a:lnTo>
                    <a:pt x="73" y="73"/>
                  </a:lnTo>
                  <a:lnTo>
                    <a:pt x="83" y="72"/>
                  </a:lnTo>
                  <a:lnTo>
                    <a:pt x="93" y="65"/>
                  </a:lnTo>
                  <a:lnTo>
                    <a:pt x="99" y="59"/>
                  </a:lnTo>
                  <a:lnTo>
                    <a:pt x="102" y="49"/>
                  </a:lnTo>
                  <a:lnTo>
                    <a:pt x="294" y="84"/>
                  </a:lnTo>
                  <a:lnTo>
                    <a:pt x="110" y="70"/>
                  </a:lnTo>
                  <a:lnTo>
                    <a:pt x="104" y="78"/>
                  </a:lnTo>
                  <a:lnTo>
                    <a:pt x="94" y="84"/>
                  </a:lnTo>
                  <a:lnTo>
                    <a:pt x="85" y="88"/>
                  </a:lnTo>
                  <a:lnTo>
                    <a:pt x="73" y="89"/>
                  </a:lnTo>
                  <a:lnTo>
                    <a:pt x="59" y="86"/>
                  </a:lnTo>
                  <a:lnTo>
                    <a:pt x="46" y="78"/>
                  </a:lnTo>
                  <a:lnTo>
                    <a:pt x="37" y="67"/>
                  </a:lnTo>
                  <a:lnTo>
                    <a:pt x="30" y="53"/>
                  </a:lnTo>
                  <a:lnTo>
                    <a:pt x="0" y="53"/>
                  </a:lnTo>
                  <a:lnTo>
                    <a:pt x="0" y="35"/>
                  </a:lnTo>
                  <a:lnTo>
                    <a:pt x="30" y="35"/>
                  </a:lnTo>
                  <a:lnTo>
                    <a:pt x="37" y="21"/>
                  </a:lnTo>
                  <a:lnTo>
                    <a:pt x="46" y="9"/>
                  </a:lnTo>
                  <a:lnTo>
                    <a:pt x="59" y="3"/>
                  </a:lnTo>
                  <a:lnTo>
                    <a:pt x="73" y="0"/>
                  </a:lnTo>
                  <a:lnTo>
                    <a:pt x="85" y="1"/>
                  </a:lnTo>
                  <a:lnTo>
                    <a:pt x="94" y="5"/>
                  </a:lnTo>
                  <a:lnTo>
                    <a:pt x="104" y="9"/>
                  </a:lnTo>
                  <a:lnTo>
                    <a:pt x="110" y="17"/>
                  </a:lnTo>
                  <a:lnTo>
                    <a:pt x="294" y="5"/>
                  </a:lnTo>
                  <a:lnTo>
                    <a:pt x="102" y="40"/>
                  </a:lnTo>
                  <a:lnTo>
                    <a:pt x="99" y="30"/>
                  </a:lnTo>
                  <a:lnTo>
                    <a:pt x="93" y="22"/>
                  </a:lnTo>
                  <a:lnTo>
                    <a:pt x="83" y="17"/>
                  </a:lnTo>
                  <a:lnTo>
                    <a:pt x="73" y="16"/>
                  </a:lnTo>
                  <a:lnTo>
                    <a:pt x="62" y="17"/>
                  </a:lnTo>
                  <a:lnTo>
                    <a:pt x="53" y="24"/>
                  </a:lnTo>
                  <a:lnTo>
                    <a:pt x="46" y="33"/>
                  </a:lnTo>
                  <a:lnTo>
                    <a:pt x="4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5" name="Freeform 37"/>
            <p:cNvSpPr>
              <a:spLocks/>
            </p:cNvSpPr>
            <p:nvPr/>
          </p:nvSpPr>
          <p:spPr bwMode="auto">
            <a:xfrm>
              <a:off x="2968" y="3030"/>
              <a:ext cx="390" cy="438"/>
            </a:xfrm>
            <a:custGeom>
              <a:avLst/>
              <a:gdLst>
                <a:gd name="T0" fmla="*/ 64 w 390"/>
                <a:gd name="T1" fmla="*/ 11 h 438"/>
                <a:gd name="T2" fmla="*/ 37 w 390"/>
                <a:gd name="T3" fmla="*/ 26 h 438"/>
                <a:gd name="T4" fmla="*/ 18 w 390"/>
                <a:gd name="T5" fmla="*/ 47 h 438"/>
                <a:gd name="T6" fmla="*/ 5 w 390"/>
                <a:gd name="T7" fmla="*/ 72 h 438"/>
                <a:gd name="T8" fmla="*/ 0 w 390"/>
                <a:gd name="T9" fmla="*/ 98 h 438"/>
                <a:gd name="T10" fmla="*/ 0 w 390"/>
                <a:gd name="T11" fmla="*/ 125 h 438"/>
                <a:gd name="T12" fmla="*/ 3 w 390"/>
                <a:gd name="T13" fmla="*/ 150 h 438"/>
                <a:gd name="T14" fmla="*/ 11 w 390"/>
                <a:gd name="T15" fmla="*/ 173 h 438"/>
                <a:gd name="T16" fmla="*/ 19 w 390"/>
                <a:gd name="T17" fmla="*/ 190 h 438"/>
                <a:gd name="T18" fmla="*/ 27 w 390"/>
                <a:gd name="T19" fmla="*/ 229 h 438"/>
                <a:gd name="T20" fmla="*/ 21 w 390"/>
                <a:gd name="T21" fmla="*/ 280 h 438"/>
                <a:gd name="T22" fmla="*/ 16 w 390"/>
                <a:gd name="T23" fmla="*/ 332 h 438"/>
                <a:gd name="T24" fmla="*/ 26 w 390"/>
                <a:gd name="T25" fmla="*/ 377 h 438"/>
                <a:gd name="T26" fmla="*/ 37 w 390"/>
                <a:gd name="T27" fmla="*/ 395 h 438"/>
                <a:gd name="T28" fmla="*/ 51 w 390"/>
                <a:gd name="T29" fmla="*/ 411 h 438"/>
                <a:gd name="T30" fmla="*/ 70 w 390"/>
                <a:gd name="T31" fmla="*/ 425 h 438"/>
                <a:gd name="T32" fmla="*/ 94 w 390"/>
                <a:gd name="T33" fmla="*/ 435 h 438"/>
                <a:gd name="T34" fmla="*/ 125 w 390"/>
                <a:gd name="T35" fmla="*/ 438 h 438"/>
                <a:gd name="T36" fmla="*/ 162 w 390"/>
                <a:gd name="T37" fmla="*/ 433 h 438"/>
                <a:gd name="T38" fmla="*/ 205 w 390"/>
                <a:gd name="T39" fmla="*/ 420 h 438"/>
                <a:gd name="T40" fmla="*/ 258 w 390"/>
                <a:gd name="T41" fmla="*/ 398 h 438"/>
                <a:gd name="T42" fmla="*/ 307 w 390"/>
                <a:gd name="T43" fmla="*/ 371 h 438"/>
                <a:gd name="T44" fmla="*/ 344 w 390"/>
                <a:gd name="T45" fmla="*/ 345 h 438"/>
                <a:gd name="T46" fmla="*/ 370 w 390"/>
                <a:gd name="T47" fmla="*/ 321 h 438"/>
                <a:gd name="T48" fmla="*/ 384 w 390"/>
                <a:gd name="T49" fmla="*/ 299 h 438"/>
                <a:gd name="T50" fmla="*/ 390 w 390"/>
                <a:gd name="T51" fmla="*/ 277 h 438"/>
                <a:gd name="T52" fmla="*/ 390 w 390"/>
                <a:gd name="T53" fmla="*/ 257 h 438"/>
                <a:gd name="T54" fmla="*/ 386 w 390"/>
                <a:gd name="T55" fmla="*/ 237 h 438"/>
                <a:gd name="T56" fmla="*/ 376 w 390"/>
                <a:gd name="T57" fmla="*/ 219 h 438"/>
                <a:gd name="T58" fmla="*/ 363 w 390"/>
                <a:gd name="T59" fmla="*/ 201 h 438"/>
                <a:gd name="T60" fmla="*/ 346 w 390"/>
                <a:gd name="T61" fmla="*/ 184 h 438"/>
                <a:gd name="T62" fmla="*/ 326 w 390"/>
                <a:gd name="T63" fmla="*/ 166 h 438"/>
                <a:gd name="T64" fmla="*/ 306 w 390"/>
                <a:gd name="T65" fmla="*/ 149 h 438"/>
                <a:gd name="T66" fmla="*/ 285 w 390"/>
                <a:gd name="T67" fmla="*/ 133 h 438"/>
                <a:gd name="T68" fmla="*/ 264 w 390"/>
                <a:gd name="T69" fmla="*/ 117 h 438"/>
                <a:gd name="T70" fmla="*/ 248 w 390"/>
                <a:gd name="T71" fmla="*/ 99 h 438"/>
                <a:gd name="T72" fmla="*/ 234 w 390"/>
                <a:gd name="T73" fmla="*/ 83 h 438"/>
                <a:gd name="T74" fmla="*/ 221 w 390"/>
                <a:gd name="T75" fmla="*/ 66 h 438"/>
                <a:gd name="T76" fmla="*/ 208 w 390"/>
                <a:gd name="T77" fmla="*/ 48 h 438"/>
                <a:gd name="T78" fmla="*/ 194 w 390"/>
                <a:gd name="T79" fmla="*/ 31 h 438"/>
                <a:gd name="T80" fmla="*/ 176 w 390"/>
                <a:gd name="T81" fmla="*/ 16 h 438"/>
                <a:gd name="T82" fmla="*/ 154 w 390"/>
                <a:gd name="T83" fmla="*/ 7 h 438"/>
                <a:gd name="T84" fmla="*/ 130 w 390"/>
                <a:gd name="T85" fmla="*/ 0 h 438"/>
                <a:gd name="T86" fmla="*/ 99 w 390"/>
                <a:gd name="T87" fmla="*/ 2 h 438"/>
                <a:gd name="T88" fmla="*/ 64 w 390"/>
                <a:gd name="T89" fmla="*/ 11 h 4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438"/>
                <a:gd name="T137" fmla="*/ 390 w 390"/>
                <a:gd name="T138" fmla="*/ 438 h 4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438">
                  <a:moveTo>
                    <a:pt x="64" y="11"/>
                  </a:moveTo>
                  <a:lnTo>
                    <a:pt x="37" y="26"/>
                  </a:lnTo>
                  <a:lnTo>
                    <a:pt x="18" y="47"/>
                  </a:lnTo>
                  <a:lnTo>
                    <a:pt x="5" y="72"/>
                  </a:lnTo>
                  <a:lnTo>
                    <a:pt x="0" y="98"/>
                  </a:lnTo>
                  <a:lnTo>
                    <a:pt x="0" y="125"/>
                  </a:lnTo>
                  <a:lnTo>
                    <a:pt x="3" y="150"/>
                  </a:lnTo>
                  <a:lnTo>
                    <a:pt x="11" y="173"/>
                  </a:lnTo>
                  <a:lnTo>
                    <a:pt x="19" y="190"/>
                  </a:lnTo>
                  <a:lnTo>
                    <a:pt x="27" y="229"/>
                  </a:lnTo>
                  <a:lnTo>
                    <a:pt x="21" y="280"/>
                  </a:lnTo>
                  <a:lnTo>
                    <a:pt x="16" y="332"/>
                  </a:lnTo>
                  <a:lnTo>
                    <a:pt x="26" y="377"/>
                  </a:lnTo>
                  <a:lnTo>
                    <a:pt x="37" y="395"/>
                  </a:lnTo>
                  <a:lnTo>
                    <a:pt x="51" y="411"/>
                  </a:lnTo>
                  <a:lnTo>
                    <a:pt x="70" y="425"/>
                  </a:lnTo>
                  <a:lnTo>
                    <a:pt x="94" y="435"/>
                  </a:lnTo>
                  <a:lnTo>
                    <a:pt x="125" y="438"/>
                  </a:lnTo>
                  <a:lnTo>
                    <a:pt x="162" y="433"/>
                  </a:lnTo>
                  <a:lnTo>
                    <a:pt x="205" y="420"/>
                  </a:lnTo>
                  <a:lnTo>
                    <a:pt x="258" y="398"/>
                  </a:lnTo>
                  <a:lnTo>
                    <a:pt x="307" y="371"/>
                  </a:lnTo>
                  <a:lnTo>
                    <a:pt x="344" y="345"/>
                  </a:lnTo>
                  <a:lnTo>
                    <a:pt x="370" y="321"/>
                  </a:lnTo>
                  <a:lnTo>
                    <a:pt x="384" y="299"/>
                  </a:lnTo>
                  <a:lnTo>
                    <a:pt x="390" y="277"/>
                  </a:lnTo>
                  <a:lnTo>
                    <a:pt x="390" y="257"/>
                  </a:lnTo>
                  <a:lnTo>
                    <a:pt x="386" y="237"/>
                  </a:lnTo>
                  <a:lnTo>
                    <a:pt x="376" y="219"/>
                  </a:lnTo>
                  <a:lnTo>
                    <a:pt x="363" y="201"/>
                  </a:lnTo>
                  <a:lnTo>
                    <a:pt x="346" y="184"/>
                  </a:lnTo>
                  <a:lnTo>
                    <a:pt x="326" y="166"/>
                  </a:lnTo>
                  <a:lnTo>
                    <a:pt x="306" y="149"/>
                  </a:lnTo>
                  <a:lnTo>
                    <a:pt x="285" y="133"/>
                  </a:lnTo>
                  <a:lnTo>
                    <a:pt x="264" y="117"/>
                  </a:lnTo>
                  <a:lnTo>
                    <a:pt x="248" y="99"/>
                  </a:lnTo>
                  <a:lnTo>
                    <a:pt x="234" y="83"/>
                  </a:lnTo>
                  <a:lnTo>
                    <a:pt x="221" y="66"/>
                  </a:lnTo>
                  <a:lnTo>
                    <a:pt x="208" y="48"/>
                  </a:lnTo>
                  <a:lnTo>
                    <a:pt x="194" y="31"/>
                  </a:lnTo>
                  <a:lnTo>
                    <a:pt x="176" y="16"/>
                  </a:lnTo>
                  <a:lnTo>
                    <a:pt x="154" y="7"/>
                  </a:lnTo>
                  <a:lnTo>
                    <a:pt x="130" y="0"/>
                  </a:lnTo>
                  <a:lnTo>
                    <a:pt x="99" y="2"/>
                  </a:lnTo>
                  <a:lnTo>
                    <a:pt x="6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38"/>
            <p:cNvSpPr>
              <a:spLocks/>
            </p:cNvSpPr>
            <p:nvPr/>
          </p:nvSpPr>
          <p:spPr bwMode="auto">
            <a:xfrm>
              <a:off x="2968" y="3030"/>
              <a:ext cx="390" cy="438"/>
            </a:xfrm>
            <a:custGeom>
              <a:avLst/>
              <a:gdLst>
                <a:gd name="T0" fmla="*/ 64 w 390"/>
                <a:gd name="T1" fmla="*/ 11 h 438"/>
                <a:gd name="T2" fmla="*/ 64 w 390"/>
                <a:gd name="T3" fmla="*/ 11 h 438"/>
                <a:gd name="T4" fmla="*/ 37 w 390"/>
                <a:gd name="T5" fmla="*/ 26 h 438"/>
                <a:gd name="T6" fmla="*/ 18 w 390"/>
                <a:gd name="T7" fmla="*/ 47 h 438"/>
                <a:gd name="T8" fmla="*/ 5 w 390"/>
                <a:gd name="T9" fmla="*/ 72 h 438"/>
                <a:gd name="T10" fmla="*/ 0 w 390"/>
                <a:gd name="T11" fmla="*/ 98 h 438"/>
                <a:gd name="T12" fmla="*/ 0 w 390"/>
                <a:gd name="T13" fmla="*/ 125 h 438"/>
                <a:gd name="T14" fmla="*/ 3 w 390"/>
                <a:gd name="T15" fmla="*/ 150 h 438"/>
                <a:gd name="T16" fmla="*/ 11 w 390"/>
                <a:gd name="T17" fmla="*/ 173 h 438"/>
                <a:gd name="T18" fmla="*/ 19 w 390"/>
                <a:gd name="T19" fmla="*/ 190 h 438"/>
                <a:gd name="T20" fmla="*/ 19 w 390"/>
                <a:gd name="T21" fmla="*/ 190 h 438"/>
                <a:gd name="T22" fmla="*/ 27 w 390"/>
                <a:gd name="T23" fmla="*/ 229 h 438"/>
                <a:gd name="T24" fmla="*/ 21 w 390"/>
                <a:gd name="T25" fmla="*/ 280 h 438"/>
                <a:gd name="T26" fmla="*/ 16 w 390"/>
                <a:gd name="T27" fmla="*/ 332 h 438"/>
                <a:gd name="T28" fmla="*/ 26 w 390"/>
                <a:gd name="T29" fmla="*/ 377 h 438"/>
                <a:gd name="T30" fmla="*/ 26 w 390"/>
                <a:gd name="T31" fmla="*/ 377 h 438"/>
                <a:gd name="T32" fmla="*/ 37 w 390"/>
                <a:gd name="T33" fmla="*/ 395 h 438"/>
                <a:gd name="T34" fmla="*/ 51 w 390"/>
                <a:gd name="T35" fmla="*/ 411 h 438"/>
                <a:gd name="T36" fmla="*/ 70 w 390"/>
                <a:gd name="T37" fmla="*/ 425 h 438"/>
                <a:gd name="T38" fmla="*/ 94 w 390"/>
                <a:gd name="T39" fmla="*/ 435 h 438"/>
                <a:gd name="T40" fmla="*/ 125 w 390"/>
                <a:gd name="T41" fmla="*/ 438 h 438"/>
                <a:gd name="T42" fmla="*/ 162 w 390"/>
                <a:gd name="T43" fmla="*/ 433 h 438"/>
                <a:gd name="T44" fmla="*/ 205 w 390"/>
                <a:gd name="T45" fmla="*/ 420 h 438"/>
                <a:gd name="T46" fmla="*/ 258 w 390"/>
                <a:gd name="T47" fmla="*/ 398 h 438"/>
                <a:gd name="T48" fmla="*/ 258 w 390"/>
                <a:gd name="T49" fmla="*/ 398 h 438"/>
                <a:gd name="T50" fmla="*/ 307 w 390"/>
                <a:gd name="T51" fmla="*/ 371 h 438"/>
                <a:gd name="T52" fmla="*/ 344 w 390"/>
                <a:gd name="T53" fmla="*/ 345 h 438"/>
                <a:gd name="T54" fmla="*/ 370 w 390"/>
                <a:gd name="T55" fmla="*/ 321 h 438"/>
                <a:gd name="T56" fmla="*/ 384 w 390"/>
                <a:gd name="T57" fmla="*/ 299 h 438"/>
                <a:gd name="T58" fmla="*/ 390 w 390"/>
                <a:gd name="T59" fmla="*/ 277 h 438"/>
                <a:gd name="T60" fmla="*/ 390 w 390"/>
                <a:gd name="T61" fmla="*/ 257 h 438"/>
                <a:gd name="T62" fmla="*/ 386 w 390"/>
                <a:gd name="T63" fmla="*/ 237 h 438"/>
                <a:gd name="T64" fmla="*/ 376 w 390"/>
                <a:gd name="T65" fmla="*/ 219 h 438"/>
                <a:gd name="T66" fmla="*/ 376 w 390"/>
                <a:gd name="T67" fmla="*/ 219 h 438"/>
                <a:gd name="T68" fmla="*/ 363 w 390"/>
                <a:gd name="T69" fmla="*/ 201 h 438"/>
                <a:gd name="T70" fmla="*/ 346 w 390"/>
                <a:gd name="T71" fmla="*/ 184 h 438"/>
                <a:gd name="T72" fmla="*/ 326 w 390"/>
                <a:gd name="T73" fmla="*/ 166 h 438"/>
                <a:gd name="T74" fmla="*/ 306 w 390"/>
                <a:gd name="T75" fmla="*/ 149 h 438"/>
                <a:gd name="T76" fmla="*/ 285 w 390"/>
                <a:gd name="T77" fmla="*/ 133 h 438"/>
                <a:gd name="T78" fmla="*/ 264 w 390"/>
                <a:gd name="T79" fmla="*/ 117 h 438"/>
                <a:gd name="T80" fmla="*/ 248 w 390"/>
                <a:gd name="T81" fmla="*/ 99 h 438"/>
                <a:gd name="T82" fmla="*/ 234 w 390"/>
                <a:gd name="T83" fmla="*/ 83 h 438"/>
                <a:gd name="T84" fmla="*/ 234 w 390"/>
                <a:gd name="T85" fmla="*/ 83 h 438"/>
                <a:gd name="T86" fmla="*/ 221 w 390"/>
                <a:gd name="T87" fmla="*/ 66 h 438"/>
                <a:gd name="T88" fmla="*/ 208 w 390"/>
                <a:gd name="T89" fmla="*/ 48 h 438"/>
                <a:gd name="T90" fmla="*/ 194 w 390"/>
                <a:gd name="T91" fmla="*/ 31 h 438"/>
                <a:gd name="T92" fmla="*/ 176 w 390"/>
                <a:gd name="T93" fmla="*/ 16 h 438"/>
                <a:gd name="T94" fmla="*/ 154 w 390"/>
                <a:gd name="T95" fmla="*/ 7 h 438"/>
                <a:gd name="T96" fmla="*/ 130 w 390"/>
                <a:gd name="T97" fmla="*/ 0 h 438"/>
                <a:gd name="T98" fmla="*/ 99 w 390"/>
                <a:gd name="T99" fmla="*/ 2 h 438"/>
                <a:gd name="T100" fmla="*/ 64 w 390"/>
                <a:gd name="T101" fmla="*/ 11 h 4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0"/>
                <a:gd name="T154" fmla="*/ 0 h 438"/>
                <a:gd name="T155" fmla="*/ 390 w 390"/>
                <a:gd name="T156" fmla="*/ 438 h 4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0" h="438">
                  <a:moveTo>
                    <a:pt x="64" y="11"/>
                  </a:moveTo>
                  <a:lnTo>
                    <a:pt x="64" y="11"/>
                  </a:lnTo>
                  <a:lnTo>
                    <a:pt x="37" y="26"/>
                  </a:lnTo>
                  <a:lnTo>
                    <a:pt x="18" y="47"/>
                  </a:lnTo>
                  <a:lnTo>
                    <a:pt x="5" y="72"/>
                  </a:lnTo>
                  <a:lnTo>
                    <a:pt x="0" y="98"/>
                  </a:lnTo>
                  <a:lnTo>
                    <a:pt x="0" y="125"/>
                  </a:lnTo>
                  <a:lnTo>
                    <a:pt x="3" y="150"/>
                  </a:lnTo>
                  <a:lnTo>
                    <a:pt x="11" y="173"/>
                  </a:lnTo>
                  <a:lnTo>
                    <a:pt x="19" y="190"/>
                  </a:lnTo>
                  <a:lnTo>
                    <a:pt x="27" y="229"/>
                  </a:lnTo>
                  <a:lnTo>
                    <a:pt x="21" y="280"/>
                  </a:lnTo>
                  <a:lnTo>
                    <a:pt x="16" y="332"/>
                  </a:lnTo>
                  <a:lnTo>
                    <a:pt x="26" y="377"/>
                  </a:lnTo>
                  <a:lnTo>
                    <a:pt x="37" y="395"/>
                  </a:lnTo>
                  <a:lnTo>
                    <a:pt x="51" y="411"/>
                  </a:lnTo>
                  <a:lnTo>
                    <a:pt x="70" y="425"/>
                  </a:lnTo>
                  <a:lnTo>
                    <a:pt x="94" y="435"/>
                  </a:lnTo>
                  <a:lnTo>
                    <a:pt x="125" y="438"/>
                  </a:lnTo>
                  <a:lnTo>
                    <a:pt x="162" y="433"/>
                  </a:lnTo>
                  <a:lnTo>
                    <a:pt x="205" y="420"/>
                  </a:lnTo>
                  <a:lnTo>
                    <a:pt x="258" y="398"/>
                  </a:lnTo>
                  <a:lnTo>
                    <a:pt x="307" y="371"/>
                  </a:lnTo>
                  <a:lnTo>
                    <a:pt x="344" y="345"/>
                  </a:lnTo>
                  <a:lnTo>
                    <a:pt x="370" y="321"/>
                  </a:lnTo>
                  <a:lnTo>
                    <a:pt x="384" y="299"/>
                  </a:lnTo>
                  <a:lnTo>
                    <a:pt x="390" y="277"/>
                  </a:lnTo>
                  <a:lnTo>
                    <a:pt x="390" y="257"/>
                  </a:lnTo>
                  <a:lnTo>
                    <a:pt x="386" y="237"/>
                  </a:lnTo>
                  <a:lnTo>
                    <a:pt x="376" y="219"/>
                  </a:lnTo>
                  <a:lnTo>
                    <a:pt x="363" y="201"/>
                  </a:lnTo>
                  <a:lnTo>
                    <a:pt x="346" y="184"/>
                  </a:lnTo>
                  <a:lnTo>
                    <a:pt x="326" y="166"/>
                  </a:lnTo>
                  <a:lnTo>
                    <a:pt x="306" y="149"/>
                  </a:lnTo>
                  <a:lnTo>
                    <a:pt x="285" y="133"/>
                  </a:lnTo>
                  <a:lnTo>
                    <a:pt x="264" y="117"/>
                  </a:lnTo>
                  <a:lnTo>
                    <a:pt x="248" y="99"/>
                  </a:lnTo>
                  <a:lnTo>
                    <a:pt x="234" y="83"/>
                  </a:lnTo>
                  <a:lnTo>
                    <a:pt x="221" y="66"/>
                  </a:lnTo>
                  <a:lnTo>
                    <a:pt x="208" y="48"/>
                  </a:lnTo>
                  <a:lnTo>
                    <a:pt x="194" y="31"/>
                  </a:lnTo>
                  <a:lnTo>
                    <a:pt x="176" y="16"/>
                  </a:lnTo>
                  <a:lnTo>
                    <a:pt x="154" y="7"/>
                  </a:lnTo>
                  <a:lnTo>
                    <a:pt x="130" y="0"/>
                  </a:lnTo>
                  <a:lnTo>
                    <a:pt x="99" y="2"/>
                  </a:lnTo>
                  <a:lnTo>
                    <a:pt x="64"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7" name="Freeform 39"/>
            <p:cNvSpPr>
              <a:spLocks/>
            </p:cNvSpPr>
            <p:nvPr/>
          </p:nvSpPr>
          <p:spPr bwMode="auto">
            <a:xfrm>
              <a:off x="2886" y="3412"/>
              <a:ext cx="327" cy="407"/>
            </a:xfrm>
            <a:custGeom>
              <a:avLst/>
              <a:gdLst>
                <a:gd name="T0" fmla="*/ 28 w 327"/>
                <a:gd name="T1" fmla="*/ 407 h 407"/>
                <a:gd name="T2" fmla="*/ 42 w 327"/>
                <a:gd name="T3" fmla="*/ 404 h 407"/>
                <a:gd name="T4" fmla="*/ 60 w 327"/>
                <a:gd name="T5" fmla="*/ 399 h 407"/>
                <a:gd name="T6" fmla="*/ 79 w 327"/>
                <a:gd name="T7" fmla="*/ 394 h 407"/>
                <a:gd name="T8" fmla="*/ 100 w 327"/>
                <a:gd name="T9" fmla="*/ 386 h 407"/>
                <a:gd name="T10" fmla="*/ 120 w 327"/>
                <a:gd name="T11" fmla="*/ 380 h 407"/>
                <a:gd name="T12" fmla="*/ 140 w 327"/>
                <a:gd name="T13" fmla="*/ 374 h 407"/>
                <a:gd name="T14" fmla="*/ 157 w 327"/>
                <a:gd name="T15" fmla="*/ 369 h 407"/>
                <a:gd name="T16" fmla="*/ 170 w 327"/>
                <a:gd name="T17" fmla="*/ 366 h 407"/>
                <a:gd name="T18" fmla="*/ 183 w 327"/>
                <a:gd name="T19" fmla="*/ 361 h 407"/>
                <a:gd name="T20" fmla="*/ 199 w 327"/>
                <a:gd name="T21" fmla="*/ 354 h 407"/>
                <a:gd name="T22" fmla="*/ 216 w 327"/>
                <a:gd name="T23" fmla="*/ 346 h 407"/>
                <a:gd name="T24" fmla="*/ 232 w 327"/>
                <a:gd name="T25" fmla="*/ 334 h 407"/>
                <a:gd name="T26" fmla="*/ 248 w 327"/>
                <a:gd name="T27" fmla="*/ 321 h 407"/>
                <a:gd name="T28" fmla="*/ 261 w 327"/>
                <a:gd name="T29" fmla="*/ 305 h 407"/>
                <a:gd name="T30" fmla="*/ 269 w 327"/>
                <a:gd name="T31" fmla="*/ 286 h 407"/>
                <a:gd name="T32" fmla="*/ 274 w 327"/>
                <a:gd name="T33" fmla="*/ 265 h 407"/>
                <a:gd name="T34" fmla="*/ 277 w 327"/>
                <a:gd name="T35" fmla="*/ 241 h 407"/>
                <a:gd name="T36" fmla="*/ 282 w 327"/>
                <a:gd name="T37" fmla="*/ 214 h 407"/>
                <a:gd name="T38" fmla="*/ 290 w 327"/>
                <a:gd name="T39" fmla="*/ 187 h 407"/>
                <a:gd name="T40" fmla="*/ 298 w 327"/>
                <a:gd name="T41" fmla="*/ 160 h 407"/>
                <a:gd name="T42" fmla="*/ 308 w 327"/>
                <a:gd name="T43" fmla="*/ 134 h 407"/>
                <a:gd name="T44" fmla="*/ 316 w 327"/>
                <a:gd name="T45" fmla="*/ 110 h 407"/>
                <a:gd name="T46" fmla="*/ 322 w 327"/>
                <a:gd name="T47" fmla="*/ 91 h 407"/>
                <a:gd name="T48" fmla="*/ 325 w 327"/>
                <a:gd name="T49" fmla="*/ 78 h 407"/>
                <a:gd name="T50" fmla="*/ 327 w 327"/>
                <a:gd name="T51" fmla="*/ 53 h 407"/>
                <a:gd name="T52" fmla="*/ 319 w 327"/>
                <a:gd name="T53" fmla="*/ 32 h 407"/>
                <a:gd name="T54" fmla="*/ 301 w 327"/>
                <a:gd name="T55" fmla="*/ 16 h 407"/>
                <a:gd name="T56" fmla="*/ 280 w 327"/>
                <a:gd name="T57" fmla="*/ 5 h 407"/>
                <a:gd name="T58" fmla="*/ 256 w 327"/>
                <a:gd name="T59" fmla="*/ 0 h 407"/>
                <a:gd name="T60" fmla="*/ 232 w 327"/>
                <a:gd name="T61" fmla="*/ 3 h 407"/>
                <a:gd name="T62" fmla="*/ 212 w 327"/>
                <a:gd name="T63" fmla="*/ 14 h 407"/>
                <a:gd name="T64" fmla="*/ 197 w 327"/>
                <a:gd name="T65" fmla="*/ 33 h 407"/>
                <a:gd name="T66" fmla="*/ 186 w 327"/>
                <a:gd name="T67" fmla="*/ 62 h 407"/>
                <a:gd name="T68" fmla="*/ 173 w 327"/>
                <a:gd name="T69" fmla="*/ 94 h 407"/>
                <a:gd name="T70" fmla="*/ 162 w 327"/>
                <a:gd name="T71" fmla="*/ 129 h 407"/>
                <a:gd name="T72" fmla="*/ 149 w 327"/>
                <a:gd name="T73" fmla="*/ 164 h 407"/>
                <a:gd name="T74" fmla="*/ 138 w 327"/>
                <a:gd name="T75" fmla="*/ 196 h 407"/>
                <a:gd name="T76" fmla="*/ 130 w 327"/>
                <a:gd name="T77" fmla="*/ 223 h 407"/>
                <a:gd name="T78" fmla="*/ 124 w 327"/>
                <a:gd name="T79" fmla="*/ 241 h 407"/>
                <a:gd name="T80" fmla="*/ 122 w 327"/>
                <a:gd name="T81" fmla="*/ 247 h 407"/>
                <a:gd name="T82" fmla="*/ 106 w 327"/>
                <a:gd name="T83" fmla="*/ 251 h 407"/>
                <a:gd name="T84" fmla="*/ 90 w 327"/>
                <a:gd name="T85" fmla="*/ 254 h 407"/>
                <a:gd name="T86" fmla="*/ 76 w 327"/>
                <a:gd name="T87" fmla="*/ 257 h 407"/>
                <a:gd name="T88" fmla="*/ 61 w 327"/>
                <a:gd name="T89" fmla="*/ 260 h 407"/>
                <a:gd name="T90" fmla="*/ 47 w 327"/>
                <a:gd name="T91" fmla="*/ 265 h 407"/>
                <a:gd name="T92" fmla="*/ 32 w 327"/>
                <a:gd name="T93" fmla="*/ 268 h 407"/>
                <a:gd name="T94" fmla="*/ 16 w 327"/>
                <a:gd name="T95" fmla="*/ 271 h 407"/>
                <a:gd name="T96" fmla="*/ 0 w 327"/>
                <a:gd name="T97" fmla="*/ 275 h 407"/>
                <a:gd name="T98" fmla="*/ 28 w 327"/>
                <a:gd name="T99" fmla="*/ 407 h 4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407"/>
                <a:gd name="T152" fmla="*/ 327 w 327"/>
                <a:gd name="T153" fmla="*/ 407 h 4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407">
                  <a:moveTo>
                    <a:pt x="28" y="407"/>
                  </a:moveTo>
                  <a:lnTo>
                    <a:pt x="42" y="404"/>
                  </a:lnTo>
                  <a:lnTo>
                    <a:pt x="60" y="399"/>
                  </a:lnTo>
                  <a:lnTo>
                    <a:pt x="79" y="394"/>
                  </a:lnTo>
                  <a:lnTo>
                    <a:pt x="100" y="386"/>
                  </a:lnTo>
                  <a:lnTo>
                    <a:pt x="120" y="380"/>
                  </a:lnTo>
                  <a:lnTo>
                    <a:pt x="140" y="374"/>
                  </a:lnTo>
                  <a:lnTo>
                    <a:pt x="157" y="369"/>
                  </a:lnTo>
                  <a:lnTo>
                    <a:pt x="170" y="366"/>
                  </a:lnTo>
                  <a:lnTo>
                    <a:pt x="183" y="361"/>
                  </a:lnTo>
                  <a:lnTo>
                    <a:pt x="199" y="354"/>
                  </a:lnTo>
                  <a:lnTo>
                    <a:pt x="216" y="346"/>
                  </a:lnTo>
                  <a:lnTo>
                    <a:pt x="232" y="334"/>
                  </a:lnTo>
                  <a:lnTo>
                    <a:pt x="248" y="321"/>
                  </a:lnTo>
                  <a:lnTo>
                    <a:pt x="261" y="305"/>
                  </a:lnTo>
                  <a:lnTo>
                    <a:pt x="269" y="286"/>
                  </a:lnTo>
                  <a:lnTo>
                    <a:pt x="274" y="265"/>
                  </a:lnTo>
                  <a:lnTo>
                    <a:pt x="277" y="241"/>
                  </a:lnTo>
                  <a:lnTo>
                    <a:pt x="282" y="214"/>
                  </a:lnTo>
                  <a:lnTo>
                    <a:pt x="290" y="187"/>
                  </a:lnTo>
                  <a:lnTo>
                    <a:pt x="298" y="160"/>
                  </a:lnTo>
                  <a:lnTo>
                    <a:pt x="308" y="134"/>
                  </a:lnTo>
                  <a:lnTo>
                    <a:pt x="316" y="110"/>
                  </a:lnTo>
                  <a:lnTo>
                    <a:pt x="322" y="91"/>
                  </a:lnTo>
                  <a:lnTo>
                    <a:pt x="325" y="78"/>
                  </a:lnTo>
                  <a:lnTo>
                    <a:pt x="327" y="53"/>
                  </a:lnTo>
                  <a:lnTo>
                    <a:pt x="319" y="32"/>
                  </a:lnTo>
                  <a:lnTo>
                    <a:pt x="301" y="16"/>
                  </a:lnTo>
                  <a:lnTo>
                    <a:pt x="280" y="5"/>
                  </a:lnTo>
                  <a:lnTo>
                    <a:pt x="256" y="0"/>
                  </a:lnTo>
                  <a:lnTo>
                    <a:pt x="232" y="3"/>
                  </a:lnTo>
                  <a:lnTo>
                    <a:pt x="212" y="14"/>
                  </a:lnTo>
                  <a:lnTo>
                    <a:pt x="197" y="33"/>
                  </a:lnTo>
                  <a:lnTo>
                    <a:pt x="186" y="62"/>
                  </a:lnTo>
                  <a:lnTo>
                    <a:pt x="173" y="94"/>
                  </a:lnTo>
                  <a:lnTo>
                    <a:pt x="162" y="129"/>
                  </a:lnTo>
                  <a:lnTo>
                    <a:pt x="149" y="164"/>
                  </a:lnTo>
                  <a:lnTo>
                    <a:pt x="138" y="196"/>
                  </a:lnTo>
                  <a:lnTo>
                    <a:pt x="130" y="223"/>
                  </a:lnTo>
                  <a:lnTo>
                    <a:pt x="124" y="241"/>
                  </a:lnTo>
                  <a:lnTo>
                    <a:pt x="122" y="247"/>
                  </a:lnTo>
                  <a:lnTo>
                    <a:pt x="106" y="251"/>
                  </a:lnTo>
                  <a:lnTo>
                    <a:pt x="90" y="254"/>
                  </a:lnTo>
                  <a:lnTo>
                    <a:pt x="76" y="257"/>
                  </a:lnTo>
                  <a:lnTo>
                    <a:pt x="61" y="260"/>
                  </a:lnTo>
                  <a:lnTo>
                    <a:pt x="47" y="265"/>
                  </a:lnTo>
                  <a:lnTo>
                    <a:pt x="32" y="268"/>
                  </a:lnTo>
                  <a:lnTo>
                    <a:pt x="16" y="271"/>
                  </a:lnTo>
                  <a:lnTo>
                    <a:pt x="0" y="275"/>
                  </a:lnTo>
                  <a:lnTo>
                    <a:pt x="28" y="407"/>
                  </a:lnTo>
                  <a:close/>
                </a:path>
              </a:pathLst>
            </a:custGeom>
            <a:solidFill>
              <a:srgbClr val="A37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40"/>
            <p:cNvSpPr>
              <a:spLocks/>
            </p:cNvSpPr>
            <p:nvPr/>
          </p:nvSpPr>
          <p:spPr bwMode="auto">
            <a:xfrm>
              <a:off x="2886" y="3412"/>
              <a:ext cx="327" cy="407"/>
            </a:xfrm>
            <a:custGeom>
              <a:avLst/>
              <a:gdLst>
                <a:gd name="T0" fmla="*/ 28 w 327"/>
                <a:gd name="T1" fmla="*/ 407 h 407"/>
                <a:gd name="T2" fmla="*/ 28 w 327"/>
                <a:gd name="T3" fmla="*/ 407 h 407"/>
                <a:gd name="T4" fmla="*/ 42 w 327"/>
                <a:gd name="T5" fmla="*/ 404 h 407"/>
                <a:gd name="T6" fmla="*/ 60 w 327"/>
                <a:gd name="T7" fmla="*/ 399 h 407"/>
                <a:gd name="T8" fmla="*/ 79 w 327"/>
                <a:gd name="T9" fmla="*/ 394 h 407"/>
                <a:gd name="T10" fmla="*/ 100 w 327"/>
                <a:gd name="T11" fmla="*/ 386 h 407"/>
                <a:gd name="T12" fmla="*/ 120 w 327"/>
                <a:gd name="T13" fmla="*/ 380 h 407"/>
                <a:gd name="T14" fmla="*/ 140 w 327"/>
                <a:gd name="T15" fmla="*/ 374 h 407"/>
                <a:gd name="T16" fmla="*/ 157 w 327"/>
                <a:gd name="T17" fmla="*/ 369 h 407"/>
                <a:gd name="T18" fmla="*/ 170 w 327"/>
                <a:gd name="T19" fmla="*/ 366 h 407"/>
                <a:gd name="T20" fmla="*/ 170 w 327"/>
                <a:gd name="T21" fmla="*/ 366 h 407"/>
                <a:gd name="T22" fmla="*/ 183 w 327"/>
                <a:gd name="T23" fmla="*/ 361 h 407"/>
                <a:gd name="T24" fmla="*/ 199 w 327"/>
                <a:gd name="T25" fmla="*/ 354 h 407"/>
                <a:gd name="T26" fmla="*/ 216 w 327"/>
                <a:gd name="T27" fmla="*/ 346 h 407"/>
                <a:gd name="T28" fmla="*/ 232 w 327"/>
                <a:gd name="T29" fmla="*/ 334 h 407"/>
                <a:gd name="T30" fmla="*/ 248 w 327"/>
                <a:gd name="T31" fmla="*/ 321 h 407"/>
                <a:gd name="T32" fmla="*/ 261 w 327"/>
                <a:gd name="T33" fmla="*/ 305 h 407"/>
                <a:gd name="T34" fmla="*/ 269 w 327"/>
                <a:gd name="T35" fmla="*/ 286 h 407"/>
                <a:gd name="T36" fmla="*/ 274 w 327"/>
                <a:gd name="T37" fmla="*/ 265 h 407"/>
                <a:gd name="T38" fmla="*/ 274 w 327"/>
                <a:gd name="T39" fmla="*/ 265 h 407"/>
                <a:gd name="T40" fmla="*/ 277 w 327"/>
                <a:gd name="T41" fmla="*/ 241 h 407"/>
                <a:gd name="T42" fmla="*/ 282 w 327"/>
                <a:gd name="T43" fmla="*/ 214 h 407"/>
                <a:gd name="T44" fmla="*/ 290 w 327"/>
                <a:gd name="T45" fmla="*/ 187 h 407"/>
                <a:gd name="T46" fmla="*/ 298 w 327"/>
                <a:gd name="T47" fmla="*/ 160 h 407"/>
                <a:gd name="T48" fmla="*/ 308 w 327"/>
                <a:gd name="T49" fmla="*/ 134 h 407"/>
                <a:gd name="T50" fmla="*/ 316 w 327"/>
                <a:gd name="T51" fmla="*/ 110 h 407"/>
                <a:gd name="T52" fmla="*/ 322 w 327"/>
                <a:gd name="T53" fmla="*/ 91 h 407"/>
                <a:gd name="T54" fmla="*/ 325 w 327"/>
                <a:gd name="T55" fmla="*/ 78 h 407"/>
                <a:gd name="T56" fmla="*/ 325 w 327"/>
                <a:gd name="T57" fmla="*/ 78 h 407"/>
                <a:gd name="T58" fmla="*/ 327 w 327"/>
                <a:gd name="T59" fmla="*/ 53 h 407"/>
                <a:gd name="T60" fmla="*/ 319 w 327"/>
                <a:gd name="T61" fmla="*/ 32 h 407"/>
                <a:gd name="T62" fmla="*/ 301 w 327"/>
                <a:gd name="T63" fmla="*/ 16 h 407"/>
                <a:gd name="T64" fmla="*/ 280 w 327"/>
                <a:gd name="T65" fmla="*/ 5 h 407"/>
                <a:gd name="T66" fmla="*/ 256 w 327"/>
                <a:gd name="T67" fmla="*/ 0 h 407"/>
                <a:gd name="T68" fmla="*/ 232 w 327"/>
                <a:gd name="T69" fmla="*/ 3 h 407"/>
                <a:gd name="T70" fmla="*/ 212 w 327"/>
                <a:gd name="T71" fmla="*/ 14 h 407"/>
                <a:gd name="T72" fmla="*/ 197 w 327"/>
                <a:gd name="T73" fmla="*/ 33 h 407"/>
                <a:gd name="T74" fmla="*/ 197 w 327"/>
                <a:gd name="T75" fmla="*/ 33 h 407"/>
                <a:gd name="T76" fmla="*/ 186 w 327"/>
                <a:gd name="T77" fmla="*/ 62 h 407"/>
                <a:gd name="T78" fmla="*/ 173 w 327"/>
                <a:gd name="T79" fmla="*/ 94 h 407"/>
                <a:gd name="T80" fmla="*/ 162 w 327"/>
                <a:gd name="T81" fmla="*/ 129 h 407"/>
                <a:gd name="T82" fmla="*/ 149 w 327"/>
                <a:gd name="T83" fmla="*/ 164 h 407"/>
                <a:gd name="T84" fmla="*/ 138 w 327"/>
                <a:gd name="T85" fmla="*/ 196 h 407"/>
                <a:gd name="T86" fmla="*/ 130 w 327"/>
                <a:gd name="T87" fmla="*/ 223 h 407"/>
                <a:gd name="T88" fmla="*/ 124 w 327"/>
                <a:gd name="T89" fmla="*/ 241 h 407"/>
                <a:gd name="T90" fmla="*/ 122 w 327"/>
                <a:gd name="T91" fmla="*/ 247 h 407"/>
                <a:gd name="T92" fmla="*/ 122 w 327"/>
                <a:gd name="T93" fmla="*/ 247 h 407"/>
                <a:gd name="T94" fmla="*/ 106 w 327"/>
                <a:gd name="T95" fmla="*/ 251 h 407"/>
                <a:gd name="T96" fmla="*/ 90 w 327"/>
                <a:gd name="T97" fmla="*/ 254 h 407"/>
                <a:gd name="T98" fmla="*/ 76 w 327"/>
                <a:gd name="T99" fmla="*/ 257 h 407"/>
                <a:gd name="T100" fmla="*/ 61 w 327"/>
                <a:gd name="T101" fmla="*/ 260 h 407"/>
                <a:gd name="T102" fmla="*/ 47 w 327"/>
                <a:gd name="T103" fmla="*/ 265 h 407"/>
                <a:gd name="T104" fmla="*/ 32 w 327"/>
                <a:gd name="T105" fmla="*/ 268 h 407"/>
                <a:gd name="T106" fmla="*/ 16 w 327"/>
                <a:gd name="T107" fmla="*/ 271 h 407"/>
                <a:gd name="T108" fmla="*/ 0 w 327"/>
                <a:gd name="T109" fmla="*/ 275 h 407"/>
                <a:gd name="T110" fmla="*/ 28 w 327"/>
                <a:gd name="T111" fmla="*/ 407 h 4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7"/>
                <a:gd name="T169" fmla="*/ 0 h 407"/>
                <a:gd name="T170" fmla="*/ 327 w 327"/>
                <a:gd name="T171" fmla="*/ 407 h 4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7" h="407">
                  <a:moveTo>
                    <a:pt x="28" y="407"/>
                  </a:moveTo>
                  <a:lnTo>
                    <a:pt x="28" y="407"/>
                  </a:lnTo>
                  <a:lnTo>
                    <a:pt x="42" y="404"/>
                  </a:lnTo>
                  <a:lnTo>
                    <a:pt x="60" y="399"/>
                  </a:lnTo>
                  <a:lnTo>
                    <a:pt x="79" y="394"/>
                  </a:lnTo>
                  <a:lnTo>
                    <a:pt x="100" y="386"/>
                  </a:lnTo>
                  <a:lnTo>
                    <a:pt x="120" y="380"/>
                  </a:lnTo>
                  <a:lnTo>
                    <a:pt x="140" y="374"/>
                  </a:lnTo>
                  <a:lnTo>
                    <a:pt x="157" y="369"/>
                  </a:lnTo>
                  <a:lnTo>
                    <a:pt x="170" y="366"/>
                  </a:lnTo>
                  <a:lnTo>
                    <a:pt x="183" y="361"/>
                  </a:lnTo>
                  <a:lnTo>
                    <a:pt x="199" y="354"/>
                  </a:lnTo>
                  <a:lnTo>
                    <a:pt x="216" y="346"/>
                  </a:lnTo>
                  <a:lnTo>
                    <a:pt x="232" y="334"/>
                  </a:lnTo>
                  <a:lnTo>
                    <a:pt x="248" y="321"/>
                  </a:lnTo>
                  <a:lnTo>
                    <a:pt x="261" y="305"/>
                  </a:lnTo>
                  <a:lnTo>
                    <a:pt x="269" y="286"/>
                  </a:lnTo>
                  <a:lnTo>
                    <a:pt x="274" y="265"/>
                  </a:lnTo>
                  <a:lnTo>
                    <a:pt x="277" y="241"/>
                  </a:lnTo>
                  <a:lnTo>
                    <a:pt x="282" y="214"/>
                  </a:lnTo>
                  <a:lnTo>
                    <a:pt x="290" y="187"/>
                  </a:lnTo>
                  <a:lnTo>
                    <a:pt x="298" y="160"/>
                  </a:lnTo>
                  <a:lnTo>
                    <a:pt x="308" y="134"/>
                  </a:lnTo>
                  <a:lnTo>
                    <a:pt x="316" y="110"/>
                  </a:lnTo>
                  <a:lnTo>
                    <a:pt x="322" y="91"/>
                  </a:lnTo>
                  <a:lnTo>
                    <a:pt x="325" y="78"/>
                  </a:lnTo>
                  <a:lnTo>
                    <a:pt x="327" y="53"/>
                  </a:lnTo>
                  <a:lnTo>
                    <a:pt x="319" y="32"/>
                  </a:lnTo>
                  <a:lnTo>
                    <a:pt x="301" y="16"/>
                  </a:lnTo>
                  <a:lnTo>
                    <a:pt x="280" y="5"/>
                  </a:lnTo>
                  <a:lnTo>
                    <a:pt x="256" y="0"/>
                  </a:lnTo>
                  <a:lnTo>
                    <a:pt x="232" y="3"/>
                  </a:lnTo>
                  <a:lnTo>
                    <a:pt x="212" y="14"/>
                  </a:lnTo>
                  <a:lnTo>
                    <a:pt x="197" y="33"/>
                  </a:lnTo>
                  <a:lnTo>
                    <a:pt x="186" y="62"/>
                  </a:lnTo>
                  <a:lnTo>
                    <a:pt x="173" y="94"/>
                  </a:lnTo>
                  <a:lnTo>
                    <a:pt x="162" y="129"/>
                  </a:lnTo>
                  <a:lnTo>
                    <a:pt x="149" y="164"/>
                  </a:lnTo>
                  <a:lnTo>
                    <a:pt x="138" y="196"/>
                  </a:lnTo>
                  <a:lnTo>
                    <a:pt x="130" y="223"/>
                  </a:lnTo>
                  <a:lnTo>
                    <a:pt x="124" y="241"/>
                  </a:lnTo>
                  <a:lnTo>
                    <a:pt x="122" y="247"/>
                  </a:lnTo>
                  <a:lnTo>
                    <a:pt x="106" y="251"/>
                  </a:lnTo>
                  <a:lnTo>
                    <a:pt x="90" y="254"/>
                  </a:lnTo>
                  <a:lnTo>
                    <a:pt x="76" y="257"/>
                  </a:lnTo>
                  <a:lnTo>
                    <a:pt x="61" y="260"/>
                  </a:lnTo>
                  <a:lnTo>
                    <a:pt x="47" y="265"/>
                  </a:lnTo>
                  <a:lnTo>
                    <a:pt x="32" y="268"/>
                  </a:lnTo>
                  <a:lnTo>
                    <a:pt x="16" y="271"/>
                  </a:lnTo>
                  <a:lnTo>
                    <a:pt x="0" y="275"/>
                  </a:lnTo>
                  <a:lnTo>
                    <a:pt x="28" y="40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9" name="Freeform 41"/>
            <p:cNvSpPr>
              <a:spLocks/>
            </p:cNvSpPr>
            <p:nvPr/>
          </p:nvSpPr>
          <p:spPr bwMode="auto">
            <a:xfrm>
              <a:off x="3082" y="3354"/>
              <a:ext cx="419" cy="815"/>
            </a:xfrm>
            <a:custGeom>
              <a:avLst/>
              <a:gdLst>
                <a:gd name="T0" fmla="*/ 108 w 419"/>
                <a:gd name="T1" fmla="*/ 15 h 815"/>
                <a:gd name="T2" fmla="*/ 92 w 419"/>
                <a:gd name="T3" fmla="*/ 21 h 815"/>
                <a:gd name="T4" fmla="*/ 75 w 419"/>
                <a:gd name="T5" fmla="*/ 29 h 815"/>
                <a:gd name="T6" fmla="*/ 57 w 419"/>
                <a:gd name="T7" fmla="*/ 37 h 815"/>
                <a:gd name="T8" fmla="*/ 41 w 419"/>
                <a:gd name="T9" fmla="*/ 47 h 815"/>
                <a:gd name="T10" fmla="*/ 27 w 419"/>
                <a:gd name="T11" fmla="*/ 58 h 815"/>
                <a:gd name="T12" fmla="*/ 14 w 419"/>
                <a:gd name="T13" fmla="*/ 69 h 815"/>
                <a:gd name="T14" fmla="*/ 6 w 419"/>
                <a:gd name="T15" fmla="*/ 80 h 815"/>
                <a:gd name="T16" fmla="*/ 1 w 419"/>
                <a:gd name="T17" fmla="*/ 91 h 815"/>
                <a:gd name="T18" fmla="*/ 0 w 419"/>
                <a:gd name="T19" fmla="*/ 122 h 815"/>
                <a:gd name="T20" fmla="*/ 0 w 419"/>
                <a:gd name="T21" fmla="*/ 163 h 815"/>
                <a:gd name="T22" fmla="*/ 1 w 419"/>
                <a:gd name="T23" fmla="*/ 205 h 815"/>
                <a:gd name="T24" fmla="*/ 1 w 419"/>
                <a:gd name="T25" fmla="*/ 240 h 815"/>
                <a:gd name="T26" fmla="*/ 1 w 419"/>
                <a:gd name="T27" fmla="*/ 254 h 815"/>
                <a:gd name="T28" fmla="*/ 0 w 419"/>
                <a:gd name="T29" fmla="*/ 270 h 815"/>
                <a:gd name="T30" fmla="*/ 1 w 419"/>
                <a:gd name="T31" fmla="*/ 286 h 815"/>
                <a:gd name="T32" fmla="*/ 4 w 419"/>
                <a:gd name="T33" fmla="*/ 302 h 815"/>
                <a:gd name="T34" fmla="*/ 12 w 419"/>
                <a:gd name="T35" fmla="*/ 318 h 815"/>
                <a:gd name="T36" fmla="*/ 25 w 419"/>
                <a:gd name="T37" fmla="*/ 334 h 815"/>
                <a:gd name="T38" fmla="*/ 46 w 419"/>
                <a:gd name="T39" fmla="*/ 348 h 815"/>
                <a:gd name="T40" fmla="*/ 75 w 419"/>
                <a:gd name="T41" fmla="*/ 361 h 815"/>
                <a:gd name="T42" fmla="*/ 102 w 419"/>
                <a:gd name="T43" fmla="*/ 374 h 815"/>
                <a:gd name="T44" fmla="*/ 121 w 419"/>
                <a:gd name="T45" fmla="*/ 388 h 815"/>
                <a:gd name="T46" fmla="*/ 131 w 419"/>
                <a:gd name="T47" fmla="*/ 406 h 815"/>
                <a:gd name="T48" fmla="*/ 134 w 419"/>
                <a:gd name="T49" fmla="*/ 422 h 815"/>
                <a:gd name="T50" fmla="*/ 132 w 419"/>
                <a:gd name="T51" fmla="*/ 439 h 815"/>
                <a:gd name="T52" fmla="*/ 129 w 419"/>
                <a:gd name="T53" fmla="*/ 455 h 815"/>
                <a:gd name="T54" fmla="*/ 126 w 419"/>
                <a:gd name="T55" fmla="*/ 470 h 815"/>
                <a:gd name="T56" fmla="*/ 123 w 419"/>
                <a:gd name="T57" fmla="*/ 481 h 815"/>
                <a:gd name="T58" fmla="*/ 120 w 419"/>
                <a:gd name="T59" fmla="*/ 545 h 815"/>
                <a:gd name="T60" fmla="*/ 116 w 419"/>
                <a:gd name="T61" fmla="*/ 658 h 815"/>
                <a:gd name="T62" fmla="*/ 115 w 419"/>
                <a:gd name="T63" fmla="*/ 767 h 815"/>
                <a:gd name="T64" fmla="*/ 113 w 419"/>
                <a:gd name="T65" fmla="*/ 815 h 815"/>
                <a:gd name="T66" fmla="*/ 108 w 419"/>
                <a:gd name="T67" fmla="*/ 815 h 815"/>
                <a:gd name="T68" fmla="*/ 265 w 419"/>
                <a:gd name="T69" fmla="*/ 815 h 815"/>
                <a:gd name="T70" fmla="*/ 296 w 419"/>
                <a:gd name="T71" fmla="*/ 812 h 815"/>
                <a:gd name="T72" fmla="*/ 324 w 419"/>
                <a:gd name="T73" fmla="*/ 802 h 815"/>
                <a:gd name="T74" fmla="*/ 352 w 419"/>
                <a:gd name="T75" fmla="*/ 789 h 815"/>
                <a:gd name="T76" fmla="*/ 374 w 419"/>
                <a:gd name="T77" fmla="*/ 770 h 815"/>
                <a:gd name="T78" fmla="*/ 393 w 419"/>
                <a:gd name="T79" fmla="*/ 748 h 815"/>
                <a:gd name="T80" fmla="*/ 406 w 419"/>
                <a:gd name="T81" fmla="*/ 722 h 815"/>
                <a:gd name="T82" fmla="*/ 416 w 419"/>
                <a:gd name="T83" fmla="*/ 693 h 815"/>
                <a:gd name="T84" fmla="*/ 419 w 419"/>
                <a:gd name="T85" fmla="*/ 663 h 815"/>
                <a:gd name="T86" fmla="*/ 419 w 419"/>
                <a:gd name="T87" fmla="*/ 447 h 815"/>
                <a:gd name="T88" fmla="*/ 403 w 419"/>
                <a:gd name="T89" fmla="*/ 412 h 815"/>
                <a:gd name="T90" fmla="*/ 385 w 419"/>
                <a:gd name="T91" fmla="*/ 363 h 815"/>
                <a:gd name="T92" fmla="*/ 366 w 419"/>
                <a:gd name="T93" fmla="*/ 307 h 815"/>
                <a:gd name="T94" fmla="*/ 345 w 419"/>
                <a:gd name="T95" fmla="*/ 248 h 815"/>
                <a:gd name="T96" fmla="*/ 326 w 419"/>
                <a:gd name="T97" fmla="*/ 189 h 815"/>
                <a:gd name="T98" fmla="*/ 308 w 419"/>
                <a:gd name="T99" fmla="*/ 138 h 815"/>
                <a:gd name="T100" fmla="*/ 296 w 419"/>
                <a:gd name="T101" fmla="*/ 98 h 815"/>
                <a:gd name="T102" fmla="*/ 286 w 419"/>
                <a:gd name="T103" fmla="*/ 74 h 815"/>
                <a:gd name="T104" fmla="*/ 276 w 419"/>
                <a:gd name="T105" fmla="*/ 58 h 815"/>
                <a:gd name="T106" fmla="*/ 262 w 419"/>
                <a:gd name="T107" fmla="*/ 42 h 815"/>
                <a:gd name="T108" fmla="*/ 244 w 419"/>
                <a:gd name="T109" fmla="*/ 28 h 815"/>
                <a:gd name="T110" fmla="*/ 222 w 419"/>
                <a:gd name="T111" fmla="*/ 15 h 815"/>
                <a:gd name="T112" fmla="*/ 196 w 419"/>
                <a:gd name="T113" fmla="*/ 5 h 815"/>
                <a:gd name="T114" fmla="*/ 169 w 419"/>
                <a:gd name="T115" fmla="*/ 0 h 815"/>
                <a:gd name="T116" fmla="*/ 139 w 419"/>
                <a:gd name="T117" fmla="*/ 4 h 815"/>
                <a:gd name="T118" fmla="*/ 108 w 419"/>
                <a:gd name="T119" fmla="*/ 15 h 8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9"/>
                <a:gd name="T181" fmla="*/ 0 h 815"/>
                <a:gd name="T182" fmla="*/ 419 w 419"/>
                <a:gd name="T183" fmla="*/ 815 h 8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9" h="815">
                  <a:moveTo>
                    <a:pt x="108" y="15"/>
                  </a:moveTo>
                  <a:lnTo>
                    <a:pt x="92" y="21"/>
                  </a:lnTo>
                  <a:lnTo>
                    <a:pt x="75" y="29"/>
                  </a:lnTo>
                  <a:lnTo>
                    <a:pt x="57" y="37"/>
                  </a:lnTo>
                  <a:lnTo>
                    <a:pt x="41" y="47"/>
                  </a:lnTo>
                  <a:lnTo>
                    <a:pt x="27" y="58"/>
                  </a:lnTo>
                  <a:lnTo>
                    <a:pt x="14" y="69"/>
                  </a:lnTo>
                  <a:lnTo>
                    <a:pt x="6" y="80"/>
                  </a:lnTo>
                  <a:lnTo>
                    <a:pt x="1" y="91"/>
                  </a:lnTo>
                  <a:lnTo>
                    <a:pt x="0" y="122"/>
                  </a:lnTo>
                  <a:lnTo>
                    <a:pt x="0" y="163"/>
                  </a:lnTo>
                  <a:lnTo>
                    <a:pt x="1" y="205"/>
                  </a:lnTo>
                  <a:lnTo>
                    <a:pt x="1" y="240"/>
                  </a:lnTo>
                  <a:lnTo>
                    <a:pt x="1" y="254"/>
                  </a:lnTo>
                  <a:lnTo>
                    <a:pt x="0" y="270"/>
                  </a:lnTo>
                  <a:lnTo>
                    <a:pt x="1" y="286"/>
                  </a:lnTo>
                  <a:lnTo>
                    <a:pt x="4" y="302"/>
                  </a:lnTo>
                  <a:lnTo>
                    <a:pt x="12" y="318"/>
                  </a:lnTo>
                  <a:lnTo>
                    <a:pt x="25" y="334"/>
                  </a:lnTo>
                  <a:lnTo>
                    <a:pt x="46" y="348"/>
                  </a:lnTo>
                  <a:lnTo>
                    <a:pt x="75" y="361"/>
                  </a:lnTo>
                  <a:lnTo>
                    <a:pt x="102" y="374"/>
                  </a:lnTo>
                  <a:lnTo>
                    <a:pt x="121" y="388"/>
                  </a:lnTo>
                  <a:lnTo>
                    <a:pt x="131" y="406"/>
                  </a:lnTo>
                  <a:lnTo>
                    <a:pt x="134" y="422"/>
                  </a:lnTo>
                  <a:lnTo>
                    <a:pt x="132" y="439"/>
                  </a:lnTo>
                  <a:lnTo>
                    <a:pt x="129" y="455"/>
                  </a:lnTo>
                  <a:lnTo>
                    <a:pt x="126" y="470"/>
                  </a:lnTo>
                  <a:lnTo>
                    <a:pt x="123" y="481"/>
                  </a:lnTo>
                  <a:lnTo>
                    <a:pt x="120" y="545"/>
                  </a:lnTo>
                  <a:lnTo>
                    <a:pt x="116" y="658"/>
                  </a:lnTo>
                  <a:lnTo>
                    <a:pt x="115" y="767"/>
                  </a:lnTo>
                  <a:lnTo>
                    <a:pt x="113" y="815"/>
                  </a:lnTo>
                  <a:lnTo>
                    <a:pt x="108" y="815"/>
                  </a:lnTo>
                  <a:lnTo>
                    <a:pt x="265" y="815"/>
                  </a:lnTo>
                  <a:lnTo>
                    <a:pt x="296" y="812"/>
                  </a:lnTo>
                  <a:lnTo>
                    <a:pt x="324" y="802"/>
                  </a:lnTo>
                  <a:lnTo>
                    <a:pt x="352" y="789"/>
                  </a:lnTo>
                  <a:lnTo>
                    <a:pt x="374" y="770"/>
                  </a:lnTo>
                  <a:lnTo>
                    <a:pt x="393" y="748"/>
                  </a:lnTo>
                  <a:lnTo>
                    <a:pt x="406" y="722"/>
                  </a:lnTo>
                  <a:lnTo>
                    <a:pt x="416" y="693"/>
                  </a:lnTo>
                  <a:lnTo>
                    <a:pt x="419" y="663"/>
                  </a:lnTo>
                  <a:lnTo>
                    <a:pt x="419" y="447"/>
                  </a:lnTo>
                  <a:lnTo>
                    <a:pt x="403" y="412"/>
                  </a:lnTo>
                  <a:lnTo>
                    <a:pt x="385" y="363"/>
                  </a:lnTo>
                  <a:lnTo>
                    <a:pt x="366" y="307"/>
                  </a:lnTo>
                  <a:lnTo>
                    <a:pt x="345" y="248"/>
                  </a:lnTo>
                  <a:lnTo>
                    <a:pt x="326" y="189"/>
                  </a:lnTo>
                  <a:lnTo>
                    <a:pt x="308" y="138"/>
                  </a:lnTo>
                  <a:lnTo>
                    <a:pt x="296" y="98"/>
                  </a:lnTo>
                  <a:lnTo>
                    <a:pt x="286" y="74"/>
                  </a:lnTo>
                  <a:lnTo>
                    <a:pt x="276" y="58"/>
                  </a:lnTo>
                  <a:lnTo>
                    <a:pt x="262" y="42"/>
                  </a:lnTo>
                  <a:lnTo>
                    <a:pt x="244" y="28"/>
                  </a:lnTo>
                  <a:lnTo>
                    <a:pt x="222" y="15"/>
                  </a:lnTo>
                  <a:lnTo>
                    <a:pt x="196" y="5"/>
                  </a:lnTo>
                  <a:lnTo>
                    <a:pt x="169" y="0"/>
                  </a:lnTo>
                  <a:lnTo>
                    <a:pt x="139" y="4"/>
                  </a:lnTo>
                  <a:lnTo>
                    <a:pt x="108" y="15"/>
                  </a:lnTo>
                  <a:close/>
                </a:path>
              </a:pathLst>
            </a:custGeom>
            <a:solidFill>
              <a:srgbClr val="A37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42"/>
            <p:cNvSpPr>
              <a:spLocks/>
            </p:cNvSpPr>
            <p:nvPr/>
          </p:nvSpPr>
          <p:spPr bwMode="auto">
            <a:xfrm>
              <a:off x="3082" y="3354"/>
              <a:ext cx="419" cy="815"/>
            </a:xfrm>
            <a:custGeom>
              <a:avLst/>
              <a:gdLst>
                <a:gd name="T0" fmla="*/ 108 w 419"/>
                <a:gd name="T1" fmla="*/ 15 h 815"/>
                <a:gd name="T2" fmla="*/ 75 w 419"/>
                <a:gd name="T3" fmla="*/ 29 h 815"/>
                <a:gd name="T4" fmla="*/ 41 w 419"/>
                <a:gd name="T5" fmla="*/ 47 h 815"/>
                <a:gd name="T6" fmla="*/ 14 w 419"/>
                <a:gd name="T7" fmla="*/ 69 h 815"/>
                <a:gd name="T8" fmla="*/ 1 w 419"/>
                <a:gd name="T9" fmla="*/ 91 h 815"/>
                <a:gd name="T10" fmla="*/ 0 w 419"/>
                <a:gd name="T11" fmla="*/ 122 h 815"/>
                <a:gd name="T12" fmla="*/ 1 w 419"/>
                <a:gd name="T13" fmla="*/ 205 h 815"/>
                <a:gd name="T14" fmla="*/ 1 w 419"/>
                <a:gd name="T15" fmla="*/ 240 h 815"/>
                <a:gd name="T16" fmla="*/ 0 w 419"/>
                <a:gd name="T17" fmla="*/ 270 h 815"/>
                <a:gd name="T18" fmla="*/ 4 w 419"/>
                <a:gd name="T19" fmla="*/ 302 h 815"/>
                <a:gd name="T20" fmla="*/ 25 w 419"/>
                <a:gd name="T21" fmla="*/ 334 h 815"/>
                <a:gd name="T22" fmla="*/ 75 w 419"/>
                <a:gd name="T23" fmla="*/ 361 h 815"/>
                <a:gd name="T24" fmla="*/ 102 w 419"/>
                <a:gd name="T25" fmla="*/ 374 h 815"/>
                <a:gd name="T26" fmla="*/ 131 w 419"/>
                <a:gd name="T27" fmla="*/ 406 h 815"/>
                <a:gd name="T28" fmla="*/ 132 w 419"/>
                <a:gd name="T29" fmla="*/ 439 h 815"/>
                <a:gd name="T30" fmla="*/ 126 w 419"/>
                <a:gd name="T31" fmla="*/ 470 h 815"/>
                <a:gd name="T32" fmla="*/ 123 w 419"/>
                <a:gd name="T33" fmla="*/ 481 h 815"/>
                <a:gd name="T34" fmla="*/ 116 w 419"/>
                <a:gd name="T35" fmla="*/ 658 h 815"/>
                <a:gd name="T36" fmla="*/ 113 w 419"/>
                <a:gd name="T37" fmla="*/ 815 h 815"/>
                <a:gd name="T38" fmla="*/ 265 w 419"/>
                <a:gd name="T39" fmla="*/ 815 h 815"/>
                <a:gd name="T40" fmla="*/ 296 w 419"/>
                <a:gd name="T41" fmla="*/ 812 h 815"/>
                <a:gd name="T42" fmla="*/ 352 w 419"/>
                <a:gd name="T43" fmla="*/ 789 h 815"/>
                <a:gd name="T44" fmla="*/ 393 w 419"/>
                <a:gd name="T45" fmla="*/ 748 h 815"/>
                <a:gd name="T46" fmla="*/ 416 w 419"/>
                <a:gd name="T47" fmla="*/ 693 h 815"/>
                <a:gd name="T48" fmla="*/ 419 w 419"/>
                <a:gd name="T49" fmla="*/ 447 h 815"/>
                <a:gd name="T50" fmla="*/ 403 w 419"/>
                <a:gd name="T51" fmla="*/ 412 h 815"/>
                <a:gd name="T52" fmla="*/ 366 w 419"/>
                <a:gd name="T53" fmla="*/ 307 h 815"/>
                <a:gd name="T54" fmla="*/ 326 w 419"/>
                <a:gd name="T55" fmla="*/ 189 h 815"/>
                <a:gd name="T56" fmla="*/ 296 w 419"/>
                <a:gd name="T57" fmla="*/ 98 h 815"/>
                <a:gd name="T58" fmla="*/ 286 w 419"/>
                <a:gd name="T59" fmla="*/ 74 h 815"/>
                <a:gd name="T60" fmla="*/ 262 w 419"/>
                <a:gd name="T61" fmla="*/ 42 h 815"/>
                <a:gd name="T62" fmla="*/ 222 w 419"/>
                <a:gd name="T63" fmla="*/ 15 h 815"/>
                <a:gd name="T64" fmla="*/ 169 w 419"/>
                <a:gd name="T65" fmla="*/ 0 h 815"/>
                <a:gd name="T66" fmla="*/ 108 w 419"/>
                <a:gd name="T67" fmla="*/ 15 h 8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9"/>
                <a:gd name="T103" fmla="*/ 0 h 815"/>
                <a:gd name="T104" fmla="*/ 419 w 419"/>
                <a:gd name="T105" fmla="*/ 815 h 8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9" h="815">
                  <a:moveTo>
                    <a:pt x="108" y="15"/>
                  </a:moveTo>
                  <a:lnTo>
                    <a:pt x="108" y="15"/>
                  </a:lnTo>
                  <a:lnTo>
                    <a:pt x="92" y="21"/>
                  </a:lnTo>
                  <a:lnTo>
                    <a:pt x="75" y="29"/>
                  </a:lnTo>
                  <a:lnTo>
                    <a:pt x="57" y="37"/>
                  </a:lnTo>
                  <a:lnTo>
                    <a:pt x="41" y="47"/>
                  </a:lnTo>
                  <a:lnTo>
                    <a:pt x="27" y="58"/>
                  </a:lnTo>
                  <a:lnTo>
                    <a:pt x="14" y="69"/>
                  </a:lnTo>
                  <a:lnTo>
                    <a:pt x="6" y="80"/>
                  </a:lnTo>
                  <a:lnTo>
                    <a:pt x="1" y="91"/>
                  </a:lnTo>
                  <a:lnTo>
                    <a:pt x="0" y="122"/>
                  </a:lnTo>
                  <a:lnTo>
                    <a:pt x="0" y="163"/>
                  </a:lnTo>
                  <a:lnTo>
                    <a:pt x="1" y="205"/>
                  </a:lnTo>
                  <a:lnTo>
                    <a:pt x="1" y="240"/>
                  </a:lnTo>
                  <a:lnTo>
                    <a:pt x="1" y="254"/>
                  </a:lnTo>
                  <a:lnTo>
                    <a:pt x="0" y="270"/>
                  </a:lnTo>
                  <a:lnTo>
                    <a:pt x="1" y="286"/>
                  </a:lnTo>
                  <a:lnTo>
                    <a:pt x="4" y="302"/>
                  </a:lnTo>
                  <a:lnTo>
                    <a:pt x="12" y="318"/>
                  </a:lnTo>
                  <a:lnTo>
                    <a:pt x="25" y="334"/>
                  </a:lnTo>
                  <a:lnTo>
                    <a:pt x="46" y="348"/>
                  </a:lnTo>
                  <a:lnTo>
                    <a:pt x="75" y="361"/>
                  </a:lnTo>
                  <a:lnTo>
                    <a:pt x="102" y="374"/>
                  </a:lnTo>
                  <a:lnTo>
                    <a:pt x="121" y="388"/>
                  </a:lnTo>
                  <a:lnTo>
                    <a:pt x="131" y="406"/>
                  </a:lnTo>
                  <a:lnTo>
                    <a:pt x="134" y="422"/>
                  </a:lnTo>
                  <a:lnTo>
                    <a:pt x="132" y="439"/>
                  </a:lnTo>
                  <a:lnTo>
                    <a:pt x="129" y="455"/>
                  </a:lnTo>
                  <a:lnTo>
                    <a:pt x="126" y="470"/>
                  </a:lnTo>
                  <a:lnTo>
                    <a:pt x="123" y="481"/>
                  </a:lnTo>
                  <a:lnTo>
                    <a:pt x="120" y="545"/>
                  </a:lnTo>
                  <a:lnTo>
                    <a:pt x="116" y="658"/>
                  </a:lnTo>
                  <a:lnTo>
                    <a:pt x="115" y="767"/>
                  </a:lnTo>
                  <a:lnTo>
                    <a:pt x="113" y="815"/>
                  </a:lnTo>
                  <a:lnTo>
                    <a:pt x="108" y="815"/>
                  </a:lnTo>
                  <a:lnTo>
                    <a:pt x="265" y="815"/>
                  </a:lnTo>
                  <a:lnTo>
                    <a:pt x="296" y="812"/>
                  </a:lnTo>
                  <a:lnTo>
                    <a:pt x="324" y="802"/>
                  </a:lnTo>
                  <a:lnTo>
                    <a:pt x="352" y="789"/>
                  </a:lnTo>
                  <a:lnTo>
                    <a:pt x="374" y="770"/>
                  </a:lnTo>
                  <a:lnTo>
                    <a:pt x="393" y="748"/>
                  </a:lnTo>
                  <a:lnTo>
                    <a:pt x="406" y="722"/>
                  </a:lnTo>
                  <a:lnTo>
                    <a:pt x="416" y="693"/>
                  </a:lnTo>
                  <a:lnTo>
                    <a:pt x="419" y="663"/>
                  </a:lnTo>
                  <a:lnTo>
                    <a:pt x="419" y="447"/>
                  </a:lnTo>
                  <a:lnTo>
                    <a:pt x="403" y="412"/>
                  </a:lnTo>
                  <a:lnTo>
                    <a:pt x="385" y="363"/>
                  </a:lnTo>
                  <a:lnTo>
                    <a:pt x="366" y="307"/>
                  </a:lnTo>
                  <a:lnTo>
                    <a:pt x="345" y="248"/>
                  </a:lnTo>
                  <a:lnTo>
                    <a:pt x="326" y="189"/>
                  </a:lnTo>
                  <a:lnTo>
                    <a:pt x="308" y="138"/>
                  </a:lnTo>
                  <a:lnTo>
                    <a:pt x="296" y="98"/>
                  </a:lnTo>
                  <a:lnTo>
                    <a:pt x="286" y="74"/>
                  </a:lnTo>
                  <a:lnTo>
                    <a:pt x="276" y="58"/>
                  </a:lnTo>
                  <a:lnTo>
                    <a:pt x="262" y="42"/>
                  </a:lnTo>
                  <a:lnTo>
                    <a:pt x="244" y="28"/>
                  </a:lnTo>
                  <a:lnTo>
                    <a:pt x="222" y="15"/>
                  </a:lnTo>
                  <a:lnTo>
                    <a:pt x="196" y="5"/>
                  </a:lnTo>
                  <a:lnTo>
                    <a:pt x="169" y="0"/>
                  </a:lnTo>
                  <a:lnTo>
                    <a:pt x="139" y="4"/>
                  </a:lnTo>
                  <a:lnTo>
                    <a:pt x="108"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1" name="Freeform 43"/>
            <p:cNvSpPr>
              <a:spLocks/>
            </p:cNvSpPr>
            <p:nvPr/>
          </p:nvSpPr>
          <p:spPr bwMode="auto">
            <a:xfrm>
              <a:off x="2763" y="3687"/>
              <a:ext cx="151" cy="142"/>
            </a:xfrm>
            <a:custGeom>
              <a:avLst/>
              <a:gdLst>
                <a:gd name="T0" fmla="*/ 123 w 151"/>
                <a:gd name="T1" fmla="*/ 0 h 142"/>
                <a:gd name="T2" fmla="*/ 104 w 151"/>
                <a:gd name="T3" fmla="*/ 3 h 142"/>
                <a:gd name="T4" fmla="*/ 83 w 151"/>
                <a:gd name="T5" fmla="*/ 9 h 142"/>
                <a:gd name="T6" fmla="*/ 61 w 151"/>
                <a:gd name="T7" fmla="*/ 17 h 142"/>
                <a:gd name="T8" fmla="*/ 40 w 151"/>
                <a:gd name="T9" fmla="*/ 28 h 142"/>
                <a:gd name="T10" fmla="*/ 21 w 151"/>
                <a:gd name="T11" fmla="*/ 41 h 142"/>
                <a:gd name="T12" fmla="*/ 8 w 151"/>
                <a:gd name="T13" fmla="*/ 59 h 142"/>
                <a:gd name="T14" fmla="*/ 0 w 151"/>
                <a:gd name="T15" fmla="*/ 78 h 142"/>
                <a:gd name="T16" fmla="*/ 2 w 151"/>
                <a:gd name="T17" fmla="*/ 100 h 142"/>
                <a:gd name="T18" fmla="*/ 11 w 151"/>
                <a:gd name="T19" fmla="*/ 121 h 142"/>
                <a:gd name="T20" fmla="*/ 29 w 151"/>
                <a:gd name="T21" fmla="*/ 134 h 142"/>
                <a:gd name="T22" fmla="*/ 48 w 151"/>
                <a:gd name="T23" fmla="*/ 140 h 142"/>
                <a:gd name="T24" fmla="*/ 72 w 151"/>
                <a:gd name="T25" fmla="*/ 142 h 142"/>
                <a:gd name="T26" fmla="*/ 95 w 151"/>
                <a:gd name="T27" fmla="*/ 140 h 142"/>
                <a:gd name="T28" fmla="*/ 117 w 151"/>
                <a:gd name="T29" fmla="*/ 137 h 142"/>
                <a:gd name="T30" fmla="*/ 136 w 151"/>
                <a:gd name="T31" fmla="*/ 134 h 142"/>
                <a:gd name="T32" fmla="*/ 151 w 151"/>
                <a:gd name="T33" fmla="*/ 132 h 142"/>
                <a:gd name="T34" fmla="*/ 123 w 151"/>
                <a:gd name="T35" fmla="*/ 0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
                <a:gd name="T55" fmla="*/ 0 h 142"/>
                <a:gd name="T56" fmla="*/ 151 w 151"/>
                <a:gd name="T57" fmla="*/ 142 h 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 h="142">
                  <a:moveTo>
                    <a:pt x="123" y="0"/>
                  </a:moveTo>
                  <a:lnTo>
                    <a:pt x="104" y="3"/>
                  </a:lnTo>
                  <a:lnTo>
                    <a:pt x="83" y="9"/>
                  </a:lnTo>
                  <a:lnTo>
                    <a:pt x="61" y="17"/>
                  </a:lnTo>
                  <a:lnTo>
                    <a:pt x="40" y="28"/>
                  </a:lnTo>
                  <a:lnTo>
                    <a:pt x="21" y="41"/>
                  </a:lnTo>
                  <a:lnTo>
                    <a:pt x="8" y="59"/>
                  </a:lnTo>
                  <a:lnTo>
                    <a:pt x="0" y="78"/>
                  </a:lnTo>
                  <a:lnTo>
                    <a:pt x="2" y="100"/>
                  </a:lnTo>
                  <a:lnTo>
                    <a:pt x="11" y="121"/>
                  </a:lnTo>
                  <a:lnTo>
                    <a:pt x="29" y="134"/>
                  </a:lnTo>
                  <a:lnTo>
                    <a:pt x="48" y="140"/>
                  </a:lnTo>
                  <a:lnTo>
                    <a:pt x="72" y="142"/>
                  </a:lnTo>
                  <a:lnTo>
                    <a:pt x="95" y="140"/>
                  </a:lnTo>
                  <a:lnTo>
                    <a:pt x="117" y="137"/>
                  </a:lnTo>
                  <a:lnTo>
                    <a:pt x="136" y="134"/>
                  </a:lnTo>
                  <a:lnTo>
                    <a:pt x="151" y="132"/>
                  </a:lnTo>
                  <a:lnTo>
                    <a:pt x="123" y="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2" name="Freeform 44"/>
            <p:cNvSpPr>
              <a:spLocks/>
            </p:cNvSpPr>
            <p:nvPr/>
          </p:nvSpPr>
          <p:spPr bwMode="auto">
            <a:xfrm>
              <a:off x="2763" y="3687"/>
              <a:ext cx="151" cy="142"/>
            </a:xfrm>
            <a:custGeom>
              <a:avLst/>
              <a:gdLst>
                <a:gd name="T0" fmla="*/ 123 w 151"/>
                <a:gd name="T1" fmla="*/ 0 h 142"/>
                <a:gd name="T2" fmla="*/ 123 w 151"/>
                <a:gd name="T3" fmla="*/ 0 h 142"/>
                <a:gd name="T4" fmla="*/ 104 w 151"/>
                <a:gd name="T5" fmla="*/ 3 h 142"/>
                <a:gd name="T6" fmla="*/ 83 w 151"/>
                <a:gd name="T7" fmla="*/ 9 h 142"/>
                <a:gd name="T8" fmla="*/ 61 w 151"/>
                <a:gd name="T9" fmla="*/ 17 h 142"/>
                <a:gd name="T10" fmla="*/ 40 w 151"/>
                <a:gd name="T11" fmla="*/ 28 h 142"/>
                <a:gd name="T12" fmla="*/ 21 w 151"/>
                <a:gd name="T13" fmla="*/ 41 h 142"/>
                <a:gd name="T14" fmla="*/ 8 w 151"/>
                <a:gd name="T15" fmla="*/ 59 h 142"/>
                <a:gd name="T16" fmla="*/ 0 w 151"/>
                <a:gd name="T17" fmla="*/ 78 h 142"/>
                <a:gd name="T18" fmla="*/ 2 w 151"/>
                <a:gd name="T19" fmla="*/ 100 h 142"/>
                <a:gd name="T20" fmla="*/ 2 w 151"/>
                <a:gd name="T21" fmla="*/ 100 h 142"/>
                <a:gd name="T22" fmla="*/ 11 w 151"/>
                <a:gd name="T23" fmla="*/ 121 h 142"/>
                <a:gd name="T24" fmla="*/ 29 w 151"/>
                <a:gd name="T25" fmla="*/ 134 h 142"/>
                <a:gd name="T26" fmla="*/ 48 w 151"/>
                <a:gd name="T27" fmla="*/ 140 h 142"/>
                <a:gd name="T28" fmla="*/ 72 w 151"/>
                <a:gd name="T29" fmla="*/ 142 h 142"/>
                <a:gd name="T30" fmla="*/ 95 w 151"/>
                <a:gd name="T31" fmla="*/ 140 h 142"/>
                <a:gd name="T32" fmla="*/ 117 w 151"/>
                <a:gd name="T33" fmla="*/ 137 h 142"/>
                <a:gd name="T34" fmla="*/ 136 w 151"/>
                <a:gd name="T35" fmla="*/ 134 h 142"/>
                <a:gd name="T36" fmla="*/ 151 w 151"/>
                <a:gd name="T37" fmla="*/ 132 h 142"/>
                <a:gd name="T38" fmla="*/ 123 w 151"/>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142"/>
                <a:gd name="T62" fmla="*/ 151 w 151"/>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142">
                  <a:moveTo>
                    <a:pt x="123" y="0"/>
                  </a:moveTo>
                  <a:lnTo>
                    <a:pt x="123" y="0"/>
                  </a:lnTo>
                  <a:lnTo>
                    <a:pt x="104" y="3"/>
                  </a:lnTo>
                  <a:lnTo>
                    <a:pt x="83" y="9"/>
                  </a:lnTo>
                  <a:lnTo>
                    <a:pt x="61" y="17"/>
                  </a:lnTo>
                  <a:lnTo>
                    <a:pt x="40" y="28"/>
                  </a:lnTo>
                  <a:lnTo>
                    <a:pt x="21" y="41"/>
                  </a:lnTo>
                  <a:lnTo>
                    <a:pt x="8" y="59"/>
                  </a:lnTo>
                  <a:lnTo>
                    <a:pt x="0" y="78"/>
                  </a:lnTo>
                  <a:lnTo>
                    <a:pt x="2" y="100"/>
                  </a:lnTo>
                  <a:lnTo>
                    <a:pt x="11" y="121"/>
                  </a:lnTo>
                  <a:lnTo>
                    <a:pt x="29" y="134"/>
                  </a:lnTo>
                  <a:lnTo>
                    <a:pt x="48" y="140"/>
                  </a:lnTo>
                  <a:lnTo>
                    <a:pt x="72" y="142"/>
                  </a:lnTo>
                  <a:lnTo>
                    <a:pt x="95" y="140"/>
                  </a:lnTo>
                  <a:lnTo>
                    <a:pt x="117" y="137"/>
                  </a:lnTo>
                  <a:lnTo>
                    <a:pt x="136" y="134"/>
                  </a:lnTo>
                  <a:lnTo>
                    <a:pt x="151" y="132"/>
                  </a:lnTo>
                  <a:lnTo>
                    <a:pt x="12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3" name="Freeform 45"/>
            <p:cNvSpPr>
              <a:spLocks/>
            </p:cNvSpPr>
            <p:nvPr/>
          </p:nvSpPr>
          <p:spPr bwMode="auto">
            <a:xfrm>
              <a:off x="3011" y="3142"/>
              <a:ext cx="240" cy="243"/>
            </a:xfrm>
            <a:custGeom>
              <a:avLst/>
              <a:gdLst>
                <a:gd name="T0" fmla="*/ 0 w 240"/>
                <a:gd name="T1" fmla="*/ 73 h 243"/>
                <a:gd name="T2" fmla="*/ 58 w 240"/>
                <a:gd name="T3" fmla="*/ 190 h 243"/>
                <a:gd name="T4" fmla="*/ 67 w 240"/>
                <a:gd name="T5" fmla="*/ 206 h 243"/>
                <a:gd name="T6" fmla="*/ 80 w 240"/>
                <a:gd name="T7" fmla="*/ 219 h 243"/>
                <a:gd name="T8" fmla="*/ 95 w 240"/>
                <a:gd name="T9" fmla="*/ 230 h 243"/>
                <a:gd name="T10" fmla="*/ 112 w 240"/>
                <a:gd name="T11" fmla="*/ 236 h 243"/>
                <a:gd name="T12" fmla="*/ 130 w 240"/>
                <a:gd name="T13" fmla="*/ 241 h 243"/>
                <a:gd name="T14" fmla="*/ 147 w 240"/>
                <a:gd name="T15" fmla="*/ 243 h 243"/>
                <a:gd name="T16" fmla="*/ 167 w 240"/>
                <a:gd name="T17" fmla="*/ 241 h 243"/>
                <a:gd name="T18" fmla="*/ 184 w 240"/>
                <a:gd name="T19" fmla="*/ 235 h 243"/>
                <a:gd name="T20" fmla="*/ 200 w 240"/>
                <a:gd name="T21" fmla="*/ 225 h 243"/>
                <a:gd name="T22" fmla="*/ 215 w 240"/>
                <a:gd name="T23" fmla="*/ 214 h 243"/>
                <a:gd name="T24" fmla="*/ 226 w 240"/>
                <a:gd name="T25" fmla="*/ 200 h 243"/>
                <a:gd name="T26" fmla="*/ 235 w 240"/>
                <a:gd name="T27" fmla="*/ 184 h 243"/>
                <a:gd name="T28" fmla="*/ 240 w 240"/>
                <a:gd name="T29" fmla="*/ 168 h 243"/>
                <a:gd name="T30" fmla="*/ 240 w 240"/>
                <a:gd name="T31" fmla="*/ 150 h 243"/>
                <a:gd name="T32" fmla="*/ 239 w 240"/>
                <a:gd name="T33" fmla="*/ 133 h 243"/>
                <a:gd name="T34" fmla="*/ 232 w 240"/>
                <a:gd name="T35" fmla="*/ 115 h 243"/>
                <a:gd name="T36" fmla="*/ 175 w 240"/>
                <a:gd name="T37" fmla="*/ 0 h 243"/>
                <a:gd name="T38" fmla="*/ 0 w 240"/>
                <a:gd name="T39" fmla="*/ 73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
                <a:gd name="T61" fmla="*/ 0 h 243"/>
                <a:gd name="T62" fmla="*/ 240 w 240"/>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 h="243">
                  <a:moveTo>
                    <a:pt x="0" y="73"/>
                  </a:moveTo>
                  <a:lnTo>
                    <a:pt x="58" y="190"/>
                  </a:lnTo>
                  <a:lnTo>
                    <a:pt x="67" y="206"/>
                  </a:lnTo>
                  <a:lnTo>
                    <a:pt x="80" y="219"/>
                  </a:lnTo>
                  <a:lnTo>
                    <a:pt x="95" y="230"/>
                  </a:lnTo>
                  <a:lnTo>
                    <a:pt x="112" y="236"/>
                  </a:lnTo>
                  <a:lnTo>
                    <a:pt x="130" y="241"/>
                  </a:lnTo>
                  <a:lnTo>
                    <a:pt x="147" y="243"/>
                  </a:lnTo>
                  <a:lnTo>
                    <a:pt x="167" y="241"/>
                  </a:lnTo>
                  <a:lnTo>
                    <a:pt x="184" y="235"/>
                  </a:lnTo>
                  <a:lnTo>
                    <a:pt x="200" y="225"/>
                  </a:lnTo>
                  <a:lnTo>
                    <a:pt x="215" y="214"/>
                  </a:lnTo>
                  <a:lnTo>
                    <a:pt x="226" y="200"/>
                  </a:lnTo>
                  <a:lnTo>
                    <a:pt x="235" y="184"/>
                  </a:lnTo>
                  <a:lnTo>
                    <a:pt x="240" y="168"/>
                  </a:lnTo>
                  <a:lnTo>
                    <a:pt x="240" y="150"/>
                  </a:lnTo>
                  <a:lnTo>
                    <a:pt x="239" y="133"/>
                  </a:lnTo>
                  <a:lnTo>
                    <a:pt x="232" y="115"/>
                  </a:lnTo>
                  <a:lnTo>
                    <a:pt x="175" y="0"/>
                  </a:lnTo>
                  <a:lnTo>
                    <a:pt x="0" y="7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4" name="Freeform 46"/>
            <p:cNvSpPr>
              <a:spLocks/>
            </p:cNvSpPr>
            <p:nvPr/>
          </p:nvSpPr>
          <p:spPr bwMode="auto">
            <a:xfrm>
              <a:off x="3011" y="3142"/>
              <a:ext cx="240" cy="243"/>
            </a:xfrm>
            <a:custGeom>
              <a:avLst/>
              <a:gdLst>
                <a:gd name="T0" fmla="*/ 0 w 240"/>
                <a:gd name="T1" fmla="*/ 73 h 243"/>
                <a:gd name="T2" fmla="*/ 58 w 240"/>
                <a:gd name="T3" fmla="*/ 190 h 243"/>
                <a:gd name="T4" fmla="*/ 58 w 240"/>
                <a:gd name="T5" fmla="*/ 190 h 243"/>
                <a:gd name="T6" fmla="*/ 67 w 240"/>
                <a:gd name="T7" fmla="*/ 206 h 243"/>
                <a:gd name="T8" fmla="*/ 80 w 240"/>
                <a:gd name="T9" fmla="*/ 219 h 243"/>
                <a:gd name="T10" fmla="*/ 95 w 240"/>
                <a:gd name="T11" fmla="*/ 230 h 243"/>
                <a:gd name="T12" fmla="*/ 112 w 240"/>
                <a:gd name="T13" fmla="*/ 236 h 243"/>
                <a:gd name="T14" fmla="*/ 130 w 240"/>
                <a:gd name="T15" fmla="*/ 241 h 243"/>
                <a:gd name="T16" fmla="*/ 147 w 240"/>
                <a:gd name="T17" fmla="*/ 243 h 243"/>
                <a:gd name="T18" fmla="*/ 167 w 240"/>
                <a:gd name="T19" fmla="*/ 241 h 243"/>
                <a:gd name="T20" fmla="*/ 184 w 240"/>
                <a:gd name="T21" fmla="*/ 235 h 243"/>
                <a:gd name="T22" fmla="*/ 184 w 240"/>
                <a:gd name="T23" fmla="*/ 235 h 243"/>
                <a:gd name="T24" fmla="*/ 200 w 240"/>
                <a:gd name="T25" fmla="*/ 225 h 243"/>
                <a:gd name="T26" fmla="*/ 215 w 240"/>
                <a:gd name="T27" fmla="*/ 214 h 243"/>
                <a:gd name="T28" fmla="*/ 226 w 240"/>
                <a:gd name="T29" fmla="*/ 200 h 243"/>
                <a:gd name="T30" fmla="*/ 235 w 240"/>
                <a:gd name="T31" fmla="*/ 184 h 243"/>
                <a:gd name="T32" fmla="*/ 240 w 240"/>
                <a:gd name="T33" fmla="*/ 168 h 243"/>
                <a:gd name="T34" fmla="*/ 240 w 240"/>
                <a:gd name="T35" fmla="*/ 150 h 243"/>
                <a:gd name="T36" fmla="*/ 239 w 240"/>
                <a:gd name="T37" fmla="*/ 133 h 243"/>
                <a:gd name="T38" fmla="*/ 232 w 240"/>
                <a:gd name="T39" fmla="*/ 115 h 243"/>
                <a:gd name="T40" fmla="*/ 175 w 240"/>
                <a:gd name="T41" fmla="*/ 0 h 243"/>
                <a:gd name="T42" fmla="*/ 0 w 240"/>
                <a:gd name="T43" fmla="*/ 7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0"/>
                <a:gd name="T67" fmla="*/ 0 h 243"/>
                <a:gd name="T68" fmla="*/ 240 w 240"/>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0" h="243">
                  <a:moveTo>
                    <a:pt x="0" y="73"/>
                  </a:moveTo>
                  <a:lnTo>
                    <a:pt x="58" y="190"/>
                  </a:lnTo>
                  <a:lnTo>
                    <a:pt x="67" y="206"/>
                  </a:lnTo>
                  <a:lnTo>
                    <a:pt x="80" y="219"/>
                  </a:lnTo>
                  <a:lnTo>
                    <a:pt x="95" y="230"/>
                  </a:lnTo>
                  <a:lnTo>
                    <a:pt x="112" y="236"/>
                  </a:lnTo>
                  <a:lnTo>
                    <a:pt x="130" y="241"/>
                  </a:lnTo>
                  <a:lnTo>
                    <a:pt x="147" y="243"/>
                  </a:lnTo>
                  <a:lnTo>
                    <a:pt x="167" y="241"/>
                  </a:lnTo>
                  <a:lnTo>
                    <a:pt x="184" y="235"/>
                  </a:lnTo>
                  <a:lnTo>
                    <a:pt x="200" y="225"/>
                  </a:lnTo>
                  <a:lnTo>
                    <a:pt x="215" y="214"/>
                  </a:lnTo>
                  <a:lnTo>
                    <a:pt x="226" y="200"/>
                  </a:lnTo>
                  <a:lnTo>
                    <a:pt x="235" y="184"/>
                  </a:lnTo>
                  <a:lnTo>
                    <a:pt x="240" y="168"/>
                  </a:lnTo>
                  <a:lnTo>
                    <a:pt x="240" y="150"/>
                  </a:lnTo>
                  <a:lnTo>
                    <a:pt x="239" y="133"/>
                  </a:lnTo>
                  <a:lnTo>
                    <a:pt x="232" y="115"/>
                  </a:lnTo>
                  <a:lnTo>
                    <a:pt x="175" y="0"/>
                  </a:lnTo>
                  <a:lnTo>
                    <a:pt x="0" y="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5" name="Freeform 47"/>
            <p:cNvSpPr>
              <a:spLocks/>
            </p:cNvSpPr>
            <p:nvPr/>
          </p:nvSpPr>
          <p:spPr bwMode="auto">
            <a:xfrm>
              <a:off x="2694" y="3760"/>
              <a:ext cx="120" cy="156"/>
            </a:xfrm>
            <a:custGeom>
              <a:avLst/>
              <a:gdLst>
                <a:gd name="T0" fmla="*/ 120 w 120"/>
                <a:gd name="T1" fmla="*/ 14 h 156"/>
                <a:gd name="T2" fmla="*/ 32 w 120"/>
                <a:gd name="T3" fmla="*/ 134 h 156"/>
                <a:gd name="T4" fmla="*/ 0 w 120"/>
                <a:gd name="T5" fmla="*/ 156 h 156"/>
                <a:gd name="T6" fmla="*/ 13 w 120"/>
                <a:gd name="T7" fmla="*/ 120 h 156"/>
                <a:gd name="T8" fmla="*/ 100 w 120"/>
                <a:gd name="T9" fmla="*/ 0 h 156"/>
                <a:gd name="T10" fmla="*/ 120 w 120"/>
                <a:gd name="T11" fmla="*/ 14 h 156"/>
                <a:gd name="T12" fmla="*/ 0 60000 65536"/>
                <a:gd name="T13" fmla="*/ 0 60000 65536"/>
                <a:gd name="T14" fmla="*/ 0 60000 65536"/>
                <a:gd name="T15" fmla="*/ 0 60000 65536"/>
                <a:gd name="T16" fmla="*/ 0 60000 65536"/>
                <a:gd name="T17" fmla="*/ 0 60000 65536"/>
                <a:gd name="T18" fmla="*/ 0 w 120"/>
                <a:gd name="T19" fmla="*/ 0 h 156"/>
                <a:gd name="T20" fmla="*/ 120 w 120"/>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20" h="156">
                  <a:moveTo>
                    <a:pt x="120" y="14"/>
                  </a:moveTo>
                  <a:lnTo>
                    <a:pt x="32" y="134"/>
                  </a:lnTo>
                  <a:lnTo>
                    <a:pt x="0" y="156"/>
                  </a:lnTo>
                  <a:lnTo>
                    <a:pt x="13" y="120"/>
                  </a:lnTo>
                  <a:lnTo>
                    <a:pt x="100" y="0"/>
                  </a:lnTo>
                  <a:lnTo>
                    <a:pt x="120" y="14"/>
                  </a:lnTo>
                  <a:close/>
                </a:path>
              </a:pathLst>
            </a:custGeom>
            <a:solidFill>
              <a:srgbClr val="00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48"/>
            <p:cNvSpPr>
              <a:spLocks/>
            </p:cNvSpPr>
            <p:nvPr/>
          </p:nvSpPr>
          <p:spPr bwMode="auto">
            <a:xfrm>
              <a:off x="2694" y="3760"/>
              <a:ext cx="120" cy="156"/>
            </a:xfrm>
            <a:custGeom>
              <a:avLst/>
              <a:gdLst>
                <a:gd name="T0" fmla="*/ 120 w 120"/>
                <a:gd name="T1" fmla="*/ 14 h 156"/>
                <a:gd name="T2" fmla="*/ 32 w 120"/>
                <a:gd name="T3" fmla="*/ 134 h 156"/>
                <a:gd name="T4" fmla="*/ 0 w 120"/>
                <a:gd name="T5" fmla="*/ 156 h 156"/>
                <a:gd name="T6" fmla="*/ 13 w 120"/>
                <a:gd name="T7" fmla="*/ 120 h 156"/>
                <a:gd name="T8" fmla="*/ 100 w 120"/>
                <a:gd name="T9" fmla="*/ 0 h 156"/>
                <a:gd name="T10" fmla="*/ 120 w 120"/>
                <a:gd name="T11" fmla="*/ 14 h 156"/>
                <a:gd name="T12" fmla="*/ 0 60000 65536"/>
                <a:gd name="T13" fmla="*/ 0 60000 65536"/>
                <a:gd name="T14" fmla="*/ 0 60000 65536"/>
                <a:gd name="T15" fmla="*/ 0 60000 65536"/>
                <a:gd name="T16" fmla="*/ 0 60000 65536"/>
                <a:gd name="T17" fmla="*/ 0 60000 65536"/>
                <a:gd name="T18" fmla="*/ 0 w 120"/>
                <a:gd name="T19" fmla="*/ 0 h 156"/>
                <a:gd name="T20" fmla="*/ 120 w 120"/>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20" h="156">
                  <a:moveTo>
                    <a:pt x="120" y="14"/>
                  </a:moveTo>
                  <a:lnTo>
                    <a:pt x="32" y="134"/>
                  </a:lnTo>
                  <a:lnTo>
                    <a:pt x="0" y="156"/>
                  </a:lnTo>
                  <a:lnTo>
                    <a:pt x="13" y="120"/>
                  </a:lnTo>
                  <a:lnTo>
                    <a:pt x="100" y="0"/>
                  </a:lnTo>
                  <a:lnTo>
                    <a:pt x="120"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7" name="Freeform 49"/>
            <p:cNvSpPr>
              <a:spLocks/>
            </p:cNvSpPr>
            <p:nvPr/>
          </p:nvSpPr>
          <p:spPr bwMode="auto">
            <a:xfrm>
              <a:off x="3261" y="3399"/>
              <a:ext cx="240" cy="770"/>
            </a:xfrm>
            <a:custGeom>
              <a:avLst/>
              <a:gdLst>
                <a:gd name="T0" fmla="*/ 240 w 240"/>
                <a:gd name="T1" fmla="*/ 40 h 770"/>
                <a:gd name="T2" fmla="*/ 240 w 240"/>
                <a:gd name="T3" fmla="*/ 618 h 770"/>
                <a:gd name="T4" fmla="*/ 237 w 240"/>
                <a:gd name="T5" fmla="*/ 648 h 770"/>
                <a:gd name="T6" fmla="*/ 227 w 240"/>
                <a:gd name="T7" fmla="*/ 677 h 770"/>
                <a:gd name="T8" fmla="*/ 214 w 240"/>
                <a:gd name="T9" fmla="*/ 703 h 770"/>
                <a:gd name="T10" fmla="*/ 195 w 240"/>
                <a:gd name="T11" fmla="*/ 725 h 770"/>
                <a:gd name="T12" fmla="*/ 173 w 240"/>
                <a:gd name="T13" fmla="*/ 744 h 770"/>
                <a:gd name="T14" fmla="*/ 147 w 240"/>
                <a:gd name="T15" fmla="*/ 757 h 770"/>
                <a:gd name="T16" fmla="*/ 118 w 240"/>
                <a:gd name="T17" fmla="*/ 767 h 770"/>
                <a:gd name="T18" fmla="*/ 88 w 240"/>
                <a:gd name="T19" fmla="*/ 770 h 770"/>
                <a:gd name="T20" fmla="*/ 0 w 240"/>
                <a:gd name="T21" fmla="*/ 770 h 770"/>
                <a:gd name="T22" fmla="*/ 0 w 240"/>
                <a:gd name="T23" fmla="*/ 655 h 770"/>
                <a:gd name="T24" fmla="*/ 0 w 240"/>
                <a:gd name="T25" fmla="*/ 468 h 770"/>
                <a:gd name="T26" fmla="*/ 0 w 240"/>
                <a:gd name="T27" fmla="*/ 289 h 770"/>
                <a:gd name="T28" fmla="*/ 0 w 240"/>
                <a:gd name="T29" fmla="*/ 195 h 770"/>
                <a:gd name="T30" fmla="*/ 3 w 240"/>
                <a:gd name="T31" fmla="*/ 144 h 770"/>
                <a:gd name="T32" fmla="*/ 17 w 240"/>
                <a:gd name="T33" fmla="*/ 98 h 770"/>
                <a:gd name="T34" fmla="*/ 43 w 240"/>
                <a:gd name="T35" fmla="*/ 58 h 770"/>
                <a:gd name="T36" fmla="*/ 77 w 240"/>
                <a:gd name="T37" fmla="*/ 26 h 770"/>
                <a:gd name="T38" fmla="*/ 115 w 240"/>
                <a:gd name="T39" fmla="*/ 7 h 770"/>
                <a:gd name="T40" fmla="*/ 157 w 240"/>
                <a:gd name="T41" fmla="*/ 0 h 770"/>
                <a:gd name="T42" fmla="*/ 198 w 240"/>
                <a:gd name="T43" fmla="*/ 11 h 770"/>
                <a:gd name="T44" fmla="*/ 240 w 240"/>
                <a:gd name="T45" fmla="*/ 40 h 7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0"/>
                <a:gd name="T70" fmla="*/ 0 h 770"/>
                <a:gd name="T71" fmla="*/ 240 w 240"/>
                <a:gd name="T72" fmla="*/ 770 h 7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0" h="770">
                  <a:moveTo>
                    <a:pt x="240" y="40"/>
                  </a:moveTo>
                  <a:lnTo>
                    <a:pt x="240" y="618"/>
                  </a:lnTo>
                  <a:lnTo>
                    <a:pt x="237" y="648"/>
                  </a:lnTo>
                  <a:lnTo>
                    <a:pt x="227" y="677"/>
                  </a:lnTo>
                  <a:lnTo>
                    <a:pt x="214" y="703"/>
                  </a:lnTo>
                  <a:lnTo>
                    <a:pt x="195" y="725"/>
                  </a:lnTo>
                  <a:lnTo>
                    <a:pt x="173" y="744"/>
                  </a:lnTo>
                  <a:lnTo>
                    <a:pt x="147" y="757"/>
                  </a:lnTo>
                  <a:lnTo>
                    <a:pt x="118" y="767"/>
                  </a:lnTo>
                  <a:lnTo>
                    <a:pt x="88" y="770"/>
                  </a:lnTo>
                  <a:lnTo>
                    <a:pt x="0" y="770"/>
                  </a:lnTo>
                  <a:lnTo>
                    <a:pt x="0" y="655"/>
                  </a:lnTo>
                  <a:lnTo>
                    <a:pt x="0" y="468"/>
                  </a:lnTo>
                  <a:lnTo>
                    <a:pt x="0" y="289"/>
                  </a:lnTo>
                  <a:lnTo>
                    <a:pt x="0" y="195"/>
                  </a:lnTo>
                  <a:lnTo>
                    <a:pt x="3" y="144"/>
                  </a:lnTo>
                  <a:lnTo>
                    <a:pt x="17" y="98"/>
                  </a:lnTo>
                  <a:lnTo>
                    <a:pt x="43" y="58"/>
                  </a:lnTo>
                  <a:lnTo>
                    <a:pt x="77" y="26"/>
                  </a:lnTo>
                  <a:lnTo>
                    <a:pt x="115" y="7"/>
                  </a:lnTo>
                  <a:lnTo>
                    <a:pt x="157" y="0"/>
                  </a:lnTo>
                  <a:lnTo>
                    <a:pt x="198" y="11"/>
                  </a:lnTo>
                  <a:lnTo>
                    <a:pt x="240" y="40"/>
                  </a:lnTo>
                  <a:close/>
                </a:path>
              </a:pathLst>
            </a:custGeom>
            <a:solidFill>
              <a:srgbClr val="0075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50"/>
            <p:cNvSpPr>
              <a:spLocks/>
            </p:cNvSpPr>
            <p:nvPr/>
          </p:nvSpPr>
          <p:spPr bwMode="auto">
            <a:xfrm>
              <a:off x="3261" y="3399"/>
              <a:ext cx="240" cy="770"/>
            </a:xfrm>
            <a:custGeom>
              <a:avLst/>
              <a:gdLst>
                <a:gd name="T0" fmla="*/ 240 w 240"/>
                <a:gd name="T1" fmla="*/ 40 h 770"/>
                <a:gd name="T2" fmla="*/ 240 w 240"/>
                <a:gd name="T3" fmla="*/ 618 h 770"/>
                <a:gd name="T4" fmla="*/ 240 w 240"/>
                <a:gd name="T5" fmla="*/ 618 h 770"/>
                <a:gd name="T6" fmla="*/ 237 w 240"/>
                <a:gd name="T7" fmla="*/ 648 h 770"/>
                <a:gd name="T8" fmla="*/ 227 w 240"/>
                <a:gd name="T9" fmla="*/ 677 h 770"/>
                <a:gd name="T10" fmla="*/ 214 w 240"/>
                <a:gd name="T11" fmla="*/ 703 h 770"/>
                <a:gd name="T12" fmla="*/ 195 w 240"/>
                <a:gd name="T13" fmla="*/ 725 h 770"/>
                <a:gd name="T14" fmla="*/ 173 w 240"/>
                <a:gd name="T15" fmla="*/ 744 h 770"/>
                <a:gd name="T16" fmla="*/ 147 w 240"/>
                <a:gd name="T17" fmla="*/ 757 h 770"/>
                <a:gd name="T18" fmla="*/ 118 w 240"/>
                <a:gd name="T19" fmla="*/ 767 h 770"/>
                <a:gd name="T20" fmla="*/ 88 w 240"/>
                <a:gd name="T21" fmla="*/ 770 h 770"/>
                <a:gd name="T22" fmla="*/ 0 w 240"/>
                <a:gd name="T23" fmla="*/ 770 h 770"/>
                <a:gd name="T24" fmla="*/ 0 w 240"/>
                <a:gd name="T25" fmla="*/ 770 h 770"/>
                <a:gd name="T26" fmla="*/ 0 w 240"/>
                <a:gd name="T27" fmla="*/ 655 h 770"/>
                <a:gd name="T28" fmla="*/ 0 w 240"/>
                <a:gd name="T29" fmla="*/ 468 h 770"/>
                <a:gd name="T30" fmla="*/ 0 w 240"/>
                <a:gd name="T31" fmla="*/ 289 h 770"/>
                <a:gd name="T32" fmla="*/ 0 w 240"/>
                <a:gd name="T33" fmla="*/ 195 h 770"/>
                <a:gd name="T34" fmla="*/ 0 w 240"/>
                <a:gd name="T35" fmla="*/ 195 h 770"/>
                <a:gd name="T36" fmla="*/ 3 w 240"/>
                <a:gd name="T37" fmla="*/ 144 h 770"/>
                <a:gd name="T38" fmla="*/ 17 w 240"/>
                <a:gd name="T39" fmla="*/ 98 h 770"/>
                <a:gd name="T40" fmla="*/ 43 w 240"/>
                <a:gd name="T41" fmla="*/ 58 h 770"/>
                <a:gd name="T42" fmla="*/ 77 w 240"/>
                <a:gd name="T43" fmla="*/ 26 h 770"/>
                <a:gd name="T44" fmla="*/ 115 w 240"/>
                <a:gd name="T45" fmla="*/ 7 h 770"/>
                <a:gd name="T46" fmla="*/ 157 w 240"/>
                <a:gd name="T47" fmla="*/ 0 h 770"/>
                <a:gd name="T48" fmla="*/ 198 w 240"/>
                <a:gd name="T49" fmla="*/ 11 h 770"/>
                <a:gd name="T50" fmla="*/ 240 w 240"/>
                <a:gd name="T51" fmla="*/ 40 h 7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770"/>
                <a:gd name="T80" fmla="*/ 240 w 240"/>
                <a:gd name="T81" fmla="*/ 770 h 7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770">
                  <a:moveTo>
                    <a:pt x="240" y="40"/>
                  </a:moveTo>
                  <a:lnTo>
                    <a:pt x="240" y="618"/>
                  </a:lnTo>
                  <a:lnTo>
                    <a:pt x="237" y="648"/>
                  </a:lnTo>
                  <a:lnTo>
                    <a:pt x="227" y="677"/>
                  </a:lnTo>
                  <a:lnTo>
                    <a:pt x="214" y="703"/>
                  </a:lnTo>
                  <a:lnTo>
                    <a:pt x="195" y="725"/>
                  </a:lnTo>
                  <a:lnTo>
                    <a:pt x="173" y="744"/>
                  </a:lnTo>
                  <a:lnTo>
                    <a:pt x="147" y="757"/>
                  </a:lnTo>
                  <a:lnTo>
                    <a:pt x="118" y="767"/>
                  </a:lnTo>
                  <a:lnTo>
                    <a:pt x="88" y="770"/>
                  </a:lnTo>
                  <a:lnTo>
                    <a:pt x="0" y="770"/>
                  </a:lnTo>
                  <a:lnTo>
                    <a:pt x="0" y="655"/>
                  </a:lnTo>
                  <a:lnTo>
                    <a:pt x="0" y="468"/>
                  </a:lnTo>
                  <a:lnTo>
                    <a:pt x="0" y="289"/>
                  </a:lnTo>
                  <a:lnTo>
                    <a:pt x="0" y="195"/>
                  </a:lnTo>
                  <a:lnTo>
                    <a:pt x="3" y="144"/>
                  </a:lnTo>
                  <a:lnTo>
                    <a:pt x="17" y="98"/>
                  </a:lnTo>
                  <a:lnTo>
                    <a:pt x="43" y="58"/>
                  </a:lnTo>
                  <a:lnTo>
                    <a:pt x="77" y="26"/>
                  </a:lnTo>
                  <a:lnTo>
                    <a:pt x="115" y="7"/>
                  </a:lnTo>
                  <a:lnTo>
                    <a:pt x="157" y="0"/>
                  </a:lnTo>
                  <a:lnTo>
                    <a:pt x="198" y="11"/>
                  </a:lnTo>
                  <a:lnTo>
                    <a:pt x="240" y="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9" name="Freeform 51"/>
            <p:cNvSpPr>
              <a:spLocks/>
            </p:cNvSpPr>
            <p:nvPr/>
          </p:nvSpPr>
          <p:spPr bwMode="auto">
            <a:xfrm>
              <a:off x="3109" y="3691"/>
              <a:ext cx="152" cy="186"/>
            </a:xfrm>
            <a:custGeom>
              <a:avLst/>
              <a:gdLst>
                <a:gd name="T0" fmla="*/ 51 w 152"/>
                <a:gd name="T1" fmla="*/ 186 h 186"/>
                <a:gd name="T2" fmla="*/ 69 w 152"/>
                <a:gd name="T3" fmla="*/ 181 h 186"/>
                <a:gd name="T4" fmla="*/ 86 w 152"/>
                <a:gd name="T5" fmla="*/ 176 h 186"/>
                <a:gd name="T6" fmla="*/ 102 w 152"/>
                <a:gd name="T7" fmla="*/ 171 h 186"/>
                <a:gd name="T8" fmla="*/ 118 w 152"/>
                <a:gd name="T9" fmla="*/ 165 h 186"/>
                <a:gd name="T10" fmla="*/ 131 w 152"/>
                <a:gd name="T11" fmla="*/ 160 h 186"/>
                <a:gd name="T12" fmla="*/ 142 w 152"/>
                <a:gd name="T13" fmla="*/ 155 h 186"/>
                <a:gd name="T14" fmla="*/ 149 w 152"/>
                <a:gd name="T15" fmla="*/ 154 h 186"/>
                <a:gd name="T16" fmla="*/ 152 w 152"/>
                <a:gd name="T17" fmla="*/ 152 h 186"/>
                <a:gd name="T18" fmla="*/ 152 w 152"/>
                <a:gd name="T19" fmla="*/ 0 h 186"/>
                <a:gd name="T20" fmla="*/ 147 w 152"/>
                <a:gd name="T21" fmla="*/ 2 h 186"/>
                <a:gd name="T22" fmla="*/ 133 w 152"/>
                <a:gd name="T23" fmla="*/ 7 h 186"/>
                <a:gd name="T24" fmla="*/ 113 w 152"/>
                <a:gd name="T25" fmla="*/ 13 h 186"/>
                <a:gd name="T26" fmla="*/ 89 w 152"/>
                <a:gd name="T27" fmla="*/ 21 h 186"/>
                <a:gd name="T28" fmla="*/ 64 w 152"/>
                <a:gd name="T29" fmla="*/ 29 h 186"/>
                <a:gd name="T30" fmla="*/ 40 w 152"/>
                <a:gd name="T31" fmla="*/ 39 h 186"/>
                <a:gd name="T32" fmla="*/ 17 w 152"/>
                <a:gd name="T33" fmla="*/ 47 h 186"/>
                <a:gd name="T34" fmla="*/ 0 w 152"/>
                <a:gd name="T35" fmla="*/ 55 h 186"/>
                <a:gd name="T36" fmla="*/ 51 w 152"/>
                <a:gd name="T37" fmla="*/ 186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
                <a:gd name="T58" fmla="*/ 0 h 186"/>
                <a:gd name="T59" fmla="*/ 152 w 152"/>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 h="186">
                  <a:moveTo>
                    <a:pt x="51" y="186"/>
                  </a:moveTo>
                  <a:lnTo>
                    <a:pt x="69" y="181"/>
                  </a:lnTo>
                  <a:lnTo>
                    <a:pt x="86" y="176"/>
                  </a:lnTo>
                  <a:lnTo>
                    <a:pt x="102" y="171"/>
                  </a:lnTo>
                  <a:lnTo>
                    <a:pt x="118" y="165"/>
                  </a:lnTo>
                  <a:lnTo>
                    <a:pt x="131" y="160"/>
                  </a:lnTo>
                  <a:lnTo>
                    <a:pt x="142" y="155"/>
                  </a:lnTo>
                  <a:lnTo>
                    <a:pt x="149" y="154"/>
                  </a:lnTo>
                  <a:lnTo>
                    <a:pt x="152" y="152"/>
                  </a:lnTo>
                  <a:lnTo>
                    <a:pt x="152" y="0"/>
                  </a:lnTo>
                  <a:lnTo>
                    <a:pt x="147" y="2"/>
                  </a:lnTo>
                  <a:lnTo>
                    <a:pt x="133" y="7"/>
                  </a:lnTo>
                  <a:lnTo>
                    <a:pt x="113" y="13"/>
                  </a:lnTo>
                  <a:lnTo>
                    <a:pt x="89" y="21"/>
                  </a:lnTo>
                  <a:lnTo>
                    <a:pt x="64" y="29"/>
                  </a:lnTo>
                  <a:lnTo>
                    <a:pt x="40" y="39"/>
                  </a:lnTo>
                  <a:lnTo>
                    <a:pt x="17" y="47"/>
                  </a:lnTo>
                  <a:lnTo>
                    <a:pt x="0" y="55"/>
                  </a:lnTo>
                  <a:lnTo>
                    <a:pt x="51" y="186"/>
                  </a:lnTo>
                  <a:close/>
                </a:path>
              </a:pathLst>
            </a:custGeom>
            <a:solidFill>
              <a:srgbClr val="0075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52"/>
            <p:cNvSpPr>
              <a:spLocks/>
            </p:cNvSpPr>
            <p:nvPr/>
          </p:nvSpPr>
          <p:spPr bwMode="auto">
            <a:xfrm>
              <a:off x="3109" y="3691"/>
              <a:ext cx="152" cy="186"/>
            </a:xfrm>
            <a:custGeom>
              <a:avLst/>
              <a:gdLst>
                <a:gd name="T0" fmla="*/ 51 w 152"/>
                <a:gd name="T1" fmla="*/ 186 h 186"/>
                <a:gd name="T2" fmla="*/ 51 w 152"/>
                <a:gd name="T3" fmla="*/ 186 h 186"/>
                <a:gd name="T4" fmla="*/ 69 w 152"/>
                <a:gd name="T5" fmla="*/ 181 h 186"/>
                <a:gd name="T6" fmla="*/ 86 w 152"/>
                <a:gd name="T7" fmla="*/ 176 h 186"/>
                <a:gd name="T8" fmla="*/ 102 w 152"/>
                <a:gd name="T9" fmla="*/ 171 h 186"/>
                <a:gd name="T10" fmla="*/ 118 w 152"/>
                <a:gd name="T11" fmla="*/ 165 h 186"/>
                <a:gd name="T12" fmla="*/ 131 w 152"/>
                <a:gd name="T13" fmla="*/ 160 h 186"/>
                <a:gd name="T14" fmla="*/ 142 w 152"/>
                <a:gd name="T15" fmla="*/ 155 h 186"/>
                <a:gd name="T16" fmla="*/ 149 w 152"/>
                <a:gd name="T17" fmla="*/ 154 h 186"/>
                <a:gd name="T18" fmla="*/ 152 w 152"/>
                <a:gd name="T19" fmla="*/ 152 h 186"/>
                <a:gd name="T20" fmla="*/ 152 w 152"/>
                <a:gd name="T21" fmla="*/ 0 h 186"/>
                <a:gd name="T22" fmla="*/ 152 w 152"/>
                <a:gd name="T23" fmla="*/ 0 h 186"/>
                <a:gd name="T24" fmla="*/ 147 w 152"/>
                <a:gd name="T25" fmla="*/ 2 h 186"/>
                <a:gd name="T26" fmla="*/ 133 w 152"/>
                <a:gd name="T27" fmla="*/ 7 h 186"/>
                <a:gd name="T28" fmla="*/ 113 w 152"/>
                <a:gd name="T29" fmla="*/ 13 h 186"/>
                <a:gd name="T30" fmla="*/ 89 w 152"/>
                <a:gd name="T31" fmla="*/ 21 h 186"/>
                <a:gd name="T32" fmla="*/ 64 w 152"/>
                <a:gd name="T33" fmla="*/ 29 h 186"/>
                <a:gd name="T34" fmla="*/ 40 w 152"/>
                <a:gd name="T35" fmla="*/ 39 h 186"/>
                <a:gd name="T36" fmla="*/ 17 w 152"/>
                <a:gd name="T37" fmla="*/ 47 h 186"/>
                <a:gd name="T38" fmla="*/ 0 w 152"/>
                <a:gd name="T39" fmla="*/ 55 h 186"/>
                <a:gd name="T40" fmla="*/ 51 w 152"/>
                <a:gd name="T41" fmla="*/ 186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86"/>
                <a:gd name="T65" fmla="*/ 152 w 152"/>
                <a:gd name="T66" fmla="*/ 186 h 1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86">
                  <a:moveTo>
                    <a:pt x="51" y="186"/>
                  </a:moveTo>
                  <a:lnTo>
                    <a:pt x="51" y="186"/>
                  </a:lnTo>
                  <a:lnTo>
                    <a:pt x="69" y="181"/>
                  </a:lnTo>
                  <a:lnTo>
                    <a:pt x="86" y="176"/>
                  </a:lnTo>
                  <a:lnTo>
                    <a:pt x="102" y="171"/>
                  </a:lnTo>
                  <a:lnTo>
                    <a:pt x="118" y="165"/>
                  </a:lnTo>
                  <a:lnTo>
                    <a:pt x="131" y="160"/>
                  </a:lnTo>
                  <a:lnTo>
                    <a:pt x="142" y="155"/>
                  </a:lnTo>
                  <a:lnTo>
                    <a:pt x="149" y="154"/>
                  </a:lnTo>
                  <a:lnTo>
                    <a:pt x="152" y="152"/>
                  </a:lnTo>
                  <a:lnTo>
                    <a:pt x="152" y="0"/>
                  </a:lnTo>
                  <a:lnTo>
                    <a:pt x="147" y="2"/>
                  </a:lnTo>
                  <a:lnTo>
                    <a:pt x="133" y="7"/>
                  </a:lnTo>
                  <a:lnTo>
                    <a:pt x="113" y="13"/>
                  </a:lnTo>
                  <a:lnTo>
                    <a:pt x="89" y="21"/>
                  </a:lnTo>
                  <a:lnTo>
                    <a:pt x="64" y="29"/>
                  </a:lnTo>
                  <a:lnTo>
                    <a:pt x="40" y="39"/>
                  </a:lnTo>
                  <a:lnTo>
                    <a:pt x="17" y="47"/>
                  </a:lnTo>
                  <a:lnTo>
                    <a:pt x="0" y="55"/>
                  </a:lnTo>
                  <a:lnTo>
                    <a:pt x="51" y="1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1" name="Freeform 53"/>
            <p:cNvSpPr>
              <a:spLocks/>
            </p:cNvSpPr>
            <p:nvPr/>
          </p:nvSpPr>
          <p:spPr bwMode="auto">
            <a:xfrm>
              <a:off x="3202" y="3134"/>
              <a:ext cx="249" cy="315"/>
            </a:xfrm>
            <a:custGeom>
              <a:avLst/>
              <a:gdLst>
                <a:gd name="T0" fmla="*/ 36 w 249"/>
                <a:gd name="T1" fmla="*/ 240 h 315"/>
                <a:gd name="T2" fmla="*/ 44 w 249"/>
                <a:gd name="T3" fmla="*/ 260 h 315"/>
                <a:gd name="T4" fmla="*/ 57 w 249"/>
                <a:gd name="T5" fmla="*/ 278 h 315"/>
                <a:gd name="T6" fmla="*/ 73 w 249"/>
                <a:gd name="T7" fmla="*/ 292 h 315"/>
                <a:gd name="T8" fmla="*/ 91 w 249"/>
                <a:gd name="T9" fmla="*/ 303 h 315"/>
                <a:gd name="T10" fmla="*/ 110 w 249"/>
                <a:gd name="T11" fmla="*/ 311 h 315"/>
                <a:gd name="T12" fmla="*/ 131 w 249"/>
                <a:gd name="T13" fmla="*/ 315 h 315"/>
                <a:gd name="T14" fmla="*/ 152 w 249"/>
                <a:gd name="T15" fmla="*/ 315 h 315"/>
                <a:gd name="T16" fmla="*/ 174 w 249"/>
                <a:gd name="T17" fmla="*/ 310 h 315"/>
                <a:gd name="T18" fmla="*/ 188 w 249"/>
                <a:gd name="T19" fmla="*/ 303 h 315"/>
                <a:gd name="T20" fmla="*/ 203 w 249"/>
                <a:gd name="T21" fmla="*/ 294 h 315"/>
                <a:gd name="T22" fmla="*/ 217 w 249"/>
                <a:gd name="T23" fmla="*/ 279 h 315"/>
                <a:gd name="T24" fmla="*/ 232 w 249"/>
                <a:gd name="T25" fmla="*/ 262 h 315"/>
                <a:gd name="T26" fmla="*/ 241 w 249"/>
                <a:gd name="T27" fmla="*/ 243 h 315"/>
                <a:gd name="T28" fmla="*/ 248 w 249"/>
                <a:gd name="T29" fmla="*/ 222 h 315"/>
                <a:gd name="T30" fmla="*/ 249 w 249"/>
                <a:gd name="T31" fmla="*/ 198 h 315"/>
                <a:gd name="T32" fmla="*/ 244 w 249"/>
                <a:gd name="T33" fmla="*/ 173 h 315"/>
                <a:gd name="T34" fmla="*/ 214 w 249"/>
                <a:gd name="T35" fmla="*/ 75 h 315"/>
                <a:gd name="T36" fmla="*/ 204 w 249"/>
                <a:gd name="T37" fmla="*/ 54 h 315"/>
                <a:gd name="T38" fmla="*/ 193 w 249"/>
                <a:gd name="T39" fmla="*/ 37 h 315"/>
                <a:gd name="T40" fmla="*/ 177 w 249"/>
                <a:gd name="T41" fmla="*/ 22 h 315"/>
                <a:gd name="T42" fmla="*/ 160 w 249"/>
                <a:gd name="T43" fmla="*/ 11 h 315"/>
                <a:gd name="T44" fmla="*/ 140 w 249"/>
                <a:gd name="T45" fmla="*/ 5 h 315"/>
                <a:gd name="T46" fmla="*/ 120 w 249"/>
                <a:gd name="T47" fmla="*/ 0 h 315"/>
                <a:gd name="T48" fmla="*/ 99 w 249"/>
                <a:gd name="T49" fmla="*/ 0 h 315"/>
                <a:gd name="T50" fmla="*/ 76 w 249"/>
                <a:gd name="T51" fmla="*/ 5 h 315"/>
                <a:gd name="T52" fmla="*/ 56 w 249"/>
                <a:gd name="T53" fmla="*/ 14 h 315"/>
                <a:gd name="T54" fmla="*/ 38 w 249"/>
                <a:gd name="T55" fmla="*/ 26 h 315"/>
                <a:gd name="T56" fmla="*/ 24 w 249"/>
                <a:gd name="T57" fmla="*/ 42 h 315"/>
                <a:gd name="T58" fmla="*/ 12 w 249"/>
                <a:gd name="T59" fmla="*/ 59 h 315"/>
                <a:gd name="T60" fmla="*/ 4 w 249"/>
                <a:gd name="T61" fmla="*/ 78 h 315"/>
                <a:gd name="T62" fmla="*/ 0 w 249"/>
                <a:gd name="T63" fmla="*/ 99 h 315"/>
                <a:gd name="T64" fmla="*/ 0 w 249"/>
                <a:gd name="T65" fmla="*/ 120 h 315"/>
                <a:gd name="T66" fmla="*/ 4 w 249"/>
                <a:gd name="T67" fmla="*/ 142 h 315"/>
                <a:gd name="T68" fmla="*/ 36 w 249"/>
                <a:gd name="T69" fmla="*/ 240 h 3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315"/>
                <a:gd name="T107" fmla="*/ 249 w 249"/>
                <a:gd name="T108" fmla="*/ 315 h 3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315">
                  <a:moveTo>
                    <a:pt x="36" y="240"/>
                  </a:moveTo>
                  <a:lnTo>
                    <a:pt x="44" y="260"/>
                  </a:lnTo>
                  <a:lnTo>
                    <a:pt x="57" y="278"/>
                  </a:lnTo>
                  <a:lnTo>
                    <a:pt x="73" y="292"/>
                  </a:lnTo>
                  <a:lnTo>
                    <a:pt x="91" y="303"/>
                  </a:lnTo>
                  <a:lnTo>
                    <a:pt x="110" y="311"/>
                  </a:lnTo>
                  <a:lnTo>
                    <a:pt x="131" y="315"/>
                  </a:lnTo>
                  <a:lnTo>
                    <a:pt x="152" y="315"/>
                  </a:lnTo>
                  <a:lnTo>
                    <a:pt x="174" y="310"/>
                  </a:lnTo>
                  <a:lnTo>
                    <a:pt x="188" y="303"/>
                  </a:lnTo>
                  <a:lnTo>
                    <a:pt x="203" y="294"/>
                  </a:lnTo>
                  <a:lnTo>
                    <a:pt x="217" y="279"/>
                  </a:lnTo>
                  <a:lnTo>
                    <a:pt x="232" y="262"/>
                  </a:lnTo>
                  <a:lnTo>
                    <a:pt x="241" y="243"/>
                  </a:lnTo>
                  <a:lnTo>
                    <a:pt x="248" y="222"/>
                  </a:lnTo>
                  <a:lnTo>
                    <a:pt x="249" y="198"/>
                  </a:lnTo>
                  <a:lnTo>
                    <a:pt x="244" y="173"/>
                  </a:lnTo>
                  <a:lnTo>
                    <a:pt x="214" y="75"/>
                  </a:lnTo>
                  <a:lnTo>
                    <a:pt x="204" y="54"/>
                  </a:lnTo>
                  <a:lnTo>
                    <a:pt x="193" y="37"/>
                  </a:lnTo>
                  <a:lnTo>
                    <a:pt x="177" y="22"/>
                  </a:lnTo>
                  <a:lnTo>
                    <a:pt x="160" y="11"/>
                  </a:lnTo>
                  <a:lnTo>
                    <a:pt x="140" y="5"/>
                  </a:lnTo>
                  <a:lnTo>
                    <a:pt x="120" y="0"/>
                  </a:lnTo>
                  <a:lnTo>
                    <a:pt x="99" y="0"/>
                  </a:lnTo>
                  <a:lnTo>
                    <a:pt x="76" y="5"/>
                  </a:lnTo>
                  <a:lnTo>
                    <a:pt x="56" y="14"/>
                  </a:lnTo>
                  <a:lnTo>
                    <a:pt x="38" y="26"/>
                  </a:lnTo>
                  <a:lnTo>
                    <a:pt x="24" y="42"/>
                  </a:lnTo>
                  <a:lnTo>
                    <a:pt x="12" y="59"/>
                  </a:lnTo>
                  <a:lnTo>
                    <a:pt x="4" y="78"/>
                  </a:lnTo>
                  <a:lnTo>
                    <a:pt x="0" y="99"/>
                  </a:lnTo>
                  <a:lnTo>
                    <a:pt x="0" y="120"/>
                  </a:lnTo>
                  <a:lnTo>
                    <a:pt x="4" y="142"/>
                  </a:lnTo>
                  <a:lnTo>
                    <a:pt x="36" y="240"/>
                  </a:lnTo>
                  <a:close/>
                </a:path>
              </a:pathLst>
            </a:custGeom>
            <a:solidFill>
              <a:srgbClr val="E8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54"/>
            <p:cNvSpPr>
              <a:spLocks/>
            </p:cNvSpPr>
            <p:nvPr/>
          </p:nvSpPr>
          <p:spPr bwMode="auto">
            <a:xfrm>
              <a:off x="3202" y="3134"/>
              <a:ext cx="249" cy="315"/>
            </a:xfrm>
            <a:custGeom>
              <a:avLst/>
              <a:gdLst>
                <a:gd name="T0" fmla="*/ 36 w 249"/>
                <a:gd name="T1" fmla="*/ 240 h 315"/>
                <a:gd name="T2" fmla="*/ 36 w 249"/>
                <a:gd name="T3" fmla="*/ 240 h 315"/>
                <a:gd name="T4" fmla="*/ 44 w 249"/>
                <a:gd name="T5" fmla="*/ 260 h 315"/>
                <a:gd name="T6" fmla="*/ 57 w 249"/>
                <a:gd name="T7" fmla="*/ 278 h 315"/>
                <a:gd name="T8" fmla="*/ 73 w 249"/>
                <a:gd name="T9" fmla="*/ 292 h 315"/>
                <a:gd name="T10" fmla="*/ 91 w 249"/>
                <a:gd name="T11" fmla="*/ 303 h 315"/>
                <a:gd name="T12" fmla="*/ 110 w 249"/>
                <a:gd name="T13" fmla="*/ 311 h 315"/>
                <a:gd name="T14" fmla="*/ 131 w 249"/>
                <a:gd name="T15" fmla="*/ 315 h 315"/>
                <a:gd name="T16" fmla="*/ 152 w 249"/>
                <a:gd name="T17" fmla="*/ 315 h 315"/>
                <a:gd name="T18" fmla="*/ 174 w 249"/>
                <a:gd name="T19" fmla="*/ 310 h 315"/>
                <a:gd name="T20" fmla="*/ 174 w 249"/>
                <a:gd name="T21" fmla="*/ 310 h 315"/>
                <a:gd name="T22" fmla="*/ 188 w 249"/>
                <a:gd name="T23" fmla="*/ 303 h 315"/>
                <a:gd name="T24" fmla="*/ 203 w 249"/>
                <a:gd name="T25" fmla="*/ 294 h 315"/>
                <a:gd name="T26" fmla="*/ 217 w 249"/>
                <a:gd name="T27" fmla="*/ 279 h 315"/>
                <a:gd name="T28" fmla="*/ 232 w 249"/>
                <a:gd name="T29" fmla="*/ 262 h 315"/>
                <a:gd name="T30" fmla="*/ 241 w 249"/>
                <a:gd name="T31" fmla="*/ 243 h 315"/>
                <a:gd name="T32" fmla="*/ 248 w 249"/>
                <a:gd name="T33" fmla="*/ 222 h 315"/>
                <a:gd name="T34" fmla="*/ 249 w 249"/>
                <a:gd name="T35" fmla="*/ 198 h 315"/>
                <a:gd name="T36" fmla="*/ 244 w 249"/>
                <a:gd name="T37" fmla="*/ 173 h 315"/>
                <a:gd name="T38" fmla="*/ 214 w 249"/>
                <a:gd name="T39" fmla="*/ 75 h 315"/>
                <a:gd name="T40" fmla="*/ 214 w 249"/>
                <a:gd name="T41" fmla="*/ 75 h 315"/>
                <a:gd name="T42" fmla="*/ 204 w 249"/>
                <a:gd name="T43" fmla="*/ 54 h 315"/>
                <a:gd name="T44" fmla="*/ 193 w 249"/>
                <a:gd name="T45" fmla="*/ 37 h 315"/>
                <a:gd name="T46" fmla="*/ 177 w 249"/>
                <a:gd name="T47" fmla="*/ 22 h 315"/>
                <a:gd name="T48" fmla="*/ 160 w 249"/>
                <a:gd name="T49" fmla="*/ 11 h 315"/>
                <a:gd name="T50" fmla="*/ 140 w 249"/>
                <a:gd name="T51" fmla="*/ 5 h 315"/>
                <a:gd name="T52" fmla="*/ 120 w 249"/>
                <a:gd name="T53" fmla="*/ 0 h 315"/>
                <a:gd name="T54" fmla="*/ 99 w 249"/>
                <a:gd name="T55" fmla="*/ 0 h 315"/>
                <a:gd name="T56" fmla="*/ 76 w 249"/>
                <a:gd name="T57" fmla="*/ 5 h 315"/>
                <a:gd name="T58" fmla="*/ 76 w 249"/>
                <a:gd name="T59" fmla="*/ 5 h 315"/>
                <a:gd name="T60" fmla="*/ 56 w 249"/>
                <a:gd name="T61" fmla="*/ 14 h 315"/>
                <a:gd name="T62" fmla="*/ 38 w 249"/>
                <a:gd name="T63" fmla="*/ 26 h 315"/>
                <a:gd name="T64" fmla="*/ 24 w 249"/>
                <a:gd name="T65" fmla="*/ 42 h 315"/>
                <a:gd name="T66" fmla="*/ 12 w 249"/>
                <a:gd name="T67" fmla="*/ 59 h 315"/>
                <a:gd name="T68" fmla="*/ 4 w 249"/>
                <a:gd name="T69" fmla="*/ 78 h 315"/>
                <a:gd name="T70" fmla="*/ 0 w 249"/>
                <a:gd name="T71" fmla="*/ 99 h 315"/>
                <a:gd name="T72" fmla="*/ 0 w 249"/>
                <a:gd name="T73" fmla="*/ 120 h 315"/>
                <a:gd name="T74" fmla="*/ 4 w 249"/>
                <a:gd name="T75" fmla="*/ 142 h 315"/>
                <a:gd name="T76" fmla="*/ 36 w 249"/>
                <a:gd name="T77" fmla="*/ 240 h 3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315"/>
                <a:gd name="T119" fmla="*/ 249 w 249"/>
                <a:gd name="T120" fmla="*/ 315 h 3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315">
                  <a:moveTo>
                    <a:pt x="36" y="240"/>
                  </a:moveTo>
                  <a:lnTo>
                    <a:pt x="36" y="240"/>
                  </a:lnTo>
                  <a:lnTo>
                    <a:pt x="44" y="260"/>
                  </a:lnTo>
                  <a:lnTo>
                    <a:pt x="57" y="278"/>
                  </a:lnTo>
                  <a:lnTo>
                    <a:pt x="73" y="292"/>
                  </a:lnTo>
                  <a:lnTo>
                    <a:pt x="91" y="303"/>
                  </a:lnTo>
                  <a:lnTo>
                    <a:pt x="110" y="311"/>
                  </a:lnTo>
                  <a:lnTo>
                    <a:pt x="131" y="315"/>
                  </a:lnTo>
                  <a:lnTo>
                    <a:pt x="152" y="315"/>
                  </a:lnTo>
                  <a:lnTo>
                    <a:pt x="174" y="310"/>
                  </a:lnTo>
                  <a:lnTo>
                    <a:pt x="188" y="303"/>
                  </a:lnTo>
                  <a:lnTo>
                    <a:pt x="203" y="294"/>
                  </a:lnTo>
                  <a:lnTo>
                    <a:pt x="217" y="279"/>
                  </a:lnTo>
                  <a:lnTo>
                    <a:pt x="232" y="262"/>
                  </a:lnTo>
                  <a:lnTo>
                    <a:pt x="241" y="243"/>
                  </a:lnTo>
                  <a:lnTo>
                    <a:pt x="248" y="222"/>
                  </a:lnTo>
                  <a:lnTo>
                    <a:pt x="249" y="198"/>
                  </a:lnTo>
                  <a:lnTo>
                    <a:pt x="244" y="173"/>
                  </a:lnTo>
                  <a:lnTo>
                    <a:pt x="214" y="75"/>
                  </a:lnTo>
                  <a:lnTo>
                    <a:pt x="204" y="54"/>
                  </a:lnTo>
                  <a:lnTo>
                    <a:pt x="193" y="37"/>
                  </a:lnTo>
                  <a:lnTo>
                    <a:pt x="177" y="22"/>
                  </a:lnTo>
                  <a:lnTo>
                    <a:pt x="160" y="11"/>
                  </a:lnTo>
                  <a:lnTo>
                    <a:pt x="140" y="5"/>
                  </a:lnTo>
                  <a:lnTo>
                    <a:pt x="120" y="0"/>
                  </a:lnTo>
                  <a:lnTo>
                    <a:pt x="99" y="0"/>
                  </a:lnTo>
                  <a:lnTo>
                    <a:pt x="76" y="5"/>
                  </a:lnTo>
                  <a:lnTo>
                    <a:pt x="56" y="14"/>
                  </a:lnTo>
                  <a:lnTo>
                    <a:pt x="38" y="26"/>
                  </a:lnTo>
                  <a:lnTo>
                    <a:pt x="24" y="42"/>
                  </a:lnTo>
                  <a:lnTo>
                    <a:pt x="12" y="59"/>
                  </a:lnTo>
                  <a:lnTo>
                    <a:pt x="4" y="78"/>
                  </a:lnTo>
                  <a:lnTo>
                    <a:pt x="0" y="99"/>
                  </a:lnTo>
                  <a:lnTo>
                    <a:pt x="0" y="120"/>
                  </a:lnTo>
                  <a:lnTo>
                    <a:pt x="4" y="142"/>
                  </a:lnTo>
                  <a:lnTo>
                    <a:pt x="36" y="2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3" name="Freeform 55"/>
            <p:cNvSpPr>
              <a:spLocks/>
            </p:cNvSpPr>
            <p:nvPr/>
          </p:nvSpPr>
          <p:spPr bwMode="auto">
            <a:xfrm>
              <a:off x="2992" y="3746"/>
              <a:ext cx="168" cy="156"/>
            </a:xfrm>
            <a:custGeom>
              <a:avLst/>
              <a:gdLst>
                <a:gd name="T0" fmla="*/ 117 w 168"/>
                <a:gd name="T1" fmla="*/ 0 h 156"/>
                <a:gd name="T2" fmla="*/ 96 w 168"/>
                <a:gd name="T3" fmla="*/ 9 h 156"/>
                <a:gd name="T4" fmla="*/ 74 w 168"/>
                <a:gd name="T5" fmla="*/ 20 h 156"/>
                <a:gd name="T6" fmla="*/ 51 w 168"/>
                <a:gd name="T7" fmla="*/ 33 h 156"/>
                <a:gd name="T8" fmla="*/ 32 w 168"/>
                <a:gd name="T9" fmla="*/ 47 h 156"/>
                <a:gd name="T10" fmla="*/ 14 w 168"/>
                <a:gd name="T11" fmla="*/ 63 h 156"/>
                <a:gd name="T12" fmla="*/ 3 w 168"/>
                <a:gd name="T13" fmla="*/ 81 h 156"/>
                <a:gd name="T14" fmla="*/ 0 w 168"/>
                <a:gd name="T15" fmla="*/ 102 h 156"/>
                <a:gd name="T16" fmla="*/ 5 w 168"/>
                <a:gd name="T17" fmla="*/ 124 h 156"/>
                <a:gd name="T18" fmla="*/ 18 w 168"/>
                <a:gd name="T19" fmla="*/ 143 h 156"/>
                <a:gd name="T20" fmla="*/ 37 w 168"/>
                <a:gd name="T21" fmla="*/ 153 h 156"/>
                <a:gd name="T22" fmla="*/ 58 w 168"/>
                <a:gd name="T23" fmla="*/ 156 h 156"/>
                <a:gd name="T24" fmla="*/ 80 w 168"/>
                <a:gd name="T25" fmla="*/ 154 h 156"/>
                <a:gd name="T26" fmla="*/ 104 w 168"/>
                <a:gd name="T27" fmla="*/ 150 h 156"/>
                <a:gd name="T28" fmla="*/ 128 w 168"/>
                <a:gd name="T29" fmla="*/ 143 h 156"/>
                <a:gd name="T30" fmla="*/ 149 w 168"/>
                <a:gd name="T31" fmla="*/ 135 h 156"/>
                <a:gd name="T32" fmla="*/ 168 w 168"/>
                <a:gd name="T33" fmla="*/ 131 h 156"/>
                <a:gd name="T34" fmla="*/ 117 w 168"/>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156"/>
                <a:gd name="T56" fmla="*/ 168 w 168"/>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156">
                  <a:moveTo>
                    <a:pt x="117" y="0"/>
                  </a:moveTo>
                  <a:lnTo>
                    <a:pt x="96" y="9"/>
                  </a:lnTo>
                  <a:lnTo>
                    <a:pt x="74" y="20"/>
                  </a:lnTo>
                  <a:lnTo>
                    <a:pt x="51" y="33"/>
                  </a:lnTo>
                  <a:lnTo>
                    <a:pt x="32" y="47"/>
                  </a:lnTo>
                  <a:lnTo>
                    <a:pt x="14" y="63"/>
                  </a:lnTo>
                  <a:lnTo>
                    <a:pt x="3" y="81"/>
                  </a:lnTo>
                  <a:lnTo>
                    <a:pt x="0" y="102"/>
                  </a:lnTo>
                  <a:lnTo>
                    <a:pt x="5" y="124"/>
                  </a:lnTo>
                  <a:lnTo>
                    <a:pt x="18" y="143"/>
                  </a:lnTo>
                  <a:lnTo>
                    <a:pt x="37" y="153"/>
                  </a:lnTo>
                  <a:lnTo>
                    <a:pt x="58" y="156"/>
                  </a:lnTo>
                  <a:lnTo>
                    <a:pt x="80" y="154"/>
                  </a:lnTo>
                  <a:lnTo>
                    <a:pt x="104" y="150"/>
                  </a:lnTo>
                  <a:lnTo>
                    <a:pt x="128" y="143"/>
                  </a:lnTo>
                  <a:lnTo>
                    <a:pt x="149" y="135"/>
                  </a:lnTo>
                  <a:lnTo>
                    <a:pt x="168" y="131"/>
                  </a:lnTo>
                  <a:lnTo>
                    <a:pt x="117" y="0"/>
                  </a:lnTo>
                  <a:close/>
                </a:path>
              </a:pathLst>
            </a:custGeom>
            <a:solidFill>
              <a:srgbClr val="E8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56"/>
            <p:cNvSpPr>
              <a:spLocks/>
            </p:cNvSpPr>
            <p:nvPr/>
          </p:nvSpPr>
          <p:spPr bwMode="auto">
            <a:xfrm>
              <a:off x="2992" y="3746"/>
              <a:ext cx="168" cy="156"/>
            </a:xfrm>
            <a:custGeom>
              <a:avLst/>
              <a:gdLst>
                <a:gd name="T0" fmla="*/ 117 w 168"/>
                <a:gd name="T1" fmla="*/ 0 h 156"/>
                <a:gd name="T2" fmla="*/ 117 w 168"/>
                <a:gd name="T3" fmla="*/ 0 h 156"/>
                <a:gd name="T4" fmla="*/ 96 w 168"/>
                <a:gd name="T5" fmla="*/ 9 h 156"/>
                <a:gd name="T6" fmla="*/ 74 w 168"/>
                <a:gd name="T7" fmla="*/ 20 h 156"/>
                <a:gd name="T8" fmla="*/ 51 w 168"/>
                <a:gd name="T9" fmla="*/ 33 h 156"/>
                <a:gd name="T10" fmla="*/ 32 w 168"/>
                <a:gd name="T11" fmla="*/ 47 h 156"/>
                <a:gd name="T12" fmla="*/ 14 w 168"/>
                <a:gd name="T13" fmla="*/ 63 h 156"/>
                <a:gd name="T14" fmla="*/ 3 w 168"/>
                <a:gd name="T15" fmla="*/ 81 h 156"/>
                <a:gd name="T16" fmla="*/ 0 w 168"/>
                <a:gd name="T17" fmla="*/ 102 h 156"/>
                <a:gd name="T18" fmla="*/ 5 w 168"/>
                <a:gd name="T19" fmla="*/ 124 h 156"/>
                <a:gd name="T20" fmla="*/ 5 w 168"/>
                <a:gd name="T21" fmla="*/ 124 h 156"/>
                <a:gd name="T22" fmla="*/ 18 w 168"/>
                <a:gd name="T23" fmla="*/ 143 h 156"/>
                <a:gd name="T24" fmla="*/ 37 w 168"/>
                <a:gd name="T25" fmla="*/ 153 h 156"/>
                <a:gd name="T26" fmla="*/ 58 w 168"/>
                <a:gd name="T27" fmla="*/ 156 h 156"/>
                <a:gd name="T28" fmla="*/ 80 w 168"/>
                <a:gd name="T29" fmla="*/ 154 h 156"/>
                <a:gd name="T30" fmla="*/ 104 w 168"/>
                <a:gd name="T31" fmla="*/ 150 h 156"/>
                <a:gd name="T32" fmla="*/ 128 w 168"/>
                <a:gd name="T33" fmla="*/ 143 h 156"/>
                <a:gd name="T34" fmla="*/ 149 w 168"/>
                <a:gd name="T35" fmla="*/ 135 h 156"/>
                <a:gd name="T36" fmla="*/ 168 w 168"/>
                <a:gd name="T37" fmla="*/ 131 h 156"/>
                <a:gd name="T38" fmla="*/ 11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117" y="0"/>
                  </a:moveTo>
                  <a:lnTo>
                    <a:pt x="117" y="0"/>
                  </a:lnTo>
                  <a:lnTo>
                    <a:pt x="96" y="9"/>
                  </a:lnTo>
                  <a:lnTo>
                    <a:pt x="74" y="20"/>
                  </a:lnTo>
                  <a:lnTo>
                    <a:pt x="51" y="33"/>
                  </a:lnTo>
                  <a:lnTo>
                    <a:pt x="32" y="47"/>
                  </a:lnTo>
                  <a:lnTo>
                    <a:pt x="14" y="63"/>
                  </a:lnTo>
                  <a:lnTo>
                    <a:pt x="3" y="81"/>
                  </a:lnTo>
                  <a:lnTo>
                    <a:pt x="0" y="102"/>
                  </a:lnTo>
                  <a:lnTo>
                    <a:pt x="5" y="124"/>
                  </a:lnTo>
                  <a:lnTo>
                    <a:pt x="18" y="143"/>
                  </a:lnTo>
                  <a:lnTo>
                    <a:pt x="37" y="153"/>
                  </a:lnTo>
                  <a:lnTo>
                    <a:pt x="58" y="156"/>
                  </a:lnTo>
                  <a:lnTo>
                    <a:pt x="80" y="154"/>
                  </a:lnTo>
                  <a:lnTo>
                    <a:pt x="104" y="150"/>
                  </a:lnTo>
                  <a:lnTo>
                    <a:pt x="128" y="143"/>
                  </a:lnTo>
                  <a:lnTo>
                    <a:pt x="149" y="135"/>
                  </a:lnTo>
                  <a:lnTo>
                    <a:pt x="168" y="131"/>
                  </a:lnTo>
                  <a:lnTo>
                    <a:pt x="117"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5" name="Freeform 57"/>
            <p:cNvSpPr>
              <a:spLocks/>
            </p:cNvSpPr>
            <p:nvPr/>
          </p:nvSpPr>
          <p:spPr bwMode="auto">
            <a:xfrm>
              <a:off x="3354" y="3476"/>
              <a:ext cx="228" cy="463"/>
            </a:xfrm>
            <a:custGeom>
              <a:avLst/>
              <a:gdLst>
                <a:gd name="T0" fmla="*/ 110 w 228"/>
                <a:gd name="T1" fmla="*/ 463 h 463"/>
                <a:gd name="T2" fmla="*/ 121 w 228"/>
                <a:gd name="T3" fmla="*/ 447 h 463"/>
                <a:gd name="T4" fmla="*/ 132 w 228"/>
                <a:gd name="T5" fmla="*/ 429 h 463"/>
                <a:gd name="T6" fmla="*/ 144 w 228"/>
                <a:gd name="T7" fmla="*/ 410 h 463"/>
                <a:gd name="T8" fmla="*/ 155 w 228"/>
                <a:gd name="T9" fmla="*/ 389 h 463"/>
                <a:gd name="T10" fmla="*/ 164 w 228"/>
                <a:gd name="T11" fmla="*/ 372 h 463"/>
                <a:gd name="T12" fmla="*/ 174 w 228"/>
                <a:gd name="T13" fmla="*/ 354 h 463"/>
                <a:gd name="T14" fmla="*/ 184 w 228"/>
                <a:gd name="T15" fmla="*/ 341 h 463"/>
                <a:gd name="T16" fmla="*/ 193 w 228"/>
                <a:gd name="T17" fmla="*/ 332 h 463"/>
                <a:gd name="T18" fmla="*/ 203 w 228"/>
                <a:gd name="T19" fmla="*/ 322 h 463"/>
                <a:gd name="T20" fmla="*/ 211 w 228"/>
                <a:gd name="T21" fmla="*/ 310 h 463"/>
                <a:gd name="T22" fmla="*/ 219 w 228"/>
                <a:gd name="T23" fmla="*/ 292 h 463"/>
                <a:gd name="T24" fmla="*/ 225 w 228"/>
                <a:gd name="T25" fmla="*/ 273 h 463"/>
                <a:gd name="T26" fmla="*/ 228 w 228"/>
                <a:gd name="T27" fmla="*/ 252 h 463"/>
                <a:gd name="T28" fmla="*/ 228 w 228"/>
                <a:gd name="T29" fmla="*/ 230 h 463"/>
                <a:gd name="T30" fmla="*/ 225 w 228"/>
                <a:gd name="T31" fmla="*/ 209 h 463"/>
                <a:gd name="T32" fmla="*/ 217 w 228"/>
                <a:gd name="T33" fmla="*/ 190 h 463"/>
                <a:gd name="T34" fmla="*/ 208 w 228"/>
                <a:gd name="T35" fmla="*/ 171 h 463"/>
                <a:gd name="T36" fmla="*/ 201 w 228"/>
                <a:gd name="T37" fmla="*/ 151 h 463"/>
                <a:gd name="T38" fmla="*/ 195 w 228"/>
                <a:gd name="T39" fmla="*/ 132 h 463"/>
                <a:gd name="T40" fmla="*/ 188 w 228"/>
                <a:gd name="T41" fmla="*/ 112 h 463"/>
                <a:gd name="T42" fmla="*/ 182 w 228"/>
                <a:gd name="T43" fmla="*/ 92 h 463"/>
                <a:gd name="T44" fmla="*/ 176 w 228"/>
                <a:gd name="T45" fmla="*/ 73 h 463"/>
                <a:gd name="T46" fmla="*/ 169 w 228"/>
                <a:gd name="T47" fmla="*/ 57 h 463"/>
                <a:gd name="T48" fmla="*/ 160 w 228"/>
                <a:gd name="T49" fmla="*/ 41 h 463"/>
                <a:gd name="T50" fmla="*/ 148 w 228"/>
                <a:gd name="T51" fmla="*/ 28 h 463"/>
                <a:gd name="T52" fmla="*/ 139 w 228"/>
                <a:gd name="T53" fmla="*/ 17 h 463"/>
                <a:gd name="T54" fmla="*/ 128 w 228"/>
                <a:gd name="T55" fmla="*/ 9 h 463"/>
                <a:gd name="T56" fmla="*/ 118 w 228"/>
                <a:gd name="T57" fmla="*/ 3 h 463"/>
                <a:gd name="T58" fmla="*/ 107 w 228"/>
                <a:gd name="T59" fmla="*/ 0 h 463"/>
                <a:gd name="T60" fmla="*/ 97 w 228"/>
                <a:gd name="T61" fmla="*/ 0 h 463"/>
                <a:gd name="T62" fmla="*/ 86 w 228"/>
                <a:gd name="T63" fmla="*/ 5 h 463"/>
                <a:gd name="T64" fmla="*/ 76 w 228"/>
                <a:gd name="T65" fmla="*/ 11 h 463"/>
                <a:gd name="T66" fmla="*/ 59 w 228"/>
                <a:gd name="T67" fmla="*/ 21 h 463"/>
                <a:gd name="T68" fmla="*/ 44 w 228"/>
                <a:gd name="T69" fmla="*/ 35 h 463"/>
                <a:gd name="T70" fmla="*/ 35 w 228"/>
                <a:gd name="T71" fmla="*/ 52 h 463"/>
                <a:gd name="T72" fmla="*/ 28 w 228"/>
                <a:gd name="T73" fmla="*/ 70 h 463"/>
                <a:gd name="T74" fmla="*/ 25 w 228"/>
                <a:gd name="T75" fmla="*/ 91 h 463"/>
                <a:gd name="T76" fmla="*/ 27 w 228"/>
                <a:gd name="T77" fmla="*/ 112 h 463"/>
                <a:gd name="T78" fmla="*/ 30 w 228"/>
                <a:gd name="T79" fmla="*/ 131 h 463"/>
                <a:gd name="T80" fmla="*/ 38 w 228"/>
                <a:gd name="T81" fmla="*/ 148 h 463"/>
                <a:gd name="T82" fmla="*/ 48 w 228"/>
                <a:gd name="T83" fmla="*/ 166 h 463"/>
                <a:gd name="T84" fmla="*/ 56 w 228"/>
                <a:gd name="T85" fmla="*/ 185 h 463"/>
                <a:gd name="T86" fmla="*/ 65 w 228"/>
                <a:gd name="T87" fmla="*/ 204 h 463"/>
                <a:gd name="T88" fmla="*/ 73 w 228"/>
                <a:gd name="T89" fmla="*/ 222 h 463"/>
                <a:gd name="T90" fmla="*/ 80 w 228"/>
                <a:gd name="T91" fmla="*/ 236 h 463"/>
                <a:gd name="T92" fmla="*/ 84 w 228"/>
                <a:gd name="T93" fmla="*/ 249 h 463"/>
                <a:gd name="T94" fmla="*/ 88 w 228"/>
                <a:gd name="T95" fmla="*/ 257 h 463"/>
                <a:gd name="T96" fmla="*/ 89 w 228"/>
                <a:gd name="T97" fmla="*/ 260 h 463"/>
                <a:gd name="T98" fmla="*/ 78 w 228"/>
                <a:gd name="T99" fmla="*/ 273 h 463"/>
                <a:gd name="T100" fmla="*/ 67 w 228"/>
                <a:gd name="T101" fmla="*/ 287 h 463"/>
                <a:gd name="T102" fmla="*/ 56 w 228"/>
                <a:gd name="T103" fmla="*/ 300 h 463"/>
                <a:gd name="T104" fmla="*/ 46 w 228"/>
                <a:gd name="T105" fmla="*/ 314 h 463"/>
                <a:gd name="T106" fmla="*/ 36 w 228"/>
                <a:gd name="T107" fmla="*/ 330 h 463"/>
                <a:gd name="T108" fmla="*/ 25 w 228"/>
                <a:gd name="T109" fmla="*/ 345 h 463"/>
                <a:gd name="T110" fmla="*/ 12 w 228"/>
                <a:gd name="T111" fmla="*/ 359 h 463"/>
                <a:gd name="T112" fmla="*/ 0 w 228"/>
                <a:gd name="T113" fmla="*/ 373 h 463"/>
                <a:gd name="T114" fmla="*/ 110 w 228"/>
                <a:gd name="T115" fmla="*/ 463 h 4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463"/>
                <a:gd name="T176" fmla="*/ 228 w 228"/>
                <a:gd name="T177" fmla="*/ 463 h 4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463">
                  <a:moveTo>
                    <a:pt x="110" y="463"/>
                  </a:moveTo>
                  <a:lnTo>
                    <a:pt x="121" y="447"/>
                  </a:lnTo>
                  <a:lnTo>
                    <a:pt x="132" y="429"/>
                  </a:lnTo>
                  <a:lnTo>
                    <a:pt x="144" y="410"/>
                  </a:lnTo>
                  <a:lnTo>
                    <a:pt x="155" y="389"/>
                  </a:lnTo>
                  <a:lnTo>
                    <a:pt x="164" y="372"/>
                  </a:lnTo>
                  <a:lnTo>
                    <a:pt x="174" y="354"/>
                  </a:lnTo>
                  <a:lnTo>
                    <a:pt x="184" y="341"/>
                  </a:lnTo>
                  <a:lnTo>
                    <a:pt x="193" y="332"/>
                  </a:lnTo>
                  <a:lnTo>
                    <a:pt x="203" y="322"/>
                  </a:lnTo>
                  <a:lnTo>
                    <a:pt x="211" y="310"/>
                  </a:lnTo>
                  <a:lnTo>
                    <a:pt x="219" y="292"/>
                  </a:lnTo>
                  <a:lnTo>
                    <a:pt x="225" y="273"/>
                  </a:lnTo>
                  <a:lnTo>
                    <a:pt x="228" y="252"/>
                  </a:lnTo>
                  <a:lnTo>
                    <a:pt x="228" y="230"/>
                  </a:lnTo>
                  <a:lnTo>
                    <a:pt x="225" y="209"/>
                  </a:lnTo>
                  <a:lnTo>
                    <a:pt x="217" y="190"/>
                  </a:lnTo>
                  <a:lnTo>
                    <a:pt x="208" y="171"/>
                  </a:lnTo>
                  <a:lnTo>
                    <a:pt x="201" y="151"/>
                  </a:lnTo>
                  <a:lnTo>
                    <a:pt x="195" y="132"/>
                  </a:lnTo>
                  <a:lnTo>
                    <a:pt x="188" y="112"/>
                  </a:lnTo>
                  <a:lnTo>
                    <a:pt x="182" y="92"/>
                  </a:lnTo>
                  <a:lnTo>
                    <a:pt x="176" y="73"/>
                  </a:lnTo>
                  <a:lnTo>
                    <a:pt x="169" y="57"/>
                  </a:lnTo>
                  <a:lnTo>
                    <a:pt x="160" y="41"/>
                  </a:lnTo>
                  <a:lnTo>
                    <a:pt x="148" y="28"/>
                  </a:lnTo>
                  <a:lnTo>
                    <a:pt x="139" y="17"/>
                  </a:lnTo>
                  <a:lnTo>
                    <a:pt x="128" y="9"/>
                  </a:lnTo>
                  <a:lnTo>
                    <a:pt x="118" y="3"/>
                  </a:lnTo>
                  <a:lnTo>
                    <a:pt x="107" y="0"/>
                  </a:lnTo>
                  <a:lnTo>
                    <a:pt x="97" y="0"/>
                  </a:lnTo>
                  <a:lnTo>
                    <a:pt x="86" y="5"/>
                  </a:lnTo>
                  <a:lnTo>
                    <a:pt x="76" y="11"/>
                  </a:lnTo>
                  <a:lnTo>
                    <a:pt x="59" y="21"/>
                  </a:lnTo>
                  <a:lnTo>
                    <a:pt x="44" y="35"/>
                  </a:lnTo>
                  <a:lnTo>
                    <a:pt x="35" y="52"/>
                  </a:lnTo>
                  <a:lnTo>
                    <a:pt x="28" y="70"/>
                  </a:lnTo>
                  <a:lnTo>
                    <a:pt x="25" y="91"/>
                  </a:lnTo>
                  <a:lnTo>
                    <a:pt x="27" y="112"/>
                  </a:lnTo>
                  <a:lnTo>
                    <a:pt x="30" y="131"/>
                  </a:lnTo>
                  <a:lnTo>
                    <a:pt x="38" y="148"/>
                  </a:lnTo>
                  <a:lnTo>
                    <a:pt x="48" y="166"/>
                  </a:lnTo>
                  <a:lnTo>
                    <a:pt x="56" y="185"/>
                  </a:lnTo>
                  <a:lnTo>
                    <a:pt x="65" y="204"/>
                  </a:lnTo>
                  <a:lnTo>
                    <a:pt x="73" y="222"/>
                  </a:lnTo>
                  <a:lnTo>
                    <a:pt x="80" y="236"/>
                  </a:lnTo>
                  <a:lnTo>
                    <a:pt x="84" y="249"/>
                  </a:lnTo>
                  <a:lnTo>
                    <a:pt x="88" y="257"/>
                  </a:lnTo>
                  <a:lnTo>
                    <a:pt x="89" y="260"/>
                  </a:lnTo>
                  <a:lnTo>
                    <a:pt x="78" y="273"/>
                  </a:lnTo>
                  <a:lnTo>
                    <a:pt x="67" y="287"/>
                  </a:lnTo>
                  <a:lnTo>
                    <a:pt x="56" y="300"/>
                  </a:lnTo>
                  <a:lnTo>
                    <a:pt x="46" y="314"/>
                  </a:lnTo>
                  <a:lnTo>
                    <a:pt x="36" y="330"/>
                  </a:lnTo>
                  <a:lnTo>
                    <a:pt x="25" y="345"/>
                  </a:lnTo>
                  <a:lnTo>
                    <a:pt x="12" y="359"/>
                  </a:lnTo>
                  <a:lnTo>
                    <a:pt x="0" y="373"/>
                  </a:lnTo>
                  <a:lnTo>
                    <a:pt x="110" y="463"/>
                  </a:lnTo>
                  <a:close/>
                </a:path>
              </a:pathLst>
            </a:custGeom>
            <a:solidFill>
              <a:srgbClr val="0075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58"/>
            <p:cNvSpPr>
              <a:spLocks/>
            </p:cNvSpPr>
            <p:nvPr/>
          </p:nvSpPr>
          <p:spPr bwMode="auto">
            <a:xfrm>
              <a:off x="3354" y="3476"/>
              <a:ext cx="228" cy="463"/>
            </a:xfrm>
            <a:custGeom>
              <a:avLst/>
              <a:gdLst>
                <a:gd name="T0" fmla="*/ 110 w 228"/>
                <a:gd name="T1" fmla="*/ 463 h 463"/>
                <a:gd name="T2" fmla="*/ 132 w 228"/>
                <a:gd name="T3" fmla="*/ 429 h 463"/>
                <a:gd name="T4" fmla="*/ 155 w 228"/>
                <a:gd name="T5" fmla="*/ 389 h 463"/>
                <a:gd name="T6" fmla="*/ 174 w 228"/>
                <a:gd name="T7" fmla="*/ 354 h 463"/>
                <a:gd name="T8" fmla="*/ 193 w 228"/>
                <a:gd name="T9" fmla="*/ 332 h 463"/>
                <a:gd name="T10" fmla="*/ 203 w 228"/>
                <a:gd name="T11" fmla="*/ 322 h 463"/>
                <a:gd name="T12" fmla="*/ 219 w 228"/>
                <a:gd name="T13" fmla="*/ 292 h 463"/>
                <a:gd name="T14" fmla="*/ 228 w 228"/>
                <a:gd name="T15" fmla="*/ 252 h 463"/>
                <a:gd name="T16" fmla="*/ 225 w 228"/>
                <a:gd name="T17" fmla="*/ 209 h 463"/>
                <a:gd name="T18" fmla="*/ 217 w 228"/>
                <a:gd name="T19" fmla="*/ 190 h 463"/>
                <a:gd name="T20" fmla="*/ 201 w 228"/>
                <a:gd name="T21" fmla="*/ 151 h 463"/>
                <a:gd name="T22" fmla="*/ 188 w 228"/>
                <a:gd name="T23" fmla="*/ 112 h 463"/>
                <a:gd name="T24" fmla="*/ 176 w 228"/>
                <a:gd name="T25" fmla="*/ 73 h 463"/>
                <a:gd name="T26" fmla="*/ 160 w 228"/>
                <a:gd name="T27" fmla="*/ 41 h 463"/>
                <a:gd name="T28" fmla="*/ 148 w 228"/>
                <a:gd name="T29" fmla="*/ 28 h 463"/>
                <a:gd name="T30" fmla="*/ 128 w 228"/>
                <a:gd name="T31" fmla="*/ 9 h 463"/>
                <a:gd name="T32" fmla="*/ 107 w 228"/>
                <a:gd name="T33" fmla="*/ 0 h 463"/>
                <a:gd name="T34" fmla="*/ 86 w 228"/>
                <a:gd name="T35" fmla="*/ 5 h 463"/>
                <a:gd name="T36" fmla="*/ 76 w 228"/>
                <a:gd name="T37" fmla="*/ 11 h 463"/>
                <a:gd name="T38" fmla="*/ 44 w 228"/>
                <a:gd name="T39" fmla="*/ 35 h 463"/>
                <a:gd name="T40" fmla="*/ 28 w 228"/>
                <a:gd name="T41" fmla="*/ 70 h 463"/>
                <a:gd name="T42" fmla="*/ 27 w 228"/>
                <a:gd name="T43" fmla="*/ 112 h 463"/>
                <a:gd name="T44" fmla="*/ 38 w 228"/>
                <a:gd name="T45" fmla="*/ 148 h 463"/>
                <a:gd name="T46" fmla="*/ 48 w 228"/>
                <a:gd name="T47" fmla="*/ 166 h 463"/>
                <a:gd name="T48" fmla="*/ 65 w 228"/>
                <a:gd name="T49" fmla="*/ 204 h 463"/>
                <a:gd name="T50" fmla="*/ 80 w 228"/>
                <a:gd name="T51" fmla="*/ 236 h 463"/>
                <a:gd name="T52" fmla="*/ 88 w 228"/>
                <a:gd name="T53" fmla="*/ 257 h 463"/>
                <a:gd name="T54" fmla="*/ 89 w 228"/>
                <a:gd name="T55" fmla="*/ 260 h 463"/>
                <a:gd name="T56" fmla="*/ 67 w 228"/>
                <a:gd name="T57" fmla="*/ 287 h 463"/>
                <a:gd name="T58" fmla="*/ 46 w 228"/>
                <a:gd name="T59" fmla="*/ 314 h 463"/>
                <a:gd name="T60" fmla="*/ 25 w 228"/>
                <a:gd name="T61" fmla="*/ 345 h 463"/>
                <a:gd name="T62" fmla="*/ 0 w 228"/>
                <a:gd name="T63" fmla="*/ 373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463"/>
                <a:gd name="T98" fmla="*/ 228 w 228"/>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463">
                  <a:moveTo>
                    <a:pt x="110" y="463"/>
                  </a:moveTo>
                  <a:lnTo>
                    <a:pt x="110" y="463"/>
                  </a:lnTo>
                  <a:lnTo>
                    <a:pt x="121" y="447"/>
                  </a:lnTo>
                  <a:lnTo>
                    <a:pt x="132" y="429"/>
                  </a:lnTo>
                  <a:lnTo>
                    <a:pt x="144" y="410"/>
                  </a:lnTo>
                  <a:lnTo>
                    <a:pt x="155" y="389"/>
                  </a:lnTo>
                  <a:lnTo>
                    <a:pt x="164" y="372"/>
                  </a:lnTo>
                  <a:lnTo>
                    <a:pt x="174" y="354"/>
                  </a:lnTo>
                  <a:lnTo>
                    <a:pt x="184" y="341"/>
                  </a:lnTo>
                  <a:lnTo>
                    <a:pt x="193" y="332"/>
                  </a:lnTo>
                  <a:lnTo>
                    <a:pt x="203" y="322"/>
                  </a:lnTo>
                  <a:lnTo>
                    <a:pt x="211" y="310"/>
                  </a:lnTo>
                  <a:lnTo>
                    <a:pt x="219" y="292"/>
                  </a:lnTo>
                  <a:lnTo>
                    <a:pt x="225" y="273"/>
                  </a:lnTo>
                  <a:lnTo>
                    <a:pt x="228" y="252"/>
                  </a:lnTo>
                  <a:lnTo>
                    <a:pt x="228" y="230"/>
                  </a:lnTo>
                  <a:lnTo>
                    <a:pt x="225" y="209"/>
                  </a:lnTo>
                  <a:lnTo>
                    <a:pt x="217" y="190"/>
                  </a:lnTo>
                  <a:lnTo>
                    <a:pt x="208" y="171"/>
                  </a:lnTo>
                  <a:lnTo>
                    <a:pt x="201" y="151"/>
                  </a:lnTo>
                  <a:lnTo>
                    <a:pt x="195" y="132"/>
                  </a:lnTo>
                  <a:lnTo>
                    <a:pt x="188" y="112"/>
                  </a:lnTo>
                  <a:lnTo>
                    <a:pt x="182" y="92"/>
                  </a:lnTo>
                  <a:lnTo>
                    <a:pt x="176" y="73"/>
                  </a:lnTo>
                  <a:lnTo>
                    <a:pt x="169" y="57"/>
                  </a:lnTo>
                  <a:lnTo>
                    <a:pt x="160" y="41"/>
                  </a:lnTo>
                  <a:lnTo>
                    <a:pt x="148" y="28"/>
                  </a:lnTo>
                  <a:lnTo>
                    <a:pt x="139" y="17"/>
                  </a:lnTo>
                  <a:lnTo>
                    <a:pt x="128" y="9"/>
                  </a:lnTo>
                  <a:lnTo>
                    <a:pt x="118" y="3"/>
                  </a:lnTo>
                  <a:lnTo>
                    <a:pt x="107" y="0"/>
                  </a:lnTo>
                  <a:lnTo>
                    <a:pt x="97" y="0"/>
                  </a:lnTo>
                  <a:lnTo>
                    <a:pt x="86" y="5"/>
                  </a:lnTo>
                  <a:lnTo>
                    <a:pt x="76" y="11"/>
                  </a:lnTo>
                  <a:lnTo>
                    <a:pt x="59" y="21"/>
                  </a:lnTo>
                  <a:lnTo>
                    <a:pt x="44" y="35"/>
                  </a:lnTo>
                  <a:lnTo>
                    <a:pt x="35" y="52"/>
                  </a:lnTo>
                  <a:lnTo>
                    <a:pt x="28" y="70"/>
                  </a:lnTo>
                  <a:lnTo>
                    <a:pt x="25" y="91"/>
                  </a:lnTo>
                  <a:lnTo>
                    <a:pt x="27" y="112"/>
                  </a:lnTo>
                  <a:lnTo>
                    <a:pt x="30" y="131"/>
                  </a:lnTo>
                  <a:lnTo>
                    <a:pt x="38" y="148"/>
                  </a:lnTo>
                  <a:lnTo>
                    <a:pt x="48" y="166"/>
                  </a:lnTo>
                  <a:lnTo>
                    <a:pt x="56" y="185"/>
                  </a:lnTo>
                  <a:lnTo>
                    <a:pt x="65" y="204"/>
                  </a:lnTo>
                  <a:lnTo>
                    <a:pt x="73" y="222"/>
                  </a:lnTo>
                  <a:lnTo>
                    <a:pt x="80" y="236"/>
                  </a:lnTo>
                  <a:lnTo>
                    <a:pt x="84" y="249"/>
                  </a:lnTo>
                  <a:lnTo>
                    <a:pt x="88" y="257"/>
                  </a:lnTo>
                  <a:lnTo>
                    <a:pt x="89" y="260"/>
                  </a:lnTo>
                  <a:lnTo>
                    <a:pt x="78" y="273"/>
                  </a:lnTo>
                  <a:lnTo>
                    <a:pt x="67" y="287"/>
                  </a:lnTo>
                  <a:lnTo>
                    <a:pt x="56" y="300"/>
                  </a:lnTo>
                  <a:lnTo>
                    <a:pt x="46" y="314"/>
                  </a:lnTo>
                  <a:lnTo>
                    <a:pt x="36" y="330"/>
                  </a:lnTo>
                  <a:lnTo>
                    <a:pt x="25" y="345"/>
                  </a:lnTo>
                  <a:lnTo>
                    <a:pt x="12" y="359"/>
                  </a:lnTo>
                  <a:lnTo>
                    <a:pt x="0" y="373"/>
                  </a:lnTo>
                  <a:lnTo>
                    <a:pt x="11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7" name="Freeform 59"/>
            <p:cNvSpPr>
              <a:spLocks/>
            </p:cNvSpPr>
            <p:nvPr/>
          </p:nvSpPr>
          <p:spPr bwMode="auto">
            <a:xfrm>
              <a:off x="3282" y="3843"/>
              <a:ext cx="148" cy="233"/>
            </a:xfrm>
            <a:custGeom>
              <a:avLst/>
              <a:gdLst>
                <a:gd name="T0" fmla="*/ 19 w 148"/>
                <a:gd name="T1" fmla="*/ 0 h 233"/>
                <a:gd name="T2" fmla="*/ 139 w 148"/>
                <a:gd name="T3" fmla="*/ 196 h 233"/>
                <a:gd name="T4" fmla="*/ 148 w 148"/>
                <a:gd name="T5" fmla="*/ 233 h 233"/>
                <a:gd name="T6" fmla="*/ 118 w 148"/>
                <a:gd name="T7" fmla="*/ 209 h 233"/>
                <a:gd name="T8" fmla="*/ 0 w 148"/>
                <a:gd name="T9" fmla="*/ 13 h 233"/>
                <a:gd name="T10" fmla="*/ 19 w 148"/>
                <a:gd name="T11" fmla="*/ 0 h 233"/>
                <a:gd name="T12" fmla="*/ 0 60000 65536"/>
                <a:gd name="T13" fmla="*/ 0 60000 65536"/>
                <a:gd name="T14" fmla="*/ 0 60000 65536"/>
                <a:gd name="T15" fmla="*/ 0 60000 65536"/>
                <a:gd name="T16" fmla="*/ 0 60000 65536"/>
                <a:gd name="T17" fmla="*/ 0 60000 65536"/>
                <a:gd name="T18" fmla="*/ 0 w 148"/>
                <a:gd name="T19" fmla="*/ 0 h 233"/>
                <a:gd name="T20" fmla="*/ 148 w 148"/>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48" h="233">
                  <a:moveTo>
                    <a:pt x="19" y="0"/>
                  </a:moveTo>
                  <a:lnTo>
                    <a:pt x="139" y="196"/>
                  </a:lnTo>
                  <a:lnTo>
                    <a:pt x="148" y="233"/>
                  </a:lnTo>
                  <a:lnTo>
                    <a:pt x="118" y="209"/>
                  </a:lnTo>
                  <a:lnTo>
                    <a:pt x="0" y="13"/>
                  </a:lnTo>
                  <a:lnTo>
                    <a:pt x="19" y="0"/>
                  </a:lnTo>
                  <a:close/>
                </a:path>
              </a:pathLst>
            </a:custGeom>
            <a:solidFill>
              <a:srgbClr val="9900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60"/>
            <p:cNvSpPr>
              <a:spLocks/>
            </p:cNvSpPr>
            <p:nvPr/>
          </p:nvSpPr>
          <p:spPr bwMode="auto">
            <a:xfrm>
              <a:off x="3282" y="3843"/>
              <a:ext cx="148" cy="233"/>
            </a:xfrm>
            <a:custGeom>
              <a:avLst/>
              <a:gdLst>
                <a:gd name="T0" fmla="*/ 19 w 148"/>
                <a:gd name="T1" fmla="*/ 0 h 233"/>
                <a:gd name="T2" fmla="*/ 139 w 148"/>
                <a:gd name="T3" fmla="*/ 196 h 233"/>
                <a:gd name="T4" fmla="*/ 148 w 148"/>
                <a:gd name="T5" fmla="*/ 233 h 233"/>
                <a:gd name="T6" fmla="*/ 118 w 148"/>
                <a:gd name="T7" fmla="*/ 209 h 233"/>
                <a:gd name="T8" fmla="*/ 0 w 148"/>
                <a:gd name="T9" fmla="*/ 13 h 233"/>
                <a:gd name="T10" fmla="*/ 19 w 148"/>
                <a:gd name="T11" fmla="*/ 0 h 233"/>
                <a:gd name="T12" fmla="*/ 0 60000 65536"/>
                <a:gd name="T13" fmla="*/ 0 60000 65536"/>
                <a:gd name="T14" fmla="*/ 0 60000 65536"/>
                <a:gd name="T15" fmla="*/ 0 60000 65536"/>
                <a:gd name="T16" fmla="*/ 0 60000 65536"/>
                <a:gd name="T17" fmla="*/ 0 60000 65536"/>
                <a:gd name="T18" fmla="*/ 0 w 148"/>
                <a:gd name="T19" fmla="*/ 0 h 233"/>
                <a:gd name="T20" fmla="*/ 148 w 148"/>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48" h="233">
                  <a:moveTo>
                    <a:pt x="19" y="0"/>
                  </a:moveTo>
                  <a:lnTo>
                    <a:pt x="139" y="196"/>
                  </a:lnTo>
                  <a:lnTo>
                    <a:pt x="148" y="233"/>
                  </a:lnTo>
                  <a:lnTo>
                    <a:pt x="118" y="209"/>
                  </a:lnTo>
                  <a:lnTo>
                    <a:pt x="0" y="13"/>
                  </a:lnTo>
                  <a:lnTo>
                    <a:pt x="1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9" name="Freeform 61"/>
            <p:cNvSpPr>
              <a:spLocks/>
            </p:cNvSpPr>
            <p:nvPr/>
          </p:nvSpPr>
          <p:spPr bwMode="auto">
            <a:xfrm>
              <a:off x="3285" y="3849"/>
              <a:ext cx="179" cy="174"/>
            </a:xfrm>
            <a:custGeom>
              <a:avLst/>
              <a:gdLst>
                <a:gd name="T0" fmla="*/ 69 w 179"/>
                <a:gd name="T1" fmla="*/ 0 h 174"/>
                <a:gd name="T2" fmla="*/ 53 w 179"/>
                <a:gd name="T3" fmla="*/ 16 h 174"/>
                <a:gd name="T4" fmla="*/ 37 w 179"/>
                <a:gd name="T5" fmla="*/ 34 h 174"/>
                <a:gd name="T6" fmla="*/ 22 w 179"/>
                <a:gd name="T7" fmla="*/ 55 h 174"/>
                <a:gd name="T8" fmla="*/ 9 w 179"/>
                <a:gd name="T9" fmla="*/ 75 h 174"/>
                <a:gd name="T10" fmla="*/ 1 w 179"/>
                <a:gd name="T11" fmla="*/ 98 h 174"/>
                <a:gd name="T12" fmla="*/ 0 w 179"/>
                <a:gd name="T13" fmla="*/ 120 h 174"/>
                <a:gd name="T14" fmla="*/ 8 w 179"/>
                <a:gd name="T15" fmla="*/ 141 h 174"/>
                <a:gd name="T16" fmla="*/ 24 w 179"/>
                <a:gd name="T17" fmla="*/ 162 h 174"/>
                <a:gd name="T18" fmla="*/ 45 w 179"/>
                <a:gd name="T19" fmla="*/ 173 h 174"/>
                <a:gd name="T20" fmla="*/ 65 w 179"/>
                <a:gd name="T21" fmla="*/ 174 h 174"/>
                <a:gd name="T22" fmla="*/ 88 w 179"/>
                <a:gd name="T23" fmla="*/ 170 h 174"/>
                <a:gd name="T24" fmla="*/ 110 w 179"/>
                <a:gd name="T25" fmla="*/ 157 h 174"/>
                <a:gd name="T26" fmla="*/ 131 w 179"/>
                <a:gd name="T27" fmla="*/ 141 h 174"/>
                <a:gd name="T28" fmla="*/ 149 w 179"/>
                <a:gd name="T29" fmla="*/ 123 h 174"/>
                <a:gd name="T30" fmla="*/ 166 w 179"/>
                <a:gd name="T31" fmla="*/ 106 h 174"/>
                <a:gd name="T32" fmla="*/ 179 w 179"/>
                <a:gd name="T33" fmla="*/ 90 h 174"/>
                <a:gd name="T34" fmla="*/ 69 w 179"/>
                <a:gd name="T35" fmla="*/ 0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74"/>
                <a:gd name="T56" fmla="*/ 179 w 179"/>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74">
                  <a:moveTo>
                    <a:pt x="69" y="0"/>
                  </a:moveTo>
                  <a:lnTo>
                    <a:pt x="53" y="16"/>
                  </a:lnTo>
                  <a:lnTo>
                    <a:pt x="37" y="34"/>
                  </a:lnTo>
                  <a:lnTo>
                    <a:pt x="22" y="55"/>
                  </a:lnTo>
                  <a:lnTo>
                    <a:pt x="9" y="75"/>
                  </a:lnTo>
                  <a:lnTo>
                    <a:pt x="1" y="98"/>
                  </a:lnTo>
                  <a:lnTo>
                    <a:pt x="0" y="120"/>
                  </a:lnTo>
                  <a:lnTo>
                    <a:pt x="8" y="141"/>
                  </a:lnTo>
                  <a:lnTo>
                    <a:pt x="24" y="162"/>
                  </a:lnTo>
                  <a:lnTo>
                    <a:pt x="45" y="173"/>
                  </a:lnTo>
                  <a:lnTo>
                    <a:pt x="65" y="174"/>
                  </a:lnTo>
                  <a:lnTo>
                    <a:pt x="88" y="170"/>
                  </a:lnTo>
                  <a:lnTo>
                    <a:pt x="110" y="157"/>
                  </a:lnTo>
                  <a:lnTo>
                    <a:pt x="131" y="141"/>
                  </a:lnTo>
                  <a:lnTo>
                    <a:pt x="149" y="123"/>
                  </a:lnTo>
                  <a:lnTo>
                    <a:pt x="166" y="106"/>
                  </a:lnTo>
                  <a:lnTo>
                    <a:pt x="179" y="90"/>
                  </a:lnTo>
                  <a:lnTo>
                    <a:pt x="69" y="0"/>
                  </a:lnTo>
                  <a:close/>
                </a:path>
              </a:pathLst>
            </a:custGeom>
            <a:solidFill>
              <a:srgbClr val="E8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62"/>
            <p:cNvSpPr>
              <a:spLocks/>
            </p:cNvSpPr>
            <p:nvPr/>
          </p:nvSpPr>
          <p:spPr bwMode="auto">
            <a:xfrm>
              <a:off x="3285" y="3849"/>
              <a:ext cx="179" cy="174"/>
            </a:xfrm>
            <a:custGeom>
              <a:avLst/>
              <a:gdLst>
                <a:gd name="T0" fmla="*/ 69 w 179"/>
                <a:gd name="T1" fmla="*/ 0 h 174"/>
                <a:gd name="T2" fmla="*/ 69 w 179"/>
                <a:gd name="T3" fmla="*/ 0 h 174"/>
                <a:gd name="T4" fmla="*/ 53 w 179"/>
                <a:gd name="T5" fmla="*/ 16 h 174"/>
                <a:gd name="T6" fmla="*/ 37 w 179"/>
                <a:gd name="T7" fmla="*/ 34 h 174"/>
                <a:gd name="T8" fmla="*/ 22 w 179"/>
                <a:gd name="T9" fmla="*/ 55 h 174"/>
                <a:gd name="T10" fmla="*/ 9 w 179"/>
                <a:gd name="T11" fmla="*/ 75 h 174"/>
                <a:gd name="T12" fmla="*/ 1 w 179"/>
                <a:gd name="T13" fmla="*/ 98 h 174"/>
                <a:gd name="T14" fmla="*/ 0 w 179"/>
                <a:gd name="T15" fmla="*/ 120 h 174"/>
                <a:gd name="T16" fmla="*/ 8 w 179"/>
                <a:gd name="T17" fmla="*/ 141 h 174"/>
                <a:gd name="T18" fmla="*/ 24 w 179"/>
                <a:gd name="T19" fmla="*/ 162 h 174"/>
                <a:gd name="T20" fmla="*/ 24 w 179"/>
                <a:gd name="T21" fmla="*/ 162 h 174"/>
                <a:gd name="T22" fmla="*/ 45 w 179"/>
                <a:gd name="T23" fmla="*/ 173 h 174"/>
                <a:gd name="T24" fmla="*/ 65 w 179"/>
                <a:gd name="T25" fmla="*/ 174 h 174"/>
                <a:gd name="T26" fmla="*/ 88 w 179"/>
                <a:gd name="T27" fmla="*/ 170 h 174"/>
                <a:gd name="T28" fmla="*/ 110 w 179"/>
                <a:gd name="T29" fmla="*/ 157 h 174"/>
                <a:gd name="T30" fmla="*/ 131 w 179"/>
                <a:gd name="T31" fmla="*/ 141 h 174"/>
                <a:gd name="T32" fmla="*/ 149 w 179"/>
                <a:gd name="T33" fmla="*/ 123 h 174"/>
                <a:gd name="T34" fmla="*/ 166 w 179"/>
                <a:gd name="T35" fmla="*/ 106 h 174"/>
                <a:gd name="T36" fmla="*/ 179 w 179"/>
                <a:gd name="T37" fmla="*/ 90 h 174"/>
                <a:gd name="T38" fmla="*/ 69 w 179"/>
                <a:gd name="T39" fmla="*/ 0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
                <a:gd name="T61" fmla="*/ 0 h 174"/>
                <a:gd name="T62" fmla="*/ 179 w 179"/>
                <a:gd name="T63" fmla="*/ 174 h 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 h="174">
                  <a:moveTo>
                    <a:pt x="69" y="0"/>
                  </a:moveTo>
                  <a:lnTo>
                    <a:pt x="69" y="0"/>
                  </a:lnTo>
                  <a:lnTo>
                    <a:pt x="53" y="16"/>
                  </a:lnTo>
                  <a:lnTo>
                    <a:pt x="37" y="34"/>
                  </a:lnTo>
                  <a:lnTo>
                    <a:pt x="22" y="55"/>
                  </a:lnTo>
                  <a:lnTo>
                    <a:pt x="9" y="75"/>
                  </a:lnTo>
                  <a:lnTo>
                    <a:pt x="1" y="98"/>
                  </a:lnTo>
                  <a:lnTo>
                    <a:pt x="0" y="120"/>
                  </a:lnTo>
                  <a:lnTo>
                    <a:pt x="8" y="141"/>
                  </a:lnTo>
                  <a:lnTo>
                    <a:pt x="24" y="162"/>
                  </a:lnTo>
                  <a:lnTo>
                    <a:pt x="45" y="173"/>
                  </a:lnTo>
                  <a:lnTo>
                    <a:pt x="65" y="174"/>
                  </a:lnTo>
                  <a:lnTo>
                    <a:pt x="88" y="170"/>
                  </a:lnTo>
                  <a:lnTo>
                    <a:pt x="110" y="157"/>
                  </a:lnTo>
                  <a:lnTo>
                    <a:pt x="131" y="141"/>
                  </a:lnTo>
                  <a:lnTo>
                    <a:pt x="149" y="123"/>
                  </a:lnTo>
                  <a:lnTo>
                    <a:pt x="166" y="106"/>
                  </a:lnTo>
                  <a:lnTo>
                    <a:pt x="179" y="90"/>
                  </a:lnTo>
                  <a:lnTo>
                    <a:pt x="6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AutoShape 2"/>
          <p:cNvCxnSpPr>
            <a:cxnSpLocks noChangeShapeType="1"/>
            <a:stCxn id="38916" idx="2"/>
            <a:endCxn id="38918" idx="0"/>
          </p:cNvCxnSpPr>
          <p:nvPr/>
        </p:nvCxnSpPr>
        <p:spPr bwMode="auto">
          <a:xfrm>
            <a:off x="2705100" y="2895600"/>
            <a:ext cx="0" cy="1828800"/>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sp>
        <p:nvSpPr>
          <p:cNvPr id="38915" name="Rectangle 3"/>
          <p:cNvSpPr>
            <a:spLocks noGrp="1" noChangeArrowheads="1"/>
          </p:cNvSpPr>
          <p:nvPr>
            <p:ph type="title"/>
          </p:nvPr>
        </p:nvSpPr>
        <p:spPr>
          <a:noFill/>
        </p:spPr>
        <p:txBody>
          <a:bodyPr lIns="90488" tIns="44450" rIns="90488" bIns="44450"/>
          <a:lstStyle/>
          <a:p>
            <a:r>
              <a:rPr lang="en-US" altLang="en-US" smtClean="0"/>
              <a:t>Vertical Integration- Advantages</a:t>
            </a:r>
          </a:p>
        </p:txBody>
      </p:sp>
      <p:sp>
        <p:nvSpPr>
          <p:cNvPr id="38916" name="Rectangle 4"/>
          <p:cNvSpPr>
            <a:spLocks noChangeArrowheads="1"/>
          </p:cNvSpPr>
          <p:nvPr/>
        </p:nvSpPr>
        <p:spPr bwMode="auto">
          <a:xfrm>
            <a:off x="1143000" y="1752600"/>
            <a:ext cx="3124200" cy="1143000"/>
          </a:xfrm>
          <a:prstGeom prst="rect">
            <a:avLst/>
          </a:prstGeom>
          <a:solidFill>
            <a:srgbClr val="EBF7FF"/>
          </a:solidFill>
          <a:ln w="9525">
            <a:solidFill>
              <a:schemeClr val="tx2"/>
            </a:solidFill>
            <a:miter lim="800000"/>
            <a:headEnd/>
            <a:tailEnd/>
          </a:ln>
        </p:spPr>
        <p:txBody>
          <a:bodyPr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chemeClr val="tx2"/>
                </a:solidFill>
              </a:rPr>
              <a:t>Smoother flow of parts and materials</a:t>
            </a:r>
          </a:p>
        </p:txBody>
      </p:sp>
      <p:sp>
        <p:nvSpPr>
          <p:cNvPr id="38917" name="Rectangle 5"/>
          <p:cNvSpPr>
            <a:spLocks noChangeArrowheads="1"/>
          </p:cNvSpPr>
          <p:nvPr/>
        </p:nvSpPr>
        <p:spPr bwMode="auto">
          <a:xfrm>
            <a:off x="1143000" y="3276600"/>
            <a:ext cx="3124200" cy="1143000"/>
          </a:xfrm>
          <a:prstGeom prst="rect">
            <a:avLst/>
          </a:prstGeom>
          <a:solidFill>
            <a:srgbClr val="EBF7FF"/>
          </a:solidFill>
          <a:ln w="9525">
            <a:solidFill>
              <a:schemeClr val="tx2"/>
            </a:solidFill>
            <a:miter lim="800000"/>
            <a:headEnd/>
            <a:tailEnd/>
          </a:ln>
        </p:spPr>
        <p:txBody>
          <a:bodyPr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chemeClr val="tx2"/>
                </a:solidFill>
              </a:rPr>
              <a:t>Better quality control</a:t>
            </a:r>
          </a:p>
        </p:txBody>
      </p:sp>
      <p:sp>
        <p:nvSpPr>
          <p:cNvPr id="38918" name="Rectangle 6"/>
          <p:cNvSpPr>
            <a:spLocks noChangeArrowheads="1"/>
          </p:cNvSpPr>
          <p:nvPr/>
        </p:nvSpPr>
        <p:spPr bwMode="auto">
          <a:xfrm>
            <a:off x="1143000" y="4724400"/>
            <a:ext cx="3124200" cy="1143000"/>
          </a:xfrm>
          <a:prstGeom prst="rect">
            <a:avLst/>
          </a:prstGeom>
          <a:solidFill>
            <a:srgbClr val="EBF7FF"/>
          </a:solidFill>
          <a:ln w="9525">
            <a:solidFill>
              <a:schemeClr val="tx2"/>
            </a:solidFill>
            <a:miter lim="800000"/>
            <a:headEnd/>
            <a:tailEnd/>
          </a:ln>
        </p:spPr>
        <p:txBody>
          <a:bodyPr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chemeClr val="tx2"/>
                </a:solidFill>
              </a:rPr>
              <a:t>Realize profits</a:t>
            </a:r>
          </a:p>
        </p:txBody>
      </p:sp>
      <p:pic>
        <p:nvPicPr>
          <p:cNvPr id="389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38400"/>
            <a:ext cx="25908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0488" tIns="44450" rIns="90488" bIns="44450"/>
          <a:lstStyle/>
          <a:p>
            <a:r>
              <a:rPr lang="en-US" altLang="en-US" smtClean="0"/>
              <a:t>Vertical Integration- Disadvantage</a:t>
            </a:r>
          </a:p>
        </p:txBody>
      </p:sp>
      <p:sp>
        <p:nvSpPr>
          <p:cNvPr id="68612" name="Text Box 4"/>
          <p:cNvSpPr txBox="1">
            <a:spLocks noChangeArrowheads="1"/>
          </p:cNvSpPr>
          <p:nvPr/>
        </p:nvSpPr>
        <p:spPr bwMode="auto">
          <a:xfrm>
            <a:off x="533400" y="1606550"/>
            <a:ext cx="3962400" cy="2979738"/>
          </a:xfrm>
          <a:prstGeom prst="rect">
            <a:avLst/>
          </a:prstGeom>
          <a:solidFill>
            <a:schemeClr val="bg1">
              <a:lumMod val="85000"/>
            </a:schemeClr>
          </a:solidFill>
          <a:ln w="9525">
            <a:solidFill>
              <a:schemeClr val="tx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700" b="1" dirty="0" smtClean="0">
                <a:solidFill>
                  <a:schemeClr val="tx2"/>
                </a:solidFill>
              </a:rPr>
              <a:t>Companies may fail to take advantage of suppliers who can create </a:t>
            </a:r>
            <a:r>
              <a:rPr lang="en-US" sz="2700" b="1" dirty="0" smtClean="0">
                <a:solidFill>
                  <a:srgbClr val="FF0000"/>
                </a:solidFill>
              </a:rPr>
              <a:t>economies of scale advantage </a:t>
            </a:r>
            <a:r>
              <a:rPr lang="en-US" sz="2700" b="1" dirty="0" smtClean="0">
                <a:solidFill>
                  <a:schemeClr val="tx2"/>
                </a:solidFill>
              </a:rPr>
              <a:t>by pooling demand from numerous companies. </a:t>
            </a:r>
          </a:p>
        </p:txBody>
      </p:sp>
      <p:sp>
        <p:nvSpPr>
          <p:cNvPr id="68613" name="Text Box 4"/>
          <p:cNvSpPr txBox="1">
            <a:spLocks noChangeArrowheads="1"/>
          </p:cNvSpPr>
          <p:nvPr/>
        </p:nvSpPr>
        <p:spPr bwMode="auto">
          <a:xfrm>
            <a:off x="457200" y="4806950"/>
            <a:ext cx="8229600" cy="1746250"/>
          </a:xfrm>
          <a:prstGeom prst="rect">
            <a:avLst/>
          </a:prstGeom>
          <a:solidFill>
            <a:schemeClr val="bg1">
              <a:lumMod val="85000"/>
            </a:schemeClr>
          </a:solidFill>
          <a:ln w="9525">
            <a:solidFill>
              <a:schemeClr val="tx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700" b="1" dirty="0" smtClean="0">
                <a:solidFill>
                  <a:schemeClr val="tx2"/>
                </a:solidFill>
              </a:rPr>
              <a:t>While the </a:t>
            </a:r>
            <a:r>
              <a:rPr lang="en-US" sz="2700" b="1" dirty="0" smtClean="0">
                <a:solidFill>
                  <a:srgbClr val="FF0000"/>
                </a:solidFill>
              </a:rPr>
              <a:t>economics of scale</a:t>
            </a:r>
            <a:r>
              <a:rPr lang="en-US" sz="2700" b="1" dirty="0" smtClean="0">
                <a:solidFill>
                  <a:schemeClr val="tx2"/>
                </a:solidFill>
              </a:rPr>
              <a:t> factor can be appealing, a company must be careful to retain control over activities that are essential to maintaining its competitive position. </a:t>
            </a:r>
          </a:p>
        </p:txBody>
      </p:sp>
      <p:pic>
        <p:nvPicPr>
          <p:cNvPr id="3994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32025"/>
            <a:ext cx="20574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lIns="90488" tIns="44450" rIns="90488" bIns="44450">
            <a:normAutofit fontScale="90000"/>
          </a:bodyPr>
          <a:lstStyle/>
          <a:p>
            <a:pPr>
              <a:defRPr/>
            </a:pPr>
            <a:r>
              <a:rPr lang="en-US" dirty="0" smtClean="0"/>
              <a:t>The Make or Buy Decision: An Example</a:t>
            </a:r>
          </a:p>
        </p:txBody>
      </p:sp>
      <p:sp>
        <p:nvSpPr>
          <p:cNvPr id="40963" name="Rectangle 3"/>
          <p:cNvSpPr>
            <a:spLocks noGrp="1" noChangeArrowheads="1"/>
          </p:cNvSpPr>
          <p:nvPr>
            <p:ph idx="1"/>
          </p:nvPr>
        </p:nvSpPr>
        <p:spPr>
          <a:xfrm>
            <a:off x="457200" y="1792288"/>
            <a:ext cx="8229600" cy="4760912"/>
          </a:xfrm>
        </p:spPr>
        <p:txBody>
          <a:bodyPr lIns="90488" tIns="44450" rIns="90488" bIns="44450"/>
          <a:lstStyle/>
          <a:p>
            <a:pPr marL="0">
              <a:buFont typeface="Georgia" panose="02040502050405020303" pitchFamily="18" charset="0"/>
              <a:buNone/>
            </a:pPr>
            <a:r>
              <a:rPr lang="en-US" altLang="en-US" smtClean="0"/>
              <a:t>Essex Company manufactures part 4A that is used in one of its products.  The unit product cost of this part is:</a:t>
            </a:r>
          </a:p>
        </p:txBody>
      </p:sp>
      <p:graphicFrame>
        <p:nvGraphicFramePr>
          <p:cNvPr id="40964" name="Object 2"/>
          <p:cNvGraphicFramePr>
            <a:graphicFrameLocks/>
          </p:cNvGraphicFramePr>
          <p:nvPr/>
        </p:nvGraphicFramePr>
        <p:xfrm>
          <a:off x="1295400" y="3276600"/>
          <a:ext cx="6653213" cy="3276600"/>
        </p:xfrm>
        <a:graphic>
          <a:graphicData uri="http://schemas.openxmlformats.org/presentationml/2006/ole">
            <mc:AlternateContent xmlns:mc="http://schemas.openxmlformats.org/markup-compatibility/2006">
              <mc:Choice xmlns:v="urn:schemas-microsoft-com:vml" Requires="v">
                <p:oleObj spid="_x0000_s40965" name="Worksheet" r:id="rId4" imgW="2781582" imgH="1467364" progId="Excel.Sheet.8">
                  <p:embed/>
                </p:oleObj>
              </mc:Choice>
              <mc:Fallback>
                <p:oleObj name="Worksheet" r:id="rId4" imgW="2781582" imgH="14673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276600"/>
                        <a:ext cx="6653213" cy="3276600"/>
                      </a:xfrm>
                      <a:prstGeom prst="rect">
                        <a:avLst/>
                      </a:prstGeom>
                      <a:solidFill>
                        <a:srgbClr val="FBE0D1"/>
                      </a:solidFill>
                      <a:ln w="12699">
                        <a:solidFill>
                          <a:srgbClr val="000000"/>
                        </a:solidFill>
                        <a:miter lim="800000"/>
                        <a:headEnd/>
                        <a:tailEnd/>
                      </a:ln>
                      <a:effectLst>
                        <a:outerShdw dist="45791" dir="3378596" algn="ctr" rotWithShape="0">
                          <a:srgbClr val="000000"/>
                        </a:outerShdw>
                      </a:effec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r>
              <a:rPr lang="en-US" altLang="en-US" smtClean="0"/>
              <a:t>The Make or Buy Decision</a:t>
            </a:r>
          </a:p>
        </p:txBody>
      </p:sp>
      <p:sp>
        <p:nvSpPr>
          <p:cNvPr id="374787" name="Rectangle 3"/>
          <p:cNvSpPr>
            <a:spLocks noGrp="1" noChangeArrowheads="1"/>
          </p:cNvSpPr>
          <p:nvPr>
            <p:ph type="body" idx="1"/>
          </p:nvPr>
        </p:nvSpPr>
        <p:spPr>
          <a:xfrm>
            <a:off x="457200" y="1600200"/>
            <a:ext cx="8229600" cy="5029200"/>
          </a:xfrm>
          <a:solidFill>
            <a:schemeClr val="accent3">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defRPr/>
            </a:pPr>
            <a:r>
              <a:rPr lang="en-US" dirty="0">
                <a:solidFill>
                  <a:srgbClr val="000000"/>
                </a:solidFill>
              </a:rPr>
              <a:t>The special equipment used to manufacture part 4A has no resale value.</a:t>
            </a:r>
          </a:p>
          <a:p>
            <a:pPr>
              <a:defRPr/>
            </a:pPr>
            <a:r>
              <a:rPr lang="en-US" dirty="0">
                <a:solidFill>
                  <a:srgbClr val="000000"/>
                </a:solidFill>
              </a:rPr>
              <a:t>The total amount of general factory overhead, which is allocated on the basis of direct labor hours, would be unaffected by this decision.</a:t>
            </a:r>
          </a:p>
          <a:p>
            <a:pPr>
              <a:defRPr/>
            </a:pPr>
            <a:r>
              <a:rPr lang="en-US" dirty="0">
                <a:solidFill>
                  <a:srgbClr val="000000"/>
                </a:solidFill>
              </a:rPr>
              <a:t>The $30 unit product cost is based on 20,000 parts produced each year.</a:t>
            </a:r>
          </a:p>
          <a:p>
            <a:pPr>
              <a:defRPr/>
            </a:pPr>
            <a:r>
              <a:rPr lang="en-US" dirty="0">
                <a:solidFill>
                  <a:srgbClr val="000000"/>
                </a:solidFill>
              </a:rPr>
              <a:t>An outside supplier has offered to provide the 20,000 parts at a cost of $25 per part.</a:t>
            </a:r>
            <a:br>
              <a:rPr lang="en-US" dirty="0">
                <a:solidFill>
                  <a:srgbClr val="000000"/>
                </a:solidFill>
              </a:rPr>
            </a:br>
            <a:endParaRPr lang="en-US" dirty="0">
              <a:solidFill>
                <a:srgbClr val="000000"/>
              </a:solidFill>
            </a:endParaRPr>
          </a:p>
          <a:p>
            <a:pPr algn="ctr">
              <a:buFont typeface="Times" pitchFamily="34" charset="0"/>
              <a:buNone/>
              <a:defRPr/>
            </a:pPr>
            <a:r>
              <a:rPr lang="en-US" dirty="0">
                <a:solidFill>
                  <a:srgbClr val="C00000"/>
                </a:solidFill>
              </a:rPr>
              <a:t>    </a:t>
            </a:r>
            <a:r>
              <a:rPr lang="en-US" dirty="0">
                <a:solidFill>
                  <a:srgbClr val="C00000"/>
                </a:solidFill>
                <a:effectLst>
                  <a:outerShdw blurRad="38100" dist="38100" dir="2700000" algn="tl">
                    <a:srgbClr val="000000"/>
                  </a:outerShdw>
                </a:effectLst>
              </a:rPr>
              <a:t>Should we accept the supplier’s offer?</a:t>
            </a:r>
          </a:p>
          <a:p>
            <a:pPr algn="ctr">
              <a:buFont typeface="Times" pitchFamily="34" charset="0"/>
              <a:buNone/>
              <a:defRPr/>
            </a:pPr>
            <a:endParaRPr lang="en-US" dirty="0">
              <a:solidFill>
                <a:srgbClr val="0000CC"/>
              </a:solidFill>
              <a:effectLst>
                <a:outerShdw blurRad="38100" dist="38100" dir="2700000" algn="tl">
                  <a:srgbClr val="000000"/>
                </a:outerShdw>
              </a:effectLst>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sp>
        <p:nvSpPr>
          <p:cNvPr id="6147" name="Rectangle 3"/>
          <p:cNvSpPr>
            <a:spLocks noGrp="1" noChangeArrowheads="1"/>
          </p:cNvSpPr>
          <p:nvPr>
            <p:ph idx="1"/>
          </p:nvPr>
        </p:nvSpPr>
        <p:spPr>
          <a:xfrm>
            <a:off x="457200" y="1563688"/>
            <a:ext cx="8229600" cy="2603500"/>
          </a:xfrm>
          <a:solidFill>
            <a:srgbClr val="DEEBF8"/>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algn="ctr">
              <a:buFont typeface="Times" panose="02020603050405020304" pitchFamily="18" charset="0"/>
              <a:buNone/>
            </a:pPr>
            <a:r>
              <a:rPr lang="en-US" altLang="en-US" b="1" smtClean="0">
                <a:solidFill>
                  <a:schemeClr val="tx2"/>
                </a:solidFill>
              </a:rPr>
              <a:t>An </a:t>
            </a:r>
            <a:r>
              <a:rPr lang="en-US" altLang="en-US" b="1" smtClean="0">
                <a:solidFill>
                  <a:srgbClr val="FF0000"/>
                </a:solidFill>
              </a:rPr>
              <a:t>avoidable cost </a:t>
            </a:r>
            <a:r>
              <a:rPr lang="en-US" altLang="en-US" b="1" smtClean="0">
                <a:solidFill>
                  <a:schemeClr val="tx2"/>
                </a:solidFill>
              </a:rPr>
              <a:t>is a cost that can be eliminated, in whole or in part, by choosing one alternative over another. Avoidable costs are relevant costs. Unavoidable costs are irrelevant costs.</a:t>
            </a:r>
          </a:p>
        </p:txBody>
      </p:sp>
      <p:sp>
        <p:nvSpPr>
          <p:cNvPr id="3" name="TextBox 2"/>
          <p:cNvSpPr txBox="1"/>
          <p:nvPr/>
        </p:nvSpPr>
        <p:spPr>
          <a:xfrm>
            <a:off x="914400" y="4572000"/>
            <a:ext cx="7239000" cy="1938338"/>
          </a:xfrm>
          <a:prstGeom prst="rect">
            <a:avLst/>
          </a:prstGeom>
          <a:solidFill>
            <a:schemeClr val="bg1">
              <a:lumMod val="85000"/>
            </a:schemeClr>
          </a:solidFill>
          <a:ln>
            <a:solidFill>
              <a:schemeClr val="accent4"/>
            </a:solidFill>
          </a:ln>
        </p:spPr>
        <p:txBody>
          <a:bodyPr>
            <a:spAutoFit/>
          </a:bodyPr>
          <a:lstStyle/>
          <a:p>
            <a:pPr>
              <a:buFont typeface="Times"/>
              <a:buNone/>
              <a:defRPr/>
            </a:pPr>
            <a:r>
              <a:rPr lang="en-US" sz="2400" b="1" dirty="0">
                <a:solidFill>
                  <a:schemeClr val="accent4">
                    <a:lumMod val="50000"/>
                  </a:schemeClr>
                </a:solidFill>
              </a:rPr>
              <a:t>Two broad categories of costs are never relevant in any decision. They include: </a:t>
            </a:r>
          </a:p>
          <a:p>
            <a:pPr lvl="1">
              <a:buFont typeface="Wingdings" pitchFamily="2" charset="2"/>
              <a:buChar char=""/>
              <a:defRPr/>
            </a:pPr>
            <a:r>
              <a:rPr lang="en-US" sz="2400" b="1" dirty="0">
                <a:solidFill>
                  <a:schemeClr val="accent4">
                    <a:lumMod val="50000"/>
                  </a:schemeClr>
                </a:solidFill>
              </a:rPr>
              <a:t>Sunk costs.</a:t>
            </a:r>
          </a:p>
          <a:p>
            <a:pPr lvl="1">
              <a:buFont typeface="Wingdings" pitchFamily="2" charset="2"/>
              <a:buChar char=""/>
              <a:defRPr/>
            </a:pPr>
            <a:r>
              <a:rPr lang="en-US" sz="2400" b="1" dirty="0">
                <a:solidFill>
                  <a:schemeClr val="accent4">
                    <a:lumMod val="50000"/>
                  </a:schemeClr>
                </a:solidFill>
              </a:rPr>
              <a:t>A future cost that does not differ between the alternatives.</a:t>
            </a: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a:noFill/>
        </p:spPr>
        <p:txBody>
          <a:bodyPr lIns="90488" tIns="44450" rIns="90488" bIns="44450"/>
          <a:lstStyle/>
          <a:p>
            <a:r>
              <a:rPr lang="en-US" altLang="en-US" smtClean="0"/>
              <a:t>The Make or Buy Decision</a:t>
            </a:r>
          </a:p>
        </p:txBody>
      </p:sp>
      <p:sp>
        <p:nvSpPr>
          <p:cNvPr id="43011" name="Rectangle 5"/>
          <p:cNvSpPr>
            <a:spLocks noChangeArrowheads="1"/>
          </p:cNvSpPr>
          <p:nvPr/>
        </p:nvSpPr>
        <p:spPr bwMode="auto">
          <a:xfrm>
            <a:off x="304800" y="5873750"/>
            <a:ext cx="8610600" cy="679450"/>
          </a:xfrm>
          <a:prstGeom prst="rect">
            <a:avLst/>
          </a:prstGeom>
          <a:solidFill>
            <a:srgbClr val="ECF1F5"/>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b="1">
                <a:solidFill>
                  <a:srgbClr val="373D54"/>
                </a:solidFill>
              </a:rPr>
              <a:t>The </a:t>
            </a:r>
            <a:r>
              <a:rPr lang="en-US" altLang="en-US" sz="1900" b="1">
                <a:solidFill>
                  <a:srgbClr val="FF0000"/>
                </a:solidFill>
              </a:rPr>
              <a:t>avoidable costs</a:t>
            </a:r>
            <a:r>
              <a:rPr lang="en-US" altLang="en-US" sz="1900" b="1">
                <a:solidFill>
                  <a:srgbClr val="373D54"/>
                </a:solidFill>
              </a:rPr>
              <a:t> associated with making part 4A include direct materials, direct labor, variable overhead, and the supervisor’s salary.</a:t>
            </a:r>
          </a:p>
        </p:txBody>
      </p:sp>
      <p:graphicFrame>
        <p:nvGraphicFramePr>
          <p:cNvPr id="43012" name="Object 2"/>
          <p:cNvGraphicFramePr>
            <a:graphicFrameLocks/>
          </p:cNvGraphicFramePr>
          <p:nvPr/>
        </p:nvGraphicFramePr>
        <p:xfrm>
          <a:off x="152400" y="1600200"/>
          <a:ext cx="8915400" cy="3938588"/>
        </p:xfrm>
        <a:graphic>
          <a:graphicData uri="http://schemas.openxmlformats.org/presentationml/2006/ole">
            <mc:AlternateContent xmlns:mc="http://schemas.openxmlformats.org/markup-compatibility/2006">
              <mc:Choice xmlns:v="urn:schemas-microsoft-com:vml" Requires="v">
                <p:oleObj spid="_x0000_s43013" name="Worksheet" r:id="rId4" imgW="4457756" imgH="2247892" progId="Excel.Sheet.8">
                  <p:embed/>
                </p:oleObj>
              </mc:Choice>
              <mc:Fallback>
                <p:oleObj name="Worksheet" r:id="rId4" imgW="4457756" imgH="224789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915400" cy="393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p:cNvGraphicFramePr>
          <p:nvPr/>
        </p:nvGraphicFramePr>
        <p:xfrm>
          <a:off x="152400" y="1600200"/>
          <a:ext cx="8915400" cy="3938588"/>
        </p:xfrm>
        <a:graphic>
          <a:graphicData uri="http://schemas.openxmlformats.org/presentationml/2006/ole">
            <mc:AlternateContent xmlns:mc="http://schemas.openxmlformats.org/markup-compatibility/2006">
              <mc:Choice xmlns:v="urn:schemas-microsoft-com:vml" Requires="v">
                <p:oleObj spid="_x0000_s44038" name="Worksheet" r:id="rId4" imgW="4457756" imgH="2247892" progId="Excel.Sheet.8">
                  <p:embed/>
                </p:oleObj>
              </mc:Choice>
              <mc:Fallback>
                <p:oleObj name="Worksheet" r:id="rId4" imgW="4457756" imgH="224789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915400" cy="393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3"/>
          <p:cNvSpPr>
            <a:spLocks noGrp="1" noChangeArrowheads="1"/>
          </p:cNvSpPr>
          <p:nvPr>
            <p:ph type="title"/>
          </p:nvPr>
        </p:nvSpPr>
        <p:spPr>
          <a:noFill/>
        </p:spPr>
        <p:txBody>
          <a:bodyPr lIns="90488" tIns="44450" rIns="90488" bIns="44450"/>
          <a:lstStyle/>
          <a:p>
            <a:r>
              <a:rPr lang="en-US" altLang="en-US" smtClean="0"/>
              <a:t>The Make or Buy Decision</a:t>
            </a:r>
          </a:p>
        </p:txBody>
      </p:sp>
      <p:sp>
        <p:nvSpPr>
          <p:cNvPr id="378884" name="Line 4"/>
          <p:cNvSpPr>
            <a:spLocks noChangeShapeType="1"/>
          </p:cNvSpPr>
          <p:nvPr/>
        </p:nvSpPr>
        <p:spPr bwMode="auto">
          <a:xfrm flipV="1">
            <a:off x="4778375" y="4303713"/>
            <a:ext cx="1239838" cy="1308100"/>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037" name="Rectangle 5"/>
          <p:cNvSpPr>
            <a:spLocks noChangeArrowheads="1"/>
          </p:cNvSpPr>
          <p:nvPr/>
        </p:nvSpPr>
        <p:spPr bwMode="auto">
          <a:xfrm>
            <a:off x="381000" y="5370513"/>
            <a:ext cx="8458200" cy="1106487"/>
          </a:xfrm>
          <a:prstGeom prst="rect">
            <a:avLst/>
          </a:prstGeom>
          <a:solidFill>
            <a:srgbClr val="FFFF99"/>
          </a:solidFill>
          <a:ln w="12700">
            <a:solidFill>
              <a:schemeClr val="accent2"/>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2200" b="1">
                <a:solidFill>
                  <a:schemeClr val="tx2"/>
                </a:solidFill>
              </a:rPr>
              <a:t>The depreciation of the special equipment represents a </a:t>
            </a:r>
            <a:r>
              <a:rPr lang="en-US" altLang="en-US" sz="2200" b="1">
                <a:solidFill>
                  <a:srgbClr val="FF0000"/>
                </a:solidFill>
              </a:rPr>
              <a:t>sunk cost</a:t>
            </a:r>
            <a:r>
              <a:rPr lang="en-US" altLang="en-US" sz="2200" b="1">
                <a:solidFill>
                  <a:schemeClr val="tx2"/>
                </a:solidFill>
              </a:rPr>
              <a:t>. The equipment has no resale value, thus its cost and associated depreciation are irrelevant to the decision.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wipe(down)">
                                      <p:cBhvr>
                                        <p:cTn id="7" dur="500"/>
                                        <p:tgtEl>
                                          <p:spTgt spid="37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p:cNvGraphicFramePr>
          <p:nvPr/>
        </p:nvGraphicFramePr>
        <p:xfrm>
          <a:off x="152400" y="1600200"/>
          <a:ext cx="8915400" cy="3938588"/>
        </p:xfrm>
        <a:graphic>
          <a:graphicData uri="http://schemas.openxmlformats.org/presentationml/2006/ole">
            <mc:AlternateContent xmlns:mc="http://schemas.openxmlformats.org/markup-compatibility/2006">
              <mc:Choice xmlns:v="urn:schemas-microsoft-com:vml" Requires="v">
                <p:oleObj spid="_x0000_s45063" name="Worksheet" r:id="rId4" imgW="4457756" imgH="2247892" progId="Excel.Sheet.8">
                  <p:embed/>
                </p:oleObj>
              </mc:Choice>
              <mc:Fallback>
                <p:oleObj name="Worksheet" r:id="rId4" imgW="4457756" imgH="224789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915400" cy="393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Rectangle 3"/>
          <p:cNvSpPr>
            <a:spLocks noGrp="1" noChangeArrowheads="1"/>
          </p:cNvSpPr>
          <p:nvPr>
            <p:ph type="title"/>
          </p:nvPr>
        </p:nvSpPr>
        <p:spPr>
          <a:noFill/>
        </p:spPr>
        <p:txBody>
          <a:bodyPr lIns="90488" tIns="44450" rIns="90488" bIns="44450"/>
          <a:lstStyle/>
          <a:p>
            <a:r>
              <a:rPr lang="en-US" altLang="en-US" smtClean="0"/>
              <a:t>The Make or Buy Decision</a:t>
            </a:r>
          </a:p>
        </p:txBody>
      </p:sp>
      <p:sp>
        <p:nvSpPr>
          <p:cNvPr id="380932" name="Line 4"/>
          <p:cNvSpPr>
            <a:spLocks noChangeShapeType="1"/>
          </p:cNvSpPr>
          <p:nvPr/>
        </p:nvSpPr>
        <p:spPr bwMode="auto">
          <a:xfrm flipH="1" flipV="1">
            <a:off x="3429000" y="4937125"/>
            <a:ext cx="836613" cy="609600"/>
          </a:xfrm>
          <a:prstGeom prst="line">
            <a:avLst/>
          </a:prstGeom>
          <a:noFill/>
          <a:ln w="38100">
            <a:solidFill>
              <a:srgbClr val="FC0128"/>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61" name="Rectangle 5"/>
          <p:cNvSpPr>
            <a:spLocks noChangeArrowheads="1"/>
          </p:cNvSpPr>
          <p:nvPr/>
        </p:nvSpPr>
        <p:spPr bwMode="auto">
          <a:xfrm>
            <a:off x="628650" y="5492750"/>
            <a:ext cx="7502525" cy="831850"/>
          </a:xfrm>
          <a:prstGeom prst="rect">
            <a:avLst/>
          </a:prstGeom>
          <a:solidFill>
            <a:srgbClr val="FFC585"/>
          </a:solidFill>
          <a:ln w="12700">
            <a:solidFill>
              <a:schemeClr val="tx2"/>
            </a:solidFill>
            <a:miter lim="800000"/>
            <a:headEnd/>
            <a:tailEnd/>
          </a:ln>
          <a:effectLst>
            <a:outerShdw dist="53882" dir="2700000" algn="ctr" rotWithShape="0">
              <a:srgbClr val="000000"/>
            </a:outerShdw>
          </a:effec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sz="2400" b="1">
                <a:solidFill>
                  <a:schemeClr val="tx2"/>
                </a:solidFill>
              </a:rPr>
              <a:t>Not avoidable; irrelevant.  If the product is dropped, it will be reallocated to other products.</a:t>
            </a:r>
          </a:p>
        </p:txBody>
      </p:sp>
      <p:cxnSp>
        <p:nvCxnSpPr>
          <p:cNvPr id="8" name="Straight Connector 7"/>
          <p:cNvCxnSpPr/>
          <p:nvPr/>
        </p:nvCxnSpPr>
        <p:spPr>
          <a:xfrm>
            <a:off x="592138" y="4902200"/>
            <a:ext cx="3048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wipe(down)">
                                      <p:cBhvr>
                                        <p:cTn id="7" dur="500"/>
                                        <p:tgtEl>
                                          <p:spTgt spid="38093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p:cNvGraphicFramePr>
          <p:nvPr/>
        </p:nvGraphicFramePr>
        <p:xfrm>
          <a:off x="152400" y="1600200"/>
          <a:ext cx="8915400" cy="3938588"/>
        </p:xfrm>
        <a:graphic>
          <a:graphicData uri="http://schemas.openxmlformats.org/presentationml/2006/ole">
            <mc:AlternateContent xmlns:mc="http://schemas.openxmlformats.org/markup-compatibility/2006">
              <mc:Choice xmlns:v="urn:schemas-microsoft-com:vml" Requires="v">
                <p:oleObj spid="_x0000_s46085" name="Worksheet" r:id="rId4" imgW="4457756" imgH="2247892" progId="Excel.Sheet.8">
                  <p:embed/>
                </p:oleObj>
              </mc:Choice>
              <mc:Fallback>
                <p:oleObj name="Worksheet" r:id="rId4" imgW="4457756" imgH="224789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915400" cy="3938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Rectangle 2"/>
          <p:cNvSpPr>
            <a:spLocks noGrp="1" noChangeArrowheads="1"/>
          </p:cNvSpPr>
          <p:nvPr>
            <p:ph type="title"/>
          </p:nvPr>
        </p:nvSpPr>
        <p:spPr>
          <a:noFill/>
        </p:spPr>
        <p:txBody>
          <a:bodyPr lIns="90488" tIns="44450" rIns="90488" bIns="44450"/>
          <a:lstStyle/>
          <a:p>
            <a:r>
              <a:rPr lang="en-US" altLang="en-US" smtClean="0"/>
              <a:t>The Make or Buy Decision</a:t>
            </a:r>
          </a:p>
        </p:txBody>
      </p:sp>
      <p:sp>
        <p:nvSpPr>
          <p:cNvPr id="22532" name="Rectangle 3"/>
          <p:cNvSpPr>
            <a:spLocks noChangeArrowheads="1"/>
          </p:cNvSpPr>
          <p:nvPr/>
        </p:nvSpPr>
        <p:spPr bwMode="auto">
          <a:xfrm>
            <a:off x="457200" y="5524500"/>
            <a:ext cx="8305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200" b="1">
                <a:solidFill>
                  <a:srgbClr val="FF0000"/>
                </a:solidFill>
              </a:rPr>
              <a:t>Should we make or buy part 4A?</a:t>
            </a:r>
            <a:r>
              <a:rPr lang="en-US" altLang="en-US" sz="2200" b="1">
                <a:solidFill>
                  <a:srgbClr val="0000CC"/>
                </a:solidFill>
              </a:rPr>
              <a:t> </a:t>
            </a:r>
          </a:p>
          <a:p>
            <a:pPr algn="ctr" eaLnBrk="1" hangingPunct="1"/>
            <a:r>
              <a:rPr lang="en-US" altLang="en-US" sz="2200" b="1">
                <a:solidFill>
                  <a:srgbClr val="0000CC"/>
                </a:solidFill>
              </a:rPr>
              <a:t>Given that the total avoidable costs are less than the cost of buying the part, </a:t>
            </a:r>
            <a:r>
              <a:rPr lang="en-US" altLang="en-US" sz="2200" b="1">
                <a:solidFill>
                  <a:srgbClr val="FF0000"/>
                </a:solidFill>
              </a:rPr>
              <a:t>Essex should continue to make the part.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animEffect transition="in" filter="dissolve">
                                      <p:cBhvr>
                                        <p:cTn id="7" dur="500"/>
                                        <p:tgtEl>
                                          <p:spTgt spid="225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lIns="90488" tIns="44450" rIns="90488" bIns="44450"/>
          <a:lstStyle/>
          <a:p>
            <a:r>
              <a:rPr lang="en-US" altLang="en-US" smtClean="0"/>
              <a:t>Opportunity Cost</a:t>
            </a:r>
          </a:p>
        </p:txBody>
      </p:sp>
      <p:sp>
        <p:nvSpPr>
          <p:cNvPr id="385027" name="Rectangle 3"/>
          <p:cNvSpPr>
            <a:spLocks noGrp="1" noChangeArrowheads="1"/>
          </p:cNvSpPr>
          <p:nvPr>
            <p:ph idx="1"/>
          </p:nvPr>
        </p:nvSpPr>
        <p:spPr>
          <a:xfrm>
            <a:off x="447675" y="1981200"/>
            <a:ext cx="8229600" cy="3084513"/>
          </a:xfrm>
          <a:solidFill>
            <a:schemeClr val="bg1">
              <a:lumMod val="95000"/>
            </a:schemeClr>
          </a:solidFill>
          <a:ln w="12699">
            <a:solidFill>
              <a:schemeClr val="tx2"/>
            </a:solidFill>
          </a:ln>
          <a:effectLst>
            <a:outerShdw dist="35921" dir="2700000" algn="ctr" rotWithShape="0">
              <a:srgbClr val="000000"/>
            </a:outerShdw>
          </a:effectLst>
        </p:spPr>
        <p:txBody>
          <a:bodyPr lIns="90488" tIns="44450" rIns="90488" bIns="44450"/>
          <a:lstStyle/>
          <a:p>
            <a:pPr algn="ctr">
              <a:buFont typeface="Times"/>
              <a:buNone/>
              <a:defRPr/>
            </a:pPr>
            <a:r>
              <a:rPr lang="en-US" b="1" dirty="0" smtClean="0">
                <a:solidFill>
                  <a:schemeClr val="tx2"/>
                </a:solidFill>
              </a:rPr>
              <a:t>An </a:t>
            </a:r>
            <a:r>
              <a:rPr lang="en-US" b="1" dirty="0" smtClean="0">
                <a:solidFill>
                  <a:srgbClr val="FF0000"/>
                </a:solidFill>
              </a:rPr>
              <a:t>opportunity cost </a:t>
            </a:r>
            <a:r>
              <a:rPr lang="en-US" b="1" dirty="0" smtClean="0">
                <a:solidFill>
                  <a:schemeClr val="tx2"/>
                </a:solidFill>
              </a:rPr>
              <a:t>is the benefit that is foregone as a result of pursuing some course of action.</a:t>
            </a:r>
          </a:p>
          <a:p>
            <a:pPr algn="ctr">
              <a:buFont typeface="Times"/>
              <a:buNone/>
              <a:defRPr/>
            </a:pPr>
            <a:r>
              <a:rPr lang="en-US" b="1" dirty="0" smtClean="0">
                <a:solidFill>
                  <a:schemeClr val="tx2"/>
                </a:solidFill>
              </a:rPr>
              <a:t>Opportunity costs are not actual cash outlays and are not recorded in the formal accounts of an organization.</a:t>
            </a:r>
          </a:p>
          <a:p>
            <a:pPr algn="ctr">
              <a:buFont typeface="Times"/>
              <a:buNone/>
              <a:defRPr/>
            </a:pPr>
            <a:endParaRPr lang="en-US" b="1" dirty="0" smtClean="0">
              <a:solidFill>
                <a:schemeClr val="tx2"/>
              </a:solidFill>
            </a:endParaRPr>
          </a:p>
          <a:p>
            <a:pPr algn="ctr">
              <a:buFont typeface="Times"/>
              <a:buNone/>
              <a:defRPr/>
            </a:pPr>
            <a:endParaRPr lang="en-US" b="1" dirty="0" smtClean="0">
              <a:solidFill>
                <a:schemeClr val="accent2"/>
              </a:solidFill>
            </a:endParaRPr>
          </a:p>
        </p:txBody>
      </p:sp>
    </p:spTree>
  </p:cSld>
  <p:clrMapOvr>
    <a:masterClrMapping/>
  </p:clrMapOvr>
  <p:transition>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smtClean="0"/>
              <a:t>Learning Objective 4</a:t>
            </a:r>
          </a:p>
        </p:txBody>
      </p:sp>
      <p:sp>
        <p:nvSpPr>
          <p:cNvPr id="6" name="Text Box 13"/>
          <p:cNvSpPr txBox="1">
            <a:spLocks noChangeArrowheads="1"/>
          </p:cNvSpPr>
          <p:nvPr/>
        </p:nvSpPr>
        <p:spPr bwMode="auto">
          <a:xfrm>
            <a:off x="1905000" y="2320925"/>
            <a:ext cx="5334000" cy="2185988"/>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an analysis showing whether a special order should be accepted.</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noFill/>
        </p:spPr>
        <p:txBody>
          <a:bodyPr lIns="90488" tIns="44450" rIns="90488" bIns="44450"/>
          <a:lstStyle/>
          <a:p>
            <a:r>
              <a:rPr lang="en-US" altLang="en-US" smtClean="0"/>
              <a:t>Key Terms and Concepts</a:t>
            </a:r>
          </a:p>
        </p:txBody>
      </p:sp>
      <p:sp>
        <p:nvSpPr>
          <p:cNvPr id="387075" name="Rectangle 1027"/>
          <p:cNvSpPr>
            <a:spLocks noChangeArrowheads="1"/>
          </p:cNvSpPr>
          <p:nvPr/>
        </p:nvSpPr>
        <p:spPr bwMode="auto">
          <a:xfrm>
            <a:off x="609600" y="1517650"/>
            <a:ext cx="4648200" cy="1676400"/>
          </a:xfrm>
          <a:prstGeom prst="rect">
            <a:avLst/>
          </a:prstGeom>
          <a:solidFill>
            <a:srgbClr val="EBF7FF"/>
          </a:solidFill>
          <a:ln w="9525">
            <a:solidFill>
              <a:schemeClr val="accent2"/>
            </a:solidFill>
            <a:miter lim="800000"/>
            <a:headEnd/>
            <a:tailEnd/>
          </a:ln>
          <a:effectLst/>
        </p:spPr>
        <p:txBody>
          <a:bodyPr anchor="ctr"/>
          <a:lstStyle/>
          <a:p>
            <a:pPr algn="ctr">
              <a:defRPr/>
            </a:pPr>
            <a:r>
              <a:rPr lang="en-US" sz="2400" b="1" dirty="0">
                <a:solidFill>
                  <a:schemeClr val="accent1">
                    <a:lumMod val="50000"/>
                  </a:schemeClr>
                </a:solidFill>
                <a:latin typeface="Arial" charset="0"/>
              </a:rPr>
              <a:t>A </a:t>
            </a:r>
            <a:r>
              <a:rPr lang="en-US" sz="2400" b="1" dirty="0">
                <a:solidFill>
                  <a:srgbClr val="FF0000"/>
                </a:solidFill>
                <a:latin typeface="Arial" charset="0"/>
              </a:rPr>
              <a:t>special order </a:t>
            </a:r>
            <a:r>
              <a:rPr lang="en-US" sz="2400" b="1" dirty="0">
                <a:solidFill>
                  <a:schemeClr val="accent1">
                    <a:lumMod val="50000"/>
                  </a:schemeClr>
                </a:solidFill>
                <a:latin typeface="Arial" charset="0"/>
              </a:rPr>
              <a:t>is a one-time order that is not considered part of the company’s normal ongoing business.</a:t>
            </a:r>
          </a:p>
        </p:txBody>
      </p:sp>
      <p:sp>
        <p:nvSpPr>
          <p:cNvPr id="49156" name="Rectangle 1028"/>
          <p:cNvSpPr>
            <a:spLocks noChangeArrowheads="1"/>
          </p:cNvSpPr>
          <p:nvPr/>
        </p:nvSpPr>
        <p:spPr bwMode="auto">
          <a:xfrm>
            <a:off x="609600" y="3352800"/>
            <a:ext cx="4648200" cy="3200400"/>
          </a:xfrm>
          <a:prstGeom prst="rect">
            <a:avLst/>
          </a:prstGeom>
          <a:solidFill>
            <a:srgbClr val="EBF7FF"/>
          </a:solidFill>
          <a:ln w="9525">
            <a:solidFill>
              <a:schemeClr val="accent2"/>
            </a:solidFill>
            <a:miter lim="800000"/>
            <a:headEnd/>
            <a:tailEnd/>
          </a:ln>
        </p:spPr>
        <p:txBody>
          <a:bodyPr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rgbClr val="373D54"/>
                </a:solidFill>
              </a:rPr>
              <a:t>When analyzing a special order, only the </a:t>
            </a:r>
            <a:r>
              <a:rPr lang="en-US" altLang="en-US" sz="2400" b="1">
                <a:solidFill>
                  <a:srgbClr val="FF0000"/>
                </a:solidFill>
              </a:rPr>
              <a:t>incremental costs and benefits </a:t>
            </a:r>
            <a:r>
              <a:rPr lang="en-US" altLang="en-US" sz="2400" b="1">
                <a:solidFill>
                  <a:srgbClr val="373D54"/>
                </a:solidFill>
              </a:rPr>
              <a:t>are relevant. </a:t>
            </a:r>
          </a:p>
          <a:p>
            <a:pPr algn="ctr" eaLnBrk="1" hangingPunct="1"/>
            <a:endParaRPr lang="en-US" altLang="en-US" sz="1000" b="1">
              <a:solidFill>
                <a:srgbClr val="373D54"/>
              </a:solidFill>
            </a:endParaRPr>
          </a:p>
          <a:p>
            <a:pPr algn="ctr" eaLnBrk="1" hangingPunct="1"/>
            <a:r>
              <a:rPr lang="en-US" altLang="en-US" sz="2400" b="1">
                <a:solidFill>
                  <a:srgbClr val="373D54"/>
                </a:solidFill>
              </a:rPr>
              <a:t>Since the existing fixed manufacturing overhead costs would not be affected  by the order, they are not relevant.</a:t>
            </a:r>
          </a:p>
        </p:txBody>
      </p:sp>
      <p:pic>
        <p:nvPicPr>
          <p:cNvPr id="491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1739900"/>
            <a:ext cx="11064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0563" y="4948238"/>
            <a:ext cx="12715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1988" y="3843338"/>
            <a:ext cx="110648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5588" y="2855913"/>
            <a:ext cx="11064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3538" y="3257550"/>
            <a:ext cx="110648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1423988"/>
            <a:ext cx="11064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0488" tIns="44450" rIns="90488" bIns="44450"/>
          <a:lstStyle/>
          <a:p>
            <a:r>
              <a:rPr lang="en-US" altLang="en-US" smtClean="0"/>
              <a:t>Special Orders</a:t>
            </a:r>
          </a:p>
        </p:txBody>
      </p:sp>
      <p:sp>
        <p:nvSpPr>
          <p:cNvPr id="389123" name="Rectangle 3"/>
          <p:cNvSpPr>
            <a:spLocks noGrp="1" noChangeArrowheads="1"/>
          </p:cNvSpPr>
          <p:nvPr>
            <p:ph idx="1"/>
          </p:nvPr>
        </p:nvSpPr>
        <p:spPr>
          <a:xfrm>
            <a:off x="457200" y="1752600"/>
            <a:ext cx="8229600" cy="4303713"/>
          </a:xfrm>
          <a:solidFill>
            <a:schemeClr val="bg1">
              <a:lumMod val="95000"/>
            </a:schemeClr>
          </a:solidFill>
          <a:ln w="12699">
            <a:solidFill>
              <a:schemeClr val="tx2"/>
            </a:solidFill>
          </a:ln>
          <a:effectLst>
            <a:outerShdw dist="35921" dir="2700000" algn="ctr" rotWithShape="0">
              <a:srgbClr val="000000"/>
            </a:outerShdw>
          </a:effectLst>
        </p:spPr>
        <p:txBody>
          <a:bodyPr lIns="90488" tIns="44450" rIns="90488" bIns="44450"/>
          <a:lstStyle/>
          <a:p>
            <a:pPr>
              <a:buClr>
                <a:schemeClr val="tx2"/>
              </a:buClr>
              <a:buFont typeface="Wingdings" pitchFamily="2" charset="2"/>
              <a:buChar char="Ø"/>
              <a:defRPr/>
            </a:pPr>
            <a:r>
              <a:rPr lang="en-US" sz="2400" b="1" dirty="0" smtClean="0">
                <a:solidFill>
                  <a:schemeClr val="tx2"/>
                </a:solidFill>
              </a:rPr>
              <a:t>Jet </a:t>
            </a:r>
            <a:r>
              <a:rPr lang="en-US" sz="2400" b="1" dirty="0">
                <a:solidFill>
                  <a:schemeClr val="tx2"/>
                </a:solidFill>
              </a:rPr>
              <a:t>Inc. makes a single product whose normal selling price is $20 per unit.</a:t>
            </a:r>
          </a:p>
          <a:p>
            <a:pPr>
              <a:buClr>
                <a:schemeClr val="tx2"/>
              </a:buClr>
              <a:buFont typeface="Wingdings" pitchFamily="2" charset="2"/>
              <a:buChar char="Ø"/>
              <a:defRPr/>
            </a:pPr>
            <a:r>
              <a:rPr lang="en-US" sz="2400" b="1" dirty="0">
                <a:solidFill>
                  <a:schemeClr val="tx2"/>
                </a:solidFill>
              </a:rPr>
              <a:t>A foreign distributor offers to purchase 3,000 units for $10 per unit. </a:t>
            </a:r>
          </a:p>
          <a:p>
            <a:pPr>
              <a:buClr>
                <a:schemeClr val="tx2"/>
              </a:buClr>
              <a:buFont typeface="Wingdings" pitchFamily="2" charset="2"/>
              <a:buChar char="Ø"/>
              <a:defRPr/>
            </a:pPr>
            <a:r>
              <a:rPr lang="en-US" sz="2400" b="1" dirty="0">
                <a:solidFill>
                  <a:schemeClr val="tx2"/>
                </a:solidFill>
              </a:rPr>
              <a:t>This is a one-time order that would not affect the company’s regular business.</a:t>
            </a:r>
          </a:p>
          <a:p>
            <a:pPr>
              <a:buClr>
                <a:schemeClr val="tx2"/>
              </a:buClr>
              <a:buFont typeface="Wingdings" pitchFamily="2" charset="2"/>
              <a:buChar char="Ø"/>
              <a:defRPr/>
            </a:pPr>
            <a:r>
              <a:rPr lang="en-US" sz="2400" b="1" dirty="0">
                <a:solidFill>
                  <a:schemeClr val="tx2"/>
                </a:solidFill>
              </a:rPr>
              <a:t>Annual capacity is 10,000 units, but </a:t>
            </a:r>
            <a:r>
              <a:rPr lang="en-US" sz="2400" b="1" dirty="0" smtClean="0">
                <a:solidFill>
                  <a:schemeClr val="tx2"/>
                </a:solidFill>
              </a:rPr>
              <a:t>Jet </a:t>
            </a:r>
            <a:r>
              <a:rPr lang="en-US" sz="2400" b="1" dirty="0">
                <a:solidFill>
                  <a:schemeClr val="tx2"/>
                </a:solidFill>
              </a:rPr>
              <a:t>Inc. is currently producing and selling only 5,000 units.</a:t>
            </a:r>
          </a:p>
        </p:txBody>
      </p:sp>
      <p:sp>
        <p:nvSpPr>
          <p:cNvPr id="50180" name="Rectangle 4"/>
          <p:cNvSpPr>
            <a:spLocks noChangeArrowheads="1"/>
          </p:cNvSpPr>
          <p:nvPr/>
        </p:nvSpPr>
        <p:spPr bwMode="auto">
          <a:xfrm>
            <a:off x="1681163" y="4910138"/>
            <a:ext cx="568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r>
              <a:rPr lang="en-US" altLang="en-US" sz="3200" b="1">
                <a:solidFill>
                  <a:srgbClr val="0070C0"/>
                </a:solidFill>
              </a:rPr>
              <a:t>Should Jet accept the offer?</a:t>
            </a:r>
          </a:p>
        </p:txBody>
      </p:sp>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noFill/>
        </p:spPr>
        <p:txBody>
          <a:bodyPr lIns="90488" tIns="44450" rIns="90488" bIns="44450"/>
          <a:lstStyle/>
          <a:p>
            <a:r>
              <a:rPr lang="en-US" altLang="en-US" smtClean="0"/>
              <a:t>Special Orders</a:t>
            </a:r>
          </a:p>
        </p:txBody>
      </p:sp>
      <p:graphicFrame>
        <p:nvGraphicFramePr>
          <p:cNvPr id="51203" name="Object 2"/>
          <p:cNvGraphicFramePr>
            <a:graphicFrameLocks/>
          </p:cNvGraphicFramePr>
          <p:nvPr/>
        </p:nvGraphicFramePr>
        <p:xfrm>
          <a:off x="609600" y="1371600"/>
          <a:ext cx="8001000" cy="4953000"/>
        </p:xfrm>
        <a:graphic>
          <a:graphicData uri="http://schemas.openxmlformats.org/presentationml/2006/ole">
            <mc:AlternateContent xmlns:mc="http://schemas.openxmlformats.org/markup-compatibility/2006">
              <mc:Choice xmlns:v="urn:schemas-microsoft-com:vml" Requires="v">
                <p:oleObj spid="_x0000_s51207" name="Worksheet" r:id="rId5" imgW="3295784" imgH="2438374" progId="Excel.Sheet.8">
                  <p:embed/>
                </p:oleObj>
              </mc:Choice>
              <mc:Fallback>
                <p:oleObj name="Worksheet" r:id="rId5" imgW="3295784" imgH="2438374"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b="-2"/>
                      <a:stretch>
                        <a:fillRect/>
                      </a:stretch>
                    </p:blipFill>
                    <p:spPr bwMode="auto">
                      <a:xfrm>
                        <a:off x="609600" y="1371600"/>
                        <a:ext cx="8001000" cy="4953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028"/>
          <p:cNvGrpSpPr>
            <a:grpSpLocks/>
          </p:cNvGrpSpPr>
          <p:nvPr/>
        </p:nvGrpSpPr>
        <p:grpSpPr bwMode="auto">
          <a:xfrm>
            <a:off x="2971800" y="2362200"/>
            <a:ext cx="5683250" cy="1752600"/>
            <a:chOff x="2112" y="1584"/>
            <a:chExt cx="3580" cy="1104"/>
          </a:xfrm>
        </p:grpSpPr>
        <p:sp>
          <p:nvSpPr>
            <p:cNvPr id="51205" name="Line 1029"/>
            <p:cNvSpPr>
              <a:spLocks noChangeShapeType="1"/>
            </p:cNvSpPr>
            <p:nvPr/>
          </p:nvSpPr>
          <p:spPr bwMode="auto">
            <a:xfrm>
              <a:off x="2112" y="1584"/>
              <a:ext cx="2640" cy="1104"/>
            </a:xfrm>
            <a:prstGeom prst="line">
              <a:avLst/>
            </a:prstGeom>
            <a:noFill/>
            <a:ln w="38100">
              <a:solidFill>
                <a:srgbClr val="FF0000"/>
              </a:solidFill>
              <a:round/>
              <a:headEnd type="triangle" w="med" len="me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91174" name="Text Box 1030"/>
            <p:cNvSpPr txBox="1">
              <a:spLocks noChangeArrowheads="1"/>
            </p:cNvSpPr>
            <p:nvPr/>
          </p:nvSpPr>
          <p:spPr bwMode="auto">
            <a:xfrm>
              <a:off x="4224" y="2112"/>
              <a:ext cx="1468" cy="294"/>
            </a:xfrm>
            <a:prstGeom prst="rect">
              <a:avLst/>
            </a:prstGeom>
            <a:solidFill>
              <a:srgbClr val="CCECFF"/>
            </a:solidFill>
            <a:ln w="9525">
              <a:solidFill>
                <a:srgbClr val="000000"/>
              </a:solidFill>
              <a:miter lim="800000"/>
              <a:headEnd/>
              <a:tailEnd/>
            </a:ln>
            <a:effectLst>
              <a:outerShdw dist="35921" dir="2700000" algn="ctr" rotWithShape="0">
                <a:srgbClr val="000000"/>
              </a:outerShdw>
            </a:effectLst>
          </p:spPr>
          <p:txBody>
            <a:bodyPr wrap="none">
              <a:spAutoFit/>
            </a:bodyPr>
            <a:lstStyle/>
            <a:p>
              <a:pPr>
                <a:defRPr/>
              </a:pPr>
              <a:r>
                <a:rPr lang="en-US" sz="2400" dirty="0">
                  <a:effectLst>
                    <a:outerShdw blurRad="38100" dist="38100" dir="2700000" algn="tl">
                      <a:srgbClr val="FFFFFF"/>
                    </a:outerShdw>
                  </a:effectLst>
                  <a:latin typeface="Arial" charset="0"/>
                </a:rPr>
                <a:t>$8 variable cost</a:t>
              </a:r>
              <a:endParaRPr lang="en-US" sz="2800" dirty="0">
                <a:effectLst>
                  <a:outerShdw blurRad="38100" dist="38100" dir="2700000" algn="tl">
                    <a:srgbClr val="FFFFFF"/>
                  </a:outerShdw>
                </a:effectLst>
                <a:latin typeface="Times New Roman" pitchFamily="18" charset="0"/>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lIns="90488" tIns="44450" rIns="90488" bIns="44450"/>
          <a:lstStyle/>
          <a:p>
            <a:r>
              <a:rPr lang="en-US" altLang="en-US" smtClean="0"/>
              <a:t>Special Orders</a:t>
            </a:r>
          </a:p>
        </p:txBody>
      </p:sp>
      <p:sp>
        <p:nvSpPr>
          <p:cNvPr id="52227" name="Rectangle 3"/>
          <p:cNvSpPr>
            <a:spLocks noGrp="1" noChangeArrowheads="1"/>
          </p:cNvSpPr>
          <p:nvPr>
            <p:ph idx="1"/>
          </p:nvPr>
        </p:nvSpPr>
        <p:spPr>
          <a:xfrm>
            <a:off x="152400" y="1563688"/>
            <a:ext cx="8839200" cy="4760912"/>
          </a:xfrm>
        </p:spPr>
        <p:txBody>
          <a:bodyPr lIns="90488" tIns="44450" rIns="90488" bIns="44450"/>
          <a:lstStyle/>
          <a:p>
            <a:pPr algn="ctr">
              <a:lnSpc>
                <a:spcPct val="80000"/>
              </a:lnSpc>
              <a:buFont typeface="Times" panose="02020603050405020304" pitchFamily="18" charset="0"/>
              <a:buNone/>
            </a:pPr>
            <a:r>
              <a:rPr lang="en-US" altLang="en-US" smtClean="0"/>
              <a:t>If Jet accepts the special order, the incremental revenue will exceed the incremental costs. In other words, net operating income will increase by $6,000. This suggests that Jet should accept the order.</a:t>
            </a:r>
          </a:p>
        </p:txBody>
      </p:sp>
      <p:graphicFrame>
        <p:nvGraphicFramePr>
          <p:cNvPr id="52228" name="Object 2"/>
          <p:cNvGraphicFramePr>
            <a:graphicFrameLocks/>
          </p:cNvGraphicFramePr>
          <p:nvPr/>
        </p:nvGraphicFramePr>
        <p:xfrm>
          <a:off x="304800" y="3370263"/>
          <a:ext cx="8553450" cy="1811337"/>
        </p:xfrm>
        <a:graphic>
          <a:graphicData uri="http://schemas.openxmlformats.org/presentationml/2006/ole">
            <mc:AlternateContent xmlns:mc="http://schemas.openxmlformats.org/markup-compatibility/2006">
              <mc:Choice xmlns:v="urn:schemas-microsoft-com:vml" Requires="v">
                <p:oleObj spid="_x0000_s52230" name="Worksheet" r:id="rId4" imgW="3657961" imgH="838448" progId="Excel.Sheet.8">
                  <p:embed/>
                </p:oleObj>
              </mc:Choice>
              <mc:Fallback>
                <p:oleObj name="Worksheet" r:id="rId4" imgW="3657961" imgH="83844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70263"/>
                        <a:ext cx="8553450" cy="18113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24581" name="Text Box 5"/>
          <p:cNvSpPr txBox="1">
            <a:spLocks noChangeArrowheads="1"/>
          </p:cNvSpPr>
          <p:nvPr/>
        </p:nvSpPr>
        <p:spPr bwMode="auto">
          <a:xfrm>
            <a:off x="0" y="5337175"/>
            <a:ext cx="9144000" cy="1292225"/>
          </a:xfrm>
          <a:prstGeom prst="rect">
            <a:avLst/>
          </a:prstGeom>
          <a:solidFill>
            <a:schemeClr val="bg1">
              <a:lumMod val="75000"/>
            </a:schemeClr>
          </a:solidFill>
          <a:ln w="9525">
            <a:solidFill>
              <a:schemeClr val="tx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600" b="1" dirty="0" smtClean="0">
                <a:solidFill>
                  <a:schemeClr val="tx2"/>
                </a:solidFill>
              </a:rPr>
              <a:t>Note: This answer assumes that the fixed costs are </a:t>
            </a:r>
            <a:r>
              <a:rPr lang="en-US" sz="2600" b="1" dirty="0" smtClean="0">
                <a:solidFill>
                  <a:srgbClr val="FF0000"/>
                </a:solidFill>
              </a:rPr>
              <a:t>unavoidable</a:t>
            </a:r>
            <a:r>
              <a:rPr lang="en-US" sz="2600" b="1" dirty="0" smtClean="0">
                <a:solidFill>
                  <a:schemeClr val="tx2"/>
                </a:solidFill>
              </a:rPr>
              <a:t> and that variable marketing costs must be incurred on the special order.</a:t>
            </a: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1752600"/>
            <a:ext cx="8305800" cy="2743200"/>
          </a:xfrm>
          <a:prstGeom prst="rect">
            <a:avLst/>
          </a:prstGeom>
          <a:solidFill>
            <a:srgbClr val="EBF7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60419" name="Rectangle 3"/>
          <p:cNvSpPr>
            <a:spLocks noGrp="1" noChangeArrowheads="1"/>
          </p:cNvSpPr>
          <p:nvPr>
            <p:ph type="title"/>
          </p:nvPr>
        </p:nvSpPr>
        <p:spPr/>
        <p:txBody>
          <a:bodyPr lIns="90488" tIns="44450" rIns="90488" bIns="44450">
            <a:normAutofit fontScale="90000"/>
          </a:bodyPr>
          <a:lstStyle/>
          <a:p>
            <a:pPr>
              <a:defRPr/>
            </a:pPr>
            <a:r>
              <a:rPr lang="en-US" dirty="0" smtClean="0"/>
              <a:t>Decision Making: A Two-Step Process</a:t>
            </a:r>
          </a:p>
        </p:txBody>
      </p:sp>
      <p:grpSp>
        <p:nvGrpSpPr>
          <p:cNvPr id="7172" name="Group 5"/>
          <p:cNvGrpSpPr>
            <a:grpSpLocks/>
          </p:cNvGrpSpPr>
          <p:nvPr/>
        </p:nvGrpSpPr>
        <p:grpSpPr bwMode="auto">
          <a:xfrm>
            <a:off x="457200" y="1905000"/>
            <a:ext cx="8610600" cy="2465388"/>
            <a:chOff x="288" y="1104"/>
            <a:chExt cx="5424" cy="1553"/>
          </a:xfrm>
        </p:grpSpPr>
        <p:sp>
          <p:nvSpPr>
            <p:cNvPr id="7174" name="Text Box 6"/>
            <p:cNvSpPr txBox="1">
              <a:spLocks noChangeArrowheads="1"/>
            </p:cNvSpPr>
            <p:nvPr/>
          </p:nvSpPr>
          <p:spPr bwMode="auto">
            <a:xfrm>
              <a:off x="1008" y="1104"/>
              <a:ext cx="4704" cy="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spcBef>
                  <a:spcPct val="50000"/>
                </a:spcBef>
              </a:pPr>
              <a:r>
                <a:rPr lang="en-US" altLang="en-US" sz="2400" b="1"/>
                <a:t>Eliminate costs and benefits that do not differ between alternatives.</a:t>
              </a:r>
            </a:p>
            <a:p>
              <a:pPr eaLnBrk="1" hangingPunct="1">
                <a:spcBef>
                  <a:spcPct val="50000"/>
                </a:spcBef>
              </a:pPr>
              <a:r>
                <a:rPr lang="en-US" altLang="en-US" sz="2400" b="1"/>
                <a:t>Use the remaining costs and benefits that      differ between alternatives in making the decision.  The costs that remain are the differential, or avoidable, costs.</a:t>
              </a:r>
            </a:p>
          </p:txBody>
        </p:sp>
        <p:sp>
          <p:nvSpPr>
            <p:cNvPr id="53255" name="Text Box 7"/>
            <p:cNvSpPr txBox="1">
              <a:spLocks noChangeArrowheads="1"/>
            </p:cNvSpPr>
            <p:nvPr/>
          </p:nvSpPr>
          <p:spPr bwMode="auto">
            <a:xfrm>
              <a:off x="288" y="1104"/>
              <a:ext cx="768" cy="288"/>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sz="2400" b="1" dirty="0" smtClean="0">
                  <a:solidFill>
                    <a:schemeClr val="accent4"/>
                  </a:solidFill>
                </a:rPr>
                <a:t>Step 1</a:t>
              </a:r>
            </a:p>
          </p:txBody>
        </p:sp>
        <p:sp>
          <p:nvSpPr>
            <p:cNvPr id="53256" name="Text Box 8"/>
            <p:cNvSpPr txBox="1">
              <a:spLocks noChangeArrowheads="1"/>
            </p:cNvSpPr>
            <p:nvPr/>
          </p:nvSpPr>
          <p:spPr bwMode="auto">
            <a:xfrm>
              <a:off x="288" y="1680"/>
              <a:ext cx="768" cy="288"/>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sz="2400" b="1" dirty="0" smtClean="0">
                  <a:solidFill>
                    <a:schemeClr val="accent4"/>
                  </a:solidFill>
                </a:rPr>
                <a:t>Step 2</a:t>
              </a:r>
            </a:p>
          </p:txBody>
        </p:sp>
      </p:grpSp>
      <p:pic>
        <p:nvPicPr>
          <p:cNvPr id="717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772025"/>
            <a:ext cx="180181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395267" name="Rectangle 3"/>
          <p:cNvSpPr>
            <a:spLocks noGrp="1" noChangeArrowheads="1"/>
          </p:cNvSpPr>
          <p:nvPr>
            <p:ph idx="1"/>
          </p:nvPr>
        </p:nvSpPr>
        <p:spPr>
          <a:solidFill>
            <a:srgbClr val="CCECFF"/>
          </a:solidFill>
          <a:ln w="12699">
            <a:solidFill>
              <a:srgbClr val="000000"/>
            </a:solidFill>
          </a:ln>
          <a:effectLst>
            <a:outerShdw dist="35921" dir="2700000" algn="ctr" rotWithShape="0">
              <a:srgbClr val="000000"/>
            </a:outerShdw>
          </a:effectLst>
        </p:spPr>
        <p:txBody>
          <a:bodyPr lIns="90488" tIns="44450" rIns="90488" bIns="44450"/>
          <a:lstStyle/>
          <a:p>
            <a:pPr>
              <a:buFont typeface="Times" pitchFamily="34" charset="0"/>
              <a:buNone/>
              <a:defRPr/>
            </a:pPr>
            <a:r>
              <a:rPr lang="en-US" dirty="0">
                <a:solidFill>
                  <a:srgbClr val="000000"/>
                </a:solidFill>
              </a:rPr>
              <a:t> 	Northern Optical ordinarily sells the X-lens for $50. The variable production cost is $10, the fixed production cost is $18 per unit, and the variable selling cost is $1. A customer has requested a special order for 10,000 units of the X-lens to be imprinted with the customer’s logo. This special order would not involve any selling costs, but Northern Optical would have to purchase an imprinting machine for $50,000. </a:t>
            </a:r>
          </a:p>
          <a:p>
            <a:pPr marL="344488" indent="-344488" algn="ctr">
              <a:buFont typeface="Times" pitchFamily="34" charset="0"/>
              <a:buNone/>
              <a:defRPr/>
            </a:pPr>
            <a:r>
              <a:rPr lang="en-US" dirty="0">
                <a:solidFill>
                  <a:srgbClr val="000000"/>
                </a:solidFill>
              </a:rPr>
              <a:t>   </a:t>
            </a:r>
            <a:r>
              <a:rPr lang="en-US" dirty="0" smtClean="0">
                <a:solidFill>
                  <a:srgbClr val="000000"/>
                </a:solidFill>
              </a:rPr>
              <a:t> (</a:t>
            </a:r>
            <a:r>
              <a:rPr lang="en-US" dirty="0">
                <a:solidFill>
                  <a:srgbClr val="000000"/>
                </a:solidFill>
              </a:rPr>
              <a:t>see the next page) </a:t>
            </a:r>
          </a:p>
        </p:txBody>
      </p:sp>
      <p:graphicFrame>
        <p:nvGraphicFramePr>
          <p:cNvPr id="53252" name="Object 2"/>
          <p:cNvGraphicFramePr>
            <a:graphicFrameLocks noChangeAspect="1"/>
          </p:cNvGraphicFramePr>
          <p:nvPr/>
        </p:nvGraphicFramePr>
        <p:xfrm>
          <a:off x="7315200" y="457200"/>
          <a:ext cx="1600200" cy="877888"/>
        </p:xfrm>
        <a:graphic>
          <a:graphicData uri="http://schemas.openxmlformats.org/presentationml/2006/ole">
            <mc:AlternateContent xmlns:mc="http://schemas.openxmlformats.org/markup-compatibility/2006">
              <mc:Choice xmlns:v="urn:schemas-microsoft-com:vml" Requires="v">
                <p:oleObj spid="_x0000_s53253" name="Clip" r:id="rId4" imgW="2286905" imgH="1254810" progId="MS_ClipArt_Gallery.2">
                  <p:embed/>
                </p:oleObj>
              </mc:Choice>
              <mc:Fallback>
                <p:oleObj name="Clip" r:id="rId4" imgW="2286905" imgH="125481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57200"/>
                        <a:ext cx="1600200"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54275" name="Rectangle 3"/>
          <p:cNvSpPr>
            <a:spLocks noGrp="1" noChangeArrowheads="1"/>
          </p:cNvSpPr>
          <p:nvPr>
            <p:ph idx="1"/>
          </p:nvPr>
        </p:nvSpPr>
        <p:spPr>
          <a:xfrm>
            <a:off x="457200" y="1447800"/>
            <a:ext cx="8229600" cy="5294313"/>
          </a:xfrm>
          <a:solidFill>
            <a:srgbClr val="CCECFF"/>
          </a:solidFill>
          <a:ln w="12699">
            <a:solidFill>
              <a:srgbClr val="0000CC"/>
            </a:solidFill>
            <a:miter lim="800000"/>
            <a:headEnd/>
            <a:tailEnd/>
          </a:ln>
        </p:spPr>
        <p:txBody>
          <a:bodyPr lIns="90488" tIns="44450" rIns="90488" bIns="44450"/>
          <a:lstStyle/>
          <a:p>
            <a:pPr>
              <a:buFont typeface="Times" panose="02020603050405020304" pitchFamily="18" charset="0"/>
              <a:buNone/>
            </a:pPr>
            <a:r>
              <a:rPr lang="en-US" altLang="en-US" smtClean="0">
                <a:solidFill>
                  <a:srgbClr val="000000"/>
                </a:solidFill>
              </a:rPr>
              <a:t> 	What is the rock bottom minimum price below which Northern Optical should not go in its negotiations with the customer?  In other words, below what price would Northern Optical actually be losing money on the sale? There is ample idle capacity to fulfill the order and </a:t>
            </a:r>
            <a:r>
              <a:rPr lang="en-US" altLang="en-US" smtClean="0"/>
              <a:t>the imprinting machine has no further use after this order.</a:t>
            </a:r>
            <a:endParaRPr lang="en-US" altLang="en-US" smtClean="0">
              <a:solidFill>
                <a:srgbClr val="000000"/>
              </a:solidFill>
            </a:endParaRPr>
          </a:p>
          <a:p>
            <a:pPr lvl="1">
              <a:buFont typeface="Wingdings" panose="05000000000000000000" pitchFamily="2" charset="2"/>
              <a:buNone/>
            </a:pPr>
            <a:r>
              <a:rPr lang="en-US" altLang="en-US" smtClean="0">
                <a:solidFill>
                  <a:srgbClr val="000000"/>
                </a:solidFill>
              </a:rPr>
              <a:t>a. $50</a:t>
            </a:r>
          </a:p>
          <a:p>
            <a:pPr lvl="1">
              <a:buFont typeface="Wingdings" panose="05000000000000000000" pitchFamily="2" charset="2"/>
              <a:buNone/>
            </a:pPr>
            <a:r>
              <a:rPr lang="en-US" altLang="en-US" smtClean="0">
                <a:solidFill>
                  <a:srgbClr val="000000"/>
                </a:solidFill>
              </a:rPr>
              <a:t>b. $10</a:t>
            </a:r>
          </a:p>
          <a:p>
            <a:pPr lvl="1">
              <a:buFont typeface="Wingdings" panose="05000000000000000000" pitchFamily="2" charset="2"/>
              <a:buNone/>
            </a:pPr>
            <a:r>
              <a:rPr lang="en-US" altLang="en-US" smtClean="0">
                <a:solidFill>
                  <a:srgbClr val="000000"/>
                </a:solidFill>
              </a:rPr>
              <a:t>c. $15</a:t>
            </a:r>
          </a:p>
          <a:p>
            <a:pPr lvl="1">
              <a:buFont typeface="Wingdings" panose="05000000000000000000" pitchFamily="2" charset="2"/>
              <a:buNone/>
            </a:pPr>
            <a:r>
              <a:rPr lang="en-US" altLang="en-US" smtClean="0">
                <a:solidFill>
                  <a:srgbClr val="000000"/>
                </a:solidFill>
              </a:rPr>
              <a:t>d. $29</a:t>
            </a:r>
          </a:p>
        </p:txBody>
      </p:sp>
      <p:graphicFrame>
        <p:nvGraphicFramePr>
          <p:cNvPr id="54276" name="Object 2"/>
          <p:cNvGraphicFramePr>
            <a:graphicFrameLocks noChangeAspect="1"/>
          </p:cNvGraphicFramePr>
          <p:nvPr/>
        </p:nvGraphicFramePr>
        <p:xfrm>
          <a:off x="7315200" y="457200"/>
          <a:ext cx="1600200" cy="877888"/>
        </p:xfrm>
        <a:graphic>
          <a:graphicData uri="http://schemas.openxmlformats.org/presentationml/2006/ole">
            <mc:AlternateContent xmlns:mc="http://schemas.openxmlformats.org/markup-compatibility/2006">
              <mc:Choice xmlns:v="urn:schemas-microsoft-com:vml" Requires="v">
                <p:oleObj spid="_x0000_s54277" name="Clip" r:id="rId4" imgW="2286905" imgH="1254810" progId="MS_ClipArt_Gallery.2">
                  <p:embed/>
                </p:oleObj>
              </mc:Choice>
              <mc:Fallback>
                <p:oleObj name="Clip" r:id="rId4" imgW="2286905" imgH="125481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57200"/>
                        <a:ext cx="1600200"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8"/>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27652" name="Rectangle 1026"/>
          <p:cNvSpPr>
            <a:spLocks noGrp="1" noChangeArrowheads="1"/>
          </p:cNvSpPr>
          <p:nvPr>
            <p:ph idx="1"/>
          </p:nvPr>
        </p:nvSpPr>
        <p:spPr>
          <a:xfrm>
            <a:off x="457200" y="1447800"/>
            <a:ext cx="8229600" cy="5294313"/>
          </a:xfrm>
          <a:solidFill>
            <a:srgbClr val="CCECFF"/>
          </a:solidFill>
          <a:ln w="12699">
            <a:solidFill>
              <a:srgbClr val="0000CC"/>
            </a:solidFill>
          </a:ln>
        </p:spPr>
        <p:txBody>
          <a:bodyPr lIns="90488" tIns="44450" rIns="90488" bIns="44450"/>
          <a:lstStyle/>
          <a:p>
            <a:pPr>
              <a:buFont typeface="Times" panose="02020603050405020304" pitchFamily="18" charset="0"/>
              <a:buNone/>
              <a:defRPr/>
            </a:pPr>
            <a:r>
              <a:rPr lang="en-US" dirty="0" smtClean="0">
                <a:solidFill>
                  <a:srgbClr val="000000"/>
                </a:solidFill>
              </a:rPr>
              <a:t> 	What is the rock bottom minimum price below which Northern Optical should not go in its negotiations with the customer?  In other words, below what price would Northern Optical actually be losing money on the sale? There is ample idle capacity to fulfill the order and </a:t>
            </a:r>
            <a:r>
              <a:rPr lang="en-US" dirty="0" smtClean="0"/>
              <a:t>the imprinting machine has no further use after this order.</a:t>
            </a:r>
            <a:endParaRPr lang="en-US" dirty="0" smtClean="0">
              <a:solidFill>
                <a:srgbClr val="000000"/>
              </a:solidFill>
            </a:endParaRPr>
          </a:p>
          <a:p>
            <a:pPr lvl="1">
              <a:buFont typeface="Wingdings" panose="05000000000000000000" pitchFamily="2" charset="2"/>
              <a:buNone/>
              <a:defRPr/>
            </a:pPr>
            <a:r>
              <a:rPr lang="en-US" dirty="0" smtClean="0">
                <a:solidFill>
                  <a:schemeClr val="bg1">
                    <a:lumMod val="75000"/>
                  </a:schemeClr>
                </a:solidFill>
              </a:rPr>
              <a:t>a. $50</a:t>
            </a:r>
          </a:p>
          <a:p>
            <a:pPr lvl="1">
              <a:buFont typeface="Wingdings" panose="05000000000000000000" pitchFamily="2" charset="2"/>
              <a:buNone/>
              <a:defRPr/>
            </a:pPr>
            <a:r>
              <a:rPr lang="en-US" dirty="0" smtClean="0">
                <a:solidFill>
                  <a:schemeClr val="bg1">
                    <a:lumMod val="75000"/>
                  </a:schemeClr>
                </a:solidFill>
              </a:rPr>
              <a:t>b. $10</a:t>
            </a:r>
          </a:p>
          <a:p>
            <a:pPr lvl="1">
              <a:buFont typeface="Wingdings" panose="05000000000000000000" pitchFamily="2" charset="2"/>
              <a:buNone/>
              <a:defRPr/>
            </a:pPr>
            <a:r>
              <a:rPr lang="en-US" dirty="0" smtClean="0">
                <a:solidFill>
                  <a:srgbClr val="000000"/>
                </a:solidFill>
              </a:rPr>
              <a:t>c. $15</a:t>
            </a:r>
          </a:p>
          <a:p>
            <a:pPr lvl="1">
              <a:buFont typeface="Wingdings" panose="05000000000000000000" pitchFamily="2" charset="2"/>
              <a:buNone/>
              <a:defRPr/>
            </a:pPr>
            <a:r>
              <a:rPr lang="en-US" dirty="0" smtClean="0">
                <a:solidFill>
                  <a:schemeClr val="bg1">
                    <a:lumMod val="75000"/>
                  </a:schemeClr>
                </a:solidFill>
              </a:rPr>
              <a:t>d. $29</a:t>
            </a:r>
          </a:p>
          <a:p>
            <a:pPr lvl="1">
              <a:buFont typeface="Wingdings" panose="05000000000000000000" pitchFamily="2" charset="2"/>
              <a:buNone/>
              <a:defRPr/>
            </a:pPr>
            <a:endParaRPr lang="en-US" dirty="0" smtClean="0">
              <a:solidFill>
                <a:srgbClr val="EBF7FF"/>
              </a:solidFill>
            </a:endParaRPr>
          </a:p>
        </p:txBody>
      </p:sp>
      <p:sp>
        <p:nvSpPr>
          <p:cNvPr id="55300" name="Oval 1029"/>
          <p:cNvSpPr>
            <a:spLocks noChangeArrowheads="1"/>
          </p:cNvSpPr>
          <p:nvPr/>
        </p:nvSpPr>
        <p:spPr bwMode="auto">
          <a:xfrm>
            <a:off x="762000" y="5842000"/>
            <a:ext cx="533400" cy="4826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99366" name="Text Box 1030"/>
          <p:cNvSpPr txBox="1">
            <a:spLocks noChangeArrowheads="1"/>
          </p:cNvSpPr>
          <p:nvPr/>
        </p:nvSpPr>
        <p:spPr bwMode="auto">
          <a:xfrm>
            <a:off x="2209800" y="4011613"/>
            <a:ext cx="6477000" cy="2236787"/>
          </a:xfrm>
          <a:prstGeom prst="rect">
            <a:avLst/>
          </a:prstGeom>
          <a:solidFill>
            <a:schemeClr val="accent3">
              <a:lumMod val="20000"/>
              <a:lumOff val="80000"/>
            </a:schemeClr>
          </a:solidFill>
          <a:ln w="9525">
            <a:solidFill>
              <a:schemeClr val="tx2"/>
            </a:solidFill>
            <a:miter lim="800000"/>
            <a:headEnd/>
            <a:tailEnd/>
          </a:ln>
          <a:effectLst>
            <a:outerShdw dist="35921" dir="2700000" algn="ctr" rotWithShape="0">
              <a:srgbClr val="000000"/>
            </a:outerShdw>
          </a:effectLst>
        </p:spPr>
        <p:txBody>
          <a:bodyPr>
            <a:spAutoFit/>
          </a:bodyPr>
          <a:lstStyle/>
          <a:p>
            <a:pPr>
              <a:defRPr/>
            </a:pPr>
            <a:r>
              <a:rPr lang="en-US" sz="2800" b="1" dirty="0">
                <a:solidFill>
                  <a:schemeClr val="tx2"/>
                </a:solidFill>
                <a:latin typeface="Arial" charset="0"/>
              </a:rPr>
              <a:t>Variable production cost   	$100,000</a:t>
            </a:r>
          </a:p>
          <a:p>
            <a:pPr>
              <a:defRPr/>
            </a:pPr>
            <a:r>
              <a:rPr lang="en-US" sz="2800" b="1" dirty="0">
                <a:solidFill>
                  <a:schemeClr val="tx2"/>
                </a:solidFill>
                <a:latin typeface="Arial" charset="0"/>
              </a:rPr>
              <a:t>Additional fixed cost		</a:t>
            </a:r>
            <a:r>
              <a:rPr lang="en-US" sz="2800" b="1" u="sng" dirty="0">
                <a:solidFill>
                  <a:schemeClr val="tx2"/>
                </a:solidFill>
                <a:latin typeface="Arial" charset="0"/>
              </a:rPr>
              <a:t> + 50,000</a:t>
            </a:r>
            <a:endParaRPr lang="en-US" sz="2800" b="1" dirty="0">
              <a:solidFill>
                <a:schemeClr val="tx2"/>
              </a:solidFill>
              <a:latin typeface="Arial" charset="0"/>
            </a:endParaRPr>
          </a:p>
          <a:p>
            <a:pPr>
              <a:defRPr/>
            </a:pPr>
            <a:r>
              <a:rPr lang="en-US" sz="2800" b="1" dirty="0">
                <a:solidFill>
                  <a:schemeClr val="tx2"/>
                </a:solidFill>
                <a:latin typeface="Arial" charset="0"/>
              </a:rPr>
              <a:t>Total relevant cost		</a:t>
            </a:r>
            <a:r>
              <a:rPr lang="en-US" sz="2800" b="1" u="dbl" dirty="0">
                <a:solidFill>
                  <a:schemeClr val="tx2"/>
                </a:solidFill>
                <a:latin typeface="Arial" charset="0"/>
              </a:rPr>
              <a:t>$</a:t>
            </a:r>
            <a:r>
              <a:rPr lang="en-US" sz="2800" b="1" u="sng" dirty="0">
                <a:solidFill>
                  <a:schemeClr val="tx2"/>
                </a:solidFill>
                <a:latin typeface="Arial" charset="0"/>
              </a:rPr>
              <a:t>150,000</a:t>
            </a:r>
          </a:p>
          <a:p>
            <a:pPr>
              <a:defRPr/>
            </a:pPr>
            <a:r>
              <a:rPr lang="en-US" sz="2800" b="1" dirty="0">
                <a:solidFill>
                  <a:schemeClr val="tx2"/>
                </a:solidFill>
                <a:latin typeface="Arial" charset="0"/>
              </a:rPr>
              <a:t>Number of units			    10,000</a:t>
            </a:r>
          </a:p>
          <a:p>
            <a:pPr>
              <a:defRPr/>
            </a:pPr>
            <a:r>
              <a:rPr lang="en-US" sz="2800" b="1" dirty="0">
                <a:solidFill>
                  <a:schemeClr val="tx2"/>
                </a:solidFill>
                <a:latin typeface="Arial" charset="0"/>
              </a:rPr>
              <a:t>Average cost per unit	=	      $15</a:t>
            </a:r>
            <a:endParaRPr lang="en-US" sz="2800" b="1" dirty="0">
              <a:solidFill>
                <a:schemeClr val="tx2"/>
              </a:solidFill>
              <a:latin typeface="Times New Roman" pitchFamily="18" charset="0"/>
            </a:endParaRPr>
          </a:p>
        </p:txBody>
      </p:sp>
      <p:graphicFrame>
        <p:nvGraphicFramePr>
          <p:cNvPr id="55302" name="Object 2"/>
          <p:cNvGraphicFramePr>
            <a:graphicFrameLocks noChangeAspect="1"/>
          </p:cNvGraphicFramePr>
          <p:nvPr/>
        </p:nvGraphicFramePr>
        <p:xfrm>
          <a:off x="7315200" y="457200"/>
          <a:ext cx="1600200" cy="877888"/>
        </p:xfrm>
        <a:graphic>
          <a:graphicData uri="http://schemas.openxmlformats.org/presentationml/2006/ole">
            <mc:AlternateContent xmlns:mc="http://schemas.openxmlformats.org/markup-compatibility/2006">
              <mc:Choice xmlns:v="urn:schemas-microsoft-com:vml" Requires="v">
                <p:oleObj spid="_x0000_s55303" name="Clip" r:id="rId4" imgW="2286905" imgH="1254810" progId="MS_ClipArt_Gallery.2">
                  <p:embed/>
                </p:oleObj>
              </mc:Choice>
              <mc:Fallback>
                <p:oleObj name="Clip" r:id="rId4" imgW="2286905" imgH="125481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57200"/>
                        <a:ext cx="1600200"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altLang="en-US" smtClean="0"/>
              <a:t>Learning Objective 5</a:t>
            </a:r>
          </a:p>
        </p:txBody>
      </p:sp>
      <p:sp>
        <p:nvSpPr>
          <p:cNvPr id="6" name="Text Box 13"/>
          <p:cNvSpPr txBox="1">
            <a:spLocks noChangeArrowheads="1"/>
          </p:cNvSpPr>
          <p:nvPr/>
        </p:nvSpPr>
        <p:spPr bwMode="auto">
          <a:xfrm>
            <a:off x="1905000" y="2593975"/>
            <a:ext cx="5334000" cy="1662113"/>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Determine the most profitable use of a constrained resource.</a:t>
            </a: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p:spPr>
        <p:txBody>
          <a:bodyPr lIns="90488" tIns="44450" rIns="90488" bIns="44450"/>
          <a:lstStyle/>
          <a:p>
            <a:r>
              <a:rPr lang="en-US" altLang="en-US" smtClean="0"/>
              <a:t>Key Terms and Concepts</a:t>
            </a:r>
          </a:p>
        </p:txBody>
      </p:sp>
      <p:sp>
        <p:nvSpPr>
          <p:cNvPr id="75779" name="Oval 3"/>
          <p:cNvSpPr>
            <a:spLocks noChangeArrowheads="1"/>
          </p:cNvSpPr>
          <p:nvPr/>
        </p:nvSpPr>
        <p:spPr bwMode="auto">
          <a:xfrm>
            <a:off x="1447800" y="1455738"/>
            <a:ext cx="6248400" cy="2514600"/>
          </a:xfrm>
          <a:prstGeom prst="ellipse">
            <a:avLst/>
          </a:prstGeom>
          <a:solidFill>
            <a:srgbClr val="EBF7FF"/>
          </a:solidFill>
          <a:ln w="9525">
            <a:solidFill>
              <a:schemeClr val="accent4"/>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When a limited resource of some type restricts the company’s ability to satisfy demand, the company is said to have a </a:t>
            </a:r>
            <a:r>
              <a:rPr lang="en-US" sz="2400" b="1" dirty="0" smtClean="0">
                <a:solidFill>
                  <a:srgbClr val="FF0000"/>
                </a:solidFill>
              </a:rPr>
              <a:t>constraint.</a:t>
            </a:r>
          </a:p>
        </p:txBody>
      </p:sp>
      <p:sp>
        <p:nvSpPr>
          <p:cNvPr id="75780" name="Oval 4"/>
          <p:cNvSpPr>
            <a:spLocks noChangeArrowheads="1"/>
          </p:cNvSpPr>
          <p:nvPr/>
        </p:nvSpPr>
        <p:spPr bwMode="auto">
          <a:xfrm>
            <a:off x="182563" y="3962400"/>
            <a:ext cx="4876800" cy="2514600"/>
          </a:xfrm>
          <a:prstGeom prst="ellipse">
            <a:avLst/>
          </a:prstGeom>
          <a:solidFill>
            <a:srgbClr val="EBF7FF"/>
          </a:solidFill>
          <a:ln w="9525">
            <a:solidFill>
              <a:schemeClr val="accent4"/>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smtClean="0"/>
              <a:t>The machine or process that is limiting overall output is called the </a:t>
            </a:r>
            <a:r>
              <a:rPr lang="en-US" sz="2400" b="1" dirty="0" smtClean="0">
                <a:solidFill>
                  <a:srgbClr val="FF0000"/>
                </a:solidFill>
              </a:rPr>
              <a:t>bottleneck</a:t>
            </a:r>
            <a:r>
              <a:rPr lang="en-US" sz="2400" b="1" dirty="0" smtClean="0"/>
              <a:t> – it is the constraint.</a:t>
            </a:r>
          </a:p>
        </p:txBody>
      </p:sp>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68775"/>
            <a:ext cx="309403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500739" name="Rectangle 3"/>
          <p:cNvSpPr>
            <a:spLocks noGrp="1" noChangeArrowheads="1"/>
          </p:cNvSpPr>
          <p:nvPr>
            <p:ph idx="1"/>
          </p:nvPr>
        </p:nvSpPr>
        <p:spPr>
          <a:xfrm>
            <a:off x="457200" y="1563688"/>
            <a:ext cx="8229600" cy="4608512"/>
          </a:xfrm>
          <a:solidFill>
            <a:schemeClr val="accent3">
              <a:lumMod val="20000"/>
              <a:lumOff val="80000"/>
            </a:schemeClr>
          </a:solidFill>
          <a:ln w="12699">
            <a:solidFill>
              <a:schemeClr val="accent4"/>
            </a:solidFill>
          </a:ln>
          <a:effectLst>
            <a:outerShdw dist="35921" dir="2700000" algn="ctr" rotWithShape="0">
              <a:srgbClr val="000000"/>
            </a:outerShdw>
          </a:effectLst>
        </p:spPr>
        <p:txBody>
          <a:bodyPr lIns="90488" tIns="44450" rIns="90488" bIns="44450"/>
          <a:lstStyle/>
          <a:p>
            <a:pPr>
              <a:buClr>
                <a:schemeClr val="accent4">
                  <a:lumMod val="75000"/>
                </a:schemeClr>
              </a:buClr>
              <a:buSzPct val="125000"/>
              <a:defRPr/>
            </a:pPr>
            <a:r>
              <a:rPr lang="en-US" sz="2400" b="1" dirty="0" smtClean="0">
                <a:solidFill>
                  <a:srgbClr val="002060"/>
                </a:solidFill>
              </a:rPr>
              <a:t>Fixed costs are usually unaffected in these situations, so the product mix that maximizes the company’s total contribution margin should ordinarily be selected.</a:t>
            </a:r>
          </a:p>
          <a:p>
            <a:pPr>
              <a:buClr>
                <a:schemeClr val="accent4">
                  <a:lumMod val="75000"/>
                </a:schemeClr>
              </a:buClr>
              <a:buSzPct val="125000"/>
              <a:defRPr/>
            </a:pPr>
            <a:r>
              <a:rPr lang="en-US" sz="2400" b="1" dirty="0" smtClean="0">
                <a:solidFill>
                  <a:srgbClr val="002060"/>
                </a:solidFill>
              </a:rPr>
              <a:t>A company should not necessarily promote those products that have the highest unit contribution margins. </a:t>
            </a:r>
          </a:p>
          <a:p>
            <a:pPr>
              <a:buClr>
                <a:schemeClr val="accent4">
                  <a:lumMod val="75000"/>
                </a:schemeClr>
              </a:buClr>
              <a:buSzPct val="125000"/>
              <a:defRPr/>
            </a:pPr>
            <a:r>
              <a:rPr lang="en-US" sz="2400" b="1" dirty="0" smtClean="0">
                <a:solidFill>
                  <a:srgbClr val="002060"/>
                </a:solidFill>
              </a:rPr>
              <a:t>Rather, total contribution margin will be maximized by promoting those products or accepting those orders that provide the highest contribution margin in relation to the constraining resource. </a:t>
            </a: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 An Example</a:t>
            </a:r>
          </a:p>
        </p:txBody>
      </p:sp>
      <p:sp>
        <p:nvSpPr>
          <p:cNvPr id="59395" name="Rectangle 3"/>
          <p:cNvSpPr>
            <a:spLocks noGrp="1" noChangeArrowheads="1"/>
          </p:cNvSpPr>
          <p:nvPr>
            <p:ph idx="1"/>
          </p:nvPr>
        </p:nvSpPr>
        <p:spPr>
          <a:xfrm>
            <a:off x="381000" y="1792288"/>
            <a:ext cx="8229600" cy="4324350"/>
          </a:xfrm>
        </p:spPr>
        <p:txBody>
          <a:bodyPr lIns="90488" tIns="44450" rIns="90488" bIns="44450"/>
          <a:lstStyle/>
          <a:p>
            <a:pPr algn="ctr">
              <a:buFont typeface="Times" panose="02020603050405020304" pitchFamily="18" charset="0"/>
              <a:buNone/>
            </a:pPr>
            <a:r>
              <a:rPr lang="en-US" altLang="en-US" smtClean="0"/>
              <a:t>Ensign Company produces two products and selected data are shown below:</a:t>
            </a:r>
          </a:p>
        </p:txBody>
      </p:sp>
      <p:graphicFrame>
        <p:nvGraphicFramePr>
          <p:cNvPr id="59396" name="Object 2"/>
          <p:cNvGraphicFramePr>
            <a:graphicFrameLocks/>
          </p:cNvGraphicFramePr>
          <p:nvPr/>
        </p:nvGraphicFramePr>
        <p:xfrm>
          <a:off x="457200" y="2876550"/>
          <a:ext cx="8482013" cy="3676650"/>
        </p:xfrm>
        <a:graphic>
          <a:graphicData uri="http://schemas.openxmlformats.org/presentationml/2006/ole">
            <mc:AlternateContent xmlns:mc="http://schemas.openxmlformats.org/markup-compatibility/2006">
              <mc:Choice xmlns:v="urn:schemas-microsoft-com:vml" Requires="v">
                <p:oleObj spid="_x0000_s59397" name="Worksheet" r:id="rId4" imgW="5311456" imgH="1676880" progId="Excel.Sheet.8">
                  <p:embed/>
                </p:oleObj>
              </mc:Choice>
              <mc:Fallback>
                <p:oleObj name="Worksheet" r:id="rId4" imgW="5311456" imgH="167688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r="21870"/>
                      <a:stretch>
                        <a:fillRect/>
                      </a:stretch>
                    </p:blipFill>
                    <p:spPr bwMode="auto">
                      <a:xfrm>
                        <a:off x="457200" y="2876550"/>
                        <a:ext cx="8482013" cy="3676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 An Example</a:t>
            </a:r>
          </a:p>
        </p:txBody>
      </p:sp>
      <p:sp>
        <p:nvSpPr>
          <p:cNvPr id="407555" name="Rectangle 1027"/>
          <p:cNvSpPr>
            <a:spLocks noGrp="1" noChangeArrowheads="1"/>
          </p:cNvSpPr>
          <p:nvPr>
            <p:ph idx="1"/>
          </p:nvPr>
        </p:nvSpPr>
        <p:spPr>
          <a:xfrm>
            <a:off x="457200" y="2000250"/>
            <a:ext cx="8229600" cy="4324350"/>
          </a:xfrm>
          <a:solidFill>
            <a:srgbClr val="CCECFF"/>
          </a:solidFill>
          <a:ln w="12699">
            <a:solidFill>
              <a:srgbClr val="000000"/>
            </a:solidFill>
          </a:ln>
          <a:effectLst>
            <a:outerShdw dist="35921" dir="2700000" algn="ctr" rotWithShape="0">
              <a:srgbClr val="000000"/>
            </a:outerShdw>
          </a:effectLst>
        </p:spPr>
        <p:txBody>
          <a:bodyPr lIns="90488" tIns="44450" rIns="90488" bIns="44450"/>
          <a:lstStyle/>
          <a:p>
            <a:pPr>
              <a:lnSpc>
                <a:spcPct val="90000"/>
              </a:lnSpc>
              <a:buClrTx/>
              <a:defRPr/>
            </a:pPr>
            <a:r>
              <a:rPr lang="en-US" b="1" dirty="0">
                <a:solidFill>
                  <a:srgbClr val="000000"/>
                </a:solidFill>
              </a:rPr>
              <a:t>Machine A1 is the constrained resource and is being used at 100% of its capacity. </a:t>
            </a:r>
          </a:p>
          <a:p>
            <a:pPr>
              <a:lnSpc>
                <a:spcPct val="90000"/>
              </a:lnSpc>
              <a:buClrTx/>
              <a:defRPr/>
            </a:pPr>
            <a:r>
              <a:rPr lang="en-US" b="1" dirty="0">
                <a:solidFill>
                  <a:srgbClr val="000000"/>
                </a:solidFill>
              </a:rPr>
              <a:t>There is excess capacity on all other machines.  </a:t>
            </a:r>
          </a:p>
          <a:p>
            <a:pPr>
              <a:lnSpc>
                <a:spcPct val="90000"/>
              </a:lnSpc>
              <a:buClrTx/>
              <a:defRPr/>
            </a:pPr>
            <a:r>
              <a:rPr lang="en-US" b="1" dirty="0">
                <a:solidFill>
                  <a:srgbClr val="000000"/>
                </a:solidFill>
              </a:rPr>
              <a:t>Machine A1 has a capacity of 2,400 minutes per week.</a:t>
            </a:r>
          </a:p>
          <a:p>
            <a:pPr>
              <a:lnSpc>
                <a:spcPct val="90000"/>
              </a:lnSpc>
              <a:buFont typeface="Times" pitchFamily="34" charset="0"/>
              <a:buNone/>
              <a:defRPr/>
            </a:pPr>
            <a:endParaRPr lang="en-US" dirty="0">
              <a:solidFill>
                <a:schemeClr val="accent2"/>
              </a:solidFill>
              <a:effectLst>
                <a:outerShdw blurRad="38100" dist="38100" dir="2700000" algn="tl">
                  <a:srgbClr val="FFFFFF"/>
                </a:outerShdw>
              </a:effectLst>
            </a:endParaRPr>
          </a:p>
          <a:p>
            <a:pPr algn="ctr">
              <a:lnSpc>
                <a:spcPct val="90000"/>
              </a:lnSpc>
              <a:buFont typeface="Times" pitchFamily="34" charset="0"/>
              <a:buNone/>
              <a:defRPr/>
            </a:pPr>
            <a:r>
              <a:rPr lang="en-US" sz="3500" dirty="0">
                <a:solidFill>
                  <a:schemeClr val="accent2"/>
                </a:solidFill>
                <a:effectLst>
                  <a:outerShdw blurRad="38100" dist="38100" dir="2700000" algn="tl">
                    <a:srgbClr val="000000"/>
                  </a:outerShdw>
                </a:effectLst>
              </a:rPr>
              <a:t>Should Ensign focus its efforts on Product 1 or Product 2?</a:t>
            </a:r>
          </a:p>
        </p:txBody>
      </p:sp>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61443" name="Rectangle 7"/>
          <p:cNvSpPr>
            <a:spLocks noGrp="1" noChangeArrowheads="1"/>
          </p:cNvSpPr>
          <p:nvPr>
            <p:ph idx="1"/>
          </p:nvPr>
        </p:nvSpPr>
        <p:spPr>
          <a:xfrm>
            <a:off x="457200" y="2209800"/>
            <a:ext cx="8229600" cy="3922713"/>
          </a:xfrm>
          <a:solidFill>
            <a:srgbClr val="CCECFF"/>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a:buFont typeface="Times" panose="02020603050405020304" pitchFamily="18" charset="0"/>
              <a:buNone/>
            </a:pPr>
            <a:r>
              <a:rPr lang="en-US" altLang="en-US" smtClean="0">
                <a:cs typeface="Arial" panose="020B0604020202020204" pitchFamily="34" charset="0"/>
              </a:rPr>
              <a:t> </a:t>
            </a:r>
            <a:r>
              <a:rPr lang="en-US" altLang="en-US" b="1" smtClean="0">
                <a:cs typeface="Arial" panose="020B0604020202020204" pitchFamily="34" charset="0"/>
              </a:rPr>
              <a:t>	How many units of each product can be processed through Machine A1 in one minute?</a:t>
            </a:r>
          </a:p>
          <a:p>
            <a:pPr>
              <a:buFont typeface="Times" panose="02020603050405020304" pitchFamily="18" charset="0"/>
              <a:buNone/>
            </a:pPr>
            <a:r>
              <a:rPr lang="en-US" altLang="en-US" b="1" smtClean="0">
                <a:cs typeface="Arial" panose="020B0604020202020204" pitchFamily="34" charset="0"/>
              </a:rPr>
              <a:t>          </a:t>
            </a:r>
            <a:r>
              <a:rPr lang="en-US" altLang="en-US" b="1" u="sng" smtClean="0">
                <a:cs typeface="Arial" panose="020B0604020202020204" pitchFamily="34" charset="0"/>
              </a:rPr>
              <a:t>Product 1</a:t>
            </a:r>
            <a:r>
              <a:rPr lang="en-US" altLang="en-US" b="1" smtClean="0">
                <a:cs typeface="Arial" panose="020B0604020202020204" pitchFamily="34" charset="0"/>
              </a:rPr>
              <a:t>       	</a:t>
            </a:r>
            <a:r>
              <a:rPr lang="en-US" altLang="en-US" b="1" u="sng" smtClean="0">
                <a:cs typeface="Arial" panose="020B0604020202020204" pitchFamily="34" charset="0"/>
              </a:rPr>
              <a:t>Product 2</a:t>
            </a:r>
          </a:p>
          <a:p>
            <a:pPr lvl="1">
              <a:buFont typeface="Wingdings" panose="05000000000000000000" pitchFamily="2" charset="2"/>
              <a:buNone/>
            </a:pPr>
            <a:r>
              <a:rPr lang="en-US" altLang="en-US" b="1" smtClean="0">
                <a:solidFill>
                  <a:schemeClr val="tx1"/>
                </a:solidFill>
                <a:cs typeface="Arial" panose="020B0604020202020204" pitchFamily="34" charset="0"/>
              </a:rPr>
              <a:t>a.       1 unit         		   0.5 unit</a:t>
            </a:r>
          </a:p>
          <a:p>
            <a:pPr lvl="1">
              <a:buFont typeface="Wingdings" panose="05000000000000000000" pitchFamily="2" charset="2"/>
              <a:buNone/>
            </a:pPr>
            <a:r>
              <a:rPr lang="en-US" altLang="en-US" b="1" smtClean="0">
                <a:solidFill>
                  <a:schemeClr val="tx1"/>
                </a:solidFill>
                <a:cs typeface="Arial" panose="020B0604020202020204" pitchFamily="34" charset="0"/>
              </a:rPr>
              <a:t>b.       1 unit       		   2.0 units</a:t>
            </a:r>
          </a:p>
          <a:p>
            <a:pPr lvl="1">
              <a:buFont typeface="Wingdings" panose="05000000000000000000" pitchFamily="2" charset="2"/>
              <a:buNone/>
            </a:pPr>
            <a:r>
              <a:rPr lang="en-US" altLang="en-US" b="1" smtClean="0">
                <a:solidFill>
                  <a:schemeClr val="tx1"/>
                </a:solidFill>
                <a:cs typeface="Arial" panose="020B0604020202020204" pitchFamily="34" charset="0"/>
              </a:rPr>
              <a:t>c.       2 units        		   1.0 unit</a:t>
            </a:r>
          </a:p>
          <a:p>
            <a:pPr lvl="1">
              <a:buFont typeface="Wingdings" panose="05000000000000000000" pitchFamily="2" charset="2"/>
              <a:buNone/>
            </a:pPr>
            <a:r>
              <a:rPr lang="en-US" altLang="en-US" b="1" smtClean="0">
                <a:solidFill>
                  <a:schemeClr val="tx1"/>
                </a:solidFill>
                <a:cs typeface="Arial" panose="020B0604020202020204" pitchFamily="34" charset="0"/>
              </a:rPr>
              <a:t>d.       2 units        		   0.5 unit</a:t>
            </a:r>
          </a:p>
          <a:p>
            <a:pPr lvl="1">
              <a:buFont typeface="Wingdings" panose="05000000000000000000" pitchFamily="2" charset="2"/>
              <a:buNone/>
            </a:pPr>
            <a:endParaRPr lang="en-US" altLang="en-US" b="1" smtClean="0">
              <a:solidFill>
                <a:schemeClr val="tx1"/>
              </a:solidFill>
              <a:cs typeface="Arial" panose="020B0604020202020204" pitchFamily="34" charset="0"/>
            </a:endParaRPr>
          </a:p>
        </p:txBody>
      </p:sp>
    </p:spTree>
  </p:cSld>
  <p:clrMapOvr>
    <a:masterClrMapping/>
  </p:clrMapOvr>
  <p:transition spd="med">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idx="1"/>
          </p:nvPr>
        </p:nvSpPr>
        <p:spPr>
          <a:xfrm>
            <a:off x="457200" y="2209800"/>
            <a:ext cx="8229600" cy="3922713"/>
          </a:xfrm>
          <a:solidFill>
            <a:srgbClr val="CCECFF"/>
          </a:solidFill>
          <a:ln w="12699">
            <a:solidFill>
              <a:srgbClr val="000000"/>
            </a:solidFill>
          </a:ln>
          <a:effectLst>
            <a:outerShdw dist="35921" dir="2700000" algn="ctr" rotWithShape="0">
              <a:srgbClr val="000000"/>
            </a:outerShdw>
          </a:effectLst>
        </p:spPr>
        <p:txBody>
          <a:bodyPr lIns="90488" tIns="44450" rIns="90488" bIns="44450"/>
          <a:lstStyle/>
          <a:p>
            <a:pPr>
              <a:buFont typeface="Times" pitchFamily="18" charset="0"/>
              <a:buNone/>
              <a:defRPr/>
            </a:pPr>
            <a:r>
              <a:rPr lang="en-US" dirty="0" smtClean="0">
                <a:cs typeface="Arial" charset="0"/>
              </a:rPr>
              <a:t> </a:t>
            </a:r>
            <a:r>
              <a:rPr lang="en-US" b="1" dirty="0" smtClean="0">
                <a:cs typeface="Arial" charset="0"/>
              </a:rPr>
              <a:t>	How many units of each product can be processed through Machine A1 in one minute?</a:t>
            </a:r>
          </a:p>
          <a:p>
            <a:pPr>
              <a:buFont typeface="Times" pitchFamily="18" charset="0"/>
              <a:buNone/>
              <a:defRPr/>
            </a:pPr>
            <a:r>
              <a:rPr lang="en-US" b="1" dirty="0" smtClean="0">
                <a:cs typeface="Arial" charset="0"/>
              </a:rPr>
              <a:t>          </a:t>
            </a:r>
            <a:r>
              <a:rPr lang="en-US" b="1" u="sng" dirty="0" smtClean="0">
                <a:cs typeface="Arial" charset="0"/>
              </a:rPr>
              <a:t>Product 1</a:t>
            </a:r>
            <a:r>
              <a:rPr lang="en-US" b="1" dirty="0" smtClean="0">
                <a:cs typeface="Arial" charset="0"/>
              </a:rPr>
              <a:t>       	</a:t>
            </a:r>
            <a:r>
              <a:rPr lang="en-US" b="1" u="sng" dirty="0" smtClean="0">
                <a:cs typeface="Arial" charset="0"/>
              </a:rPr>
              <a:t>Product 2</a:t>
            </a:r>
          </a:p>
          <a:p>
            <a:pPr lvl="1">
              <a:buFont typeface="Wingdings" pitchFamily="2" charset="2"/>
              <a:buNone/>
              <a:defRPr/>
            </a:pPr>
            <a:r>
              <a:rPr lang="en-US" b="1" dirty="0" smtClean="0">
                <a:solidFill>
                  <a:schemeClr val="tx2">
                    <a:lumMod val="40000"/>
                    <a:lumOff val="60000"/>
                  </a:schemeClr>
                </a:solidFill>
                <a:cs typeface="Arial" charset="0"/>
              </a:rPr>
              <a:t>a.       1 unit         		   0.5 unit</a:t>
            </a:r>
          </a:p>
          <a:p>
            <a:pPr lvl="1">
              <a:buFont typeface="Wingdings" pitchFamily="2" charset="2"/>
              <a:buNone/>
              <a:defRPr/>
            </a:pPr>
            <a:r>
              <a:rPr lang="en-US" b="1" dirty="0" smtClean="0">
                <a:solidFill>
                  <a:schemeClr val="tx1"/>
                </a:solidFill>
                <a:cs typeface="Arial" charset="0"/>
              </a:rPr>
              <a:t>b.       1 unit       		   2.0 units</a:t>
            </a:r>
          </a:p>
          <a:p>
            <a:pPr lvl="1">
              <a:buFont typeface="Wingdings" pitchFamily="2" charset="2"/>
              <a:buNone/>
              <a:defRPr/>
            </a:pPr>
            <a:r>
              <a:rPr lang="en-US" b="1" dirty="0" smtClean="0">
                <a:solidFill>
                  <a:schemeClr val="tx2">
                    <a:lumMod val="40000"/>
                    <a:lumOff val="60000"/>
                  </a:schemeClr>
                </a:solidFill>
                <a:cs typeface="Arial" charset="0"/>
              </a:rPr>
              <a:t>c.       2 units        		   1.0 unit</a:t>
            </a:r>
          </a:p>
          <a:p>
            <a:pPr lvl="1">
              <a:buFont typeface="Wingdings" pitchFamily="2" charset="2"/>
              <a:buNone/>
              <a:defRPr/>
            </a:pPr>
            <a:r>
              <a:rPr lang="en-US" b="1" dirty="0" smtClean="0">
                <a:solidFill>
                  <a:schemeClr val="tx2">
                    <a:lumMod val="40000"/>
                    <a:lumOff val="60000"/>
                  </a:schemeClr>
                </a:solidFill>
                <a:cs typeface="Arial" charset="0"/>
              </a:rPr>
              <a:t>d.       2 units        		   0.5 unit</a:t>
            </a:r>
          </a:p>
          <a:p>
            <a:pPr lvl="1">
              <a:buFont typeface="Wingdings" pitchFamily="2" charset="2"/>
              <a:buNone/>
              <a:defRPr/>
            </a:pPr>
            <a:endParaRPr lang="en-US" b="1" dirty="0" smtClean="0">
              <a:solidFill>
                <a:schemeClr val="tx1"/>
              </a:solidFill>
              <a:cs typeface="Arial" charset="0"/>
            </a:endParaRPr>
          </a:p>
        </p:txBody>
      </p:sp>
      <p:sp>
        <p:nvSpPr>
          <p:cNvPr id="62467"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411653" name="Oval 5"/>
          <p:cNvSpPr>
            <a:spLocks noChangeArrowheads="1"/>
          </p:cNvSpPr>
          <p:nvPr/>
        </p:nvSpPr>
        <p:spPr bwMode="auto">
          <a:xfrm>
            <a:off x="736600" y="4394200"/>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endParaRPr lang="en-US" altLang="en-US" sz="2400">
              <a:latin typeface="Times New Roman" panose="02020603050405020304"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3"/>
                                        </p:tgtEl>
                                        <p:attrNameLst>
                                          <p:attrName>style.visibility</p:attrName>
                                        </p:attrNameLst>
                                      </p:cBhvr>
                                      <p:to>
                                        <p:strVal val="visible"/>
                                      </p:to>
                                    </p:set>
                                    <p:anim calcmode="lin" valueType="num">
                                      <p:cBhvr additive="base">
                                        <p:cTn id="7" dur="500" fill="hold"/>
                                        <p:tgtEl>
                                          <p:spTgt spid="411653"/>
                                        </p:tgtEl>
                                        <p:attrNameLst>
                                          <p:attrName>ppt_x</p:attrName>
                                        </p:attrNameLst>
                                      </p:cBhvr>
                                      <p:tavLst>
                                        <p:tav tm="0">
                                          <p:val>
                                            <p:strVal val="0-#ppt_w/2"/>
                                          </p:val>
                                        </p:tav>
                                        <p:tav tm="100000">
                                          <p:val>
                                            <p:strVal val="#ppt_x"/>
                                          </p:val>
                                        </p:tav>
                                      </p:tavLst>
                                    </p:anim>
                                    <p:anim calcmode="lin" valueType="num">
                                      <p:cBhvr additive="base">
                                        <p:cTn id="8" dur="500" fill="hold"/>
                                        <p:tgtEl>
                                          <p:spTgt spid="411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lIns="90488" tIns="44450" rIns="90488" bIns="44450">
            <a:normAutofit fontScale="90000"/>
          </a:bodyPr>
          <a:lstStyle/>
          <a:p>
            <a:pPr>
              <a:defRPr/>
            </a:pPr>
            <a:r>
              <a:rPr lang="en-US" dirty="0" smtClean="0"/>
              <a:t>Different Costs for Different Purposes</a:t>
            </a:r>
          </a:p>
        </p:txBody>
      </p:sp>
      <p:sp>
        <p:nvSpPr>
          <p:cNvPr id="54275" name="Text Box 3"/>
          <p:cNvSpPr txBox="1">
            <a:spLocks noChangeArrowheads="1"/>
          </p:cNvSpPr>
          <p:nvPr/>
        </p:nvSpPr>
        <p:spPr bwMode="auto">
          <a:xfrm>
            <a:off x="4343400" y="1498600"/>
            <a:ext cx="4191000" cy="5130800"/>
          </a:xfrm>
          <a:prstGeom prst="rect">
            <a:avLst/>
          </a:prstGeom>
          <a:solidFill>
            <a:schemeClr val="accent1">
              <a:lumMod val="20000"/>
              <a:lumOff val="80000"/>
            </a:schemeClr>
          </a:solidFill>
          <a:ln w="9525">
            <a:solidFill>
              <a:schemeClr val="accent4"/>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3000" b="1" dirty="0" smtClean="0">
                <a:solidFill>
                  <a:srgbClr val="3E5D78"/>
                </a:solidFill>
              </a:rPr>
              <a:t>Costs that are relevant in one decision situation may not be relevant in another context. Thus, in each decision situation, the manager must examine the data at hand and isolate the relevant costs. </a:t>
            </a:r>
          </a:p>
        </p:txBody>
      </p:sp>
      <p:pic>
        <p:nvPicPr>
          <p:cNvPr id="819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5680">
            <a:off x="647700" y="2968625"/>
            <a:ext cx="29956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4" name="Rectangle 2"/>
          <p:cNvSpPr txBox="1">
            <a:spLocks noChangeArrowheads="1"/>
          </p:cNvSpPr>
          <p:nvPr/>
        </p:nvSpPr>
        <p:spPr bwMode="auto">
          <a:xfrm>
            <a:off x="352425" y="1752600"/>
            <a:ext cx="8458200" cy="4343400"/>
          </a:xfrm>
          <a:prstGeom prst="rect">
            <a:avLst/>
          </a:prstGeom>
          <a:solidFill>
            <a:srgbClr val="FFFF99"/>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marL="273050" indent="-273050">
              <a:spcBef>
                <a:spcPts val="600"/>
              </a:spcBef>
              <a:buClr>
                <a:schemeClr val="accent1"/>
              </a:buClr>
              <a:buSzPct val="76000"/>
              <a:buFont typeface="Times" pitchFamily="34" charset="0"/>
              <a:buNone/>
              <a:defRPr/>
            </a:pPr>
            <a:r>
              <a:rPr lang="en-US" sz="2600" dirty="0">
                <a:solidFill>
                  <a:srgbClr val="000000"/>
                </a:solidFill>
                <a:latin typeface="+mn-lt"/>
              </a:rPr>
              <a:t> 	</a:t>
            </a:r>
            <a:r>
              <a:rPr lang="en-US" sz="2800" dirty="0">
                <a:solidFill>
                  <a:srgbClr val="000000"/>
                </a:solidFill>
                <a:latin typeface="+mn-lt"/>
              </a:rPr>
              <a:t>What generates more profit for the company, using one minute of machine A1 to process Product 1 or using one minute of machine A1 to process Product 2?</a:t>
            </a:r>
          </a:p>
          <a:p>
            <a:pPr marL="547688" lvl="1" indent="-273050">
              <a:spcBef>
                <a:spcPts val="500"/>
              </a:spcBef>
              <a:buClr>
                <a:schemeClr val="accent2"/>
              </a:buClr>
              <a:buSzPct val="76000"/>
              <a:buFont typeface="Wingdings" pitchFamily="2" charset="2"/>
              <a:buNone/>
              <a:defRPr/>
            </a:pPr>
            <a:r>
              <a:rPr lang="en-US" sz="2800" dirty="0">
                <a:latin typeface="+mn-lt"/>
              </a:rPr>
              <a:t>a. Product 1</a:t>
            </a:r>
          </a:p>
          <a:p>
            <a:pPr marL="547688" lvl="1" indent="-273050">
              <a:spcBef>
                <a:spcPts val="500"/>
              </a:spcBef>
              <a:buClr>
                <a:schemeClr val="accent2"/>
              </a:buClr>
              <a:buSzPct val="76000"/>
              <a:buFont typeface="Wingdings" pitchFamily="2" charset="2"/>
              <a:buNone/>
              <a:defRPr/>
            </a:pPr>
            <a:r>
              <a:rPr lang="en-US" sz="2800" dirty="0">
                <a:latin typeface="+mn-lt"/>
              </a:rPr>
              <a:t>b. Product 2</a:t>
            </a:r>
          </a:p>
          <a:p>
            <a:pPr marL="547688" lvl="1" indent="-273050">
              <a:spcBef>
                <a:spcPts val="500"/>
              </a:spcBef>
              <a:buClr>
                <a:schemeClr val="accent2"/>
              </a:buClr>
              <a:buSzPct val="76000"/>
              <a:buFont typeface="Wingdings" pitchFamily="2" charset="2"/>
              <a:buNone/>
              <a:defRPr/>
            </a:pPr>
            <a:r>
              <a:rPr lang="en-US" sz="2800" dirty="0">
                <a:latin typeface="+mn-lt"/>
              </a:rPr>
              <a:t>c. They both would generate the same profit.</a:t>
            </a:r>
          </a:p>
          <a:p>
            <a:pPr marL="547688" lvl="1" indent="-273050">
              <a:spcBef>
                <a:spcPts val="500"/>
              </a:spcBef>
              <a:buClr>
                <a:schemeClr val="accent2"/>
              </a:buClr>
              <a:buSzPct val="76000"/>
              <a:buFont typeface="Wingdings" pitchFamily="2" charset="2"/>
              <a:buNone/>
              <a:defRPr/>
            </a:pPr>
            <a:r>
              <a:rPr lang="en-US" sz="2800" dirty="0">
                <a:latin typeface="+mn-lt"/>
              </a:rPr>
              <a:t>d. Cannot be determined.</a:t>
            </a:r>
          </a:p>
        </p:txBody>
      </p:sp>
    </p:spTree>
  </p:cSld>
  <p:clrMapOvr>
    <a:masterClrMapping/>
  </p:clrMapOvr>
  <p:transition spd="med">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64515" name="Rectangle 2"/>
          <p:cNvSpPr>
            <a:spLocks noGrp="1" noChangeArrowheads="1"/>
          </p:cNvSpPr>
          <p:nvPr>
            <p:ph idx="1"/>
          </p:nvPr>
        </p:nvSpPr>
        <p:spPr>
          <a:solidFill>
            <a:srgbClr val="FFFF99"/>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a:buFont typeface="Times" panose="02020603050405020304" pitchFamily="18" charset="0"/>
              <a:buNone/>
            </a:pPr>
            <a:r>
              <a:rPr lang="en-US" altLang="en-US" smtClean="0">
                <a:solidFill>
                  <a:srgbClr val="000000"/>
                </a:solidFill>
              </a:rPr>
              <a:t> 	What generates more profit for the company, using one minute of machine A1 to process Product 1 or using one minute of machine A1 to process Product 2?</a:t>
            </a:r>
          </a:p>
          <a:p>
            <a:pPr lvl="1">
              <a:buFont typeface="Wingdings" panose="05000000000000000000" pitchFamily="2" charset="2"/>
              <a:buNone/>
            </a:pPr>
            <a:r>
              <a:rPr lang="en-US" altLang="en-US" sz="2800" smtClean="0">
                <a:solidFill>
                  <a:schemeClr val="folHlink"/>
                </a:solidFill>
              </a:rPr>
              <a:t>a. Product 1</a:t>
            </a:r>
          </a:p>
          <a:p>
            <a:pPr lvl="1">
              <a:buFont typeface="Wingdings" panose="05000000000000000000" pitchFamily="2" charset="2"/>
              <a:buNone/>
            </a:pPr>
            <a:r>
              <a:rPr lang="en-US" altLang="en-US" sz="2800" smtClean="0">
                <a:solidFill>
                  <a:srgbClr val="000000"/>
                </a:solidFill>
              </a:rPr>
              <a:t>b. Product 2</a:t>
            </a:r>
          </a:p>
          <a:p>
            <a:pPr lvl="1">
              <a:buFont typeface="Wingdings" panose="05000000000000000000" pitchFamily="2" charset="2"/>
              <a:buNone/>
            </a:pPr>
            <a:r>
              <a:rPr lang="en-US" altLang="en-US" sz="2800" smtClean="0">
                <a:solidFill>
                  <a:schemeClr val="folHlink"/>
                </a:solidFill>
              </a:rPr>
              <a:t>c. They both would generate the same profit.</a:t>
            </a:r>
          </a:p>
          <a:p>
            <a:pPr lvl="1">
              <a:buFont typeface="Wingdings" panose="05000000000000000000" pitchFamily="2" charset="2"/>
              <a:buNone/>
            </a:pPr>
            <a:r>
              <a:rPr lang="en-US" altLang="en-US" sz="2800" smtClean="0">
                <a:solidFill>
                  <a:schemeClr val="folHlink"/>
                </a:solidFill>
              </a:rPr>
              <a:t>d. Cannot be determined.</a:t>
            </a:r>
          </a:p>
        </p:txBody>
      </p:sp>
      <p:sp>
        <p:nvSpPr>
          <p:cNvPr id="415748" name="Text Box 4"/>
          <p:cNvSpPr txBox="1">
            <a:spLocks noChangeArrowheads="1"/>
          </p:cNvSpPr>
          <p:nvPr/>
        </p:nvSpPr>
        <p:spPr bwMode="auto">
          <a:xfrm>
            <a:off x="914400" y="4343400"/>
            <a:ext cx="8077200" cy="2292350"/>
          </a:xfrm>
          <a:prstGeom prst="rect">
            <a:avLst/>
          </a:prstGeom>
          <a:solidFill>
            <a:schemeClr val="accent1"/>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600" b="1" dirty="0">
                <a:solidFill>
                  <a:schemeClr val="accent2">
                    <a:lumMod val="75000"/>
                  </a:schemeClr>
                </a:solidFill>
                <a:latin typeface="Arial" charset="0"/>
              </a:rPr>
              <a:t>With one minute of machine A1, Ensign could make 1 unit of Product 1, with a contribution margin of $24, or 2 units of Product 2, each with a contribution margin of $15 per unit.    </a:t>
            </a:r>
          </a:p>
          <a:p>
            <a:pPr algn="ctr">
              <a:spcBef>
                <a:spcPct val="50000"/>
              </a:spcBef>
              <a:defRPr/>
            </a:pPr>
            <a:r>
              <a:rPr lang="en-US" sz="2600" b="1" dirty="0">
                <a:solidFill>
                  <a:schemeClr val="accent2">
                    <a:lumMod val="75000"/>
                  </a:schemeClr>
                </a:solidFill>
                <a:latin typeface="Arial" charset="0"/>
              </a:rPr>
              <a:t>2 × $15 = $30 &gt; $24</a:t>
            </a:r>
          </a:p>
        </p:txBody>
      </p:sp>
      <p:sp>
        <p:nvSpPr>
          <p:cNvPr id="415749" name="Oval 5"/>
          <p:cNvSpPr>
            <a:spLocks noChangeArrowheads="1"/>
          </p:cNvSpPr>
          <p:nvPr/>
        </p:nvSpPr>
        <p:spPr bwMode="auto">
          <a:xfrm>
            <a:off x="838200" y="3825875"/>
            <a:ext cx="457200" cy="406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5749"/>
                                        </p:tgtEl>
                                        <p:attrNameLst>
                                          <p:attrName>style.visibility</p:attrName>
                                        </p:attrNameLst>
                                      </p:cBhvr>
                                      <p:to>
                                        <p:strVal val="visible"/>
                                      </p:to>
                                    </p:set>
                                    <p:anim calcmode="lin" valueType="num">
                                      <p:cBhvr additive="base">
                                        <p:cTn id="7" dur="500" fill="hold"/>
                                        <p:tgtEl>
                                          <p:spTgt spid="415749"/>
                                        </p:tgtEl>
                                        <p:attrNameLst>
                                          <p:attrName>ppt_x</p:attrName>
                                        </p:attrNameLst>
                                      </p:cBhvr>
                                      <p:tavLst>
                                        <p:tav tm="0">
                                          <p:val>
                                            <p:strVal val="0-#ppt_w/2"/>
                                          </p:val>
                                        </p:tav>
                                        <p:tav tm="100000">
                                          <p:val>
                                            <p:strVal val="#ppt_x"/>
                                          </p:val>
                                        </p:tav>
                                      </p:tavLst>
                                    </p:anim>
                                    <p:anim calcmode="lin" valueType="num">
                                      <p:cBhvr additive="base">
                                        <p:cTn id="8" dur="500" fill="hold"/>
                                        <p:tgtEl>
                                          <p:spTgt spid="415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65539" name="Rectangle 3"/>
          <p:cNvSpPr>
            <a:spLocks noGrp="1" noChangeArrowheads="1"/>
          </p:cNvSpPr>
          <p:nvPr>
            <p:ph idx="1"/>
          </p:nvPr>
        </p:nvSpPr>
        <p:spPr/>
        <p:txBody>
          <a:bodyPr lIns="90488" tIns="44450" rIns="90488" bIns="44450"/>
          <a:lstStyle/>
          <a:p>
            <a:pPr algn="ctr">
              <a:buFont typeface="Times" panose="02020603050405020304" pitchFamily="18" charset="0"/>
              <a:buNone/>
            </a:pPr>
            <a:r>
              <a:rPr lang="en-US" altLang="en-US" smtClean="0"/>
              <a:t>The key is the contribution margin per unit of the constrained resource.</a:t>
            </a:r>
          </a:p>
        </p:txBody>
      </p:sp>
      <p:sp>
        <p:nvSpPr>
          <p:cNvPr id="417796" name="Rectangle 4"/>
          <p:cNvSpPr>
            <a:spLocks noChangeArrowheads="1"/>
          </p:cNvSpPr>
          <p:nvPr/>
        </p:nvSpPr>
        <p:spPr bwMode="auto">
          <a:xfrm>
            <a:off x="762000" y="4648200"/>
            <a:ext cx="7673975" cy="1562100"/>
          </a:xfrm>
          <a:prstGeom prst="rect">
            <a:avLst/>
          </a:prstGeom>
          <a:solidFill>
            <a:schemeClr val="accent3">
              <a:lumMod val="75000"/>
            </a:schemeClr>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a:defRPr/>
            </a:pPr>
            <a:r>
              <a:rPr lang="en-US" sz="2400" b="1" dirty="0">
                <a:solidFill>
                  <a:schemeClr val="bg1"/>
                </a:solidFill>
                <a:effectLst>
                  <a:outerShdw blurRad="38100" dist="38100" dir="2700000" algn="tl">
                    <a:srgbClr val="000000"/>
                  </a:outerShdw>
                </a:effectLst>
              </a:rPr>
              <a:t>Ensign should emphasize </a:t>
            </a:r>
            <a:r>
              <a:rPr lang="en-US" sz="2400" b="1" dirty="0">
                <a:solidFill>
                  <a:srgbClr val="FFFF00"/>
                </a:solidFill>
                <a:effectLst>
                  <a:outerShdw blurRad="38100" dist="38100" dir="2700000" algn="tl">
                    <a:srgbClr val="000000"/>
                  </a:outerShdw>
                </a:effectLst>
              </a:rPr>
              <a:t>Product 2</a:t>
            </a:r>
            <a:r>
              <a:rPr lang="en-US" sz="2400" b="1" dirty="0">
                <a:solidFill>
                  <a:schemeClr val="bg1"/>
                </a:solidFill>
                <a:effectLst>
                  <a:outerShdw blurRad="38100" dist="38100" dir="2700000" algn="tl">
                    <a:srgbClr val="000000"/>
                  </a:outerShdw>
                </a:effectLst>
              </a:rPr>
              <a:t> because it generates a contribution margin of $30 per minute of the constrained resource relative to $24 per </a:t>
            </a:r>
            <a:r>
              <a:rPr lang="en-US" sz="2400" b="1" dirty="0">
                <a:solidFill>
                  <a:srgbClr val="FFFFFF"/>
                </a:solidFill>
                <a:effectLst>
                  <a:outerShdw blurRad="38100" dist="38100" dir="2700000" algn="tl">
                    <a:srgbClr val="000000"/>
                  </a:outerShdw>
                </a:effectLst>
              </a:rPr>
              <a:t>minute for Product 1.</a:t>
            </a:r>
          </a:p>
        </p:txBody>
      </p:sp>
      <p:graphicFrame>
        <p:nvGraphicFramePr>
          <p:cNvPr id="65541" name="Object 3"/>
          <p:cNvGraphicFramePr>
            <a:graphicFrameLocks/>
          </p:cNvGraphicFramePr>
          <p:nvPr/>
        </p:nvGraphicFramePr>
        <p:xfrm>
          <a:off x="228600" y="2619375"/>
          <a:ext cx="8686800" cy="1800225"/>
        </p:xfrm>
        <a:graphic>
          <a:graphicData uri="http://schemas.openxmlformats.org/presentationml/2006/ole">
            <mc:AlternateContent xmlns:mc="http://schemas.openxmlformats.org/markup-compatibility/2006">
              <mc:Choice xmlns:v="urn:schemas-microsoft-com:vml" Requires="v">
                <p:oleObj spid="_x0000_s65542" name="Worksheet" r:id="rId4" imgW="4267672" imgH="3076837" progId="Excel.Sheet.8">
                  <p:embed/>
                </p:oleObj>
              </mc:Choice>
              <mc:Fallback>
                <p:oleObj name="Worksheet" r:id="rId4" imgW="4267672" imgH="3076837"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b="68401"/>
                      <a:stretch>
                        <a:fillRect/>
                      </a:stretch>
                    </p:blipFill>
                    <p:spPr bwMode="auto">
                      <a:xfrm>
                        <a:off x="228600" y="2619375"/>
                        <a:ext cx="8686800" cy="1800225"/>
                      </a:xfrm>
                      <a:prstGeom prst="rect">
                        <a:avLst/>
                      </a:prstGeom>
                      <a:noFill/>
                      <a:ln w="28575">
                        <a:solidFill>
                          <a:srgbClr val="39639D"/>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66563" name="Rectangle 5"/>
          <p:cNvSpPr>
            <a:spLocks noGrp="1" noChangeArrowheads="1"/>
          </p:cNvSpPr>
          <p:nvPr>
            <p:ph idx="1"/>
          </p:nvPr>
        </p:nvSpPr>
        <p:spPr/>
        <p:txBody>
          <a:bodyPr lIns="90488" tIns="44450" rIns="90488" bIns="44450"/>
          <a:lstStyle/>
          <a:p>
            <a:pPr algn="ctr">
              <a:buFont typeface="Times" panose="02020603050405020304" pitchFamily="18" charset="0"/>
              <a:buNone/>
            </a:pPr>
            <a:r>
              <a:rPr lang="en-US" altLang="en-US" smtClean="0"/>
              <a:t>The key is the contribution margin per unit of the constrained resource.</a:t>
            </a:r>
          </a:p>
        </p:txBody>
      </p:sp>
      <p:sp>
        <p:nvSpPr>
          <p:cNvPr id="419843" name="Rectangle 3"/>
          <p:cNvSpPr>
            <a:spLocks noChangeArrowheads="1"/>
          </p:cNvSpPr>
          <p:nvPr/>
        </p:nvSpPr>
        <p:spPr bwMode="auto">
          <a:xfrm>
            <a:off x="1066800" y="4549775"/>
            <a:ext cx="7010400" cy="1927225"/>
          </a:xfrm>
          <a:prstGeom prst="rect">
            <a:avLst/>
          </a:prstGeom>
          <a:solidFill>
            <a:schemeClr val="accent3">
              <a:lumMod val="75000"/>
            </a:schemeClr>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p>
            <a:pPr algn="ctr">
              <a:defRPr/>
            </a:pPr>
            <a:r>
              <a:rPr lang="en-US" sz="2400" b="1" dirty="0">
                <a:solidFill>
                  <a:srgbClr val="FFFFFF"/>
                </a:solidFill>
                <a:effectLst>
                  <a:outerShdw blurRad="38100" dist="38100" dir="2700000" algn="tl">
                    <a:srgbClr val="000000"/>
                  </a:outerShdw>
                </a:effectLst>
              </a:rPr>
              <a:t>Ensign can maximize its contribution margin by first producing </a:t>
            </a:r>
            <a:r>
              <a:rPr lang="en-US" sz="2400" b="1" dirty="0">
                <a:solidFill>
                  <a:srgbClr val="FFFF00"/>
                </a:solidFill>
                <a:effectLst>
                  <a:outerShdw blurRad="38100" dist="38100" dir="2700000" algn="tl">
                    <a:srgbClr val="000000"/>
                  </a:outerShdw>
                </a:effectLst>
              </a:rPr>
              <a:t>Product 2</a:t>
            </a:r>
            <a:r>
              <a:rPr lang="en-US" sz="2400" b="1" dirty="0">
                <a:solidFill>
                  <a:srgbClr val="FFFFFF"/>
                </a:solidFill>
                <a:effectLst>
                  <a:outerShdw blurRad="38100" dist="38100" dir="2700000" algn="tl">
                    <a:srgbClr val="000000"/>
                  </a:outerShdw>
                </a:effectLst>
              </a:rPr>
              <a:t> to meet customer demand and then using any remaining capacity to produce Product 1. The calculations would be performed as follows.</a:t>
            </a:r>
          </a:p>
        </p:txBody>
      </p:sp>
      <p:graphicFrame>
        <p:nvGraphicFramePr>
          <p:cNvPr id="66565" name="Object 3"/>
          <p:cNvGraphicFramePr>
            <a:graphicFrameLocks/>
          </p:cNvGraphicFramePr>
          <p:nvPr/>
        </p:nvGraphicFramePr>
        <p:xfrm>
          <a:off x="228600" y="2619375"/>
          <a:ext cx="8686800" cy="1800225"/>
        </p:xfrm>
        <a:graphic>
          <a:graphicData uri="http://schemas.openxmlformats.org/presentationml/2006/ole">
            <mc:AlternateContent xmlns:mc="http://schemas.openxmlformats.org/markup-compatibility/2006">
              <mc:Choice xmlns:v="urn:schemas-microsoft-com:vml" Requires="v">
                <p:oleObj spid="_x0000_s66566" name="Worksheet" r:id="rId4" imgW="4267672" imgH="3076837" progId="Excel.Sheet.8">
                  <p:embed/>
                </p:oleObj>
              </mc:Choice>
              <mc:Fallback>
                <p:oleObj name="Worksheet" r:id="rId4" imgW="4267672" imgH="3076837"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b="68401"/>
                      <a:stretch>
                        <a:fillRect/>
                      </a:stretch>
                    </p:blipFill>
                    <p:spPr bwMode="auto">
                      <a:xfrm>
                        <a:off x="228600" y="2619375"/>
                        <a:ext cx="8686800" cy="1800225"/>
                      </a:xfrm>
                      <a:prstGeom prst="rect">
                        <a:avLst/>
                      </a:prstGeom>
                      <a:noFill/>
                      <a:ln w="28575">
                        <a:solidFill>
                          <a:srgbClr val="39639D"/>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421891" name="Rectangle 3"/>
          <p:cNvSpPr>
            <a:spLocks noGrp="1" noChangeArrowheads="1"/>
          </p:cNvSpPr>
          <p:nvPr>
            <p:ph idx="1"/>
          </p:nvPr>
        </p:nvSpPr>
        <p:spPr>
          <a:xfrm>
            <a:off x="457200" y="1563688"/>
            <a:ext cx="8229600" cy="569912"/>
          </a:xfrm>
        </p:spPr>
        <p:txBody>
          <a:bodyPr lIns="90488" tIns="44450" rIns="90488" bIns="44450"/>
          <a:lstStyle/>
          <a:p>
            <a:pPr algn="ctr">
              <a:buFont typeface="Times" pitchFamily="34" charset="0"/>
              <a:buNone/>
              <a:defRPr/>
            </a:pPr>
            <a:r>
              <a:rPr lang="en-US" dirty="0">
                <a:solidFill>
                  <a:srgbClr val="0000CC"/>
                </a:solidFill>
                <a:effectLst>
                  <a:outerShdw blurRad="38100" dist="38100" dir="2700000" algn="tl">
                    <a:srgbClr val="000000"/>
                  </a:outerShdw>
                </a:effectLst>
              </a:rPr>
              <a:t>Let’s see how this plan would work.</a:t>
            </a:r>
          </a:p>
        </p:txBody>
      </p:sp>
      <p:graphicFrame>
        <p:nvGraphicFramePr>
          <p:cNvPr id="67588" name="Object 2"/>
          <p:cNvGraphicFramePr>
            <a:graphicFrameLocks/>
          </p:cNvGraphicFramePr>
          <p:nvPr/>
        </p:nvGraphicFramePr>
        <p:xfrm>
          <a:off x="952500" y="2190750"/>
          <a:ext cx="7223125" cy="4479925"/>
        </p:xfrm>
        <a:graphic>
          <a:graphicData uri="http://schemas.openxmlformats.org/presentationml/2006/ole">
            <mc:AlternateContent xmlns:mc="http://schemas.openxmlformats.org/markup-compatibility/2006">
              <mc:Choice xmlns:v="urn:schemas-microsoft-com:vml" Requires="v">
                <p:oleObj spid="_x0000_s67589" name="Worksheet" r:id="rId4" imgW="3276605" imgH="2141208" progId="Excel.Sheet.8">
                  <p:embed/>
                </p:oleObj>
              </mc:Choice>
              <mc:Fallback>
                <p:oleObj name="Worksheet" r:id="rId4" imgW="3276605" imgH="214120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190750"/>
                        <a:ext cx="7223125" cy="4479925"/>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Tree>
  </p:cSld>
  <p:clrMapOvr>
    <a:masterClrMapping/>
  </p:clrMapOvr>
  <p:transition>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423940" name="Rectangle 4"/>
          <p:cNvSpPr>
            <a:spLocks noGrp="1" noChangeArrowheads="1"/>
          </p:cNvSpPr>
          <p:nvPr>
            <p:ph idx="1"/>
          </p:nvPr>
        </p:nvSpPr>
        <p:spPr>
          <a:xfrm>
            <a:off x="457200" y="1563688"/>
            <a:ext cx="8229600" cy="569912"/>
          </a:xfrm>
        </p:spPr>
        <p:txBody>
          <a:bodyPr lIns="90488" tIns="44450" rIns="90488" bIns="44450"/>
          <a:lstStyle/>
          <a:p>
            <a:pPr algn="ctr">
              <a:buFont typeface="Times" pitchFamily="34" charset="0"/>
              <a:buNone/>
              <a:defRPr/>
            </a:pPr>
            <a:r>
              <a:rPr lang="en-US" dirty="0">
                <a:solidFill>
                  <a:srgbClr val="0000CC"/>
                </a:solidFill>
                <a:effectLst>
                  <a:outerShdw blurRad="38100" dist="38100" dir="2700000" algn="tl">
                    <a:srgbClr val="000000"/>
                  </a:outerShdw>
                </a:effectLst>
              </a:rPr>
              <a:t>Let’s see how this plan would work.</a:t>
            </a:r>
          </a:p>
        </p:txBody>
      </p:sp>
      <p:graphicFrame>
        <p:nvGraphicFramePr>
          <p:cNvPr id="68612" name="Object 2"/>
          <p:cNvGraphicFramePr>
            <a:graphicFrameLocks/>
          </p:cNvGraphicFramePr>
          <p:nvPr/>
        </p:nvGraphicFramePr>
        <p:xfrm>
          <a:off x="952500" y="2190750"/>
          <a:ext cx="7223125" cy="4479925"/>
        </p:xfrm>
        <a:graphic>
          <a:graphicData uri="http://schemas.openxmlformats.org/presentationml/2006/ole">
            <mc:AlternateContent xmlns:mc="http://schemas.openxmlformats.org/markup-compatibility/2006">
              <mc:Choice xmlns:v="urn:schemas-microsoft-com:vml" Requires="v">
                <p:oleObj spid="_x0000_s68616" name="Worksheet" r:id="rId4" imgW="3276605" imgH="2141208" progId="Excel.Sheet.8">
                  <p:embed/>
                </p:oleObj>
              </mc:Choice>
              <mc:Fallback>
                <p:oleObj name="Worksheet" r:id="rId4" imgW="3276605" imgH="214120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190750"/>
                        <a:ext cx="7223125" cy="4479925"/>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68613" name="Line 6"/>
          <p:cNvSpPr>
            <a:spLocks noChangeShapeType="1"/>
          </p:cNvSpPr>
          <p:nvPr/>
        </p:nvSpPr>
        <p:spPr bwMode="auto">
          <a:xfrm>
            <a:off x="8686800" y="4181475"/>
            <a:ext cx="0" cy="1004888"/>
          </a:xfrm>
          <a:prstGeom prst="line">
            <a:avLst/>
          </a:prstGeom>
          <a:noFill/>
          <a:ln w="50799">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4" name="Line 7"/>
          <p:cNvSpPr>
            <a:spLocks noChangeShapeType="1"/>
          </p:cNvSpPr>
          <p:nvPr/>
        </p:nvSpPr>
        <p:spPr bwMode="auto">
          <a:xfrm flipH="1">
            <a:off x="8077200" y="5181600"/>
            <a:ext cx="635000" cy="0"/>
          </a:xfrm>
          <a:prstGeom prst="line">
            <a:avLst/>
          </a:prstGeom>
          <a:noFill/>
          <a:ln w="50799">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5" name="Line 7"/>
          <p:cNvSpPr>
            <a:spLocks noChangeShapeType="1"/>
          </p:cNvSpPr>
          <p:nvPr/>
        </p:nvSpPr>
        <p:spPr bwMode="auto">
          <a:xfrm flipH="1">
            <a:off x="8077200" y="4173538"/>
            <a:ext cx="635000" cy="0"/>
          </a:xfrm>
          <a:prstGeom prst="line">
            <a:avLst/>
          </a:prstGeom>
          <a:noFill/>
          <a:ln w="50799">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trips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425987" name="Rectangle 3"/>
          <p:cNvSpPr>
            <a:spLocks noGrp="1" noChangeArrowheads="1"/>
          </p:cNvSpPr>
          <p:nvPr>
            <p:ph idx="1"/>
          </p:nvPr>
        </p:nvSpPr>
        <p:spPr>
          <a:xfrm>
            <a:off x="457200" y="1563688"/>
            <a:ext cx="8229600" cy="569912"/>
          </a:xfrm>
        </p:spPr>
        <p:txBody>
          <a:bodyPr lIns="90488" tIns="44450" rIns="90488" bIns="44450"/>
          <a:lstStyle/>
          <a:p>
            <a:pPr algn="ctr">
              <a:buFont typeface="Times" pitchFamily="34" charset="0"/>
              <a:buNone/>
              <a:defRPr/>
            </a:pPr>
            <a:r>
              <a:rPr lang="en-US" dirty="0">
                <a:solidFill>
                  <a:srgbClr val="0000CC"/>
                </a:solidFill>
                <a:effectLst>
                  <a:outerShdw blurRad="38100" dist="38100" dir="2700000" algn="tl">
                    <a:srgbClr val="000000"/>
                  </a:outerShdw>
                </a:effectLst>
              </a:rPr>
              <a:t>Let’s see how this plan would work.</a:t>
            </a:r>
            <a:endParaRPr lang="en-US" dirty="0">
              <a:solidFill>
                <a:schemeClr val="accent2"/>
              </a:solidFill>
              <a:effectLst>
                <a:outerShdw blurRad="38100" dist="38100" dir="2700000" algn="tl">
                  <a:srgbClr val="000000"/>
                </a:outerShdw>
              </a:effectLst>
            </a:endParaRPr>
          </a:p>
        </p:txBody>
      </p:sp>
      <p:graphicFrame>
        <p:nvGraphicFramePr>
          <p:cNvPr id="69636" name="Object 2"/>
          <p:cNvGraphicFramePr>
            <a:graphicFrameLocks/>
          </p:cNvGraphicFramePr>
          <p:nvPr/>
        </p:nvGraphicFramePr>
        <p:xfrm>
          <a:off x="952500" y="2190750"/>
          <a:ext cx="7223125" cy="4479925"/>
        </p:xfrm>
        <a:graphic>
          <a:graphicData uri="http://schemas.openxmlformats.org/presentationml/2006/ole">
            <mc:AlternateContent xmlns:mc="http://schemas.openxmlformats.org/markup-compatibility/2006">
              <mc:Choice xmlns:v="urn:schemas-microsoft-com:vml" Requires="v">
                <p:oleObj spid="_x0000_s69637" name="Worksheet" r:id="rId4" imgW="3276605" imgH="2141208" progId="Excel.Sheet.8">
                  <p:embed/>
                </p:oleObj>
              </mc:Choice>
              <mc:Fallback>
                <p:oleObj name="Worksheet" r:id="rId4" imgW="3276605" imgH="214120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190750"/>
                        <a:ext cx="7223125" cy="4479925"/>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lIns="90488" tIns="44450" rIns="90488" bIns="44450">
            <a:normAutofit fontScale="90000"/>
          </a:bodyPr>
          <a:lstStyle/>
          <a:p>
            <a:pPr>
              <a:defRPr/>
            </a:pPr>
            <a:r>
              <a:rPr lang="en-US" dirty="0" smtClean="0"/>
              <a:t>Utilization of a Constrained Resource</a:t>
            </a:r>
          </a:p>
        </p:txBody>
      </p:sp>
      <p:sp>
        <p:nvSpPr>
          <p:cNvPr id="70659" name="Rectangle 3"/>
          <p:cNvSpPr>
            <a:spLocks noGrp="1" noChangeArrowheads="1"/>
          </p:cNvSpPr>
          <p:nvPr>
            <p:ph idx="1"/>
          </p:nvPr>
        </p:nvSpPr>
        <p:spPr/>
        <p:txBody>
          <a:bodyPr lIns="90488" tIns="44450" rIns="90488" bIns="44450"/>
          <a:lstStyle/>
          <a:p>
            <a:pPr algn="ctr">
              <a:buFont typeface="Times" panose="02020603050405020304" pitchFamily="18" charset="0"/>
              <a:buNone/>
            </a:pPr>
            <a:r>
              <a:rPr lang="en-US" altLang="en-US" b="1" smtClean="0">
                <a:solidFill>
                  <a:srgbClr val="0000CC"/>
                </a:solidFill>
              </a:rPr>
              <a:t>According to the plan, we will produce 2,200 units of Product 2 and 1,300 of Product 1.  Our contribution margin looks like this.</a:t>
            </a:r>
          </a:p>
        </p:txBody>
      </p:sp>
      <p:graphicFrame>
        <p:nvGraphicFramePr>
          <p:cNvPr id="70660" name="Object 2"/>
          <p:cNvGraphicFramePr>
            <a:graphicFrameLocks/>
          </p:cNvGraphicFramePr>
          <p:nvPr/>
        </p:nvGraphicFramePr>
        <p:xfrm>
          <a:off x="381000" y="3427413"/>
          <a:ext cx="8458200" cy="1981200"/>
        </p:xfrm>
        <a:graphic>
          <a:graphicData uri="http://schemas.openxmlformats.org/presentationml/2006/ole">
            <mc:AlternateContent xmlns:mc="http://schemas.openxmlformats.org/markup-compatibility/2006">
              <mc:Choice xmlns:v="urn:schemas-microsoft-com:vml" Requires="v">
                <p:oleObj spid="_x0000_s70662" name="Worksheet" r:id="rId4" imgW="3686500" imgH="952778" progId="Excel.Sheet.8">
                  <p:embed/>
                </p:oleObj>
              </mc:Choice>
              <mc:Fallback>
                <p:oleObj name="Worksheet" r:id="rId4" imgW="3686500" imgH="95277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27413"/>
                        <a:ext cx="8458200" cy="198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sp>
        <p:nvSpPr>
          <p:cNvPr id="428037" name="Rectangle 5"/>
          <p:cNvSpPr>
            <a:spLocks noChangeArrowheads="1"/>
          </p:cNvSpPr>
          <p:nvPr/>
        </p:nvSpPr>
        <p:spPr bwMode="auto">
          <a:xfrm>
            <a:off x="762000" y="5789613"/>
            <a:ext cx="7681913" cy="458787"/>
          </a:xfrm>
          <a:prstGeom prst="rect">
            <a:avLst/>
          </a:prstGeom>
          <a:solidFill>
            <a:schemeClr val="accent3">
              <a:lumMod val="40000"/>
              <a:lumOff val="60000"/>
            </a:schemeClr>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2400" b="1" dirty="0">
                <a:solidFill>
                  <a:schemeClr val="accent4"/>
                </a:solidFill>
                <a:latin typeface="Arial" charset="0"/>
              </a:rPr>
              <a:t>The total contribution margin for Ensign is $64,200.</a:t>
            </a:r>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p:txBody>
          <a:bodyPr/>
          <a:lstStyle/>
          <a:p>
            <a:pPr eaLnBrk="1" hangingPunct="1"/>
            <a:r>
              <a:rPr lang="en-US" altLang="en-US" smtClean="0"/>
              <a:t>Learning Objective 6</a:t>
            </a:r>
          </a:p>
        </p:txBody>
      </p:sp>
      <p:sp>
        <p:nvSpPr>
          <p:cNvPr id="6" name="Text Box 13"/>
          <p:cNvSpPr txBox="1">
            <a:spLocks noChangeArrowheads="1"/>
          </p:cNvSpPr>
          <p:nvPr/>
        </p:nvSpPr>
        <p:spPr bwMode="auto">
          <a:xfrm>
            <a:off x="1905000" y="2587625"/>
            <a:ext cx="5334000" cy="1662113"/>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Determine the value of obtaining more of the constrained resource.</a:t>
            </a:r>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lIns="90488" tIns="44450" rIns="90488" bIns="44450"/>
          <a:lstStyle/>
          <a:p>
            <a:r>
              <a:rPr lang="en-US" altLang="en-US" smtClean="0"/>
              <a:t>Value of a Constrained Resource</a:t>
            </a:r>
          </a:p>
        </p:txBody>
      </p:sp>
      <p:sp>
        <p:nvSpPr>
          <p:cNvPr id="82947" name="Oval 3"/>
          <p:cNvSpPr>
            <a:spLocks noChangeArrowheads="1"/>
          </p:cNvSpPr>
          <p:nvPr/>
        </p:nvSpPr>
        <p:spPr bwMode="auto">
          <a:xfrm>
            <a:off x="1447800" y="1524000"/>
            <a:ext cx="6248400" cy="2743200"/>
          </a:xfrm>
          <a:prstGeom prst="ellipse">
            <a:avLst/>
          </a:prstGeom>
          <a:solidFill>
            <a:schemeClr val="accent2">
              <a:lumMod val="20000"/>
              <a:lumOff val="80000"/>
            </a:schemeClr>
          </a:solidFill>
          <a:ln w="9525">
            <a:solidFill>
              <a:schemeClr val="accent2"/>
            </a:solidFill>
            <a:round/>
            <a:headEnd/>
            <a:tailEnd/>
          </a:ln>
        </p:spPr>
        <p:txBody>
          <a:bodyPr anchor="ctr"/>
          <a:lstStyle/>
          <a:p>
            <a:pPr algn="ctr">
              <a:defRPr/>
            </a:pPr>
            <a:r>
              <a:rPr lang="en-US" sz="2800" b="1" dirty="0"/>
              <a:t>Increasing the capacity of a constrained resource should lead to increased production and sales.  </a:t>
            </a:r>
            <a:endParaRPr lang="en-US" sz="2800" b="1" dirty="0">
              <a:solidFill>
                <a:srgbClr val="FF0000"/>
              </a:solidFill>
            </a:endParaRPr>
          </a:p>
        </p:txBody>
      </p:sp>
      <p:sp>
        <p:nvSpPr>
          <p:cNvPr id="14" name="Oval 3"/>
          <p:cNvSpPr>
            <a:spLocks noChangeArrowheads="1"/>
          </p:cNvSpPr>
          <p:nvPr/>
        </p:nvSpPr>
        <p:spPr bwMode="auto">
          <a:xfrm>
            <a:off x="2667000" y="4343400"/>
            <a:ext cx="6324600" cy="2209800"/>
          </a:xfrm>
          <a:prstGeom prst="ellipse">
            <a:avLst/>
          </a:prstGeom>
          <a:solidFill>
            <a:schemeClr val="accent2">
              <a:lumMod val="20000"/>
              <a:lumOff val="80000"/>
            </a:schemeClr>
          </a:solidFill>
          <a:ln w="9525">
            <a:solidFill>
              <a:schemeClr val="accent2"/>
            </a:solidFill>
            <a:round/>
            <a:headEnd/>
            <a:tailEnd/>
          </a:ln>
        </p:spPr>
        <p:txBody>
          <a:bodyPr anchor="ctr"/>
          <a:lstStyle/>
          <a:p>
            <a:pPr algn="ctr">
              <a:defRPr/>
            </a:pPr>
            <a:r>
              <a:rPr lang="en-US" sz="2800" b="1" dirty="0">
                <a:cs typeface="Times New Roman" pitchFamily="18" charset="0"/>
              </a:rPr>
              <a:t>How much should Ensign be willing to pay for an additional minute of A1 machine time?</a:t>
            </a:r>
          </a:p>
        </p:txBody>
      </p:sp>
      <p:pic>
        <p:nvPicPr>
          <p:cNvPr id="72709" name="Picture 8" descr="C:\Documents and Settings\Cindy\Local Settings\Temporary Internet Files\Content.IE5\MX93A6WL\MC90031900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352800"/>
            <a:ext cx="2598737"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graphicFrame>
        <p:nvGraphicFramePr>
          <p:cNvPr id="9219" name="Object 2"/>
          <p:cNvGraphicFramePr>
            <a:graphicFrameLocks noChangeAspect="1"/>
          </p:cNvGraphicFramePr>
          <p:nvPr/>
        </p:nvGraphicFramePr>
        <p:xfrm>
          <a:off x="533400" y="2971800"/>
          <a:ext cx="6553200" cy="2365375"/>
        </p:xfrm>
        <a:graphic>
          <a:graphicData uri="http://schemas.openxmlformats.org/presentationml/2006/ole">
            <mc:AlternateContent xmlns:mc="http://schemas.openxmlformats.org/markup-compatibility/2006">
              <mc:Choice xmlns:v="urn:schemas-microsoft-com:vml" Requires="v">
                <p:oleObj spid="_x0000_s9230" name="Worksheet" r:id="rId4" imgW="4905487" imgH="1695581" progId="Excel.Sheet.8">
                  <p:embed/>
                </p:oleObj>
              </mc:Choice>
              <mc:Fallback>
                <p:oleObj name="Worksheet" r:id="rId4" imgW="4905487" imgH="169558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65532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348" name="Text Box 4"/>
          <p:cNvSpPr txBox="1">
            <a:spLocks noChangeArrowheads="1"/>
          </p:cNvSpPr>
          <p:nvPr/>
        </p:nvSpPr>
        <p:spPr bwMode="auto">
          <a:xfrm>
            <a:off x="533400" y="1524000"/>
            <a:ext cx="8305800" cy="1320800"/>
          </a:xfrm>
          <a:prstGeom prst="rect">
            <a:avLst/>
          </a:prstGeom>
          <a:solidFill>
            <a:schemeClr val="bg1">
              <a:lumMod val="95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000" dirty="0">
                <a:solidFill>
                  <a:schemeClr val="accent4"/>
                </a:solidFill>
                <a:latin typeface="Arial" charset="0"/>
              </a:rPr>
              <a:t>Cynthia, a Boston student, is considering visiting her friend in New York. She can drive or take the train. By car, it is 230 miles to her friend’s apartment. She is trying to decide which alternative is less expensive and has gathered the following information.</a:t>
            </a:r>
          </a:p>
        </p:txBody>
      </p:sp>
      <p:grpSp>
        <p:nvGrpSpPr>
          <p:cNvPr id="2" name="Group 5"/>
          <p:cNvGrpSpPr>
            <a:grpSpLocks/>
          </p:cNvGrpSpPr>
          <p:nvPr/>
        </p:nvGrpSpPr>
        <p:grpSpPr bwMode="auto">
          <a:xfrm>
            <a:off x="457200" y="4800600"/>
            <a:ext cx="4876800" cy="1062038"/>
            <a:chOff x="288" y="3024"/>
            <a:chExt cx="3072" cy="669"/>
          </a:xfrm>
        </p:grpSpPr>
        <p:sp>
          <p:nvSpPr>
            <p:cNvPr id="9228" name="Line 6"/>
            <p:cNvSpPr>
              <a:spLocks noChangeShapeType="1"/>
            </p:cNvSpPr>
            <p:nvPr/>
          </p:nvSpPr>
          <p:spPr bwMode="auto">
            <a:xfrm flipV="1">
              <a:off x="1200" y="3024"/>
              <a:ext cx="2160" cy="432"/>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313351" name="Text Box 7"/>
            <p:cNvSpPr txBox="1">
              <a:spLocks noChangeArrowheads="1"/>
            </p:cNvSpPr>
            <p:nvPr/>
          </p:nvSpPr>
          <p:spPr bwMode="auto">
            <a:xfrm>
              <a:off x="288" y="3456"/>
              <a:ext cx="1882" cy="237"/>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a:spAutoFit/>
            </a:bodyPr>
            <a:lstStyle/>
            <a:p>
              <a:pPr>
                <a:defRPr/>
              </a:pPr>
              <a:r>
                <a:rPr lang="en-US" dirty="0">
                  <a:solidFill>
                    <a:srgbClr val="FFFFFF"/>
                  </a:solidFill>
                  <a:effectLst>
                    <a:outerShdw blurRad="38100" dist="38100" dir="2700000" algn="tl">
                      <a:srgbClr val="000000"/>
                    </a:outerShdw>
                  </a:effectLst>
                  <a:latin typeface="Arial" charset="0"/>
                </a:rPr>
                <a:t>$45 per month </a:t>
              </a:r>
              <a:r>
                <a:rPr lang="en-US" dirty="0">
                  <a:solidFill>
                    <a:srgbClr val="FFFFFF"/>
                  </a:solidFill>
                  <a:effectLst>
                    <a:outerShdw blurRad="38100" dist="38100" dir="2700000" algn="tl">
                      <a:srgbClr val="000000"/>
                    </a:outerShdw>
                  </a:effectLst>
                  <a:latin typeface="Arial" charset="0"/>
                  <a:cs typeface="Arial" charset="0"/>
                </a:rPr>
                <a:t>× 8 months</a:t>
              </a:r>
              <a:endParaRPr lang="en-US" dirty="0">
                <a:solidFill>
                  <a:srgbClr val="FFFFFF"/>
                </a:solidFill>
                <a:effectLst>
                  <a:outerShdw blurRad="38100" dist="38100" dir="2700000" algn="tl">
                    <a:srgbClr val="000000"/>
                  </a:outerShdw>
                </a:effectLst>
                <a:latin typeface="Arial" charset="0"/>
              </a:endParaRPr>
            </a:p>
          </p:txBody>
        </p:sp>
      </p:grpSp>
      <p:grpSp>
        <p:nvGrpSpPr>
          <p:cNvPr id="3" name="Group 8"/>
          <p:cNvGrpSpPr>
            <a:grpSpLocks/>
          </p:cNvGrpSpPr>
          <p:nvPr/>
        </p:nvGrpSpPr>
        <p:grpSpPr bwMode="auto">
          <a:xfrm>
            <a:off x="3733800" y="4114800"/>
            <a:ext cx="3140075" cy="1693863"/>
            <a:chOff x="2352" y="2592"/>
            <a:chExt cx="1978" cy="1067"/>
          </a:xfrm>
        </p:grpSpPr>
        <p:sp>
          <p:nvSpPr>
            <p:cNvPr id="9226" name="Line 9"/>
            <p:cNvSpPr>
              <a:spLocks noChangeShapeType="1"/>
            </p:cNvSpPr>
            <p:nvPr/>
          </p:nvSpPr>
          <p:spPr bwMode="auto">
            <a:xfrm flipV="1">
              <a:off x="3312" y="2592"/>
              <a:ext cx="768" cy="864"/>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9227" name="Text Box 10"/>
            <p:cNvSpPr txBox="1">
              <a:spLocks noChangeArrowheads="1"/>
            </p:cNvSpPr>
            <p:nvPr/>
          </p:nvSpPr>
          <p:spPr bwMode="auto">
            <a:xfrm>
              <a:off x="2352" y="3422"/>
              <a:ext cx="1978" cy="237"/>
            </a:xfrm>
            <a:prstGeom prst="rect">
              <a:avLst/>
            </a:prstGeom>
            <a:solidFill>
              <a:srgbClr val="FFFF99"/>
            </a:solidFill>
            <a:ln w="9525">
              <a:solidFill>
                <a:srgbClr val="000000"/>
              </a:solidFill>
              <a:miter lim="800000"/>
              <a:headEnd/>
              <a:tailEnd/>
            </a:ln>
            <a:effectLst>
              <a:outerShdw dist="35921" dir="2700000" algn="ctr" rotWithShape="0">
                <a:srgbClr val="000000"/>
              </a:outerShdw>
            </a:effec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r>
                <a:rPr lang="en-US" altLang="en-US" b="1">
                  <a:solidFill>
                    <a:srgbClr val="663300"/>
                  </a:solidFill>
                </a:rPr>
                <a:t>$2.70 per gallon </a:t>
              </a:r>
              <a:r>
                <a:rPr lang="en-US" altLang="en-US" b="1">
                  <a:solidFill>
                    <a:srgbClr val="663300"/>
                  </a:solidFill>
                  <a:cs typeface="Times New Roman" panose="02020603050405020304" pitchFamily="18" charset="0"/>
                </a:rPr>
                <a:t>÷ 27 MPG</a:t>
              </a:r>
              <a:endParaRPr lang="en-US" altLang="en-US" b="1">
                <a:solidFill>
                  <a:srgbClr val="663300"/>
                </a:solidFill>
              </a:endParaRPr>
            </a:p>
          </p:txBody>
        </p:sp>
      </p:grpSp>
      <p:grpSp>
        <p:nvGrpSpPr>
          <p:cNvPr id="4" name="Group 11"/>
          <p:cNvGrpSpPr>
            <a:grpSpLocks/>
          </p:cNvGrpSpPr>
          <p:nvPr/>
        </p:nvGrpSpPr>
        <p:grpSpPr bwMode="auto">
          <a:xfrm>
            <a:off x="2971800" y="3810000"/>
            <a:ext cx="5197475" cy="2655888"/>
            <a:chOff x="1968" y="2400"/>
            <a:chExt cx="3274" cy="1673"/>
          </a:xfrm>
        </p:grpSpPr>
        <p:cxnSp>
          <p:nvCxnSpPr>
            <p:cNvPr id="9224" name="AutoShape 12"/>
            <p:cNvCxnSpPr>
              <a:cxnSpLocks noChangeShapeType="1"/>
              <a:stCxn id="313357" idx="3"/>
            </p:cNvCxnSpPr>
            <p:nvPr/>
          </p:nvCxnSpPr>
          <p:spPr bwMode="auto">
            <a:xfrm flipH="1" flipV="1">
              <a:off x="3695" y="2400"/>
              <a:ext cx="1547" cy="1556"/>
            </a:xfrm>
            <a:prstGeom prst="bentConnector4">
              <a:avLst>
                <a:gd name="adj1" fmla="val -9310"/>
                <a:gd name="adj2" fmla="val 100370"/>
              </a:avLst>
            </a:prstGeom>
            <a:noFill/>
            <a:ln w="38100">
              <a:solidFill>
                <a:srgbClr val="FF0000"/>
              </a:solidFill>
              <a:miter lim="800000"/>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313357" name="Text Box 13"/>
            <p:cNvSpPr txBox="1">
              <a:spLocks noChangeArrowheads="1"/>
            </p:cNvSpPr>
            <p:nvPr/>
          </p:nvSpPr>
          <p:spPr bwMode="auto">
            <a:xfrm>
              <a:off x="1968" y="3840"/>
              <a:ext cx="3274" cy="233"/>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a:spAutoFit/>
            </a:bodyPr>
            <a:lstStyle/>
            <a:p>
              <a:pPr>
                <a:defRPr/>
              </a:pPr>
              <a:r>
                <a:rPr lang="en-US" dirty="0">
                  <a:solidFill>
                    <a:srgbClr val="FFFFFF"/>
                  </a:solidFill>
                  <a:effectLst>
                    <a:outerShdw blurRad="38100" dist="38100" dir="2700000" algn="tl">
                      <a:srgbClr val="000000"/>
                    </a:outerShdw>
                  </a:effectLst>
                  <a:latin typeface="Arial" charset="0"/>
                </a:rPr>
                <a:t>$24,000 cost </a:t>
              </a:r>
              <a:r>
                <a:rPr lang="en-US" dirty="0">
                  <a:solidFill>
                    <a:srgbClr val="FFFFFF"/>
                  </a:solidFill>
                  <a:effectLst>
                    <a:outerShdw blurRad="38100" dist="38100" dir="2700000" algn="tl">
                      <a:srgbClr val="000000"/>
                    </a:outerShdw>
                  </a:effectLst>
                  <a:latin typeface="Arial" charset="0"/>
                  <a:cs typeface="Times New Roman" pitchFamily="18" charset="0"/>
                </a:rPr>
                <a:t>–</a:t>
              </a:r>
              <a:r>
                <a:rPr lang="en-US" dirty="0">
                  <a:solidFill>
                    <a:srgbClr val="FFFFFF"/>
                  </a:solidFill>
                  <a:effectLst>
                    <a:outerShdw blurRad="38100" dist="38100" dir="2700000" algn="tl">
                      <a:srgbClr val="000000"/>
                    </a:outerShdw>
                  </a:effectLst>
                  <a:latin typeface="Arial" charset="0"/>
                </a:rPr>
                <a:t> $10,000 salvage value </a:t>
              </a:r>
              <a:r>
                <a:rPr lang="en-US" dirty="0">
                  <a:solidFill>
                    <a:srgbClr val="FFFFFF"/>
                  </a:solidFill>
                  <a:effectLst>
                    <a:outerShdw blurRad="38100" dist="38100" dir="2700000" algn="tl">
                      <a:srgbClr val="000000"/>
                    </a:outerShdw>
                  </a:effectLst>
                  <a:latin typeface="Arial" charset="0"/>
                  <a:cs typeface="Times New Roman" pitchFamily="18" charset="0"/>
                </a:rPr>
                <a:t>÷ 5 years</a:t>
              </a:r>
              <a:endParaRPr lang="en-US" dirty="0">
                <a:solidFill>
                  <a:srgbClr val="FFFFFF"/>
                </a:solidFill>
                <a:effectLst>
                  <a:outerShdw blurRad="38100" dist="38100" dir="2700000" algn="tl">
                    <a:srgbClr val="000000"/>
                  </a:outerShdw>
                </a:effectLst>
                <a:latin typeface="Arial"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p:txBody>
          <a:bodyPr lIns="90488" tIns="44450" rIns="90488" bIns="44450"/>
          <a:lstStyle/>
          <a:p>
            <a:pPr algn="ctr">
              <a:buFont typeface="Times" panose="02020603050405020304" pitchFamily="18" charset="0"/>
              <a:buNone/>
            </a:pPr>
            <a:r>
              <a:rPr lang="en-US" altLang="en-US" b="1" smtClean="0"/>
              <a:t> The additional machine time would be used to make more units of Product 1, which had a contribution margin per minute of $24. </a:t>
            </a:r>
          </a:p>
        </p:txBody>
      </p:sp>
      <p:sp>
        <p:nvSpPr>
          <p:cNvPr id="417796" name="Rectangle 4"/>
          <p:cNvSpPr>
            <a:spLocks noChangeArrowheads="1"/>
          </p:cNvSpPr>
          <p:nvPr/>
        </p:nvSpPr>
        <p:spPr bwMode="auto">
          <a:xfrm>
            <a:off x="609600" y="3657600"/>
            <a:ext cx="7673975" cy="2244725"/>
          </a:xfrm>
          <a:prstGeom prst="rect">
            <a:avLst/>
          </a:prstGeom>
          <a:solidFill>
            <a:schemeClr val="accent5">
              <a:lumMod val="75000"/>
            </a:schemeClr>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a:defRPr/>
            </a:pPr>
            <a:r>
              <a:rPr lang="en-US" sz="2800" b="1" dirty="0">
                <a:solidFill>
                  <a:schemeClr val="bg1"/>
                </a:solidFill>
                <a:effectLst>
                  <a:outerShdw blurRad="38100" dist="38100" dir="2700000" algn="tl">
                    <a:srgbClr val="000000"/>
                  </a:outerShdw>
                </a:effectLst>
              </a:rPr>
              <a:t>Ensign should be willing to pay up to $24 per minute.  This amount equals the contribution margin per minute of machine time that would be eared producing more units of Product 1</a:t>
            </a:r>
            <a:r>
              <a:rPr lang="en-US" sz="2800" b="1" dirty="0">
                <a:solidFill>
                  <a:srgbClr val="FFFFFF"/>
                </a:solidFill>
                <a:effectLst>
                  <a:outerShdw blurRad="38100" dist="38100" dir="2700000" algn="tl">
                    <a:srgbClr val="000000"/>
                  </a:outerShdw>
                </a:effectLst>
              </a:rPr>
              <a:t>.</a:t>
            </a:r>
          </a:p>
        </p:txBody>
      </p:sp>
      <p:sp>
        <p:nvSpPr>
          <p:cNvPr id="73732" name="Rectangle 2"/>
          <p:cNvSpPr>
            <a:spLocks noGrp="1" noChangeArrowheads="1"/>
          </p:cNvSpPr>
          <p:nvPr>
            <p:ph type="title"/>
          </p:nvPr>
        </p:nvSpPr>
        <p:spPr>
          <a:noFill/>
        </p:spPr>
        <p:txBody>
          <a:bodyPr lIns="90488" tIns="44450" rIns="90488" bIns="44450"/>
          <a:lstStyle/>
          <a:p>
            <a:r>
              <a:rPr lang="en-US" altLang="en-US" smtClean="0"/>
              <a:t>Value of a Constrained Resource</a:t>
            </a:r>
          </a:p>
        </p:txBody>
      </p:sp>
    </p:spTree>
  </p:cSld>
  <p:clrMapOvr>
    <a:masterClrMapping/>
  </p:clrMapOvr>
  <p:transition>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6" name="Rectangle 3"/>
          <p:cNvSpPr txBox="1">
            <a:spLocks noChangeArrowheads="1"/>
          </p:cNvSpPr>
          <p:nvPr/>
        </p:nvSpPr>
        <p:spPr bwMode="auto">
          <a:xfrm>
            <a:off x="533400" y="1447800"/>
            <a:ext cx="8153400" cy="5257800"/>
          </a:xfrm>
          <a:prstGeom prst="rect">
            <a:avLst/>
          </a:prstGeom>
          <a:solidFill>
            <a:schemeClr val="accent2">
              <a:lumMod val="20000"/>
              <a:lumOff val="80000"/>
            </a:schemeClr>
          </a:solidFill>
          <a:ln w="12699">
            <a:solidFill>
              <a:srgbClr val="000000"/>
            </a:solidFill>
            <a:miter lim="800000"/>
            <a:headEnd/>
            <a:tailEnd/>
          </a:ln>
        </p:spPr>
        <p:txBody>
          <a:bodyPr lIns="90488" tIns="44450" rIns="90488" bIns="44450"/>
          <a:lstStyle/>
          <a:p>
            <a:pPr marL="273050" indent="-273050">
              <a:spcBef>
                <a:spcPts val="600"/>
              </a:spcBef>
              <a:buClr>
                <a:schemeClr val="accent1"/>
              </a:buClr>
              <a:buSzPct val="76000"/>
              <a:buFont typeface="Times" pitchFamily="34" charset="0"/>
              <a:buNone/>
              <a:defRPr/>
            </a:pPr>
            <a:r>
              <a:rPr lang="en-US" sz="2600" b="1" dirty="0">
                <a:solidFill>
                  <a:schemeClr val="tx2"/>
                </a:solidFill>
                <a:cs typeface="Arial" pitchFamily="34" charset="0"/>
              </a:rPr>
              <a:t> 	Colonial Heritage makes reproduction colonial furniture from select hardwoods.</a:t>
            </a:r>
            <a:br>
              <a:rPr lang="en-US" sz="2600" b="1" dirty="0">
                <a:solidFill>
                  <a:schemeClr val="tx2"/>
                </a:solidFill>
                <a:cs typeface="Arial" pitchFamily="34" charset="0"/>
              </a:rPr>
            </a:br>
            <a:endParaRPr lang="en-US" sz="2600" b="1" dirty="0">
              <a:solidFill>
                <a:schemeClr val="tx2"/>
              </a:solidFill>
              <a:cs typeface="Arial" pitchFamily="34" charset="0"/>
            </a:endParaRPr>
          </a:p>
          <a:p>
            <a:pPr marL="273050" indent="-273050">
              <a:spcBef>
                <a:spcPts val="600"/>
              </a:spcBef>
              <a:buClr>
                <a:schemeClr val="accent1"/>
              </a:buClr>
              <a:buSzPct val="76000"/>
              <a:buFont typeface="Times" pitchFamily="34" charset="0"/>
              <a:buNone/>
              <a:defRPr/>
            </a:pPr>
            <a:endParaRPr lang="en-US" sz="2200" b="1" dirty="0">
              <a:solidFill>
                <a:schemeClr val="tx2"/>
              </a:solidFill>
              <a:cs typeface="Arial" pitchFamily="34" charset="0"/>
            </a:endParaRPr>
          </a:p>
          <a:p>
            <a:pPr marL="273050" indent="-273050">
              <a:spcBef>
                <a:spcPts val="600"/>
              </a:spcBef>
              <a:buClr>
                <a:schemeClr val="accent1"/>
              </a:buClr>
              <a:buSzPct val="76000"/>
              <a:buFont typeface="Times" pitchFamily="34" charset="0"/>
              <a:buNone/>
              <a:defRPr/>
            </a:pPr>
            <a:endParaRPr lang="en-US" sz="2200" b="1" dirty="0">
              <a:solidFill>
                <a:schemeClr val="tx2"/>
              </a:solidFill>
              <a:cs typeface="Arial" pitchFamily="34" charset="0"/>
            </a:endParaRPr>
          </a:p>
          <a:p>
            <a:pPr marL="547688" lvl="1" indent="-273050">
              <a:spcBef>
                <a:spcPts val="500"/>
              </a:spcBef>
              <a:buClr>
                <a:schemeClr val="accent2"/>
              </a:buClr>
              <a:buSzPct val="76000"/>
              <a:buFont typeface="Wingdings" pitchFamily="2" charset="2"/>
              <a:buNone/>
              <a:defRPr/>
            </a:pPr>
            <a:endParaRPr lang="en-US" sz="2300" b="1" dirty="0">
              <a:solidFill>
                <a:schemeClr val="tx2"/>
              </a:solidFill>
              <a:cs typeface="Arial" pitchFamily="34" charset="0"/>
            </a:endParaRPr>
          </a:p>
          <a:p>
            <a:pPr marL="547688" lvl="1" indent="-273050">
              <a:spcBef>
                <a:spcPts val="500"/>
              </a:spcBef>
              <a:buClr>
                <a:schemeClr val="accent2"/>
              </a:buClr>
              <a:buSzPct val="76000"/>
              <a:buFont typeface="Wingdings" pitchFamily="2" charset="2"/>
              <a:buNone/>
              <a:defRPr/>
            </a:pPr>
            <a:endParaRPr lang="en-US" sz="2000" b="1" dirty="0">
              <a:solidFill>
                <a:schemeClr val="tx2"/>
              </a:solidFill>
              <a:cs typeface="Arial" pitchFamily="34" charset="0"/>
            </a:endParaRPr>
          </a:p>
          <a:p>
            <a:pPr marL="273050" indent="-273050">
              <a:spcBef>
                <a:spcPts val="600"/>
              </a:spcBef>
              <a:buClr>
                <a:schemeClr val="accent1"/>
              </a:buClr>
              <a:buSzPct val="76000"/>
              <a:buFont typeface="Times" pitchFamily="34" charset="0"/>
              <a:buNone/>
              <a:defRPr/>
            </a:pPr>
            <a:r>
              <a:rPr lang="en-US" sz="2200" b="1" dirty="0">
                <a:solidFill>
                  <a:schemeClr val="tx2"/>
                </a:solidFill>
                <a:cs typeface="Arial" pitchFamily="34" charset="0"/>
              </a:rPr>
              <a:t>	</a:t>
            </a:r>
            <a:r>
              <a:rPr lang="en-US" sz="2600" b="1" dirty="0">
                <a:solidFill>
                  <a:schemeClr val="tx2"/>
                </a:solidFill>
                <a:cs typeface="Arial" pitchFamily="34" charset="0"/>
              </a:rPr>
              <a:t>The company’s supplier of hardwood will only be able to supply 2,000 board feet this month. Is this enough hardwood to satisfy demand?</a:t>
            </a:r>
          </a:p>
          <a:p>
            <a:pPr marL="547688" lvl="1" indent="-273050">
              <a:spcBef>
                <a:spcPts val="500"/>
              </a:spcBef>
              <a:buClr>
                <a:schemeClr val="accent2"/>
              </a:buClr>
              <a:buSzPct val="76000"/>
              <a:buFont typeface="Wingdings" pitchFamily="2" charset="2"/>
              <a:buNone/>
              <a:defRPr/>
            </a:pPr>
            <a:r>
              <a:rPr lang="en-US" sz="2300" b="1" dirty="0">
                <a:solidFill>
                  <a:schemeClr val="tx2">
                    <a:lumMod val="75000"/>
                  </a:schemeClr>
                </a:solidFill>
                <a:cs typeface="Arial" pitchFamily="34" charset="0"/>
              </a:rPr>
              <a:t>a. Yes</a:t>
            </a:r>
          </a:p>
          <a:p>
            <a:pPr marL="547688" lvl="1" indent="-273050">
              <a:spcBef>
                <a:spcPts val="500"/>
              </a:spcBef>
              <a:buClr>
                <a:schemeClr val="accent2"/>
              </a:buClr>
              <a:buSzPct val="76000"/>
              <a:buFont typeface="Wingdings" pitchFamily="2" charset="2"/>
              <a:buNone/>
              <a:defRPr/>
            </a:pPr>
            <a:r>
              <a:rPr lang="en-US" sz="2300" b="1" dirty="0">
                <a:solidFill>
                  <a:schemeClr val="tx2">
                    <a:lumMod val="75000"/>
                  </a:schemeClr>
                </a:solidFill>
                <a:cs typeface="Arial" pitchFamily="34" charset="0"/>
              </a:rPr>
              <a:t>b. No</a:t>
            </a:r>
          </a:p>
        </p:txBody>
      </p:sp>
      <p:graphicFrame>
        <p:nvGraphicFramePr>
          <p:cNvPr id="74756" name="Object 3"/>
          <p:cNvGraphicFramePr>
            <a:graphicFrameLocks noChangeAspect="1"/>
          </p:cNvGraphicFramePr>
          <p:nvPr/>
        </p:nvGraphicFramePr>
        <p:xfrm>
          <a:off x="1828800" y="2487613"/>
          <a:ext cx="5486400" cy="1779587"/>
        </p:xfrm>
        <a:graphic>
          <a:graphicData uri="http://schemas.openxmlformats.org/presentationml/2006/ole">
            <mc:AlternateContent xmlns:mc="http://schemas.openxmlformats.org/markup-compatibility/2006">
              <mc:Choice xmlns:v="urn:schemas-microsoft-com:vml" Requires="v">
                <p:oleObj spid="_x0000_s74757" name="Document" r:id="rId4" imgW="5640324" imgH="2103120" progId="Word.Document.8">
                  <p:embed/>
                </p:oleObj>
              </mc:Choice>
              <mc:Fallback>
                <p:oleObj name="Document" r:id="rId4" imgW="5640324" imgH="21031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487613"/>
                        <a:ext cx="5486400" cy="17795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8" name="Rectangle 3"/>
          <p:cNvSpPr txBox="1">
            <a:spLocks noChangeArrowheads="1"/>
          </p:cNvSpPr>
          <p:nvPr/>
        </p:nvSpPr>
        <p:spPr bwMode="auto">
          <a:xfrm>
            <a:off x="533400" y="1447800"/>
            <a:ext cx="8153400" cy="5257800"/>
          </a:xfrm>
          <a:prstGeom prst="rect">
            <a:avLst/>
          </a:prstGeom>
          <a:solidFill>
            <a:schemeClr val="accent2">
              <a:lumMod val="20000"/>
              <a:lumOff val="80000"/>
            </a:schemeClr>
          </a:solidFill>
          <a:ln w="12699">
            <a:solidFill>
              <a:srgbClr val="000000"/>
            </a:solidFill>
            <a:miter lim="800000"/>
            <a:headEnd/>
            <a:tailEnd/>
          </a:ln>
        </p:spPr>
        <p:txBody>
          <a:bodyPr lIns="90488" tIns="44450" rIns="90488" bIns="44450"/>
          <a:lstStyle/>
          <a:p>
            <a:pPr marL="273050" indent="-273050">
              <a:spcBef>
                <a:spcPts val="600"/>
              </a:spcBef>
              <a:buClr>
                <a:schemeClr val="accent1"/>
              </a:buClr>
              <a:buSzPct val="76000"/>
              <a:buFont typeface="Times" pitchFamily="34" charset="0"/>
              <a:buNone/>
              <a:defRPr/>
            </a:pPr>
            <a:r>
              <a:rPr lang="en-US" sz="2600" b="1" dirty="0">
                <a:solidFill>
                  <a:schemeClr val="tx2"/>
                </a:solidFill>
                <a:cs typeface="Arial" pitchFamily="34" charset="0"/>
              </a:rPr>
              <a:t> 	Colonial Heritage makes reproduction colonial furniture from select hardwoods.</a:t>
            </a:r>
            <a:br>
              <a:rPr lang="en-US" sz="2600" b="1" dirty="0">
                <a:solidFill>
                  <a:schemeClr val="tx2"/>
                </a:solidFill>
                <a:cs typeface="Arial" pitchFamily="34" charset="0"/>
              </a:rPr>
            </a:br>
            <a:endParaRPr lang="en-US" sz="2600" b="1" dirty="0">
              <a:solidFill>
                <a:schemeClr val="tx2"/>
              </a:solidFill>
              <a:cs typeface="Arial" pitchFamily="34" charset="0"/>
            </a:endParaRPr>
          </a:p>
          <a:p>
            <a:pPr marL="273050" indent="-273050">
              <a:spcBef>
                <a:spcPts val="600"/>
              </a:spcBef>
              <a:buClr>
                <a:schemeClr val="accent1"/>
              </a:buClr>
              <a:buSzPct val="76000"/>
              <a:buFont typeface="Times" pitchFamily="34" charset="0"/>
              <a:buNone/>
              <a:defRPr/>
            </a:pPr>
            <a:endParaRPr lang="en-US" sz="2200" b="1" dirty="0">
              <a:solidFill>
                <a:schemeClr val="tx2"/>
              </a:solidFill>
              <a:cs typeface="Arial" pitchFamily="34" charset="0"/>
            </a:endParaRPr>
          </a:p>
          <a:p>
            <a:pPr marL="273050" indent="-273050">
              <a:spcBef>
                <a:spcPts val="600"/>
              </a:spcBef>
              <a:buClr>
                <a:schemeClr val="accent1"/>
              </a:buClr>
              <a:buSzPct val="76000"/>
              <a:buFont typeface="Times" pitchFamily="34" charset="0"/>
              <a:buNone/>
              <a:defRPr/>
            </a:pPr>
            <a:endParaRPr lang="en-US" sz="2200" b="1" dirty="0">
              <a:solidFill>
                <a:schemeClr val="tx2"/>
              </a:solidFill>
              <a:cs typeface="Arial" pitchFamily="34" charset="0"/>
            </a:endParaRPr>
          </a:p>
          <a:p>
            <a:pPr marL="547688" lvl="1" indent="-273050">
              <a:spcBef>
                <a:spcPts val="500"/>
              </a:spcBef>
              <a:buClr>
                <a:schemeClr val="accent2"/>
              </a:buClr>
              <a:buSzPct val="76000"/>
              <a:buFont typeface="Wingdings" pitchFamily="2" charset="2"/>
              <a:buNone/>
              <a:defRPr/>
            </a:pPr>
            <a:endParaRPr lang="en-US" sz="2300" b="1" dirty="0">
              <a:solidFill>
                <a:schemeClr val="tx2"/>
              </a:solidFill>
              <a:cs typeface="Arial" pitchFamily="34" charset="0"/>
            </a:endParaRPr>
          </a:p>
          <a:p>
            <a:pPr marL="547688" lvl="1" indent="-273050">
              <a:spcBef>
                <a:spcPts val="500"/>
              </a:spcBef>
              <a:buClr>
                <a:schemeClr val="accent2"/>
              </a:buClr>
              <a:buSzPct val="76000"/>
              <a:buFont typeface="Wingdings" pitchFamily="2" charset="2"/>
              <a:buNone/>
              <a:defRPr/>
            </a:pPr>
            <a:endParaRPr lang="en-US" sz="2000" b="1" dirty="0">
              <a:solidFill>
                <a:schemeClr val="tx2"/>
              </a:solidFill>
              <a:cs typeface="Arial" pitchFamily="34" charset="0"/>
            </a:endParaRPr>
          </a:p>
          <a:p>
            <a:pPr marL="273050" indent="-273050">
              <a:spcBef>
                <a:spcPts val="600"/>
              </a:spcBef>
              <a:buClr>
                <a:schemeClr val="accent1"/>
              </a:buClr>
              <a:buSzPct val="76000"/>
              <a:buFont typeface="Times" pitchFamily="34" charset="0"/>
              <a:buNone/>
              <a:defRPr/>
            </a:pPr>
            <a:r>
              <a:rPr lang="en-US" sz="2200" b="1" dirty="0">
                <a:solidFill>
                  <a:schemeClr val="tx2"/>
                </a:solidFill>
                <a:cs typeface="Arial" pitchFamily="34" charset="0"/>
              </a:rPr>
              <a:t>	</a:t>
            </a:r>
            <a:r>
              <a:rPr lang="en-US" sz="2600" b="1" dirty="0">
                <a:solidFill>
                  <a:schemeClr val="tx2"/>
                </a:solidFill>
                <a:cs typeface="Arial" pitchFamily="34" charset="0"/>
              </a:rPr>
              <a:t>The company’s supplier of hardwood will only be able to supply 2,000 board feet this month. Is this enough hardwood to satisfy demand?</a:t>
            </a:r>
          </a:p>
          <a:p>
            <a:pPr marL="547688" lvl="1" indent="-273050">
              <a:spcBef>
                <a:spcPts val="500"/>
              </a:spcBef>
              <a:buClr>
                <a:schemeClr val="accent2"/>
              </a:buClr>
              <a:buSzPct val="76000"/>
              <a:buFont typeface="Wingdings" pitchFamily="2" charset="2"/>
              <a:buNone/>
              <a:defRPr/>
            </a:pPr>
            <a:r>
              <a:rPr lang="en-US" sz="2300" b="1" dirty="0">
                <a:solidFill>
                  <a:schemeClr val="tx2">
                    <a:lumMod val="40000"/>
                    <a:lumOff val="60000"/>
                  </a:schemeClr>
                </a:solidFill>
                <a:cs typeface="Arial" pitchFamily="34" charset="0"/>
              </a:rPr>
              <a:t>a. Yes</a:t>
            </a:r>
          </a:p>
          <a:p>
            <a:pPr marL="547688" lvl="1" indent="-273050">
              <a:spcBef>
                <a:spcPts val="500"/>
              </a:spcBef>
              <a:buClr>
                <a:schemeClr val="accent2"/>
              </a:buClr>
              <a:buSzPct val="76000"/>
              <a:buFont typeface="Wingdings" pitchFamily="2" charset="2"/>
              <a:buNone/>
              <a:defRPr/>
            </a:pPr>
            <a:r>
              <a:rPr lang="en-US" sz="2300" b="1" dirty="0">
                <a:solidFill>
                  <a:schemeClr val="tx2"/>
                </a:solidFill>
                <a:cs typeface="Arial" pitchFamily="34" charset="0"/>
              </a:rPr>
              <a:t>b. No</a:t>
            </a:r>
          </a:p>
        </p:txBody>
      </p:sp>
      <p:graphicFrame>
        <p:nvGraphicFramePr>
          <p:cNvPr id="75780" name="Object 3"/>
          <p:cNvGraphicFramePr>
            <a:graphicFrameLocks noChangeAspect="1"/>
          </p:cNvGraphicFramePr>
          <p:nvPr/>
        </p:nvGraphicFramePr>
        <p:xfrm>
          <a:off x="1828800" y="2487613"/>
          <a:ext cx="5486400" cy="1779587"/>
        </p:xfrm>
        <a:graphic>
          <a:graphicData uri="http://schemas.openxmlformats.org/presentationml/2006/ole">
            <mc:AlternateContent xmlns:mc="http://schemas.openxmlformats.org/markup-compatibility/2006">
              <mc:Choice xmlns:v="urn:schemas-microsoft-com:vml" Requires="v">
                <p:oleObj spid="_x0000_s75783" name="Document" r:id="rId4" imgW="5640324" imgH="2103120" progId="Word.Document.8">
                  <p:embed/>
                </p:oleObj>
              </mc:Choice>
              <mc:Fallback>
                <p:oleObj name="Document" r:id="rId4" imgW="5640324" imgH="21031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487613"/>
                        <a:ext cx="5486400" cy="17795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1" name="Text Box 4"/>
          <p:cNvSpPr txBox="1">
            <a:spLocks noChangeArrowheads="1"/>
          </p:cNvSpPr>
          <p:nvPr/>
        </p:nvSpPr>
        <p:spPr bwMode="auto">
          <a:xfrm>
            <a:off x="2209800" y="5943600"/>
            <a:ext cx="5867400" cy="466725"/>
          </a:xfrm>
          <a:prstGeom prst="rect">
            <a:avLst/>
          </a:prstGeom>
          <a:solidFill>
            <a:schemeClr val="accent1"/>
          </a:solidFill>
          <a:ln w="9525">
            <a:solidFill>
              <a:srgbClr val="000000"/>
            </a:solidFill>
            <a:miter lim="800000"/>
            <a:headEnd/>
            <a:tailEnd/>
          </a:ln>
          <a:effectLst>
            <a:outerShdw dist="35921" dir="2700000" algn="ctr" rotWithShape="0">
              <a:srgbClr val="000000"/>
            </a:outerShdw>
          </a:effec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spcBef>
                <a:spcPct val="50000"/>
              </a:spcBef>
            </a:pPr>
            <a:r>
              <a:rPr lang="en-US" altLang="en-US" sz="2400" b="1">
                <a:solidFill>
                  <a:srgbClr val="FFFFFF"/>
                </a:solidFill>
              </a:rPr>
              <a:t>(2 </a:t>
            </a:r>
            <a:r>
              <a:rPr lang="en-US" altLang="en-US" sz="2400" b="1">
                <a:solidFill>
                  <a:srgbClr val="FFFFFF"/>
                </a:solidFill>
                <a:sym typeface="Symbol" panose="05050102010706020507" pitchFamily="18" charset="2"/>
              </a:rPr>
              <a:t> 600) + (10  100 ) = 2,200 &gt; 2,000</a:t>
            </a:r>
          </a:p>
        </p:txBody>
      </p:sp>
      <p:sp>
        <p:nvSpPr>
          <p:cNvPr id="432133" name="Oval 5"/>
          <p:cNvSpPr>
            <a:spLocks noChangeArrowheads="1"/>
          </p:cNvSpPr>
          <p:nvPr/>
        </p:nvSpPr>
        <p:spPr bwMode="auto">
          <a:xfrm>
            <a:off x="688975" y="6019800"/>
            <a:ext cx="533400" cy="533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2133"/>
                                        </p:tgtEl>
                                        <p:attrNameLst>
                                          <p:attrName>style.visibility</p:attrName>
                                        </p:attrNameLst>
                                      </p:cBhvr>
                                      <p:to>
                                        <p:strVal val="visible"/>
                                      </p:to>
                                    </p:set>
                                    <p:anim calcmode="lin" valueType="num">
                                      <p:cBhvr additive="base">
                                        <p:cTn id="7" dur="500" fill="hold"/>
                                        <p:tgtEl>
                                          <p:spTgt spid="432133"/>
                                        </p:tgtEl>
                                        <p:attrNameLst>
                                          <p:attrName>ppt_x</p:attrName>
                                        </p:attrNameLst>
                                      </p:cBhvr>
                                      <p:tavLst>
                                        <p:tav tm="0">
                                          <p:val>
                                            <p:strVal val="0-#ppt_w/2"/>
                                          </p:val>
                                        </p:tav>
                                        <p:tav tm="100000">
                                          <p:val>
                                            <p:strVal val="#ppt_x"/>
                                          </p:val>
                                        </p:tav>
                                      </p:tavLst>
                                    </p:anim>
                                    <p:anim calcmode="lin" valueType="num">
                                      <p:cBhvr additive="base">
                                        <p:cTn id="8" dur="500" fill="hold"/>
                                        <p:tgtEl>
                                          <p:spTgt spid="432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5" name="Rectangle 2"/>
          <p:cNvSpPr txBox="1">
            <a:spLocks noChangeArrowheads="1"/>
          </p:cNvSpPr>
          <p:nvPr/>
        </p:nvSpPr>
        <p:spPr bwMode="auto">
          <a:xfrm>
            <a:off x="495300" y="1600200"/>
            <a:ext cx="8153400" cy="5029200"/>
          </a:xfrm>
          <a:prstGeom prst="rect">
            <a:avLst/>
          </a:prstGeom>
          <a:solidFill>
            <a:srgbClr val="CCECFF"/>
          </a:solidFill>
          <a:ln w="12699">
            <a:solidFill>
              <a:srgbClr val="000000"/>
            </a:solidFill>
            <a:miter lim="800000"/>
            <a:headEnd/>
            <a:tailEnd/>
          </a:ln>
        </p:spPr>
        <p:txBody>
          <a:bodyPr lIns="90488" tIns="44450" rIns="90488" bIns="44450"/>
          <a:lstStyle/>
          <a:p>
            <a:pPr marL="273050" indent="-273050">
              <a:lnSpc>
                <a:spcPct val="90000"/>
              </a:lnSpc>
              <a:spcBef>
                <a:spcPts val="600"/>
              </a:spcBef>
              <a:buClr>
                <a:schemeClr val="accent1"/>
              </a:buClr>
              <a:buSzPct val="76000"/>
              <a:buFont typeface="Times" pitchFamily="34" charset="0"/>
              <a:buNone/>
              <a:defRPr/>
            </a:pPr>
            <a:r>
              <a:rPr lang="en-US" sz="2600" b="1" dirty="0">
                <a:latin typeface="+mn-lt"/>
              </a:rPr>
              <a:t> </a:t>
            </a:r>
          </a:p>
          <a:p>
            <a:pPr marL="273050" indent="-273050">
              <a:lnSpc>
                <a:spcPct val="90000"/>
              </a:lnSpc>
              <a:spcBef>
                <a:spcPts val="600"/>
              </a:spcBef>
              <a:buClr>
                <a:schemeClr val="accent1"/>
              </a:buClr>
              <a:buSzPct val="76000"/>
              <a:buFont typeface="Times" pitchFamily="34" charset="0"/>
              <a:buNone/>
              <a:defRPr/>
            </a:pPr>
            <a:endParaRPr lang="en-US" sz="2600" b="1" dirty="0">
              <a:latin typeface="+mn-lt"/>
            </a:endParaRPr>
          </a:p>
          <a:p>
            <a:pPr marL="547688" lvl="1" indent="-273050">
              <a:lnSpc>
                <a:spcPct val="90000"/>
              </a:lnSpc>
              <a:spcBef>
                <a:spcPts val="500"/>
              </a:spcBef>
              <a:buClr>
                <a:schemeClr val="accent2"/>
              </a:buClr>
              <a:buSzPct val="76000"/>
              <a:buFont typeface="Wingdings" pitchFamily="2" charset="2"/>
              <a:buNone/>
              <a:defRPr/>
            </a:pPr>
            <a:endParaRPr lang="en-US" sz="3000" b="1" dirty="0">
              <a:latin typeface="+mn-lt"/>
            </a:endParaRPr>
          </a:p>
          <a:p>
            <a:pPr marL="547688" lvl="1" indent="-273050">
              <a:lnSpc>
                <a:spcPct val="90000"/>
              </a:lnSpc>
              <a:spcBef>
                <a:spcPts val="500"/>
              </a:spcBef>
              <a:buClr>
                <a:schemeClr val="accent2"/>
              </a:buClr>
              <a:buSzPct val="76000"/>
              <a:buFont typeface="Wingdings" pitchFamily="2" charset="2"/>
              <a:buNone/>
              <a:defRPr/>
            </a:pPr>
            <a:endParaRPr lang="en-US" sz="2200" b="1" dirty="0">
              <a:latin typeface="+mn-lt"/>
            </a:endParaRPr>
          </a:p>
          <a:p>
            <a:pPr marL="273050" indent="-273050">
              <a:lnSpc>
                <a:spcPct val="90000"/>
              </a:lnSpc>
              <a:spcBef>
                <a:spcPts val="600"/>
              </a:spcBef>
              <a:buClr>
                <a:schemeClr val="accent1"/>
              </a:buClr>
              <a:buSzPct val="76000"/>
              <a:buFont typeface="Times" pitchFamily="34" charset="0"/>
              <a:buNone/>
              <a:defRPr/>
            </a:pPr>
            <a:r>
              <a:rPr lang="en-US" sz="2600" b="1" dirty="0">
                <a:latin typeface="+mn-lt"/>
              </a:rPr>
              <a:t>	</a:t>
            </a:r>
            <a:br>
              <a:rPr lang="en-US" sz="2600" b="1" dirty="0">
                <a:latin typeface="+mn-lt"/>
              </a:rPr>
            </a:br>
            <a:r>
              <a:rPr lang="en-US" sz="2600" b="1" dirty="0">
                <a:latin typeface="+mn-lt"/>
              </a:rPr>
              <a:t>The company’s supplier of hardwood will only be able to supply 2,000 board feet this month. What plan would maximize profits?</a:t>
            </a:r>
          </a:p>
          <a:p>
            <a:pPr marL="547688" lvl="1" indent="-273050">
              <a:lnSpc>
                <a:spcPct val="90000"/>
              </a:lnSpc>
              <a:spcBef>
                <a:spcPts val="500"/>
              </a:spcBef>
              <a:buClr>
                <a:schemeClr val="accent2"/>
              </a:buClr>
              <a:buSzPct val="76000"/>
              <a:buFont typeface="Wingdings" pitchFamily="2" charset="2"/>
              <a:buNone/>
              <a:defRPr/>
            </a:pPr>
            <a:r>
              <a:rPr lang="en-US" sz="2600" b="1" dirty="0">
                <a:latin typeface="+mn-lt"/>
              </a:rPr>
              <a:t>a. 500 chairs and 100 tables</a:t>
            </a:r>
          </a:p>
          <a:p>
            <a:pPr marL="547688" lvl="1" indent="-273050">
              <a:lnSpc>
                <a:spcPct val="90000"/>
              </a:lnSpc>
              <a:spcBef>
                <a:spcPts val="500"/>
              </a:spcBef>
              <a:buClr>
                <a:schemeClr val="accent2"/>
              </a:buClr>
              <a:buSzPct val="76000"/>
              <a:buFont typeface="Wingdings" pitchFamily="2" charset="2"/>
              <a:buNone/>
              <a:defRPr/>
            </a:pPr>
            <a:r>
              <a:rPr lang="en-US" sz="2600" b="1" dirty="0">
                <a:latin typeface="+mn-lt"/>
              </a:rPr>
              <a:t>b. 600 chairs and 80 tables</a:t>
            </a:r>
          </a:p>
          <a:p>
            <a:pPr marL="547688" lvl="1" indent="-273050">
              <a:lnSpc>
                <a:spcPct val="90000"/>
              </a:lnSpc>
              <a:spcBef>
                <a:spcPts val="500"/>
              </a:spcBef>
              <a:buClr>
                <a:schemeClr val="accent2"/>
              </a:buClr>
              <a:buSzPct val="76000"/>
              <a:buFont typeface="Wingdings" pitchFamily="2" charset="2"/>
              <a:buNone/>
              <a:defRPr/>
            </a:pPr>
            <a:r>
              <a:rPr lang="en-US" sz="2600" b="1" dirty="0">
                <a:latin typeface="+mn-lt"/>
              </a:rPr>
              <a:t>c. 500 chairs and 80 tables</a:t>
            </a:r>
          </a:p>
          <a:p>
            <a:pPr marL="547688" lvl="1" indent="-273050">
              <a:lnSpc>
                <a:spcPct val="90000"/>
              </a:lnSpc>
              <a:spcBef>
                <a:spcPts val="500"/>
              </a:spcBef>
              <a:buClr>
                <a:schemeClr val="accent2"/>
              </a:buClr>
              <a:buSzPct val="76000"/>
              <a:buFont typeface="Wingdings" pitchFamily="2" charset="2"/>
              <a:buNone/>
              <a:defRPr/>
            </a:pPr>
            <a:r>
              <a:rPr lang="en-US" sz="2600" b="1" dirty="0">
                <a:latin typeface="+mn-lt"/>
              </a:rPr>
              <a:t>d. 600 chairs and 100 tables</a:t>
            </a:r>
          </a:p>
        </p:txBody>
      </p:sp>
      <p:graphicFrame>
        <p:nvGraphicFramePr>
          <p:cNvPr id="76804" name="Object 3"/>
          <p:cNvGraphicFramePr>
            <a:graphicFrameLocks noChangeAspect="1"/>
          </p:cNvGraphicFramePr>
          <p:nvPr/>
        </p:nvGraphicFramePr>
        <p:xfrm>
          <a:off x="1676400" y="1752600"/>
          <a:ext cx="5643563" cy="1817688"/>
        </p:xfrm>
        <a:graphic>
          <a:graphicData uri="http://schemas.openxmlformats.org/presentationml/2006/ole">
            <mc:AlternateContent xmlns:mc="http://schemas.openxmlformats.org/markup-compatibility/2006">
              <mc:Choice xmlns:v="urn:schemas-microsoft-com:vml" Requires="v">
                <p:oleObj spid="_x0000_s76805" name="Document" r:id="rId4" imgW="5676900" imgH="2103120" progId="Word.Document.8">
                  <p:embed/>
                </p:oleObj>
              </mc:Choice>
              <mc:Fallback>
                <p:oleObj name="Document" r:id="rId4" imgW="5676900" imgH="21031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752600"/>
                        <a:ext cx="5643563" cy="18176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436226" name="Rectangle 2"/>
          <p:cNvSpPr>
            <a:spLocks noGrp="1" noChangeArrowheads="1"/>
          </p:cNvSpPr>
          <p:nvPr>
            <p:ph type="body" idx="4294967295"/>
          </p:nvPr>
        </p:nvSpPr>
        <p:spPr>
          <a:xfrm>
            <a:off x="495300" y="1600200"/>
            <a:ext cx="8153400" cy="4800600"/>
          </a:xfrm>
          <a:solidFill>
            <a:srgbClr val="CCECFF"/>
          </a:solidFill>
          <a:ln w="12699">
            <a:solidFill>
              <a:srgbClr val="000000"/>
            </a:solidFill>
          </a:ln>
        </p:spPr>
        <p:txBody>
          <a:bodyPr lIns="90488" tIns="44450" rIns="90488" bIns="44450"/>
          <a:lstStyle/>
          <a:p>
            <a:pPr>
              <a:lnSpc>
                <a:spcPct val="90000"/>
              </a:lnSpc>
              <a:buFont typeface="Times" pitchFamily="34" charset="0"/>
              <a:buNone/>
              <a:defRPr/>
            </a:pPr>
            <a:r>
              <a:rPr lang="en-US" b="1" dirty="0"/>
              <a:t> </a:t>
            </a:r>
          </a:p>
          <a:p>
            <a:pPr>
              <a:lnSpc>
                <a:spcPct val="90000"/>
              </a:lnSpc>
              <a:buFont typeface="Times" pitchFamily="34" charset="0"/>
              <a:buNone/>
              <a:defRPr/>
            </a:pPr>
            <a:endParaRPr lang="en-US" b="1" dirty="0"/>
          </a:p>
          <a:p>
            <a:pPr lvl="1">
              <a:lnSpc>
                <a:spcPct val="90000"/>
              </a:lnSpc>
              <a:buFont typeface="Wingdings" pitchFamily="2" charset="2"/>
              <a:buNone/>
              <a:defRPr/>
            </a:pPr>
            <a:endParaRPr lang="en-US" sz="3000" b="1" dirty="0">
              <a:solidFill>
                <a:schemeClr val="tx1"/>
              </a:solidFill>
            </a:endParaRPr>
          </a:p>
          <a:p>
            <a:pPr lvl="1">
              <a:lnSpc>
                <a:spcPct val="90000"/>
              </a:lnSpc>
              <a:buFont typeface="Wingdings" pitchFamily="2" charset="2"/>
              <a:buNone/>
              <a:defRPr/>
            </a:pPr>
            <a:endParaRPr lang="en-US" sz="2200" b="1" dirty="0">
              <a:solidFill>
                <a:schemeClr val="tx1"/>
              </a:solidFill>
            </a:endParaRPr>
          </a:p>
          <a:p>
            <a:pPr>
              <a:lnSpc>
                <a:spcPct val="90000"/>
              </a:lnSpc>
              <a:buFont typeface="Times" pitchFamily="34" charset="0"/>
              <a:buNone/>
              <a:defRPr/>
            </a:pPr>
            <a:r>
              <a:rPr lang="en-US" b="1" dirty="0"/>
              <a:t>	</a:t>
            </a:r>
            <a:r>
              <a:rPr lang="en-US" b="1" dirty="0" smtClean="0"/>
              <a:t/>
            </a:r>
            <a:br>
              <a:rPr lang="en-US" b="1" dirty="0" smtClean="0"/>
            </a:br>
            <a:r>
              <a:rPr lang="en-US" sz="2600" b="1" dirty="0" smtClean="0"/>
              <a:t>The </a:t>
            </a:r>
            <a:r>
              <a:rPr lang="en-US" sz="2600" b="1" dirty="0"/>
              <a:t>company’s supplier of hardwood will only be able to supply 2,000 board feet this month. What plan would maximize profits?</a:t>
            </a:r>
          </a:p>
          <a:p>
            <a:pPr lvl="1">
              <a:lnSpc>
                <a:spcPct val="90000"/>
              </a:lnSpc>
              <a:buFont typeface="Wingdings" pitchFamily="2" charset="2"/>
              <a:buNone/>
              <a:defRPr/>
            </a:pPr>
            <a:r>
              <a:rPr lang="en-US" b="1" dirty="0">
                <a:solidFill>
                  <a:schemeClr val="tx2">
                    <a:lumMod val="40000"/>
                    <a:lumOff val="60000"/>
                  </a:schemeClr>
                </a:solidFill>
              </a:rPr>
              <a:t>a. 500 chairs and 100 tables</a:t>
            </a:r>
          </a:p>
          <a:p>
            <a:pPr lvl="1">
              <a:lnSpc>
                <a:spcPct val="90000"/>
              </a:lnSpc>
              <a:buFont typeface="Wingdings" pitchFamily="2" charset="2"/>
              <a:buNone/>
              <a:defRPr/>
            </a:pPr>
            <a:r>
              <a:rPr lang="en-US" b="1" dirty="0">
                <a:solidFill>
                  <a:schemeClr val="tx1"/>
                </a:solidFill>
              </a:rPr>
              <a:t>b. 600 chairs and 80 tables</a:t>
            </a:r>
          </a:p>
          <a:p>
            <a:pPr lvl="1">
              <a:lnSpc>
                <a:spcPct val="90000"/>
              </a:lnSpc>
              <a:buFont typeface="Wingdings" pitchFamily="2" charset="2"/>
              <a:buNone/>
              <a:defRPr/>
            </a:pPr>
            <a:r>
              <a:rPr lang="en-US" b="1" dirty="0">
                <a:solidFill>
                  <a:schemeClr val="tx2">
                    <a:lumMod val="40000"/>
                    <a:lumOff val="60000"/>
                  </a:schemeClr>
                </a:solidFill>
              </a:rPr>
              <a:t>c. 500 chairs and 80 tables</a:t>
            </a:r>
          </a:p>
          <a:p>
            <a:pPr lvl="1">
              <a:lnSpc>
                <a:spcPct val="90000"/>
              </a:lnSpc>
              <a:buFont typeface="Wingdings" pitchFamily="2" charset="2"/>
              <a:buNone/>
              <a:defRPr/>
            </a:pPr>
            <a:r>
              <a:rPr lang="en-US" b="1" dirty="0">
                <a:solidFill>
                  <a:schemeClr val="tx2">
                    <a:lumMod val="40000"/>
                    <a:lumOff val="60000"/>
                  </a:schemeClr>
                </a:solidFill>
              </a:rPr>
              <a:t>d. 600 chairs and 100 tables</a:t>
            </a:r>
          </a:p>
        </p:txBody>
      </p:sp>
      <p:sp>
        <p:nvSpPr>
          <p:cNvPr id="436228" name="Oval 4"/>
          <p:cNvSpPr>
            <a:spLocks noChangeArrowheads="1"/>
          </p:cNvSpPr>
          <p:nvPr/>
        </p:nvSpPr>
        <p:spPr bwMode="auto">
          <a:xfrm>
            <a:off x="736600" y="5029200"/>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aphicFrame>
        <p:nvGraphicFramePr>
          <p:cNvPr id="77829" name="Object 2"/>
          <p:cNvGraphicFramePr>
            <a:graphicFrameLocks noChangeAspect="1"/>
          </p:cNvGraphicFramePr>
          <p:nvPr/>
        </p:nvGraphicFramePr>
        <p:xfrm>
          <a:off x="1676400" y="1752600"/>
          <a:ext cx="5643563" cy="1817688"/>
        </p:xfrm>
        <a:graphic>
          <a:graphicData uri="http://schemas.openxmlformats.org/presentationml/2006/ole">
            <mc:AlternateContent xmlns:mc="http://schemas.openxmlformats.org/markup-compatibility/2006">
              <mc:Choice xmlns:v="urn:schemas-microsoft-com:vml" Requires="v">
                <p:oleObj spid="_x0000_s77831" name="Document" r:id="rId4" imgW="5676900" imgH="2103120" progId="Word.Document.8">
                  <p:embed/>
                </p:oleObj>
              </mc:Choice>
              <mc:Fallback>
                <p:oleObj name="Document" r:id="rId4" imgW="5676900" imgH="21031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752600"/>
                        <a:ext cx="5643563" cy="18176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30" name="Object 3"/>
          <p:cNvGraphicFramePr>
            <a:graphicFrameLocks noChangeAspect="1"/>
          </p:cNvGraphicFramePr>
          <p:nvPr/>
        </p:nvGraphicFramePr>
        <p:xfrm>
          <a:off x="3810000" y="1981200"/>
          <a:ext cx="5248275" cy="4648200"/>
        </p:xfrm>
        <a:graphic>
          <a:graphicData uri="http://schemas.openxmlformats.org/presentationml/2006/ole">
            <mc:AlternateContent xmlns:mc="http://schemas.openxmlformats.org/markup-compatibility/2006">
              <mc:Choice xmlns:v="urn:schemas-microsoft-com:vml" Requires="v">
                <p:oleObj spid="_x0000_s77832" name="Worksheet" r:id="rId6" imgW="5248521" imgH="4648575" progId="Excel.Sheet.8">
                  <p:embed/>
                </p:oleObj>
              </mc:Choice>
              <mc:Fallback>
                <p:oleObj name="Worksheet" r:id="rId6" imgW="5248521" imgH="4648575"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981200"/>
                        <a:ext cx="5248275" cy="4648200"/>
                      </a:xfrm>
                      <a:prstGeom prst="rect">
                        <a:avLst/>
                      </a:prstGeom>
                      <a:solidFill>
                        <a:srgbClr val="0000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6228"/>
                                        </p:tgtEl>
                                        <p:attrNameLst>
                                          <p:attrName>style.visibility</p:attrName>
                                        </p:attrNameLst>
                                      </p:cBhvr>
                                      <p:to>
                                        <p:strVal val="visible"/>
                                      </p:to>
                                    </p:set>
                                    <p:anim calcmode="lin" valueType="num">
                                      <p:cBhvr additive="base">
                                        <p:cTn id="7" dur="500" fill="hold"/>
                                        <p:tgtEl>
                                          <p:spTgt spid="436228"/>
                                        </p:tgtEl>
                                        <p:attrNameLst>
                                          <p:attrName>ppt_x</p:attrName>
                                        </p:attrNameLst>
                                      </p:cBhvr>
                                      <p:tavLst>
                                        <p:tav tm="0">
                                          <p:val>
                                            <p:strVal val="0-#ppt_w/2"/>
                                          </p:val>
                                        </p:tav>
                                        <p:tav tm="100000">
                                          <p:val>
                                            <p:strVal val="#ppt_x"/>
                                          </p:val>
                                        </p:tav>
                                      </p:tavLst>
                                    </p:anim>
                                    <p:anim calcmode="lin" valueType="num">
                                      <p:cBhvr additive="base">
                                        <p:cTn id="8" dur="500" fill="hold"/>
                                        <p:tgtEl>
                                          <p:spTgt spid="436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438275" name="Rectangle 3"/>
          <p:cNvSpPr>
            <a:spLocks noGrp="1" noChangeArrowheads="1"/>
          </p:cNvSpPr>
          <p:nvPr>
            <p:ph idx="1"/>
          </p:nvPr>
        </p:nvSpPr>
        <p:spPr>
          <a:solidFill>
            <a:schemeClr val="accent3">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buFont typeface="Times" pitchFamily="34" charset="0"/>
              <a:buNone/>
              <a:defRPr/>
            </a:pPr>
            <a:r>
              <a:rPr lang="en-US" b="1" dirty="0">
                <a:solidFill>
                  <a:srgbClr val="000000"/>
                </a:solidFill>
              </a:rPr>
              <a:t> 	</a:t>
            </a:r>
            <a:r>
              <a:rPr lang="en-US" sz="2400" b="1" dirty="0">
                <a:solidFill>
                  <a:srgbClr val="000000"/>
                </a:solidFill>
              </a:rPr>
              <a:t>As before, Colonial Heritage’s supplier of hardwood will only be able to supply 2,000 board feet this month. Assume the company follows the plan we have proposed. Up to how much should Colonial Heritage be willing to pay above the usual price to obtain more hardwood?</a:t>
            </a:r>
          </a:p>
          <a:p>
            <a:pPr lvl="1">
              <a:buFont typeface="Wingdings" pitchFamily="2" charset="2"/>
              <a:buNone/>
              <a:defRPr/>
            </a:pPr>
            <a:r>
              <a:rPr lang="en-US" sz="2400" b="1" dirty="0">
                <a:solidFill>
                  <a:srgbClr val="000000"/>
                </a:solidFill>
              </a:rPr>
              <a:t>a. $40 per board foot</a:t>
            </a:r>
          </a:p>
          <a:p>
            <a:pPr lvl="1">
              <a:buFont typeface="Wingdings" pitchFamily="2" charset="2"/>
              <a:buNone/>
              <a:defRPr/>
            </a:pPr>
            <a:r>
              <a:rPr lang="en-US" sz="2400" b="1" dirty="0">
                <a:solidFill>
                  <a:srgbClr val="000000"/>
                </a:solidFill>
              </a:rPr>
              <a:t>b. $25 per board foot</a:t>
            </a:r>
          </a:p>
          <a:p>
            <a:pPr lvl="1">
              <a:buFont typeface="Wingdings" pitchFamily="2" charset="2"/>
              <a:buNone/>
              <a:defRPr/>
            </a:pPr>
            <a:r>
              <a:rPr lang="en-US" sz="2400" b="1" dirty="0">
                <a:solidFill>
                  <a:srgbClr val="000000"/>
                </a:solidFill>
              </a:rPr>
              <a:t>c. $20 per board foot</a:t>
            </a:r>
          </a:p>
          <a:p>
            <a:pPr lvl="1">
              <a:buFont typeface="Wingdings" pitchFamily="2" charset="2"/>
              <a:buNone/>
              <a:defRPr/>
            </a:pPr>
            <a:r>
              <a:rPr lang="en-US" sz="2400" b="1" dirty="0">
                <a:solidFill>
                  <a:srgbClr val="000000"/>
                </a:solidFill>
              </a:rPr>
              <a:t>d. Zero</a:t>
            </a:r>
          </a:p>
        </p:txBody>
      </p:sp>
    </p:spTree>
  </p:cSld>
  <p:clrMapOvr>
    <a:masterClrMapping/>
  </p:clrMapOvr>
  <p:transition spd="med">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anose="05000000000000000000" pitchFamily="2" charset="2"/>
              </a:rPr>
              <a:t></a:t>
            </a:r>
          </a:p>
        </p:txBody>
      </p:sp>
      <p:sp>
        <p:nvSpPr>
          <p:cNvPr id="440322" name="Rectangle 2"/>
          <p:cNvSpPr>
            <a:spLocks noGrp="1" noChangeArrowheads="1"/>
          </p:cNvSpPr>
          <p:nvPr>
            <p:ph idx="1"/>
          </p:nvPr>
        </p:nvSpPr>
        <p:spPr>
          <a:solidFill>
            <a:schemeClr val="accent3">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buFont typeface="Times" pitchFamily="34" charset="0"/>
              <a:buNone/>
              <a:defRPr/>
            </a:pPr>
            <a:r>
              <a:rPr lang="en-US" b="1" dirty="0">
                <a:solidFill>
                  <a:srgbClr val="000000"/>
                </a:solidFill>
              </a:rPr>
              <a:t> 	</a:t>
            </a:r>
            <a:r>
              <a:rPr lang="en-US" sz="2400" b="1" dirty="0">
                <a:solidFill>
                  <a:srgbClr val="000000"/>
                </a:solidFill>
              </a:rPr>
              <a:t>As before, Colonial Heritage’s supplier of hardwood will only be able to supply 2,000 board feet this month. Assume the company follows the plan we have proposed. Up to how much should Colonial Heritage be willing to pay above the usual price to obtain more hardwood?</a:t>
            </a:r>
          </a:p>
          <a:p>
            <a:pPr lvl="1">
              <a:buFont typeface="Wingdings" pitchFamily="2" charset="2"/>
              <a:buNone/>
              <a:defRPr/>
            </a:pPr>
            <a:r>
              <a:rPr lang="en-US" sz="2400" b="1" dirty="0">
                <a:solidFill>
                  <a:schemeClr val="tx2">
                    <a:lumMod val="40000"/>
                    <a:lumOff val="60000"/>
                  </a:schemeClr>
                </a:solidFill>
              </a:rPr>
              <a:t>a. $40 per board foot</a:t>
            </a:r>
          </a:p>
          <a:p>
            <a:pPr lvl="1">
              <a:buFont typeface="Wingdings" pitchFamily="2" charset="2"/>
              <a:buNone/>
              <a:defRPr/>
            </a:pPr>
            <a:r>
              <a:rPr lang="en-US" sz="2400" b="1" dirty="0">
                <a:solidFill>
                  <a:schemeClr val="tx2">
                    <a:lumMod val="40000"/>
                    <a:lumOff val="60000"/>
                  </a:schemeClr>
                </a:solidFill>
              </a:rPr>
              <a:t>b. $25 per board foot</a:t>
            </a:r>
          </a:p>
          <a:p>
            <a:pPr lvl="1">
              <a:buFont typeface="Wingdings" pitchFamily="2" charset="2"/>
              <a:buNone/>
              <a:defRPr/>
            </a:pPr>
            <a:r>
              <a:rPr lang="en-US" sz="2400" b="1" dirty="0">
                <a:solidFill>
                  <a:srgbClr val="000000"/>
                </a:solidFill>
              </a:rPr>
              <a:t>c. $20 per board foot</a:t>
            </a:r>
          </a:p>
          <a:p>
            <a:pPr lvl="1">
              <a:buFont typeface="Wingdings" pitchFamily="2" charset="2"/>
              <a:buNone/>
              <a:defRPr/>
            </a:pPr>
            <a:r>
              <a:rPr lang="en-US" sz="2400" b="1" dirty="0">
                <a:solidFill>
                  <a:schemeClr val="tx2">
                    <a:lumMod val="40000"/>
                    <a:lumOff val="60000"/>
                  </a:schemeClr>
                </a:solidFill>
              </a:rPr>
              <a:t>d. Zero</a:t>
            </a:r>
          </a:p>
        </p:txBody>
      </p:sp>
      <p:sp>
        <p:nvSpPr>
          <p:cNvPr id="79876" name="Text Box 4"/>
          <p:cNvSpPr txBox="1">
            <a:spLocks noChangeArrowheads="1"/>
          </p:cNvSpPr>
          <p:nvPr/>
        </p:nvSpPr>
        <p:spPr bwMode="auto">
          <a:xfrm>
            <a:off x="504825" y="1600200"/>
            <a:ext cx="8153400" cy="2236788"/>
          </a:xfrm>
          <a:prstGeom prst="rect">
            <a:avLst/>
          </a:prstGeom>
          <a:solidFill>
            <a:srgbClr val="EBF7FF"/>
          </a:solidFill>
          <a:ln w="9525">
            <a:solidFill>
              <a:schemeClr val="tx2"/>
            </a:solidFill>
            <a:miter lim="800000"/>
            <a:headEnd/>
            <a:tailEnd/>
          </a:ln>
          <a:effectLst>
            <a:outerShdw dist="35921" dir="2700000" algn="ctr" rotWithShape="0">
              <a:srgbClr val="000000"/>
            </a:outerShdw>
          </a:effec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spcBef>
                <a:spcPct val="50000"/>
              </a:spcBef>
            </a:pPr>
            <a:r>
              <a:rPr lang="en-US" altLang="en-US" sz="2800" b="1">
                <a:solidFill>
                  <a:schemeClr val="tx2"/>
                </a:solidFill>
              </a:rPr>
              <a:t>The additional wood would be used to make tables. In this use, each board foot of additional wood will allow the company to earn an additional $20 of contribution margin and profit.</a:t>
            </a:r>
          </a:p>
        </p:txBody>
      </p:sp>
      <p:sp>
        <p:nvSpPr>
          <p:cNvPr id="440325" name="Oval 5"/>
          <p:cNvSpPr>
            <a:spLocks noChangeArrowheads="1"/>
          </p:cNvSpPr>
          <p:nvPr/>
        </p:nvSpPr>
        <p:spPr bwMode="auto">
          <a:xfrm>
            <a:off x="762000" y="4648200"/>
            <a:ext cx="533400" cy="533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25"/>
                                        </p:tgtEl>
                                        <p:attrNameLst>
                                          <p:attrName>style.visibility</p:attrName>
                                        </p:attrNameLst>
                                      </p:cBhvr>
                                      <p:to>
                                        <p:strVal val="visible"/>
                                      </p:to>
                                    </p:set>
                                    <p:anim calcmode="lin" valueType="num">
                                      <p:cBhvr additive="base">
                                        <p:cTn id="7" dur="500" fill="hold"/>
                                        <p:tgtEl>
                                          <p:spTgt spid="440325"/>
                                        </p:tgtEl>
                                        <p:attrNameLst>
                                          <p:attrName>ppt_x</p:attrName>
                                        </p:attrNameLst>
                                      </p:cBhvr>
                                      <p:tavLst>
                                        <p:tav tm="0">
                                          <p:val>
                                            <p:strVal val="0-#ppt_w/2"/>
                                          </p:val>
                                        </p:tav>
                                        <p:tav tm="100000">
                                          <p:val>
                                            <p:strVal val="#ppt_x"/>
                                          </p:val>
                                        </p:tav>
                                      </p:tavLst>
                                    </p:anim>
                                    <p:anim calcmode="lin" valueType="num">
                                      <p:cBhvr additive="base">
                                        <p:cTn id="8" dur="500" fill="hold"/>
                                        <p:tgtEl>
                                          <p:spTgt spid="440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p:spPr>
        <p:txBody>
          <a:bodyPr lIns="90488" tIns="44450" rIns="90488" bIns="44450"/>
          <a:lstStyle/>
          <a:p>
            <a:r>
              <a:rPr lang="en-US" altLang="en-US" smtClean="0"/>
              <a:t>Managing Constraints</a:t>
            </a:r>
          </a:p>
        </p:txBody>
      </p:sp>
      <p:sp>
        <p:nvSpPr>
          <p:cNvPr id="88067" name="Rectangle 5"/>
          <p:cNvSpPr>
            <a:spLocks noChangeArrowheads="1"/>
          </p:cNvSpPr>
          <p:nvPr/>
        </p:nvSpPr>
        <p:spPr bwMode="auto">
          <a:xfrm>
            <a:off x="152400" y="1822450"/>
            <a:ext cx="8839200" cy="4491038"/>
          </a:xfrm>
          <a:prstGeom prst="rect">
            <a:avLst/>
          </a:prstGeom>
          <a:solidFill>
            <a:srgbClr val="EBF7FF"/>
          </a:solidFill>
          <a:ln w="12699">
            <a:solidFill>
              <a:schemeClr val="tx2"/>
            </a:solidFill>
            <a:miter lim="800000"/>
            <a:headEnd/>
            <a:tailEnd/>
          </a:ln>
        </p:spPr>
        <p:txBody>
          <a:bodyPr lIns="90488" tIns="44450" rIns="90488" bIns="44450">
            <a:spAutoFit/>
          </a:bodyPr>
          <a:lstStyle>
            <a:lvl1pPr marL="342900" indent="-342900" eaLnBrk="0" hangingPunct="0">
              <a:defRPr>
                <a:solidFill>
                  <a:schemeClr val="tx1"/>
                </a:solidFill>
                <a:latin typeface="Arial" panose="020B0604020202020204" pitchFamily="34" charset="0"/>
              </a:defRPr>
            </a:lvl1pPr>
            <a:lvl2pPr marL="67945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defRPr/>
            </a:pPr>
            <a:r>
              <a:rPr lang="en-US" sz="2200" b="1" dirty="0" smtClean="0">
                <a:solidFill>
                  <a:schemeClr val="accent4"/>
                </a:solidFill>
              </a:rPr>
              <a:t>It is often possible for a manager to increase the capacity of a bottleneck, which is called relaxing (or elevating) the constraint,   in numerous ways such as:</a:t>
            </a:r>
          </a:p>
          <a:p>
            <a:pPr lvl="1" eaLnBrk="1" hangingPunct="1">
              <a:buFontTx/>
              <a:buAutoNum type="arabicPeriod"/>
              <a:defRPr/>
            </a:pPr>
            <a:r>
              <a:rPr lang="en-US" sz="2200" b="1" dirty="0" smtClean="0">
                <a:solidFill>
                  <a:schemeClr val="accent4"/>
                </a:solidFill>
              </a:rPr>
              <a:t>Working overtime on the bottleneck.</a:t>
            </a:r>
          </a:p>
          <a:p>
            <a:pPr lvl="1" eaLnBrk="1" hangingPunct="1">
              <a:buFontTx/>
              <a:buAutoNum type="arabicPeriod"/>
              <a:defRPr/>
            </a:pPr>
            <a:r>
              <a:rPr lang="en-US" sz="2200" b="1" dirty="0" smtClean="0">
                <a:solidFill>
                  <a:schemeClr val="accent4"/>
                </a:solidFill>
              </a:rPr>
              <a:t>Subcontracting some of the processing that would be done  at the bottleneck. </a:t>
            </a:r>
          </a:p>
          <a:p>
            <a:pPr lvl="1" eaLnBrk="1" hangingPunct="1">
              <a:buFontTx/>
              <a:buAutoNum type="arabicPeriod"/>
              <a:defRPr/>
            </a:pPr>
            <a:r>
              <a:rPr lang="en-US" sz="2200" b="1" dirty="0" smtClean="0">
                <a:solidFill>
                  <a:schemeClr val="accent4"/>
                </a:solidFill>
              </a:rPr>
              <a:t>Investing in additional machines at the bottleneck.</a:t>
            </a:r>
          </a:p>
          <a:p>
            <a:pPr lvl="1" eaLnBrk="1" hangingPunct="1">
              <a:buFontTx/>
              <a:buAutoNum type="arabicPeriod"/>
              <a:defRPr/>
            </a:pPr>
            <a:r>
              <a:rPr lang="en-US" sz="2200" b="1" dirty="0" smtClean="0">
                <a:solidFill>
                  <a:schemeClr val="accent4"/>
                </a:solidFill>
              </a:rPr>
              <a:t>Shifting workers from non-bottleneck processes to the bottleneck.</a:t>
            </a:r>
          </a:p>
          <a:p>
            <a:pPr lvl="1" eaLnBrk="1" hangingPunct="1">
              <a:buFontTx/>
              <a:buAutoNum type="arabicPeriod"/>
              <a:defRPr/>
            </a:pPr>
            <a:r>
              <a:rPr lang="en-US" sz="2200" b="1" dirty="0" smtClean="0">
                <a:solidFill>
                  <a:schemeClr val="accent4"/>
                </a:solidFill>
              </a:rPr>
              <a:t>Focusing business process improvement efforts on the bottleneck. </a:t>
            </a:r>
          </a:p>
          <a:p>
            <a:pPr lvl="1" eaLnBrk="1" hangingPunct="1">
              <a:buFontTx/>
              <a:buAutoNum type="arabicPeriod"/>
              <a:defRPr/>
            </a:pPr>
            <a:r>
              <a:rPr lang="en-US" sz="2200" b="1" dirty="0" smtClean="0">
                <a:solidFill>
                  <a:schemeClr val="accent4"/>
                </a:solidFill>
              </a:rPr>
              <a:t>Reducing defective units processed through the bottleneck.</a:t>
            </a:r>
          </a:p>
        </p:txBody>
      </p:sp>
    </p:spTree>
  </p:cSld>
  <p:clrMapOvr>
    <a:masterClrMapping/>
  </p:clrMapOvr>
  <p:transition>
    <p:cover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lstStyle/>
          <a:p>
            <a:pPr eaLnBrk="1" hangingPunct="1"/>
            <a:r>
              <a:rPr lang="en-US" altLang="en-US" smtClean="0"/>
              <a:t>Learning Objective 7</a:t>
            </a:r>
          </a:p>
        </p:txBody>
      </p:sp>
      <p:sp>
        <p:nvSpPr>
          <p:cNvPr id="6" name="Text Box 13"/>
          <p:cNvSpPr txBox="1">
            <a:spLocks noChangeArrowheads="1"/>
          </p:cNvSpPr>
          <p:nvPr/>
        </p:nvSpPr>
        <p:spPr bwMode="auto">
          <a:xfrm>
            <a:off x="1905000" y="2057400"/>
            <a:ext cx="5334000" cy="2708275"/>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an analysis showing whether joint products should be sold at the split-off point or processed further.</a:t>
            </a:r>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p:spPr>
        <p:txBody>
          <a:bodyPr lIns="90488" tIns="44450" rIns="90488" bIns="44450"/>
          <a:lstStyle/>
          <a:p>
            <a:r>
              <a:rPr lang="en-US" altLang="en-US" smtClean="0"/>
              <a:t>Joint Costs</a:t>
            </a:r>
          </a:p>
        </p:txBody>
      </p:sp>
      <p:sp>
        <p:nvSpPr>
          <p:cNvPr id="444419" name="Rectangle 3"/>
          <p:cNvSpPr>
            <a:spLocks noGrp="1" noChangeArrowheads="1"/>
          </p:cNvSpPr>
          <p:nvPr>
            <p:ph type="body" idx="1"/>
          </p:nvPr>
        </p:nvSpPr>
        <p:spPr>
          <a:xfrm>
            <a:off x="609600" y="1447800"/>
            <a:ext cx="8001000" cy="4800600"/>
          </a:xfrm>
          <a:solidFill>
            <a:schemeClr val="tx2">
              <a:lumMod val="20000"/>
              <a:lumOff val="80000"/>
            </a:schemeClr>
          </a:solidFill>
          <a:ln w="12699">
            <a:solidFill>
              <a:srgbClr val="000000"/>
            </a:solidFill>
          </a:ln>
          <a:effectLst>
            <a:outerShdw dist="35921" dir="2700000" algn="ctr" rotWithShape="0">
              <a:srgbClr val="000000"/>
            </a:outerShdw>
          </a:effectLst>
        </p:spPr>
        <p:txBody>
          <a:bodyPr lIns="90488" tIns="44450" rIns="90488" bIns="44450"/>
          <a:lstStyle/>
          <a:p>
            <a:pPr>
              <a:buClrTx/>
              <a:defRPr/>
            </a:pPr>
            <a:r>
              <a:rPr lang="en-US" sz="3200" dirty="0"/>
              <a:t>In some industries, a number of end products are produced from a single raw material input.</a:t>
            </a:r>
          </a:p>
          <a:p>
            <a:pPr>
              <a:buClrTx/>
              <a:defRPr/>
            </a:pPr>
            <a:r>
              <a:rPr lang="en-US" sz="3200" dirty="0"/>
              <a:t>Two or more products produced from a common input are called </a:t>
            </a:r>
            <a:r>
              <a:rPr lang="en-US" sz="3200" dirty="0">
                <a:solidFill>
                  <a:srgbClr val="0000CC"/>
                </a:solidFill>
                <a:effectLst>
                  <a:outerShdw blurRad="38100" dist="38100" dir="2700000" algn="tl">
                    <a:srgbClr val="000000"/>
                  </a:outerShdw>
                </a:effectLst>
              </a:rPr>
              <a:t>joint products</a:t>
            </a:r>
            <a:r>
              <a:rPr lang="en-US" sz="3200" dirty="0">
                <a:solidFill>
                  <a:srgbClr val="0000CC"/>
                </a:solidFill>
              </a:rPr>
              <a:t>.</a:t>
            </a:r>
            <a:endParaRPr lang="en-US" sz="3200" dirty="0"/>
          </a:p>
          <a:p>
            <a:pPr>
              <a:buClrTx/>
              <a:defRPr/>
            </a:pPr>
            <a:r>
              <a:rPr lang="en-US" sz="3200" dirty="0"/>
              <a:t>The point in the manufacturing process where each joint product can be recognized as a separate product is called the </a:t>
            </a:r>
            <a:r>
              <a:rPr lang="en-US" sz="3200" dirty="0">
                <a:solidFill>
                  <a:srgbClr val="0000CC"/>
                </a:solidFill>
                <a:effectLst>
                  <a:outerShdw blurRad="38100" dist="38100" dir="2700000" algn="tl">
                    <a:srgbClr val="000000"/>
                  </a:outerShdw>
                </a:effectLst>
              </a:rPr>
              <a:t>split-off point</a:t>
            </a:r>
            <a:r>
              <a:rPr lang="en-US" sz="3200" dirty="0">
                <a:solidFill>
                  <a:srgbClr val="0000CC"/>
                </a:solidFill>
              </a:rPr>
              <a:t>.</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graphicFrame>
        <p:nvGraphicFramePr>
          <p:cNvPr id="10243" name="Object 2"/>
          <p:cNvGraphicFramePr>
            <a:graphicFrameLocks noChangeAspect="1"/>
          </p:cNvGraphicFramePr>
          <p:nvPr/>
        </p:nvGraphicFramePr>
        <p:xfrm>
          <a:off x="2438400" y="4343400"/>
          <a:ext cx="6561138" cy="2351088"/>
        </p:xfrm>
        <a:graphic>
          <a:graphicData uri="http://schemas.openxmlformats.org/presentationml/2006/ole">
            <mc:AlternateContent xmlns:mc="http://schemas.openxmlformats.org/markup-compatibility/2006">
              <mc:Choice xmlns:v="urn:schemas-microsoft-com:vml" Requires="v">
                <p:oleObj spid="_x0000_s10245" name="Worksheet" r:id="rId4" imgW="4320540" imgH="1516380" progId="Excel.Sheet.8">
                  <p:embed/>
                </p:oleObj>
              </mc:Choice>
              <mc:Fallback>
                <p:oleObj name="Worksheet" r:id="rId4" imgW="4320540" imgH="151638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343400"/>
                        <a:ext cx="6561138"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533400" y="1608138"/>
          <a:ext cx="6553200" cy="2365375"/>
        </p:xfrm>
        <a:graphic>
          <a:graphicData uri="http://schemas.openxmlformats.org/presentationml/2006/ole">
            <mc:AlternateContent xmlns:mc="http://schemas.openxmlformats.org/markup-compatibility/2006">
              <mc:Choice xmlns:v="urn:schemas-microsoft-com:vml" Requires="v">
                <p:oleObj spid="_x0000_s10246" name="Worksheet" r:id="rId6" imgW="4905487" imgH="1695581" progId="Excel.Sheet.8">
                  <p:embed/>
                </p:oleObj>
              </mc:Choice>
              <mc:Fallback>
                <p:oleObj name="Worksheet" r:id="rId6" imgW="4905487" imgH="1695581"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608138"/>
                        <a:ext cx="65532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p:spPr>
        <p:txBody>
          <a:bodyPr lIns="90488" tIns="44450" rIns="90488" bIns="44450"/>
          <a:lstStyle/>
          <a:p>
            <a:r>
              <a:rPr lang="en-US" altLang="en-US" smtClean="0"/>
              <a:t>Joint Products</a:t>
            </a:r>
          </a:p>
        </p:txBody>
      </p:sp>
      <p:sp>
        <p:nvSpPr>
          <p:cNvPr id="83971" name="Oval 3"/>
          <p:cNvSpPr>
            <a:spLocks noChangeArrowheads="1"/>
          </p:cNvSpPr>
          <p:nvPr/>
        </p:nvSpPr>
        <p:spPr bwMode="auto">
          <a:xfrm>
            <a:off x="393700" y="3184525"/>
            <a:ext cx="1346200" cy="812800"/>
          </a:xfrm>
          <a:prstGeom prst="ellipse">
            <a:avLst/>
          </a:prstGeom>
          <a:solidFill>
            <a:srgbClr val="FFFF00"/>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3972" name="Rectangle 4"/>
          <p:cNvSpPr>
            <a:spLocks noChangeArrowheads="1"/>
          </p:cNvSpPr>
          <p:nvPr/>
        </p:nvSpPr>
        <p:spPr bwMode="auto">
          <a:xfrm>
            <a:off x="693738" y="3241675"/>
            <a:ext cx="744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Joint</a:t>
            </a:r>
          </a:p>
          <a:p>
            <a:pPr eaLnBrk="1" hangingPunct="1"/>
            <a:r>
              <a:rPr lang="en-US" altLang="en-US" sz="2000">
                <a:solidFill>
                  <a:srgbClr val="0000CC"/>
                </a:solidFill>
              </a:rPr>
              <a:t>Input</a:t>
            </a:r>
          </a:p>
        </p:txBody>
      </p:sp>
      <p:sp>
        <p:nvSpPr>
          <p:cNvPr id="446469" name="Rectangle 5"/>
          <p:cNvSpPr>
            <a:spLocks noChangeArrowheads="1"/>
          </p:cNvSpPr>
          <p:nvPr/>
        </p:nvSpPr>
        <p:spPr bwMode="auto">
          <a:xfrm>
            <a:off x="2192338" y="3105150"/>
            <a:ext cx="1408112" cy="1016000"/>
          </a:xfrm>
          <a:prstGeom prst="rect">
            <a:avLst/>
          </a:prstGeom>
          <a:solidFill>
            <a:schemeClr val="accent2">
              <a:lumMod val="20000"/>
              <a:lumOff val="80000"/>
            </a:schemeClr>
          </a:solidFill>
          <a:ln w="12699">
            <a:solidFill>
              <a:srgbClr val="0000CC"/>
            </a:solidFill>
            <a:miter lim="800000"/>
            <a:headEnd/>
            <a:tailEnd/>
          </a:ln>
          <a:effectLst/>
        </p:spPr>
        <p:txBody>
          <a:bodyPr wrap="none" lIns="90488" tIns="44450" rIns="90488" bIns="44450">
            <a:spAutoFit/>
          </a:bodyPr>
          <a:lstStyle/>
          <a:p>
            <a:pPr algn="ctr">
              <a:defRPr/>
            </a:pPr>
            <a:r>
              <a:rPr lang="en-US" sz="2000" dirty="0">
                <a:latin typeface="Arial" charset="0"/>
              </a:rPr>
              <a:t>Common</a:t>
            </a:r>
          </a:p>
          <a:p>
            <a:pPr algn="ctr">
              <a:defRPr/>
            </a:pPr>
            <a:r>
              <a:rPr lang="en-US" sz="2000" dirty="0">
                <a:latin typeface="Arial" charset="0"/>
              </a:rPr>
              <a:t>Production</a:t>
            </a:r>
          </a:p>
          <a:p>
            <a:pPr algn="ctr">
              <a:defRPr/>
            </a:pPr>
            <a:r>
              <a:rPr lang="en-US" sz="2000" dirty="0">
                <a:latin typeface="Arial" charset="0"/>
              </a:rPr>
              <a:t>Process</a:t>
            </a:r>
          </a:p>
        </p:txBody>
      </p:sp>
      <p:sp>
        <p:nvSpPr>
          <p:cNvPr id="83974" name="Line 6"/>
          <p:cNvSpPr>
            <a:spLocks noChangeShapeType="1"/>
          </p:cNvSpPr>
          <p:nvPr/>
        </p:nvSpPr>
        <p:spPr bwMode="auto">
          <a:xfrm>
            <a:off x="1758950" y="3606800"/>
            <a:ext cx="3683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3975" name="Line 7"/>
          <p:cNvSpPr>
            <a:spLocks noChangeShapeType="1"/>
          </p:cNvSpPr>
          <p:nvPr/>
        </p:nvSpPr>
        <p:spPr bwMode="auto">
          <a:xfrm flipV="1">
            <a:off x="3663950" y="2686050"/>
            <a:ext cx="673100" cy="9271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3976" name="Line 8"/>
          <p:cNvSpPr>
            <a:spLocks noChangeShapeType="1"/>
          </p:cNvSpPr>
          <p:nvPr/>
        </p:nvSpPr>
        <p:spPr bwMode="auto">
          <a:xfrm>
            <a:off x="3663950" y="3606800"/>
            <a:ext cx="4445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3977" name="Line 9"/>
          <p:cNvSpPr>
            <a:spLocks noChangeShapeType="1"/>
          </p:cNvSpPr>
          <p:nvPr/>
        </p:nvSpPr>
        <p:spPr bwMode="auto">
          <a:xfrm>
            <a:off x="3663950" y="3613150"/>
            <a:ext cx="749300" cy="9017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3978" name="Rectangle 10"/>
          <p:cNvSpPr>
            <a:spLocks noChangeArrowheads="1"/>
          </p:cNvSpPr>
          <p:nvPr/>
        </p:nvSpPr>
        <p:spPr bwMode="auto">
          <a:xfrm>
            <a:off x="2984500" y="5649913"/>
            <a:ext cx="1393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rgbClr val="0000CC"/>
                </a:solidFill>
              </a:rPr>
              <a:t>Split-Off</a:t>
            </a:r>
          </a:p>
          <a:p>
            <a:pPr algn="ctr" eaLnBrk="1" hangingPunct="1"/>
            <a:r>
              <a:rPr lang="en-US" altLang="en-US" sz="2400" b="1">
                <a:solidFill>
                  <a:srgbClr val="0000CC"/>
                </a:solidFill>
              </a:rPr>
              <a:t>Point</a:t>
            </a:r>
          </a:p>
        </p:txBody>
      </p:sp>
      <p:sp>
        <p:nvSpPr>
          <p:cNvPr id="83979" name="Line 11"/>
          <p:cNvSpPr>
            <a:spLocks noChangeShapeType="1"/>
          </p:cNvSpPr>
          <p:nvPr/>
        </p:nvSpPr>
        <p:spPr bwMode="auto">
          <a:xfrm>
            <a:off x="3675063" y="3613150"/>
            <a:ext cx="0" cy="1968500"/>
          </a:xfrm>
          <a:prstGeom prst="line">
            <a:avLst/>
          </a:prstGeom>
          <a:noFill/>
          <a:ln w="38100">
            <a:solidFill>
              <a:srgbClr val="FF0000"/>
            </a:solidFill>
            <a:prstDash val="dash"/>
            <a:round/>
            <a:headEnd type="triangle" w="med" len="me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83980" name="Group 13"/>
          <p:cNvGrpSpPr>
            <a:grpSpLocks/>
          </p:cNvGrpSpPr>
          <p:nvPr/>
        </p:nvGrpSpPr>
        <p:grpSpPr bwMode="auto">
          <a:xfrm>
            <a:off x="457200" y="4064000"/>
            <a:ext cx="1219200" cy="2362200"/>
            <a:chOff x="387" y="2496"/>
            <a:chExt cx="552" cy="1008"/>
          </a:xfrm>
        </p:grpSpPr>
        <p:sp>
          <p:nvSpPr>
            <p:cNvPr id="83991" name="Oval 14"/>
            <p:cNvSpPr>
              <a:spLocks noChangeArrowheads="1"/>
            </p:cNvSpPr>
            <p:nvPr/>
          </p:nvSpPr>
          <p:spPr bwMode="auto">
            <a:xfrm>
              <a:off x="630" y="2933"/>
              <a:ext cx="27" cy="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nvGrpSpPr>
            <p:cNvPr id="83992" name="Group 15"/>
            <p:cNvGrpSpPr>
              <a:grpSpLocks/>
            </p:cNvGrpSpPr>
            <p:nvPr/>
          </p:nvGrpSpPr>
          <p:grpSpPr bwMode="auto">
            <a:xfrm>
              <a:off x="531" y="2936"/>
              <a:ext cx="212" cy="568"/>
              <a:chOff x="531" y="2936"/>
              <a:chExt cx="212" cy="568"/>
            </a:xfrm>
          </p:grpSpPr>
          <p:grpSp>
            <p:nvGrpSpPr>
              <p:cNvPr id="84016" name="Group 16"/>
              <p:cNvGrpSpPr>
                <a:grpSpLocks/>
              </p:cNvGrpSpPr>
              <p:nvPr/>
            </p:nvGrpSpPr>
            <p:grpSpPr bwMode="auto">
              <a:xfrm>
                <a:off x="531" y="2964"/>
                <a:ext cx="212" cy="540"/>
                <a:chOff x="531" y="2964"/>
                <a:chExt cx="212" cy="540"/>
              </a:xfrm>
            </p:grpSpPr>
            <p:grpSp>
              <p:nvGrpSpPr>
                <p:cNvPr id="84020" name="Group 17"/>
                <p:cNvGrpSpPr>
                  <a:grpSpLocks/>
                </p:cNvGrpSpPr>
                <p:nvPr/>
              </p:nvGrpSpPr>
              <p:grpSpPr bwMode="auto">
                <a:xfrm>
                  <a:off x="546" y="3014"/>
                  <a:ext cx="185" cy="490"/>
                  <a:chOff x="546" y="3014"/>
                  <a:chExt cx="185" cy="490"/>
                </a:xfrm>
              </p:grpSpPr>
              <p:grpSp>
                <p:nvGrpSpPr>
                  <p:cNvPr id="84062" name="Group 18"/>
                  <p:cNvGrpSpPr>
                    <a:grpSpLocks/>
                  </p:cNvGrpSpPr>
                  <p:nvPr/>
                </p:nvGrpSpPr>
                <p:grpSpPr bwMode="auto">
                  <a:xfrm>
                    <a:off x="561" y="3044"/>
                    <a:ext cx="112" cy="215"/>
                    <a:chOff x="561" y="3044"/>
                    <a:chExt cx="112" cy="215"/>
                  </a:xfrm>
                </p:grpSpPr>
                <p:sp>
                  <p:nvSpPr>
                    <p:cNvPr id="84095" name="Freeform 19"/>
                    <p:cNvSpPr>
                      <a:spLocks/>
                    </p:cNvSpPr>
                    <p:nvPr/>
                  </p:nvSpPr>
                  <p:spPr bwMode="auto">
                    <a:xfrm>
                      <a:off x="561" y="3044"/>
                      <a:ext cx="109" cy="214"/>
                    </a:xfrm>
                    <a:custGeom>
                      <a:avLst/>
                      <a:gdLst>
                        <a:gd name="T0" fmla="*/ 0 w 433"/>
                        <a:gd name="T1" fmla="*/ 0 h 859"/>
                        <a:gd name="T2" fmla="*/ 0 w 433"/>
                        <a:gd name="T3" fmla="*/ 0 h 859"/>
                        <a:gd name="T4" fmla="*/ 0 w 433"/>
                        <a:gd name="T5" fmla="*/ 0 h 859"/>
                        <a:gd name="T6" fmla="*/ 0 w 433"/>
                        <a:gd name="T7" fmla="*/ 0 h 859"/>
                        <a:gd name="T8" fmla="*/ 0 w 433"/>
                        <a:gd name="T9" fmla="*/ 0 h 859"/>
                        <a:gd name="T10" fmla="*/ 0 60000 65536"/>
                        <a:gd name="T11" fmla="*/ 0 60000 65536"/>
                        <a:gd name="T12" fmla="*/ 0 60000 65536"/>
                        <a:gd name="T13" fmla="*/ 0 60000 65536"/>
                        <a:gd name="T14" fmla="*/ 0 60000 65536"/>
                        <a:gd name="T15" fmla="*/ 0 w 433"/>
                        <a:gd name="T16" fmla="*/ 0 h 859"/>
                        <a:gd name="T17" fmla="*/ 433 w 433"/>
                        <a:gd name="T18" fmla="*/ 859 h 859"/>
                      </a:gdLst>
                      <a:ahLst/>
                      <a:cxnLst>
                        <a:cxn ang="T10">
                          <a:pos x="T0" y="T1"/>
                        </a:cxn>
                        <a:cxn ang="T11">
                          <a:pos x="T2" y="T3"/>
                        </a:cxn>
                        <a:cxn ang="T12">
                          <a:pos x="T4" y="T5"/>
                        </a:cxn>
                        <a:cxn ang="T13">
                          <a:pos x="T6" y="T7"/>
                        </a:cxn>
                        <a:cxn ang="T14">
                          <a:pos x="T8" y="T9"/>
                        </a:cxn>
                      </a:cxnLst>
                      <a:rect l="T15" t="T16" r="T17" b="T18"/>
                      <a:pathLst>
                        <a:path w="433" h="859">
                          <a:moveTo>
                            <a:pt x="428" y="0"/>
                          </a:moveTo>
                          <a:lnTo>
                            <a:pt x="4" y="735"/>
                          </a:lnTo>
                          <a:lnTo>
                            <a:pt x="0" y="859"/>
                          </a:lnTo>
                          <a:lnTo>
                            <a:pt x="433" y="106"/>
                          </a:lnTo>
                          <a:lnTo>
                            <a:pt x="428"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6" name="Freeform 20"/>
                    <p:cNvSpPr>
                      <a:spLocks/>
                    </p:cNvSpPr>
                    <p:nvPr/>
                  </p:nvSpPr>
                  <p:spPr bwMode="auto">
                    <a:xfrm>
                      <a:off x="561" y="3068"/>
                      <a:ext cx="112" cy="191"/>
                    </a:xfrm>
                    <a:custGeom>
                      <a:avLst/>
                      <a:gdLst>
                        <a:gd name="T0" fmla="*/ 0 w 447"/>
                        <a:gd name="T1" fmla="*/ 0 h 764"/>
                        <a:gd name="T2" fmla="*/ 0 w 447"/>
                        <a:gd name="T3" fmla="*/ 0 h 764"/>
                        <a:gd name="T4" fmla="*/ 0 w 447"/>
                        <a:gd name="T5" fmla="*/ 0 h 764"/>
                        <a:gd name="T6" fmla="*/ 0 w 447"/>
                        <a:gd name="T7" fmla="*/ 0 h 764"/>
                        <a:gd name="T8" fmla="*/ 0 w 447"/>
                        <a:gd name="T9" fmla="*/ 0 h 764"/>
                        <a:gd name="T10" fmla="*/ 0 60000 65536"/>
                        <a:gd name="T11" fmla="*/ 0 60000 65536"/>
                        <a:gd name="T12" fmla="*/ 0 60000 65536"/>
                        <a:gd name="T13" fmla="*/ 0 60000 65536"/>
                        <a:gd name="T14" fmla="*/ 0 60000 65536"/>
                        <a:gd name="T15" fmla="*/ 0 w 447"/>
                        <a:gd name="T16" fmla="*/ 0 h 764"/>
                        <a:gd name="T17" fmla="*/ 447 w 447"/>
                        <a:gd name="T18" fmla="*/ 764 h 764"/>
                      </a:gdLst>
                      <a:ahLst/>
                      <a:cxnLst>
                        <a:cxn ang="T10">
                          <a:pos x="T0" y="T1"/>
                        </a:cxn>
                        <a:cxn ang="T11">
                          <a:pos x="T2" y="T3"/>
                        </a:cxn>
                        <a:cxn ang="T12">
                          <a:pos x="T4" y="T5"/>
                        </a:cxn>
                        <a:cxn ang="T13">
                          <a:pos x="T6" y="T7"/>
                        </a:cxn>
                        <a:cxn ang="T14">
                          <a:pos x="T8" y="T9"/>
                        </a:cxn>
                      </a:cxnLst>
                      <a:rect l="T15" t="T16" r="T17" b="T18"/>
                      <a:pathLst>
                        <a:path w="447" h="764">
                          <a:moveTo>
                            <a:pt x="17" y="749"/>
                          </a:moveTo>
                          <a:lnTo>
                            <a:pt x="0" y="764"/>
                          </a:lnTo>
                          <a:lnTo>
                            <a:pt x="435" y="5"/>
                          </a:lnTo>
                          <a:lnTo>
                            <a:pt x="447" y="0"/>
                          </a:lnTo>
                          <a:lnTo>
                            <a:pt x="17" y="74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63" name="Group 21"/>
                  <p:cNvGrpSpPr>
                    <a:grpSpLocks/>
                  </p:cNvGrpSpPr>
                  <p:nvPr/>
                </p:nvGrpSpPr>
                <p:grpSpPr bwMode="auto">
                  <a:xfrm>
                    <a:off x="684" y="3261"/>
                    <a:ext cx="47" cy="201"/>
                    <a:chOff x="684" y="3261"/>
                    <a:chExt cx="47" cy="201"/>
                  </a:xfrm>
                </p:grpSpPr>
                <p:sp>
                  <p:nvSpPr>
                    <p:cNvPr id="84093" name="Freeform 22"/>
                    <p:cNvSpPr>
                      <a:spLocks/>
                    </p:cNvSpPr>
                    <p:nvPr/>
                  </p:nvSpPr>
                  <p:spPr bwMode="auto">
                    <a:xfrm>
                      <a:off x="685" y="3261"/>
                      <a:ext cx="46" cy="199"/>
                    </a:xfrm>
                    <a:custGeom>
                      <a:avLst/>
                      <a:gdLst>
                        <a:gd name="T0" fmla="*/ 0 w 182"/>
                        <a:gd name="T1" fmla="*/ 0 h 796"/>
                        <a:gd name="T2" fmla="*/ 0 w 182"/>
                        <a:gd name="T3" fmla="*/ 0 h 796"/>
                        <a:gd name="T4" fmla="*/ 0 w 182"/>
                        <a:gd name="T5" fmla="*/ 0 h 796"/>
                        <a:gd name="T6" fmla="*/ 0 w 182"/>
                        <a:gd name="T7" fmla="*/ 0 h 796"/>
                        <a:gd name="T8" fmla="*/ 0 w 182"/>
                        <a:gd name="T9" fmla="*/ 0 h 796"/>
                        <a:gd name="T10" fmla="*/ 0 60000 65536"/>
                        <a:gd name="T11" fmla="*/ 0 60000 65536"/>
                        <a:gd name="T12" fmla="*/ 0 60000 65536"/>
                        <a:gd name="T13" fmla="*/ 0 60000 65536"/>
                        <a:gd name="T14" fmla="*/ 0 60000 65536"/>
                        <a:gd name="T15" fmla="*/ 0 w 182"/>
                        <a:gd name="T16" fmla="*/ 0 h 796"/>
                        <a:gd name="T17" fmla="*/ 182 w 182"/>
                        <a:gd name="T18" fmla="*/ 796 h 796"/>
                      </a:gdLst>
                      <a:ahLst/>
                      <a:cxnLst>
                        <a:cxn ang="T10">
                          <a:pos x="T0" y="T1"/>
                        </a:cxn>
                        <a:cxn ang="T11">
                          <a:pos x="T2" y="T3"/>
                        </a:cxn>
                        <a:cxn ang="T12">
                          <a:pos x="T4" y="T5"/>
                        </a:cxn>
                        <a:cxn ang="T13">
                          <a:pos x="T6" y="T7"/>
                        </a:cxn>
                        <a:cxn ang="T14">
                          <a:pos x="T8" y="T9"/>
                        </a:cxn>
                      </a:cxnLst>
                      <a:rect l="T15" t="T16" r="T17" b="T18"/>
                      <a:pathLst>
                        <a:path w="182" h="796">
                          <a:moveTo>
                            <a:pt x="182" y="796"/>
                          </a:moveTo>
                          <a:lnTo>
                            <a:pt x="176" y="652"/>
                          </a:lnTo>
                          <a:lnTo>
                            <a:pt x="0" y="0"/>
                          </a:lnTo>
                          <a:lnTo>
                            <a:pt x="6" y="152"/>
                          </a:lnTo>
                          <a:lnTo>
                            <a:pt x="182" y="796"/>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4" name="Freeform 23"/>
                    <p:cNvSpPr>
                      <a:spLocks/>
                    </p:cNvSpPr>
                    <p:nvPr/>
                  </p:nvSpPr>
                  <p:spPr bwMode="auto">
                    <a:xfrm>
                      <a:off x="684" y="3299"/>
                      <a:ext cx="47" cy="163"/>
                    </a:xfrm>
                    <a:custGeom>
                      <a:avLst/>
                      <a:gdLst>
                        <a:gd name="T0" fmla="*/ 0 w 188"/>
                        <a:gd name="T1" fmla="*/ 0 h 652"/>
                        <a:gd name="T2" fmla="*/ 0 w 188"/>
                        <a:gd name="T3" fmla="*/ 0 h 652"/>
                        <a:gd name="T4" fmla="*/ 0 w 188"/>
                        <a:gd name="T5" fmla="*/ 0 h 652"/>
                        <a:gd name="T6" fmla="*/ 0 w 188"/>
                        <a:gd name="T7" fmla="*/ 0 h 652"/>
                        <a:gd name="T8" fmla="*/ 0 w 188"/>
                        <a:gd name="T9" fmla="*/ 0 h 652"/>
                        <a:gd name="T10" fmla="*/ 0 60000 65536"/>
                        <a:gd name="T11" fmla="*/ 0 60000 65536"/>
                        <a:gd name="T12" fmla="*/ 0 60000 65536"/>
                        <a:gd name="T13" fmla="*/ 0 60000 65536"/>
                        <a:gd name="T14" fmla="*/ 0 60000 65536"/>
                        <a:gd name="T15" fmla="*/ 0 w 188"/>
                        <a:gd name="T16" fmla="*/ 0 h 652"/>
                        <a:gd name="T17" fmla="*/ 188 w 188"/>
                        <a:gd name="T18" fmla="*/ 652 h 652"/>
                      </a:gdLst>
                      <a:ahLst/>
                      <a:cxnLst>
                        <a:cxn ang="T10">
                          <a:pos x="T0" y="T1"/>
                        </a:cxn>
                        <a:cxn ang="T11">
                          <a:pos x="T2" y="T3"/>
                        </a:cxn>
                        <a:cxn ang="T12">
                          <a:pos x="T4" y="T5"/>
                        </a:cxn>
                        <a:cxn ang="T13">
                          <a:pos x="T6" y="T7"/>
                        </a:cxn>
                        <a:cxn ang="T14">
                          <a:pos x="T8" y="T9"/>
                        </a:cxn>
                      </a:cxnLst>
                      <a:rect l="T15" t="T16" r="T17" b="T18"/>
                      <a:pathLst>
                        <a:path w="188" h="652">
                          <a:moveTo>
                            <a:pt x="188" y="639"/>
                          </a:moveTo>
                          <a:lnTo>
                            <a:pt x="175" y="652"/>
                          </a:lnTo>
                          <a:lnTo>
                            <a:pt x="0" y="9"/>
                          </a:lnTo>
                          <a:lnTo>
                            <a:pt x="11" y="0"/>
                          </a:lnTo>
                          <a:lnTo>
                            <a:pt x="188" y="63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64" name="Freeform 24"/>
                  <p:cNvSpPr>
                    <a:spLocks/>
                  </p:cNvSpPr>
                  <p:nvPr/>
                </p:nvSpPr>
                <p:spPr bwMode="auto">
                  <a:xfrm>
                    <a:off x="683" y="3019"/>
                    <a:ext cx="23" cy="233"/>
                  </a:xfrm>
                  <a:custGeom>
                    <a:avLst/>
                    <a:gdLst>
                      <a:gd name="T0" fmla="*/ 0 w 89"/>
                      <a:gd name="T1" fmla="*/ 0 h 932"/>
                      <a:gd name="T2" fmla="*/ 0 w 89"/>
                      <a:gd name="T3" fmla="*/ 0 h 932"/>
                      <a:gd name="T4" fmla="*/ 0 w 89"/>
                      <a:gd name="T5" fmla="*/ 0 h 932"/>
                      <a:gd name="T6" fmla="*/ 0 w 89"/>
                      <a:gd name="T7" fmla="*/ 0 h 932"/>
                      <a:gd name="T8" fmla="*/ 0 w 89"/>
                      <a:gd name="T9" fmla="*/ 0 h 932"/>
                      <a:gd name="T10" fmla="*/ 0 60000 65536"/>
                      <a:gd name="T11" fmla="*/ 0 60000 65536"/>
                      <a:gd name="T12" fmla="*/ 0 60000 65536"/>
                      <a:gd name="T13" fmla="*/ 0 60000 65536"/>
                      <a:gd name="T14" fmla="*/ 0 60000 65536"/>
                      <a:gd name="T15" fmla="*/ 0 w 89"/>
                      <a:gd name="T16" fmla="*/ 0 h 932"/>
                      <a:gd name="T17" fmla="*/ 89 w 89"/>
                      <a:gd name="T18" fmla="*/ 932 h 932"/>
                    </a:gdLst>
                    <a:ahLst/>
                    <a:cxnLst>
                      <a:cxn ang="T10">
                        <a:pos x="T0" y="T1"/>
                      </a:cxn>
                      <a:cxn ang="T11">
                        <a:pos x="T2" y="T3"/>
                      </a:cxn>
                      <a:cxn ang="T12">
                        <a:pos x="T4" y="T5"/>
                      </a:cxn>
                      <a:cxn ang="T13">
                        <a:pos x="T6" y="T7"/>
                      </a:cxn>
                      <a:cxn ang="T14">
                        <a:pos x="T8" y="T9"/>
                      </a:cxn>
                    </a:cxnLst>
                    <a:rect l="T15" t="T16" r="T17" b="T18"/>
                    <a:pathLst>
                      <a:path w="89" h="932">
                        <a:moveTo>
                          <a:pt x="81" y="0"/>
                        </a:moveTo>
                        <a:lnTo>
                          <a:pt x="0" y="779"/>
                        </a:lnTo>
                        <a:lnTo>
                          <a:pt x="16" y="932"/>
                        </a:lnTo>
                        <a:lnTo>
                          <a:pt x="89" y="200"/>
                        </a:lnTo>
                        <a:lnTo>
                          <a:pt x="81"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5" name="Freeform 25"/>
                  <p:cNvSpPr>
                    <a:spLocks/>
                  </p:cNvSpPr>
                  <p:nvPr/>
                </p:nvSpPr>
                <p:spPr bwMode="auto">
                  <a:xfrm>
                    <a:off x="681" y="3019"/>
                    <a:ext cx="23" cy="195"/>
                  </a:xfrm>
                  <a:custGeom>
                    <a:avLst/>
                    <a:gdLst>
                      <a:gd name="T0" fmla="*/ 0 w 94"/>
                      <a:gd name="T1" fmla="*/ 0 h 781"/>
                      <a:gd name="T2" fmla="*/ 0 w 94"/>
                      <a:gd name="T3" fmla="*/ 0 h 781"/>
                      <a:gd name="T4" fmla="*/ 0 w 94"/>
                      <a:gd name="T5" fmla="*/ 0 h 781"/>
                      <a:gd name="T6" fmla="*/ 0 w 94"/>
                      <a:gd name="T7" fmla="*/ 0 h 781"/>
                      <a:gd name="T8" fmla="*/ 0 w 94"/>
                      <a:gd name="T9" fmla="*/ 0 h 781"/>
                      <a:gd name="T10" fmla="*/ 0 60000 65536"/>
                      <a:gd name="T11" fmla="*/ 0 60000 65536"/>
                      <a:gd name="T12" fmla="*/ 0 60000 65536"/>
                      <a:gd name="T13" fmla="*/ 0 60000 65536"/>
                      <a:gd name="T14" fmla="*/ 0 60000 65536"/>
                      <a:gd name="T15" fmla="*/ 0 w 94"/>
                      <a:gd name="T16" fmla="*/ 0 h 781"/>
                      <a:gd name="T17" fmla="*/ 94 w 94"/>
                      <a:gd name="T18" fmla="*/ 781 h 781"/>
                    </a:gdLst>
                    <a:ahLst/>
                    <a:cxnLst>
                      <a:cxn ang="T10">
                        <a:pos x="T0" y="T1"/>
                      </a:cxn>
                      <a:cxn ang="T11">
                        <a:pos x="T2" y="T3"/>
                      </a:cxn>
                      <a:cxn ang="T12">
                        <a:pos x="T4" y="T5"/>
                      </a:cxn>
                      <a:cxn ang="T13">
                        <a:pos x="T6" y="T7"/>
                      </a:cxn>
                      <a:cxn ang="T14">
                        <a:pos x="T8" y="T9"/>
                      </a:cxn>
                    </a:cxnLst>
                    <a:rect l="T15" t="T16" r="T17" b="T18"/>
                    <a:pathLst>
                      <a:path w="94" h="781">
                        <a:moveTo>
                          <a:pt x="94" y="0"/>
                        </a:moveTo>
                        <a:lnTo>
                          <a:pt x="82" y="13"/>
                        </a:lnTo>
                        <a:lnTo>
                          <a:pt x="0" y="781"/>
                        </a:lnTo>
                        <a:lnTo>
                          <a:pt x="12" y="779"/>
                        </a:lnTo>
                        <a:lnTo>
                          <a:pt x="94"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6" name="Freeform 26"/>
                  <p:cNvSpPr>
                    <a:spLocks/>
                  </p:cNvSpPr>
                  <p:nvPr/>
                </p:nvSpPr>
                <p:spPr bwMode="auto">
                  <a:xfrm>
                    <a:off x="695" y="3223"/>
                    <a:ext cx="23" cy="256"/>
                  </a:xfrm>
                  <a:custGeom>
                    <a:avLst/>
                    <a:gdLst>
                      <a:gd name="T0" fmla="*/ 0 w 95"/>
                      <a:gd name="T1" fmla="*/ 0 h 1025"/>
                      <a:gd name="T2" fmla="*/ 0 w 95"/>
                      <a:gd name="T3" fmla="*/ 0 h 1025"/>
                      <a:gd name="T4" fmla="*/ 0 w 95"/>
                      <a:gd name="T5" fmla="*/ 0 h 1025"/>
                      <a:gd name="T6" fmla="*/ 0 w 95"/>
                      <a:gd name="T7" fmla="*/ 0 h 1025"/>
                      <a:gd name="T8" fmla="*/ 0 w 95"/>
                      <a:gd name="T9" fmla="*/ 0 h 1025"/>
                      <a:gd name="T10" fmla="*/ 0 60000 65536"/>
                      <a:gd name="T11" fmla="*/ 0 60000 65536"/>
                      <a:gd name="T12" fmla="*/ 0 60000 65536"/>
                      <a:gd name="T13" fmla="*/ 0 60000 65536"/>
                      <a:gd name="T14" fmla="*/ 0 60000 65536"/>
                      <a:gd name="T15" fmla="*/ 0 w 95"/>
                      <a:gd name="T16" fmla="*/ 0 h 1025"/>
                      <a:gd name="T17" fmla="*/ 95 w 95"/>
                      <a:gd name="T18" fmla="*/ 1025 h 1025"/>
                    </a:gdLst>
                    <a:ahLst/>
                    <a:cxnLst>
                      <a:cxn ang="T10">
                        <a:pos x="T0" y="T1"/>
                      </a:cxn>
                      <a:cxn ang="T11">
                        <a:pos x="T2" y="T3"/>
                      </a:cxn>
                      <a:cxn ang="T12">
                        <a:pos x="T4" y="T5"/>
                      </a:cxn>
                      <a:cxn ang="T13">
                        <a:pos x="T6" y="T7"/>
                      </a:cxn>
                      <a:cxn ang="T14">
                        <a:pos x="T8" y="T9"/>
                      </a:cxn>
                    </a:cxnLst>
                    <a:rect l="T15" t="T16" r="T17" b="T18"/>
                    <a:pathLst>
                      <a:path w="95" h="1025">
                        <a:moveTo>
                          <a:pt x="81" y="0"/>
                        </a:moveTo>
                        <a:lnTo>
                          <a:pt x="0" y="866"/>
                        </a:lnTo>
                        <a:lnTo>
                          <a:pt x="19" y="1025"/>
                        </a:lnTo>
                        <a:lnTo>
                          <a:pt x="95" y="176"/>
                        </a:lnTo>
                        <a:lnTo>
                          <a:pt x="81"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7" name="Freeform 27"/>
                  <p:cNvSpPr>
                    <a:spLocks/>
                  </p:cNvSpPr>
                  <p:nvPr/>
                </p:nvSpPr>
                <p:spPr bwMode="auto">
                  <a:xfrm>
                    <a:off x="692" y="3223"/>
                    <a:ext cx="23" cy="222"/>
                  </a:xfrm>
                  <a:custGeom>
                    <a:avLst/>
                    <a:gdLst>
                      <a:gd name="T0" fmla="*/ 0 w 92"/>
                      <a:gd name="T1" fmla="*/ 0 h 887"/>
                      <a:gd name="T2" fmla="*/ 0 w 92"/>
                      <a:gd name="T3" fmla="*/ 0 h 887"/>
                      <a:gd name="T4" fmla="*/ 0 w 92"/>
                      <a:gd name="T5" fmla="*/ 0 h 887"/>
                      <a:gd name="T6" fmla="*/ 0 w 92"/>
                      <a:gd name="T7" fmla="*/ 0 h 887"/>
                      <a:gd name="T8" fmla="*/ 0 w 92"/>
                      <a:gd name="T9" fmla="*/ 0 h 887"/>
                      <a:gd name="T10" fmla="*/ 0 60000 65536"/>
                      <a:gd name="T11" fmla="*/ 0 60000 65536"/>
                      <a:gd name="T12" fmla="*/ 0 60000 65536"/>
                      <a:gd name="T13" fmla="*/ 0 60000 65536"/>
                      <a:gd name="T14" fmla="*/ 0 60000 65536"/>
                      <a:gd name="T15" fmla="*/ 0 w 92"/>
                      <a:gd name="T16" fmla="*/ 0 h 887"/>
                      <a:gd name="T17" fmla="*/ 92 w 92"/>
                      <a:gd name="T18" fmla="*/ 887 h 887"/>
                    </a:gdLst>
                    <a:ahLst/>
                    <a:cxnLst>
                      <a:cxn ang="T10">
                        <a:pos x="T0" y="T1"/>
                      </a:cxn>
                      <a:cxn ang="T11">
                        <a:pos x="T2" y="T3"/>
                      </a:cxn>
                      <a:cxn ang="T12">
                        <a:pos x="T4" y="T5"/>
                      </a:cxn>
                      <a:cxn ang="T13">
                        <a:pos x="T6" y="T7"/>
                      </a:cxn>
                      <a:cxn ang="T14">
                        <a:pos x="T8" y="T9"/>
                      </a:cxn>
                    </a:cxnLst>
                    <a:rect l="T15" t="T16" r="T17" b="T18"/>
                    <a:pathLst>
                      <a:path w="92" h="887">
                        <a:moveTo>
                          <a:pt x="92" y="0"/>
                        </a:moveTo>
                        <a:lnTo>
                          <a:pt x="78" y="18"/>
                        </a:lnTo>
                        <a:lnTo>
                          <a:pt x="0" y="881"/>
                        </a:lnTo>
                        <a:lnTo>
                          <a:pt x="14" y="887"/>
                        </a:lnTo>
                        <a:lnTo>
                          <a:pt x="92"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8" name="Freeform 28"/>
                  <p:cNvSpPr>
                    <a:spLocks/>
                  </p:cNvSpPr>
                  <p:nvPr/>
                </p:nvSpPr>
                <p:spPr bwMode="auto">
                  <a:xfrm>
                    <a:off x="676" y="3089"/>
                    <a:ext cx="42" cy="133"/>
                  </a:xfrm>
                  <a:custGeom>
                    <a:avLst/>
                    <a:gdLst>
                      <a:gd name="T0" fmla="*/ 0 w 169"/>
                      <a:gd name="T1" fmla="*/ 0 h 532"/>
                      <a:gd name="T2" fmla="*/ 0 w 169"/>
                      <a:gd name="T3" fmla="*/ 0 h 532"/>
                      <a:gd name="T4" fmla="*/ 0 w 169"/>
                      <a:gd name="T5" fmla="*/ 0 h 532"/>
                      <a:gd name="T6" fmla="*/ 0 w 169"/>
                      <a:gd name="T7" fmla="*/ 0 h 532"/>
                      <a:gd name="T8" fmla="*/ 0 w 169"/>
                      <a:gd name="T9" fmla="*/ 0 h 532"/>
                      <a:gd name="T10" fmla="*/ 0 60000 65536"/>
                      <a:gd name="T11" fmla="*/ 0 60000 65536"/>
                      <a:gd name="T12" fmla="*/ 0 60000 65536"/>
                      <a:gd name="T13" fmla="*/ 0 60000 65536"/>
                      <a:gd name="T14" fmla="*/ 0 60000 65536"/>
                      <a:gd name="T15" fmla="*/ 0 w 169"/>
                      <a:gd name="T16" fmla="*/ 0 h 532"/>
                      <a:gd name="T17" fmla="*/ 169 w 169"/>
                      <a:gd name="T18" fmla="*/ 532 h 532"/>
                    </a:gdLst>
                    <a:ahLst/>
                    <a:cxnLst>
                      <a:cxn ang="T10">
                        <a:pos x="T0" y="T1"/>
                      </a:cxn>
                      <a:cxn ang="T11">
                        <a:pos x="T2" y="T3"/>
                      </a:cxn>
                      <a:cxn ang="T12">
                        <a:pos x="T4" y="T5"/>
                      </a:cxn>
                      <a:cxn ang="T13">
                        <a:pos x="T6" y="T7"/>
                      </a:cxn>
                      <a:cxn ang="T14">
                        <a:pos x="T8" y="T9"/>
                      </a:cxn>
                    </a:cxnLst>
                    <a:rect l="T15" t="T16" r="T17" b="T18"/>
                    <a:pathLst>
                      <a:path w="169" h="532">
                        <a:moveTo>
                          <a:pt x="11" y="0"/>
                        </a:moveTo>
                        <a:lnTo>
                          <a:pt x="0" y="9"/>
                        </a:lnTo>
                        <a:lnTo>
                          <a:pt x="161" y="532"/>
                        </a:lnTo>
                        <a:lnTo>
                          <a:pt x="169" y="520"/>
                        </a:lnTo>
                        <a:lnTo>
                          <a:pt x="11"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9" name="Freeform 29"/>
                  <p:cNvSpPr>
                    <a:spLocks/>
                  </p:cNvSpPr>
                  <p:nvPr/>
                </p:nvSpPr>
                <p:spPr bwMode="auto">
                  <a:xfrm>
                    <a:off x="676" y="3049"/>
                    <a:ext cx="43" cy="171"/>
                  </a:xfrm>
                  <a:custGeom>
                    <a:avLst/>
                    <a:gdLst>
                      <a:gd name="T0" fmla="*/ 0 w 170"/>
                      <a:gd name="T1" fmla="*/ 0 h 683"/>
                      <a:gd name="T2" fmla="*/ 0 w 170"/>
                      <a:gd name="T3" fmla="*/ 0 h 683"/>
                      <a:gd name="T4" fmla="*/ 0 w 170"/>
                      <a:gd name="T5" fmla="*/ 0 h 683"/>
                      <a:gd name="T6" fmla="*/ 0 w 170"/>
                      <a:gd name="T7" fmla="*/ 0 h 683"/>
                      <a:gd name="T8" fmla="*/ 0 w 170"/>
                      <a:gd name="T9" fmla="*/ 0 h 683"/>
                      <a:gd name="T10" fmla="*/ 0 60000 65536"/>
                      <a:gd name="T11" fmla="*/ 0 60000 65536"/>
                      <a:gd name="T12" fmla="*/ 0 60000 65536"/>
                      <a:gd name="T13" fmla="*/ 0 60000 65536"/>
                      <a:gd name="T14" fmla="*/ 0 60000 65536"/>
                      <a:gd name="T15" fmla="*/ 0 w 170"/>
                      <a:gd name="T16" fmla="*/ 0 h 683"/>
                      <a:gd name="T17" fmla="*/ 170 w 170"/>
                      <a:gd name="T18" fmla="*/ 683 h 683"/>
                    </a:gdLst>
                    <a:ahLst/>
                    <a:cxnLst>
                      <a:cxn ang="T10">
                        <a:pos x="T0" y="T1"/>
                      </a:cxn>
                      <a:cxn ang="T11">
                        <a:pos x="T2" y="T3"/>
                      </a:cxn>
                      <a:cxn ang="T12">
                        <a:pos x="T4" y="T5"/>
                      </a:cxn>
                      <a:cxn ang="T13">
                        <a:pos x="T6" y="T7"/>
                      </a:cxn>
                      <a:cxn ang="T14">
                        <a:pos x="T8" y="T9"/>
                      </a:cxn>
                    </a:cxnLst>
                    <a:rect l="T15" t="T16" r="T17" b="T18"/>
                    <a:pathLst>
                      <a:path w="170" h="683">
                        <a:moveTo>
                          <a:pt x="170" y="683"/>
                        </a:moveTo>
                        <a:lnTo>
                          <a:pt x="155" y="537"/>
                        </a:lnTo>
                        <a:lnTo>
                          <a:pt x="0" y="0"/>
                        </a:lnTo>
                        <a:lnTo>
                          <a:pt x="8" y="158"/>
                        </a:lnTo>
                        <a:lnTo>
                          <a:pt x="170" y="683"/>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0" name="Freeform 30"/>
                  <p:cNvSpPr>
                    <a:spLocks/>
                  </p:cNvSpPr>
                  <p:nvPr/>
                </p:nvSpPr>
                <p:spPr bwMode="auto">
                  <a:xfrm>
                    <a:off x="676" y="3090"/>
                    <a:ext cx="42" cy="132"/>
                  </a:xfrm>
                  <a:custGeom>
                    <a:avLst/>
                    <a:gdLst>
                      <a:gd name="T0" fmla="*/ 0 w 168"/>
                      <a:gd name="T1" fmla="*/ 0 h 531"/>
                      <a:gd name="T2" fmla="*/ 0 w 168"/>
                      <a:gd name="T3" fmla="*/ 0 h 531"/>
                      <a:gd name="T4" fmla="*/ 0 w 168"/>
                      <a:gd name="T5" fmla="*/ 0 h 531"/>
                      <a:gd name="T6" fmla="*/ 0 w 168"/>
                      <a:gd name="T7" fmla="*/ 0 h 531"/>
                      <a:gd name="T8" fmla="*/ 0 w 168"/>
                      <a:gd name="T9" fmla="*/ 0 h 531"/>
                      <a:gd name="T10" fmla="*/ 0 60000 65536"/>
                      <a:gd name="T11" fmla="*/ 0 60000 65536"/>
                      <a:gd name="T12" fmla="*/ 0 60000 65536"/>
                      <a:gd name="T13" fmla="*/ 0 60000 65536"/>
                      <a:gd name="T14" fmla="*/ 0 60000 65536"/>
                      <a:gd name="T15" fmla="*/ 0 w 168"/>
                      <a:gd name="T16" fmla="*/ 0 h 531"/>
                      <a:gd name="T17" fmla="*/ 168 w 168"/>
                      <a:gd name="T18" fmla="*/ 531 h 531"/>
                    </a:gdLst>
                    <a:ahLst/>
                    <a:cxnLst>
                      <a:cxn ang="T10">
                        <a:pos x="T0" y="T1"/>
                      </a:cxn>
                      <a:cxn ang="T11">
                        <a:pos x="T2" y="T3"/>
                      </a:cxn>
                      <a:cxn ang="T12">
                        <a:pos x="T4" y="T5"/>
                      </a:cxn>
                      <a:cxn ang="T13">
                        <a:pos x="T6" y="T7"/>
                      </a:cxn>
                      <a:cxn ang="T14">
                        <a:pos x="T8" y="T9"/>
                      </a:cxn>
                    </a:cxnLst>
                    <a:rect l="T15" t="T16" r="T17" b="T18"/>
                    <a:pathLst>
                      <a:path w="168" h="531">
                        <a:moveTo>
                          <a:pt x="168" y="508"/>
                        </a:moveTo>
                        <a:lnTo>
                          <a:pt x="158" y="531"/>
                        </a:lnTo>
                        <a:lnTo>
                          <a:pt x="0" y="7"/>
                        </a:lnTo>
                        <a:lnTo>
                          <a:pt x="13" y="0"/>
                        </a:lnTo>
                        <a:lnTo>
                          <a:pt x="168" y="50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1" name="Freeform 31"/>
                  <p:cNvSpPr>
                    <a:spLocks/>
                  </p:cNvSpPr>
                  <p:nvPr/>
                </p:nvSpPr>
                <p:spPr bwMode="auto">
                  <a:xfrm>
                    <a:off x="559" y="3259"/>
                    <a:ext cx="132" cy="235"/>
                  </a:xfrm>
                  <a:custGeom>
                    <a:avLst/>
                    <a:gdLst>
                      <a:gd name="T0" fmla="*/ 0 w 527"/>
                      <a:gd name="T1" fmla="*/ 0 h 939"/>
                      <a:gd name="T2" fmla="*/ 0 w 527"/>
                      <a:gd name="T3" fmla="*/ 0 h 939"/>
                      <a:gd name="T4" fmla="*/ 0 w 527"/>
                      <a:gd name="T5" fmla="*/ 0 h 939"/>
                      <a:gd name="T6" fmla="*/ 0 w 527"/>
                      <a:gd name="T7" fmla="*/ 0 h 939"/>
                      <a:gd name="T8" fmla="*/ 0 w 527"/>
                      <a:gd name="T9" fmla="*/ 0 h 939"/>
                      <a:gd name="T10" fmla="*/ 0 60000 65536"/>
                      <a:gd name="T11" fmla="*/ 0 60000 65536"/>
                      <a:gd name="T12" fmla="*/ 0 60000 65536"/>
                      <a:gd name="T13" fmla="*/ 0 60000 65536"/>
                      <a:gd name="T14" fmla="*/ 0 60000 65536"/>
                      <a:gd name="T15" fmla="*/ 0 w 527"/>
                      <a:gd name="T16" fmla="*/ 0 h 939"/>
                      <a:gd name="T17" fmla="*/ 527 w 527"/>
                      <a:gd name="T18" fmla="*/ 939 h 939"/>
                    </a:gdLst>
                    <a:ahLst/>
                    <a:cxnLst>
                      <a:cxn ang="T10">
                        <a:pos x="T0" y="T1"/>
                      </a:cxn>
                      <a:cxn ang="T11">
                        <a:pos x="T2" y="T3"/>
                      </a:cxn>
                      <a:cxn ang="T12">
                        <a:pos x="T4" y="T5"/>
                      </a:cxn>
                      <a:cxn ang="T13">
                        <a:pos x="T6" y="T7"/>
                      </a:cxn>
                      <a:cxn ang="T14">
                        <a:pos x="T8" y="T9"/>
                      </a:cxn>
                    </a:cxnLst>
                    <a:rect l="T15" t="T16" r="T17" b="T18"/>
                    <a:pathLst>
                      <a:path w="527" h="939">
                        <a:moveTo>
                          <a:pt x="5" y="0"/>
                        </a:moveTo>
                        <a:lnTo>
                          <a:pt x="514" y="814"/>
                        </a:lnTo>
                        <a:lnTo>
                          <a:pt x="527" y="939"/>
                        </a:lnTo>
                        <a:lnTo>
                          <a:pt x="0" y="104"/>
                        </a:lnTo>
                        <a:lnTo>
                          <a:pt x="5"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2" name="Freeform 32"/>
                  <p:cNvSpPr>
                    <a:spLocks/>
                  </p:cNvSpPr>
                  <p:nvPr/>
                </p:nvSpPr>
                <p:spPr bwMode="auto">
                  <a:xfrm>
                    <a:off x="561" y="3256"/>
                    <a:ext cx="128" cy="207"/>
                  </a:xfrm>
                  <a:custGeom>
                    <a:avLst/>
                    <a:gdLst>
                      <a:gd name="T0" fmla="*/ 0 w 513"/>
                      <a:gd name="T1" fmla="*/ 0 h 824"/>
                      <a:gd name="T2" fmla="*/ 0 w 513"/>
                      <a:gd name="T3" fmla="*/ 0 h 824"/>
                      <a:gd name="T4" fmla="*/ 0 w 513"/>
                      <a:gd name="T5" fmla="*/ 0 h 824"/>
                      <a:gd name="T6" fmla="*/ 0 w 513"/>
                      <a:gd name="T7" fmla="*/ 0 h 824"/>
                      <a:gd name="T8" fmla="*/ 0 w 513"/>
                      <a:gd name="T9" fmla="*/ 0 h 824"/>
                      <a:gd name="T10" fmla="*/ 0 60000 65536"/>
                      <a:gd name="T11" fmla="*/ 0 60000 65536"/>
                      <a:gd name="T12" fmla="*/ 0 60000 65536"/>
                      <a:gd name="T13" fmla="*/ 0 60000 65536"/>
                      <a:gd name="T14" fmla="*/ 0 60000 65536"/>
                      <a:gd name="T15" fmla="*/ 0 w 513"/>
                      <a:gd name="T16" fmla="*/ 0 h 824"/>
                      <a:gd name="T17" fmla="*/ 513 w 513"/>
                      <a:gd name="T18" fmla="*/ 824 h 824"/>
                    </a:gdLst>
                    <a:ahLst/>
                    <a:cxnLst>
                      <a:cxn ang="T10">
                        <a:pos x="T0" y="T1"/>
                      </a:cxn>
                      <a:cxn ang="T11">
                        <a:pos x="T2" y="T3"/>
                      </a:cxn>
                      <a:cxn ang="T12">
                        <a:pos x="T4" y="T5"/>
                      </a:cxn>
                      <a:cxn ang="T13">
                        <a:pos x="T6" y="T7"/>
                      </a:cxn>
                      <a:cxn ang="T14">
                        <a:pos x="T8" y="T9"/>
                      </a:cxn>
                    </a:cxnLst>
                    <a:rect l="T15" t="T16" r="T17" b="T18"/>
                    <a:pathLst>
                      <a:path w="513" h="824">
                        <a:moveTo>
                          <a:pt x="513" y="802"/>
                        </a:moveTo>
                        <a:lnTo>
                          <a:pt x="507" y="824"/>
                        </a:lnTo>
                        <a:lnTo>
                          <a:pt x="0" y="11"/>
                        </a:lnTo>
                        <a:lnTo>
                          <a:pt x="12" y="0"/>
                        </a:lnTo>
                        <a:lnTo>
                          <a:pt x="513" y="802"/>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3" name="Freeform 33"/>
                  <p:cNvSpPr>
                    <a:spLocks/>
                  </p:cNvSpPr>
                  <p:nvPr/>
                </p:nvSpPr>
                <p:spPr bwMode="auto">
                  <a:xfrm>
                    <a:off x="552" y="3255"/>
                    <a:ext cx="126" cy="209"/>
                  </a:xfrm>
                  <a:custGeom>
                    <a:avLst/>
                    <a:gdLst>
                      <a:gd name="T0" fmla="*/ 0 w 504"/>
                      <a:gd name="T1" fmla="*/ 0 h 836"/>
                      <a:gd name="T2" fmla="*/ 0 w 504"/>
                      <a:gd name="T3" fmla="*/ 0 h 836"/>
                      <a:gd name="T4" fmla="*/ 0 w 504"/>
                      <a:gd name="T5" fmla="*/ 0 h 836"/>
                      <a:gd name="T6" fmla="*/ 0 w 504"/>
                      <a:gd name="T7" fmla="*/ 0 h 836"/>
                      <a:gd name="T8" fmla="*/ 0 w 504"/>
                      <a:gd name="T9" fmla="*/ 0 h 836"/>
                      <a:gd name="T10" fmla="*/ 0 60000 65536"/>
                      <a:gd name="T11" fmla="*/ 0 60000 65536"/>
                      <a:gd name="T12" fmla="*/ 0 60000 65536"/>
                      <a:gd name="T13" fmla="*/ 0 60000 65536"/>
                      <a:gd name="T14" fmla="*/ 0 60000 65536"/>
                      <a:gd name="T15" fmla="*/ 0 w 504"/>
                      <a:gd name="T16" fmla="*/ 0 h 836"/>
                      <a:gd name="T17" fmla="*/ 504 w 504"/>
                      <a:gd name="T18" fmla="*/ 836 h 836"/>
                    </a:gdLst>
                    <a:ahLst/>
                    <a:cxnLst>
                      <a:cxn ang="T10">
                        <a:pos x="T0" y="T1"/>
                      </a:cxn>
                      <a:cxn ang="T11">
                        <a:pos x="T2" y="T3"/>
                      </a:cxn>
                      <a:cxn ang="T12">
                        <a:pos x="T4" y="T5"/>
                      </a:cxn>
                      <a:cxn ang="T13">
                        <a:pos x="T6" y="T7"/>
                      </a:cxn>
                      <a:cxn ang="T14">
                        <a:pos x="T8" y="T9"/>
                      </a:cxn>
                    </a:cxnLst>
                    <a:rect l="T15" t="T16" r="T17" b="T18"/>
                    <a:pathLst>
                      <a:path w="504" h="836">
                        <a:moveTo>
                          <a:pt x="504" y="0"/>
                        </a:moveTo>
                        <a:lnTo>
                          <a:pt x="503" y="21"/>
                        </a:lnTo>
                        <a:lnTo>
                          <a:pt x="0" y="836"/>
                        </a:lnTo>
                        <a:lnTo>
                          <a:pt x="5" y="811"/>
                        </a:lnTo>
                        <a:lnTo>
                          <a:pt x="504"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074" name="Group 34"/>
                  <p:cNvGrpSpPr>
                    <a:grpSpLocks/>
                  </p:cNvGrpSpPr>
                  <p:nvPr/>
                </p:nvGrpSpPr>
                <p:grpSpPr bwMode="auto">
                  <a:xfrm>
                    <a:off x="569" y="3042"/>
                    <a:ext cx="109" cy="218"/>
                    <a:chOff x="569" y="3042"/>
                    <a:chExt cx="109" cy="218"/>
                  </a:xfrm>
                </p:grpSpPr>
                <p:sp>
                  <p:nvSpPr>
                    <p:cNvPr id="84091" name="Freeform 35"/>
                    <p:cNvSpPr>
                      <a:spLocks/>
                    </p:cNvSpPr>
                    <p:nvPr/>
                  </p:nvSpPr>
                  <p:spPr bwMode="auto">
                    <a:xfrm>
                      <a:off x="569" y="3042"/>
                      <a:ext cx="108" cy="185"/>
                    </a:xfrm>
                    <a:custGeom>
                      <a:avLst/>
                      <a:gdLst>
                        <a:gd name="T0" fmla="*/ 0 w 432"/>
                        <a:gd name="T1" fmla="*/ 0 h 740"/>
                        <a:gd name="T2" fmla="*/ 0 w 432"/>
                        <a:gd name="T3" fmla="*/ 0 h 740"/>
                        <a:gd name="T4" fmla="*/ 0 w 432"/>
                        <a:gd name="T5" fmla="*/ 0 h 740"/>
                        <a:gd name="T6" fmla="*/ 0 w 432"/>
                        <a:gd name="T7" fmla="*/ 0 h 740"/>
                        <a:gd name="T8" fmla="*/ 0 w 432"/>
                        <a:gd name="T9" fmla="*/ 0 h 740"/>
                        <a:gd name="T10" fmla="*/ 0 60000 65536"/>
                        <a:gd name="T11" fmla="*/ 0 60000 65536"/>
                        <a:gd name="T12" fmla="*/ 0 60000 65536"/>
                        <a:gd name="T13" fmla="*/ 0 60000 65536"/>
                        <a:gd name="T14" fmla="*/ 0 60000 65536"/>
                        <a:gd name="T15" fmla="*/ 0 w 432"/>
                        <a:gd name="T16" fmla="*/ 0 h 740"/>
                        <a:gd name="T17" fmla="*/ 432 w 432"/>
                        <a:gd name="T18" fmla="*/ 740 h 740"/>
                      </a:gdLst>
                      <a:ahLst/>
                      <a:cxnLst>
                        <a:cxn ang="T10">
                          <a:pos x="T0" y="T1"/>
                        </a:cxn>
                        <a:cxn ang="T11">
                          <a:pos x="T2" y="T3"/>
                        </a:cxn>
                        <a:cxn ang="T12">
                          <a:pos x="T4" y="T5"/>
                        </a:cxn>
                        <a:cxn ang="T13">
                          <a:pos x="T6" y="T7"/>
                        </a:cxn>
                        <a:cxn ang="T14">
                          <a:pos x="T8" y="T9"/>
                        </a:cxn>
                      </a:cxnLst>
                      <a:rect l="T15" t="T16" r="T17" b="T18"/>
                      <a:pathLst>
                        <a:path w="432" h="740">
                          <a:moveTo>
                            <a:pt x="7" y="0"/>
                          </a:moveTo>
                          <a:lnTo>
                            <a:pt x="0" y="9"/>
                          </a:lnTo>
                          <a:lnTo>
                            <a:pt x="425" y="740"/>
                          </a:lnTo>
                          <a:lnTo>
                            <a:pt x="432" y="730"/>
                          </a:lnTo>
                          <a:lnTo>
                            <a:pt x="7"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2" name="Freeform 36"/>
                    <p:cNvSpPr>
                      <a:spLocks/>
                    </p:cNvSpPr>
                    <p:nvPr/>
                  </p:nvSpPr>
                  <p:spPr bwMode="auto">
                    <a:xfrm>
                      <a:off x="569" y="3044"/>
                      <a:ext cx="109" cy="216"/>
                    </a:xfrm>
                    <a:custGeom>
                      <a:avLst/>
                      <a:gdLst>
                        <a:gd name="T0" fmla="*/ 0 w 438"/>
                        <a:gd name="T1" fmla="*/ 0 h 862"/>
                        <a:gd name="T2" fmla="*/ 0 w 438"/>
                        <a:gd name="T3" fmla="*/ 0 h 862"/>
                        <a:gd name="T4" fmla="*/ 0 w 438"/>
                        <a:gd name="T5" fmla="*/ 0 h 862"/>
                        <a:gd name="T6" fmla="*/ 0 w 438"/>
                        <a:gd name="T7" fmla="*/ 0 h 862"/>
                        <a:gd name="T8" fmla="*/ 0 w 438"/>
                        <a:gd name="T9" fmla="*/ 0 h 862"/>
                        <a:gd name="T10" fmla="*/ 0 60000 65536"/>
                        <a:gd name="T11" fmla="*/ 0 60000 65536"/>
                        <a:gd name="T12" fmla="*/ 0 60000 65536"/>
                        <a:gd name="T13" fmla="*/ 0 60000 65536"/>
                        <a:gd name="T14" fmla="*/ 0 60000 65536"/>
                        <a:gd name="T15" fmla="*/ 0 w 438"/>
                        <a:gd name="T16" fmla="*/ 0 h 862"/>
                        <a:gd name="T17" fmla="*/ 438 w 438"/>
                        <a:gd name="T18" fmla="*/ 862 h 862"/>
                      </a:gdLst>
                      <a:ahLst/>
                      <a:cxnLst>
                        <a:cxn ang="T10">
                          <a:pos x="T0" y="T1"/>
                        </a:cxn>
                        <a:cxn ang="T11">
                          <a:pos x="T2" y="T3"/>
                        </a:cxn>
                        <a:cxn ang="T12">
                          <a:pos x="T4" y="T5"/>
                        </a:cxn>
                        <a:cxn ang="T13">
                          <a:pos x="T6" y="T7"/>
                        </a:cxn>
                        <a:cxn ang="T14">
                          <a:pos x="T8" y="T9"/>
                        </a:cxn>
                      </a:cxnLst>
                      <a:rect l="T15" t="T16" r="T17" b="T18"/>
                      <a:pathLst>
                        <a:path w="438" h="862">
                          <a:moveTo>
                            <a:pt x="2" y="0"/>
                          </a:moveTo>
                          <a:lnTo>
                            <a:pt x="427" y="731"/>
                          </a:lnTo>
                          <a:lnTo>
                            <a:pt x="438" y="862"/>
                          </a:lnTo>
                          <a:lnTo>
                            <a:pt x="0" y="104"/>
                          </a:lnTo>
                          <a:lnTo>
                            <a:pt x="2"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75" name="Freeform 37"/>
                  <p:cNvSpPr>
                    <a:spLocks/>
                  </p:cNvSpPr>
                  <p:nvPr/>
                </p:nvSpPr>
                <p:spPr bwMode="auto">
                  <a:xfrm>
                    <a:off x="551" y="3259"/>
                    <a:ext cx="130" cy="235"/>
                  </a:xfrm>
                  <a:custGeom>
                    <a:avLst/>
                    <a:gdLst>
                      <a:gd name="T0" fmla="*/ 0 w 516"/>
                      <a:gd name="T1" fmla="*/ 0 h 938"/>
                      <a:gd name="T2" fmla="*/ 0 w 516"/>
                      <a:gd name="T3" fmla="*/ 0 h 938"/>
                      <a:gd name="T4" fmla="*/ 0 w 516"/>
                      <a:gd name="T5" fmla="*/ 0 h 938"/>
                      <a:gd name="T6" fmla="*/ 0 w 516"/>
                      <a:gd name="T7" fmla="*/ 0 h 938"/>
                      <a:gd name="T8" fmla="*/ 0 w 516"/>
                      <a:gd name="T9" fmla="*/ 0 h 938"/>
                      <a:gd name="T10" fmla="*/ 0 60000 65536"/>
                      <a:gd name="T11" fmla="*/ 0 60000 65536"/>
                      <a:gd name="T12" fmla="*/ 0 60000 65536"/>
                      <a:gd name="T13" fmla="*/ 0 60000 65536"/>
                      <a:gd name="T14" fmla="*/ 0 60000 65536"/>
                      <a:gd name="T15" fmla="*/ 0 w 516"/>
                      <a:gd name="T16" fmla="*/ 0 h 938"/>
                      <a:gd name="T17" fmla="*/ 516 w 516"/>
                      <a:gd name="T18" fmla="*/ 938 h 938"/>
                    </a:gdLst>
                    <a:ahLst/>
                    <a:cxnLst>
                      <a:cxn ang="T10">
                        <a:pos x="T0" y="T1"/>
                      </a:cxn>
                      <a:cxn ang="T11">
                        <a:pos x="T2" y="T3"/>
                      </a:cxn>
                      <a:cxn ang="T12">
                        <a:pos x="T4" y="T5"/>
                      </a:cxn>
                      <a:cxn ang="T13">
                        <a:pos x="T6" y="T7"/>
                      </a:cxn>
                      <a:cxn ang="T14">
                        <a:pos x="T8" y="T9"/>
                      </a:cxn>
                    </a:cxnLst>
                    <a:rect l="T15" t="T16" r="T17" b="T18"/>
                    <a:pathLst>
                      <a:path w="516" h="938">
                        <a:moveTo>
                          <a:pt x="507" y="0"/>
                        </a:moveTo>
                        <a:lnTo>
                          <a:pt x="3" y="820"/>
                        </a:lnTo>
                        <a:lnTo>
                          <a:pt x="0" y="938"/>
                        </a:lnTo>
                        <a:lnTo>
                          <a:pt x="516" y="100"/>
                        </a:lnTo>
                        <a:lnTo>
                          <a:pt x="507"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76" name="Freeform 38"/>
                  <p:cNvSpPr>
                    <a:spLocks/>
                  </p:cNvSpPr>
                  <p:nvPr/>
                </p:nvSpPr>
                <p:spPr bwMode="auto">
                  <a:xfrm>
                    <a:off x="550" y="3257"/>
                    <a:ext cx="128" cy="208"/>
                  </a:xfrm>
                  <a:custGeom>
                    <a:avLst/>
                    <a:gdLst>
                      <a:gd name="T0" fmla="*/ 0 w 512"/>
                      <a:gd name="T1" fmla="*/ 0 h 833"/>
                      <a:gd name="T2" fmla="*/ 0 w 512"/>
                      <a:gd name="T3" fmla="*/ 0 h 833"/>
                      <a:gd name="T4" fmla="*/ 0 w 512"/>
                      <a:gd name="T5" fmla="*/ 0 h 833"/>
                      <a:gd name="T6" fmla="*/ 0 w 512"/>
                      <a:gd name="T7" fmla="*/ 0 h 833"/>
                      <a:gd name="T8" fmla="*/ 0 w 512"/>
                      <a:gd name="T9" fmla="*/ 0 h 833"/>
                      <a:gd name="T10" fmla="*/ 0 60000 65536"/>
                      <a:gd name="T11" fmla="*/ 0 60000 65536"/>
                      <a:gd name="T12" fmla="*/ 0 60000 65536"/>
                      <a:gd name="T13" fmla="*/ 0 60000 65536"/>
                      <a:gd name="T14" fmla="*/ 0 60000 65536"/>
                      <a:gd name="T15" fmla="*/ 0 w 512"/>
                      <a:gd name="T16" fmla="*/ 0 h 833"/>
                      <a:gd name="T17" fmla="*/ 512 w 512"/>
                      <a:gd name="T18" fmla="*/ 833 h 833"/>
                    </a:gdLst>
                    <a:ahLst/>
                    <a:cxnLst>
                      <a:cxn ang="T10">
                        <a:pos x="T0" y="T1"/>
                      </a:cxn>
                      <a:cxn ang="T11">
                        <a:pos x="T2" y="T3"/>
                      </a:cxn>
                      <a:cxn ang="T12">
                        <a:pos x="T4" y="T5"/>
                      </a:cxn>
                      <a:cxn ang="T13">
                        <a:pos x="T6" y="T7"/>
                      </a:cxn>
                      <a:cxn ang="T14">
                        <a:pos x="T8" y="T9"/>
                      </a:cxn>
                    </a:cxnLst>
                    <a:rect l="T15" t="T16" r="T17" b="T18"/>
                    <a:pathLst>
                      <a:path w="512" h="833">
                        <a:moveTo>
                          <a:pt x="512" y="17"/>
                        </a:moveTo>
                        <a:lnTo>
                          <a:pt x="501" y="0"/>
                        </a:lnTo>
                        <a:lnTo>
                          <a:pt x="0" y="814"/>
                        </a:lnTo>
                        <a:lnTo>
                          <a:pt x="5" y="833"/>
                        </a:lnTo>
                        <a:lnTo>
                          <a:pt x="512" y="17"/>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077" name="Group 39"/>
                  <p:cNvGrpSpPr>
                    <a:grpSpLocks/>
                  </p:cNvGrpSpPr>
                  <p:nvPr/>
                </p:nvGrpSpPr>
                <p:grpSpPr bwMode="auto">
                  <a:xfrm>
                    <a:off x="667" y="3018"/>
                    <a:ext cx="36" cy="483"/>
                    <a:chOff x="667" y="3018"/>
                    <a:chExt cx="36" cy="483"/>
                  </a:xfrm>
                </p:grpSpPr>
                <p:sp>
                  <p:nvSpPr>
                    <p:cNvPr id="84089" name="Freeform 40"/>
                    <p:cNvSpPr>
                      <a:spLocks/>
                    </p:cNvSpPr>
                    <p:nvPr/>
                  </p:nvSpPr>
                  <p:spPr bwMode="auto">
                    <a:xfrm>
                      <a:off x="667" y="3023"/>
                      <a:ext cx="25" cy="478"/>
                    </a:xfrm>
                    <a:custGeom>
                      <a:avLst/>
                      <a:gdLst>
                        <a:gd name="T0" fmla="*/ 0 w 102"/>
                        <a:gd name="T1" fmla="*/ 0 h 1913"/>
                        <a:gd name="T2" fmla="*/ 0 w 102"/>
                        <a:gd name="T3" fmla="*/ 0 h 1913"/>
                        <a:gd name="T4" fmla="*/ 0 w 102"/>
                        <a:gd name="T5" fmla="*/ 0 h 1913"/>
                        <a:gd name="T6" fmla="*/ 0 w 102"/>
                        <a:gd name="T7" fmla="*/ 0 h 1913"/>
                        <a:gd name="T8" fmla="*/ 0 w 102"/>
                        <a:gd name="T9" fmla="*/ 0 h 1913"/>
                        <a:gd name="T10" fmla="*/ 0 60000 65536"/>
                        <a:gd name="T11" fmla="*/ 0 60000 65536"/>
                        <a:gd name="T12" fmla="*/ 0 60000 65536"/>
                        <a:gd name="T13" fmla="*/ 0 60000 65536"/>
                        <a:gd name="T14" fmla="*/ 0 60000 65536"/>
                        <a:gd name="T15" fmla="*/ 0 w 102"/>
                        <a:gd name="T16" fmla="*/ 0 h 1913"/>
                        <a:gd name="T17" fmla="*/ 102 w 102"/>
                        <a:gd name="T18" fmla="*/ 1913 h 1913"/>
                      </a:gdLst>
                      <a:ahLst/>
                      <a:cxnLst>
                        <a:cxn ang="T10">
                          <a:pos x="T0" y="T1"/>
                        </a:cxn>
                        <a:cxn ang="T11">
                          <a:pos x="T2" y="T3"/>
                        </a:cxn>
                        <a:cxn ang="T12">
                          <a:pos x="T4" y="T5"/>
                        </a:cxn>
                        <a:cxn ang="T13">
                          <a:pos x="T6" y="T7"/>
                        </a:cxn>
                        <a:cxn ang="T14">
                          <a:pos x="T8" y="T9"/>
                        </a:cxn>
                      </a:cxnLst>
                      <a:rect l="T15" t="T16" r="T17" b="T18"/>
                      <a:pathLst>
                        <a:path w="102" h="1913">
                          <a:moveTo>
                            <a:pt x="36" y="0"/>
                          </a:moveTo>
                          <a:lnTo>
                            <a:pt x="102" y="1913"/>
                          </a:lnTo>
                          <a:lnTo>
                            <a:pt x="67" y="1913"/>
                          </a:lnTo>
                          <a:lnTo>
                            <a:pt x="0" y="0"/>
                          </a:lnTo>
                          <a:lnTo>
                            <a:pt x="3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90" name="Freeform 41"/>
                    <p:cNvSpPr>
                      <a:spLocks/>
                    </p:cNvSpPr>
                    <p:nvPr/>
                  </p:nvSpPr>
                  <p:spPr bwMode="auto">
                    <a:xfrm>
                      <a:off x="674" y="3018"/>
                      <a:ext cx="29" cy="483"/>
                    </a:xfrm>
                    <a:custGeom>
                      <a:avLst/>
                      <a:gdLst>
                        <a:gd name="T0" fmla="*/ 0 w 116"/>
                        <a:gd name="T1" fmla="*/ 0 h 1931"/>
                        <a:gd name="T2" fmla="*/ 0 w 116"/>
                        <a:gd name="T3" fmla="*/ 0 h 1931"/>
                        <a:gd name="T4" fmla="*/ 0 w 116"/>
                        <a:gd name="T5" fmla="*/ 0 h 1931"/>
                        <a:gd name="T6" fmla="*/ 0 w 116"/>
                        <a:gd name="T7" fmla="*/ 0 h 1931"/>
                        <a:gd name="T8" fmla="*/ 0 w 116"/>
                        <a:gd name="T9" fmla="*/ 0 h 1931"/>
                        <a:gd name="T10" fmla="*/ 0 60000 65536"/>
                        <a:gd name="T11" fmla="*/ 0 60000 65536"/>
                        <a:gd name="T12" fmla="*/ 0 60000 65536"/>
                        <a:gd name="T13" fmla="*/ 0 60000 65536"/>
                        <a:gd name="T14" fmla="*/ 0 60000 65536"/>
                        <a:gd name="T15" fmla="*/ 0 w 116"/>
                        <a:gd name="T16" fmla="*/ 0 h 1931"/>
                        <a:gd name="T17" fmla="*/ 116 w 116"/>
                        <a:gd name="T18" fmla="*/ 1931 h 1931"/>
                      </a:gdLst>
                      <a:ahLst/>
                      <a:cxnLst>
                        <a:cxn ang="T10">
                          <a:pos x="T0" y="T1"/>
                        </a:cxn>
                        <a:cxn ang="T11">
                          <a:pos x="T2" y="T3"/>
                        </a:cxn>
                        <a:cxn ang="T12">
                          <a:pos x="T4" y="T5"/>
                        </a:cxn>
                        <a:cxn ang="T13">
                          <a:pos x="T6" y="T7"/>
                        </a:cxn>
                        <a:cxn ang="T14">
                          <a:pos x="T8" y="T9"/>
                        </a:cxn>
                      </a:cxnLst>
                      <a:rect l="T15" t="T16" r="T17" b="T18"/>
                      <a:pathLst>
                        <a:path w="116" h="1931">
                          <a:moveTo>
                            <a:pt x="49" y="0"/>
                          </a:moveTo>
                          <a:lnTo>
                            <a:pt x="116" y="1931"/>
                          </a:lnTo>
                          <a:lnTo>
                            <a:pt x="65" y="1931"/>
                          </a:lnTo>
                          <a:lnTo>
                            <a:pt x="0" y="0"/>
                          </a:lnTo>
                          <a:lnTo>
                            <a:pt x="4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78" name="Group 42"/>
                  <p:cNvGrpSpPr>
                    <a:grpSpLocks/>
                  </p:cNvGrpSpPr>
                  <p:nvPr/>
                </p:nvGrpSpPr>
                <p:grpSpPr bwMode="auto">
                  <a:xfrm>
                    <a:off x="630" y="3041"/>
                    <a:ext cx="27" cy="463"/>
                    <a:chOff x="630" y="3041"/>
                    <a:chExt cx="27" cy="463"/>
                  </a:xfrm>
                </p:grpSpPr>
                <p:sp>
                  <p:nvSpPr>
                    <p:cNvPr id="84087" name="Freeform 43"/>
                    <p:cNvSpPr>
                      <a:spLocks/>
                    </p:cNvSpPr>
                    <p:nvPr/>
                  </p:nvSpPr>
                  <p:spPr bwMode="auto">
                    <a:xfrm>
                      <a:off x="630" y="3041"/>
                      <a:ext cx="27" cy="463"/>
                    </a:xfrm>
                    <a:custGeom>
                      <a:avLst/>
                      <a:gdLst>
                        <a:gd name="T0" fmla="*/ 0 w 109"/>
                        <a:gd name="T1" fmla="*/ 0 h 1856"/>
                        <a:gd name="T2" fmla="*/ 0 w 109"/>
                        <a:gd name="T3" fmla="*/ 0 h 1856"/>
                        <a:gd name="T4" fmla="*/ 0 w 109"/>
                        <a:gd name="T5" fmla="*/ 0 h 1856"/>
                        <a:gd name="T6" fmla="*/ 0 w 109"/>
                        <a:gd name="T7" fmla="*/ 0 h 1856"/>
                        <a:gd name="T8" fmla="*/ 0 w 109"/>
                        <a:gd name="T9" fmla="*/ 0 h 1856"/>
                        <a:gd name="T10" fmla="*/ 0 60000 65536"/>
                        <a:gd name="T11" fmla="*/ 0 60000 65536"/>
                        <a:gd name="T12" fmla="*/ 0 60000 65536"/>
                        <a:gd name="T13" fmla="*/ 0 60000 65536"/>
                        <a:gd name="T14" fmla="*/ 0 60000 65536"/>
                        <a:gd name="T15" fmla="*/ 0 w 109"/>
                        <a:gd name="T16" fmla="*/ 0 h 1856"/>
                        <a:gd name="T17" fmla="*/ 109 w 109"/>
                        <a:gd name="T18" fmla="*/ 1856 h 1856"/>
                      </a:gdLst>
                      <a:ahLst/>
                      <a:cxnLst>
                        <a:cxn ang="T10">
                          <a:pos x="T0" y="T1"/>
                        </a:cxn>
                        <a:cxn ang="T11">
                          <a:pos x="T2" y="T3"/>
                        </a:cxn>
                        <a:cxn ang="T12">
                          <a:pos x="T4" y="T5"/>
                        </a:cxn>
                        <a:cxn ang="T13">
                          <a:pos x="T6" y="T7"/>
                        </a:cxn>
                        <a:cxn ang="T14">
                          <a:pos x="T8" y="T9"/>
                        </a:cxn>
                      </a:cxnLst>
                      <a:rect l="T15" t="T16" r="T17" b="T18"/>
                      <a:pathLst>
                        <a:path w="109" h="1856">
                          <a:moveTo>
                            <a:pt x="0" y="1856"/>
                          </a:moveTo>
                          <a:lnTo>
                            <a:pt x="109" y="1856"/>
                          </a:lnTo>
                          <a:lnTo>
                            <a:pt x="109" y="0"/>
                          </a:lnTo>
                          <a:lnTo>
                            <a:pt x="1" y="0"/>
                          </a:lnTo>
                          <a:lnTo>
                            <a:pt x="0" y="1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8" name="Freeform 44"/>
                    <p:cNvSpPr>
                      <a:spLocks/>
                    </p:cNvSpPr>
                    <p:nvPr/>
                  </p:nvSpPr>
                  <p:spPr bwMode="auto">
                    <a:xfrm>
                      <a:off x="634" y="3041"/>
                      <a:ext cx="6" cy="463"/>
                    </a:xfrm>
                    <a:custGeom>
                      <a:avLst/>
                      <a:gdLst>
                        <a:gd name="T0" fmla="*/ 0 w 21"/>
                        <a:gd name="T1" fmla="*/ 0 h 1852"/>
                        <a:gd name="T2" fmla="*/ 0 w 21"/>
                        <a:gd name="T3" fmla="*/ 0 h 1852"/>
                        <a:gd name="T4" fmla="*/ 0 w 21"/>
                        <a:gd name="T5" fmla="*/ 0 h 1852"/>
                        <a:gd name="T6" fmla="*/ 0 w 21"/>
                        <a:gd name="T7" fmla="*/ 0 h 1852"/>
                        <a:gd name="T8" fmla="*/ 0 w 21"/>
                        <a:gd name="T9" fmla="*/ 0 h 1852"/>
                        <a:gd name="T10" fmla="*/ 0 60000 65536"/>
                        <a:gd name="T11" fmla="*/ 0 60000 65536"/>
                        <a:gd name="T12" fmla="*/ 0 60000 65536"/>
                        <a:gd name="T13" fmla="*/ 0 60000 65536"/>
                        <a:gd name="T14" fmla="*/ 0 60000 65536"/>
                        <a:gd name="T15" fmla="*/ 0 w 21"/>
                        <a:gd name="T16" fmla="*/ 0 h 1852"/>
                        <a:gd name="T17" fmla="*/ 21 w 21"/>
                        <a:gd name="T18" fmla="*/ 1852 h 1852"/>
                      </a:gdLst>
                      <a:ahLst/>
                      <a:cxnLst>
                        <a:cxn ang="T10">
                          <a:pos x="T0" y="T1"/>
                        </a:cxn>
                        <a:cxn ang="T11">
                          <a:pos x="T2" y="T3"/>
                        </a:cxn>
                        <a:cxn ang="T12">
                          <a:pos x="T4" y="T5"/>
                        </a:cxn>
                        <a:cxn ang="T13">
                          <a:pos x="T6" y="T7"/>
                        </a:cxn>
                        <a:cxn ang="T14">
                          <a:pos x="T8" y="T9"/>
                        </a:cxn>
                      </a:cxnLst>
                      <a:rect l="T15" t="T16" r="T17" b="T18"/>
                      <a:pathLst>
                        <a:path w="21" h="1852">
                          <a:moveTo>
                            <a:pt x="0" y="10"/>
                          </a:moveTo>
                          <a:lnTo>
                            <a:pt x="0" y="1852"/>
                          </a:lnTo>
                          <a:lnTo>
                            <a:pt x="21" y="1852"/>
                          </a:lnTo>
                          <a:lnTo>
                            <a:pt x="21" y="0"/>
                          </a:lnTo>
                          <a:lnTo>
                            <a:pt x="0"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79" name="Freeform 45"/>
                  <p:cNvSpPr>
                    <a:spLocks/>
                  </p:cNvSpPr>
                  <p:nvPr/>
                </p:nvSpPr>
                <p:spPr bwMode="auto">
                  <a:xfrm>
                    <a:off x="604" y="3054"/>
                    <a:ext cx="106" cy="181"/>
                  </a:xfrm>
                  <a:custGeom>
                    <a:avLst/>
                    <a:gdLst>
                      <a:gd name="T0" fmla="*/ 0 w 424"/>
                      <a:gd name="T1" fmla="*/ 0 h 721"/>
                      <a:gd name="T2" fmla="*/ 0 w 424"/>
                      <a:gd name="T3" fmla="*/ 0 h 721"/>
                      <a:gd name="T4" fmla="*/ 0 w 424"/>
                      <a:gd name="T5" fmla="*/ 0 h 721"/>
                      <a:gd name="T6" fmla="*/ 0 w 424"/>
                      <a:gd name="T7" fmla="*/ 0 h 721"/>
                      <a:gd name="T8" fmla="*/ 0 w 424"/>
                      <a:gd name="T9" fmla="*/ 0 h 721"/>
                      <a:gd name="T10" fmla="*/ 0 60000 65536"/>
                      <a:gd name="T11" fmla="*/ 0 60000 65536"/>
                      <a:gd name="T12" fmla="*/ 0 60000 65536"/>
                      <a:gd name="T13" fmla="*/ 0 60000 65536"/>
                      <a:gd name="T14" fmla="*/ 0 60000 65536"/>
                      <a:gd name="T15" fmla="*/ 0 w 424"/>
                      <a:gd name="T16" fmla="*/ 0 h 721"/>
                      <a:gd name="T17" fmla="*/ 424 w 424"/>
                      <a:gd name="T18" fmla="*/ 721 h 721"/>
                    </a:gdLst>
                    <a:ahLst/>
                    <a:cxnLst>
                      <a:cxn ang="T10">
                        <a:pos x="T0" y="T1"/>
                      </a:cxn>
                      <a:cxn ang="T11">
                        <a:pos x="T2" y="T3"/>
                      </a:cxn>
                      <a:cxn ang="T12">
                        <a:pos x="T4" y="T5"/>
                      </a:cxn>
                      <a:cxn ang="T13">
                        <a:pos x="T6" y="T7"/>
                      </a:cxn>
                      <a:cxn ang="T14">
                        <a:pos x="T8" y="T9"/>
                      </a:cxn>
                    </a:cxnLst>
                    <a:rect l="T15" t="T16" r="T17" b="T18"/>
                    <a:pathLst>
                      <a:path w="424" h="721">
                        <a:moveTo>
                          <a:pt x="418" y="0"/>
                        </a:moveTo>
                        <a:lnTo>
                          <a:pt x="424" y="9"/>
                        </a:lnTo>
                        <a:lnTo>
                          <a:pt x="7" y="721"/>
                        </a:lnTo>
                        <a:lnTo>
                          <a:pt x="0" y="713"/>
                        </a:lnTo>
                        <a:lnTo>
                          <a:pt x="418"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080" name="Group 46"/>
                  <p:cNvGrpSpPr>
                    <a:grpSpLocks/>
                  </p:cNvGrpSpPr>
                  <p:nvPr/>
                </p:nvGrpSpPr>
                <p:grpSpPr bwMode="auto">
                  <a:xfrm>
                    <a:off x="546" y="3270"/>
                    <a:ext cx="49" cy="214"/>
                    <a:chOff x="546" y="3270"/>
                    <a:chExt cx="49" cy="214"/>
                  </a:xfrm>
                </p:grpSpPr>
                <p:sp>
                  <p:nvSpPr>
                    <p:cNvPr id="84085" name="Freeform 47"/>
                    <p:cNvSpPr>
                      <a:spLocks/>
                    </p:cNvSpPr>
                    <p:nvPr/>
                  </p:nvSpPr>
                  <p:spPr bwMode="auto">
                    <a:xfrm>
                      <a:off x="546" y="3270"/>
                      <a:ext cx="48" cy="211"/>
                    </a:xfrm>
                    <a:custGeom>
                      <a:avLst/>
                      <a:gdLst>
                        <a:gd name="T0" fmla="*/ 0 w 190"/>
                        <a:gd name="T1" fmla="*/ 0 h 842"/>
                        <a:gd name="T2" fmla="*/ 0 w 190"/>
                        <a:gd name="T3" fmla="*/ 0 h 842"/>
                        <a:gd name="T4" fmla="*/ 0 w 190"/>
                        <a:gd name="T5" fmla="*/ 0 h 842"/>
                        <a:gd name="T6" fmla="*/ 0 w 190"/>
                        <a:gd name="T7" fmla="*/ 0 h 842"/>
                        <a:gd name="T8" fmla="*/ 0 w 190"/>
                        <a:gd name="T9" fmla="*/ 0 h 842"/>
                        <a:gd name="T10" fmla="*/ 0 60000 65536"/>
                        <a:gd name="T11" fmla="*/ 0 60000 65536"/>
                        <a:gd name="T12" fmla="*/ 0 60000 65536"/>
                        <a:gd name="T13" fmla="*/ 0 60000 65536"/>
                        <a:gd name="T14" fmla="*/ 0 60000 65536"/>
                        <a:gd name="T15" fmla="*/ 0 w 190"/>
                        <a:gd name="T16" fmla="*/ 0 h 842"/>
                        <a:gd name="T17" fmla="*/ 190 w 190"/>
                        <a:gd name="T18" fmla="*/ 842 h 842"/>
                      </a:gdLst>
                      <a:ahLst/>
                      <a:cxnLst>
                        <a:cxn ang="T10">
                          <a:pos x="T0" y="T1"/>
                        </a:cxn>
                        <a:cxn ang="T11">
                          <a:pos x="T2" y="T3"/>
                        </a:cxn>
                        <a:cxn ang="T12">
                          <a:pos x="T4" y="T5"/>
                        </a:cxn>
                        <a:cxn ang="T13">
                          <a:pos x="T6" y="T7"/>
                        </a:cxn>
                        <a:cxn ang="T14">
                          <a:pos x="T8" y="T9"/>
                        </a:cxn>
                      </a:cxnLst>
                      <a:rect l="T15" t="T16" r="T17" b="T18"/>
                      <a:pathLst>
                        <a:path w="190" h="842">
                          <a:moveTo>
                            <a:pt x="0" y="842"/>
                          </a:moveTo>
                          <a:lnTo>
                            <a:pt x="7" y="689"/>
                          </a:lnTo>
                          <a:lnTo>
                            <a:pt x="190" y="0"/>
                          </a:lnTo>
                          <a:lnTo>
                            <a:pt x="185" y="160"/>
                          </a:lnTo>
                          <a:lnTo>
                            <a:pt x="0" y="84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6" name="Freeform 48"/>
                    <p:cNvSpPr>
                      <a:spLocks/>
                    </p:cNvSpPr>
                    <p:nvPr/>
                  </p:nvSpPr>
                  <p:spPr bwMode="auto">
                    <a:xfrm>
                      <a:off x="546" y="3311"/>
                      <a:ext cx="49" cy="173"/>
                    </a:xfrm>
                    <a:custGeom>
                      <a:avLst/>
                      <a:gdLst>
                        <a:gd name="T0" fmla="*/ 0 w 198"/>
                        <a:gd name="T1" fmla="*/ 0 h 690"/>
                        <a:gd name="T2" fmla="*/ 0 w 198"/>
                        <a:gd name="T3" fmla="*/ 0 h 690"/>
                        <a:gd name="T4" fmla="*/ 0 w 198"/>
                        <a:gd name="T5" fmla="*/ 0 h 690"/>
                        <a:gd name="T6" fmla="*/ 0 w 198"/>
                        <a:gd name="T7" fmla="*/ 0 h 690"/>
                        <a:gd name="T8" fmla="*/ 0 w 198"/>
                        <a:gd name="T9" fmla="*/ 0 h 690"/>
                        <a:gd name="T10" fmla="*/ 0 60000 65536"/>
                        <a:gd name="T11" fmla="*/ 0 60000 65536"/>
                        <a:gd name="T12" fmla="*/ 0 60000 65536"/>
                        <a:gd name="T13" fmla="*/ 0 60000 65536"/>
                        <a:gd name="T14" fmla="*/ 0 60000 65536"/>
                        <a:gd name="T15" fmla="*/ 0 w 198"/>
                        <a:gd name="T16" fmla="*/ 0 h 690"/>
                        <a:gd name="T17" fmla="*/ 198 w 198"/>
                        <a:gd name="T18" fmla="*/ 690 h 690"/>
                      </a:gdLst>
                      <a:ahLst/>
                      <a:cxnLst>
                        <a:cxn ang="T10">
                          <a:pos x="T0" y="T1"/>
                        </a:cxn>
                        <a:cxn ang="T11">
                          <a:pos x="T2" y="T3"/>
                        </a:cxn>
                        <a:cxn ang="T12">
                          <a:pos x="T4" y="T5"/>
                        </a:cxn>
                        <a:cxn ang="T13">
                          <a:pos x="T6" y="T7"/>
                        </a:cxn>
                        <a:cxn ang="T14">
                          <a:pos x="T8" y="T9"/>
                        </a:cxn>
                      </a:cxnLst>
                      <a:rect l="T15" t="T16" r="T17" b="T18"/>
                      <a:pathLst>
                        <a:path w="198" h="690">
                          <a:moveTo>
                            <a:pt x="0" y="679"/>
                          </a:moveTo>
                          <a:lnTo>
                            <a:pt x="16" y="690"/>
                          </a:lnTo>
                          <a:lnTo>
                            <a:pt x="198" y="10"/>
                          </a:lnTo>
                          <a:lnTo>
                            <a:pt x="187" y="0"/>
                          </a:lnTo>
                          <a:lnTo>
                            <a:pt x="0" y="67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81" name="Group 49"/>
                  <p:cNvGrpSpPr>
                    <a:grpSpLocks/>
                  </p:cNvGrpSpPr>
                  <p:nvPr/>
                </p:nvGrpSpPr>
                <p:grpSpPr bwMode="auto">
                  <a:xfrm>
                    <a:off x="573" y="3014"/>
                    <a:ext cx="26" cy="247"/>
                    <a:chOff x="573" y="3014"/>
                    <a:chExt cx="26" cy="247"/>
                  </a:xfrm>
                </p:grpSpPr>
                <p:sp>
                  <p:nvSpPr>
                    <p:cNvPr id="84083" name="Freeform 50"/>
                    <p:cNvSpPr>
                      <a:spLocks/>
                    </p:cNvSpPr>
                    <p:nvPr/>
                  </p:nvSpPr>
                  <p:spPr bwMode="auto">
                    <a:xfrm>
                      <a:off x="573" y="3015"/>
                      <a:ext cx="23" cy="246"/>
                    </a:xfrm>
                    <a:custGeom>
                      <a:avLst/>
                      <a:gdLst>
                        <a:gd name="T0" fmla="*/ 0 w 93"/>
                        <a:gd name="T1" fmla="*/ 0 h 986"/>
                        <a:gd name="T2" fmla="*/ 0 w 93"/>
                        <a:gd name="T3" fmla="*/ 0 h 986"/>
                        <a:gd name="T4" fmla="*/ 0 w 93"/>
                        <a:gd name="T5" fmla="*/ 0 h 986"/>
                        <a:gd name="T6" fmla="*/ 0 w 93"/>
                        <a:gd name="T7" fmla="*/ 0 h 986"/>
                        <a:gd name="T8" fmla="*/ 0 w 93"/>
                        <a:gd name="T9" fmla="*/ 0 h 986"/>
                        <a:gd name="T10" fmla="*/ 0 60000 65536"/>
                        <a:gd name="T11" fmla="*/ 0 60000 65536"/>
                        <a:gd name="T12" fmla="*/ 0 60000 65536"/>
                        <a:gd name="T13" fmla="*/ 0 60000 65536"/>
                        <a:gd name="T14" fmla="*/ 0 60000 65536"/>
                        <a:gd name="T15" fmla="*/ 0 w 93"/>
                        <a:gd name="T16" fmla="*/ 0 h 986"/>
                        <a:gd name="T17" fmla="*/ 93 w 93"/>
                        <a:gd name="T18" fmla="*/ 986 h 986"/>
                      </a:gdLst>
                      <a:ahLst/>
                      <a:cxnLst>
                        <a:cxn ang="T10">
                          <a:pos x="T0" y="T1"/>
                        </a:cxn>
                        <a:cxn ang="T11">
                          <a:pos x="T2" y="T3"/>
                        </a:cxn>
                        <a:cxn ang="T12">
                          <a:pos x="T4" y="T5"/>
                        </a:cxn>
                        <a:cxn ang="T13">
                          <a:pos x="T6" y="T7"/>
                        </a:cxn>
                        <a:cxn ang="T14">
                          <a:pos x="T8" y="T9"/>
                        </a:cxn>
                      </a:cxnLst>
                      <a:rect l="T15" t="T16" r="T17" b="T18"/>
                      <a:pathLst>
                        <a:path w="93" h="986">
                          <a:moveTo>
                            <a:pt x="9" y="0"/>
                          </a:moveTo>
                          <a:lnTo>
                            <a:pt x="93" y="825"/>
                          </a:lnTo>
                          <a:lnTo>
                            <a:pt x="76" y="986"/>
                          </a:lnTo>
                          <a:lnTo>
                            <a:pt x="0" y="212"/>
                          </a:lnTo>
                          <a:lnTo>
                            <a:pt x="9"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4" name="Freeform 51"/>
                    <p:cNvSpPr>
                      <a:spLocks/>
                    </p:cNvSpPr>
                    <p:nvPr/>
                  </p:nvSpPr>
                  <p:spPr bwMode="auto">
                    <a:xfrm>
                      <a:off x="575" y="3014"/>
                      <a:ext cx="24" cy="207"/>
                    </a:xfrm>
                    <a:custGeom>
                      <a:avLst/>
                      <a:gdLst>
                        <a:gd name="T0" fmla="*/ 0 w 96"/>
                        <a:gd name="T1" fmla="*/ 0 h 828"/>
                        <a:gd name="T2" fmla="*/ 0 w 96"/>
                        <a:gd name="T3" fmla="*/ 0 h 828"/>
                        <a:gd name="T4" fmla="*/ 0 w 96"/>
                        <a:gd name="T5" fmla="*/ 0 h 828"/>
                        <a:gd name="T6" fmla="*/ 0 w 96"/>
                        <a:gd name="T7" fmla="*/ 0 h 828"/>
                        <a:gd name="T8" fmla="*/ 0 w 96"/>
                        <a:gd name="T9" fmla="*/ 0 h 828"/>
                        <a:gd name="T10" fmla="*/ 0 60000 65536"/>
                        <a:gd name="T11" fmla="*/ 0 60000 65536"/>
                        <a:gd name="T12" fmla="*/ 0 60000 65536"/>
                        <a:gd name="T13" fmla="*/ 0 60000 65536"/>
                        <a:gd name="T14" fmla="*/ 0 60000 65536"/>
                        <a:gd name="T15" fmla="*/ 0 w 96"/>
                        <a:gd name="T16" fmla="*/ 0 h 828"/>
                        <a:gd name="T17" fmla="*/ 96 w 96"/>
                        <a:gd name="T18" fmla="*/ 828 h 828"/>
                      </a:gdLst>
                      <a:ahLst/>
                      <a:cxnLst>
                        <a:cxn ang="T10">
                          <a:pos x="T0" y="T1"/>
                        </a:cxn>
                        <a:cxn ang="T11">
                          <a:pos x="T2" y="T3"/>
                        </a:cxn>
                        <a:cxn ang="T12">
                          <a:pos x="T4" y="T5"/>
                        </a:cxn>
                        <a:cxn ang="T13">
                          <a:pos x="T6" y="T7"/>
                        </a:cxn>
                        <a:cxn ang="T14">
                          <a:pos x="T8" y="T9"/>
                        </a:cxn>
                      </a:cxnLst>
                      <a:rect l="T15" t="T16" r="T17" b="T18"/>
                      <a:pathLst>
                        <a:path w="96" h="828">
                          <a:moveTo>
                            <a:pt x="0" y="0"/>
                          </a:moveTo>
                          <a:lnTo>
                            <a:pt x="13" y="14"/>
                          </a:lnTo>
                          <a:lnTo>
                            <a:pt x="96" y="828"/>
                          </a:lnTo>
                          <a:lnTo>
                            <a:pt x="83" y="826"/>
                          </a:lnTo>
                          <a:lnTo>
                            <a:pt x="0"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82" name="Freeform 52"/>
                  <p:cNvSpPr>
                    <a:spLocks/>
                  </p:cNvSpPr>
                  <p:nvPr/>
                </p:nvSpPr>
                <p:spPr bwMode="auto">
                  <a:xfrm>
                    <a:off x="559" y="3089"/>
                    <a:ext cx="45" cy="140"/>
                  </a:xfrm>
                  <a:custGeom>
                    <a:avLst/>
                    <a:gdLst>
                      <a:gd name="T0" fmla="*/ 0 w 179"/>
                      <a:gd name="T1" fmla="*/ 0 h 561"/>
                      <a:gd name="T2" fmla="*/ 0 w 179"/>
                      <a:gd name="T3" fmla="*/ 0 h 561"/>
                      <a:gd name="T4" fmla="*/ 0 w 179"/>
                      <a:gd name="T5" fmla="*/ 0 h 561"/>
                      <a:gd name="T6" fmla="*/ 0 w 179"/>
                      <a:gd name="T7" fmla="*/ 0 h 561"/>
                      <a:gd name="T8" fmla="*/ 0 w 179"/>
                      <a:gd name="T9" fmla="*/ 0 h 561"/>
                      <a:gd name="T10" fmla="*/ 0 60000 65536"/>
                      <a:gd name="T11" fmla="*/ 0 60000 65536"/>
                      <a:gd name="T12" fmla="*/ 0 60000 65536"/>
                      <a:gd name="T13" fmla="*/ 0 60000 65536"/>
                      <a:gd name="T14" fmla="*/ 0 60000 65536"/>
                      <a:gd name="T15" fmla="*/ 0 w 179"/>
                      <a:gd name="T16" fmla="*/ 0 h 561"/>
                      <a:gd name="T17" fmla="*/ 179 w 179"/>
                      <a:gd name="T18" fmla="*/ 561 h 561"/>
                    </a:gdLst>
                    <a:ahLst/>
                    <a:cxnLst>
                      <a:cxn ang="T10">
                        <a:pos x="T0" y="T1"/>
                      </a:cxn>
                      <a:cxn ang="T11">
                        <a:pos x="T2" y="T3"/>
                      </a:cxn>
                      <a:cxn ang="T12">
                        <a:pos x="T4" y="T5"/>
                      </a:cxn>
                      <a:cxn ang="T13">
                        <a:pos x="T6" y="T7"/>
                      </a:cxn>
                      <a:cxn ang="T14">
                        <a:pos x="T8" y="T9"/>
                      </a:cxn>
                    </a:cxnLst>
                    <a:rect l="T15" t="T16" r="T17" b="T18"/>
                    <a:pathLst>
                      <a:path w="179" h="561">
                        <a:moveTo>
                          <a:pt x="166" y="0"/>
                        </a:moveTo>
                        <a:lnTo>
                          <a:pt x="179" y="8"/>
                        </a:lnTo>
                        <a:lnTo>
                          <a:pt x="9" y="561"/>
                        </a:lnTo>
                        <a:lnTo>
                          <a:pt x="0" y="548"/>
                        </a:lnTo>
                        <a:lnTo>
                          <a:pt x="1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21" name="Group 53"/>
                <p:cNvGrpSpPr>
                  <a:grpSpLocks/>
                </p:cNvGrpSpPr>
                <p:nvPr/>
              </p:nvGrpSpPr>
              <p:grpSpPr bwMode="auto">
                <a:xfrm>
                  <a:off x="531" y="2991"/>
                  <a:ext cx="72" cy="511"/>
                  <a:chOff x="531" y="2991"/>
                  <a:chExt cx="72" cy="511"/>
                </a:xfrm>
              </p:grpSpPr>
              <p:grpSp>
                <p:nvGrpSpPr>
                  <p:cNvPr id="84052" name="Group 54"/>
                  <p:cNvGrpSpPr>
                    <a:grpSpLocks/>
                  </p:cNvGrpSpPr>
                  <p:nvPr/>
                </p:nvGrpSpPr>
                <p:grpSpPr bwMode="auto">
                  <a:xfrm>
                    <a:off x="531" y="2991"/>
                    <a:ext cx="56" cy="511"/>
                    <a:chOff x="531" y="2991"/>
                    <a:chExt cx="56" cy="511"/>
                  </a:xfrm>
                </p:grpSpPr>
                <p:grpSp>
                  <p:nvGrpSpPr>
                    <p:cNvPr id="84056" name="Group 55"/>
                    <p:cNvGrpSpPr>
                      <a:grpSpLocks/>
                    </p:cNvGrpSpPr>
                    <p:nvPr/>
                  </p:nvGrpSpPr>
                  <p:grpSpPr bwMode="auto">
                    <a:xfrm>
                      <a:off x="531" y="2991"/>
                      <a:ext cx="53" cy="510"/>
                      <a:chOff x="531" y="2991"/>
                      <a:chExt cx="53" cy="510"/>
                    </a:xfrm>
                  </p:grpSpPr>
                  <p:sp>
                    <p:nvSpPr>
                      <p:cNvPr id="84060" name="Freeform 56"/>
                      <p:cNvSpPr>
                        <a:spLocks/>
                      </p:cNvSpPr>
                      <p:nvPr/>
                    </p:nvSpPr>
                    <p:spPr bwMode="auto">
                      <a:xfrm>
                        <a:off x="531" y="2991"/>
                        <a:ext cx="42" cy="510"/>
                      </a:xfrm>
                      <a:custGeom>
                        <a:avLst/>
                        <a:gdLst>
                          <a:gd name="T0" fmla="*/ 0 w 167"/>
                          <a:gd name="T1" fmla="*/ 0 h 2036"/>
                          <a:gd name="T2" fmla="*/ 0 w 167"/>
                          <a:gd name="T3" fmla="*/ 0 h 2036"/>
                          <a:gd name="T4" fmla="*/ 0 w 167"/>
                          <a:gd name="T5" fmla="*/ 0 h 2036"/>
                          <a:gd name="T6" fmla="*/ 0 w 167"/>
                          <a:gd name="T7" fmla="*/ 0 h 2036"/>
                          <a:gd name="T8" fmla="*/ 0 w 167"/>
                          <a:gd name="T9" fmla="*/ 0 h 2036"/>
                          <a:gd name="T10" fmla="*/ 0 60000 65536"/>
                          <a:gd name="T11" fmla="*/ 0 60000 65536"/>
                          <a:gd name="T12" fmla="*/ 0 60000 65536"/>
                          <a:gd name="T13" fmla="*/ 0 60000 65536"/>
                          <a:gd name="T14" fmla="*/ 0 60000 65536"/>
                          <a:gd name="T15" fmla="*/ 0 w 167"/>
                          <a:gd name="T16" fmla="*/ 0 h 2036"/>
                          <a:gd name="T17" fmla="*/ 167 w 167"/>
                          <a:gd name="T18" fmla="*/ 2036 h 2036"/>
                        </a:gdLst>
                        <a:ahLst/>
                        <a:cxnLst>
                          <a:cxn ang="T10">
                            <a:pos x="T0" y="T1"/>
                          </a:cxn>
                          <a:cxn ang="T11">
                            <a:pos x="T2" y="T3"/>
                          </a:cxn>
                          <a:cxn ang="T12">
                            <a:pos x="T4" y="T5"/>
                          </a:cxn>
                          <a:cxn ang="T13">
                            <a:pos x="T6" y="T7"/>
                          </a:cxn>
                          <a:cxn ang="T14">
                            <a:pos x="T8" y="T9"/>
                          </a:cxn>
                        </a:cxnLst>
                        <a:rect l="T15" t="T16" r="T17" b="T18"/>
                        <a:pathLst>
                          <a:path w="167" h="2036">
                            <a:moveTo>
                              <a:pt x="130" y="0"/>
                            </a:moveTo>
                            <a:lnTo>
                              <a:pt x="0" y="2036"/>
                            </a:lnTo>
                            <a:lnTo>
                              <a:pt x="36" y="2036"/>
                            </a:lnTo>
                            <a:lnTo>
                              <a:pt x="167" y="43"/>
                            </a:lnTo>
                            <a:lnTo>
                              <a:pt x="13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61" name="Freeform 57"/>
                      <p:cNvSpPr>
                        <a:spLocks/>
                      </p:cNvSpPr>
                      <p:nvPr/>
                    </p:nvSpPr>
                    <p:spPr bwMode="auto">
                      <a:xfrm>
                        <a:off x="539" y="3005"/>
                        <a:ext cx="45" cy="496"/>
                      </a:xfrm>
                      <a:custGeom>
                        <a:avLst/>
                        <a:gdLst>
                          <a:gd name="T0" fmla="*/ 0 w 181"/>
                          <a:gd name="T1" fmla="*/ 0 h 1984"/>
                          <a:gd name="T2" fmla="*/ 0 w 181"/>
                          <a:gd name="T3" fmla="*/ 0 h 1984"/>
                          <a:gd name="T4" fmla="*/ 0 w 181"/>
                          <a:gd name="T5" fmla="*/ 0 h 1984"/>
                          <a:gd name="T6" fmla="*/ 0 w 181"/>
                          <a:gd name="T7" fmla="*/ 0 h 1984"/>
                          <a:gd name="T8" fmla="*/ 0 w 181"/>
                          <a:gd name="T9" fmla="*/ 0 h 1984"/>
                          <a:gd name="T10" fmla="*/ 0 60000 65536"/>
                          <a:gd name="T11" fmla="*/ 0 60000 65536"/>
                          <a:gd name="T12" fmla="*/ 0 60000 65536"/>
                          <a:gd name="T13" fmla="*/ 0 60000 65536"/>
                          <a:gd name="T14" fmla="*/ 0 60000 65536"/>
                          <a:gd name="T15" fmla="*/ 0 w 181"/>
                          <a:gd name="T16" fmla="*/ 0 h 1984"/>
                          <a:gd name="T17" fmla="*/ 181 w 181"/>
                          <a:gd name="T18" fmla="*/ 1984 h 1984"/>
                        </a:gdLst>
                        <a:ahLst/>
                        <a:cxnLst>
                          <a:cxn ang="T10">
                            <a:pos x="T0" y="T1"/>
                          </a:cxn>
                          <a:cxn ang="T11">
                            <a:pos x="T2" y="T3"/>
                          </a:cxn>
                          <a:cxn ang="T12">
                            <a:pos x="T4" y="T5"/>
                          </a:cxn>
                          <a:cxn ang="T13">
                            <a:pos x="T6" y="T7"/>
                          </a:cxn>
                          <a:cxn ang="T14">
                            <a:pos x="T8" y="T9"/>
                          </a:cxn>
                        </a:cxnLst>
                        <a:rect l="T15" t="T16" r="T17" b="T18"/>
                        <a:pathLst>
                          <a:path w="181" h="1984">
                            <a:moveTo>
                              <a:pt x="130" y="0"/>
                            </a:moveTo>
                            <a:lnTo>
                              <a:pt x="0" y="1984"/>
                            </a:lnTo>
                            <a:lnTo>
                              <a:pt x="49" y="1984"/>
                            </a:lnTo>
                            <a:lnTo>
                              <a:pt x="181" y="55"/>
                            </a:lnTo>
                            <a:lnTo>
                              <a:pt x="13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57" name="Group 58"/>
                    <p:cNvGrpSpPr>
                      <a:grpSpLocks/>
                    </p:cNvGrpSpPr>
                    <p:nvPr/>
                  </p:nvGrpSpPr>
                  <p:grpSpPr bwMode="auto">
                    <a:xfrm>
                      <a:off x="559" y="3231"/>
                      <a:ext cx="28" cy="271"/>
                      <a:chOff x="559" y="3231"/>
                      <a:chExt cx="28" cy="271"/>
                    </a:xfrm>
                  </p:grpSpPr>
                  <p:sp>
                    <p:nvSpPr>
                      <p:cNvPr id="84058" name="Freeform 59"/>
                      <p:cNvSpPr>
                        <a:spLocks/>
                      </p:cNvSpPr>
                      <p:nvPr/>
                    </p:nvSpPr>
                    <p:spPr bwMode="auto">
                      <a:xfrm>
                        <a:off x="559" y="3231"/>
                        <a:ext cx="25" cy="271"/>
                      </a:xfrm>
                      <a:custGeom>
                        <a:avLst/>
                        <a:gdLst>
                          <a:gd name="T0" fmla="*/ 0 w 101"/>
                          <a:gd name="T1" fmla="*/ 0 h 1084"/>
                          <a:gd name="T2" fmla="*/ 0 w 101"/>
                          <a:gd name="T3" fmla="*/ 0 h 1084"/>
                          <a:gd name="T4" fmla="*/ 0 w 101"/>
                          <a:gd name="T5" fmla="*/ 0 h 1084"/>
                          <a:gd name="T6" fmla="*/ 0 w 101"/>
                          <a:gd name="T7" fmla="*/ 0 h 1084"/>
                          <a:gd name="T8" fmla="*/ 0 w 101"/>
                          <a:gd name="T9" fmla="*/ 0 h 1084"/>
                          <a:gd name="T10" fmla="*/ 0 60000 65536"/>
                          <a:gd name="T11" fmla="*/ 0 60000 65536"/>
                          <a:gd name="T12" fmla="*/ 0 60000 65536"/>
                          <a:gd name="T13" fmla="*/ 0 60000 65536"/>
                          <a:gd name="T14" fmla="*/ 0 60000 65536"/>
                          <a:gd name="T15" fmla="*/ 0 w 101"/>
                          <a:gd name="T16" fmla="*/ 0 h 1084"/>
                          <a:gd name="T17" fmla="*/ 101 w 101"/>
                          <a:gd name="T18" fmla="*/ 1084 h 1084"/>
                        </a:gdLst>
                        <a:ahLst/>
                        <a:cxnLst>
                          <a:cxn ang="T10">
                            <a:pos x="T0" y="T1"/>
                          </a:cxn>
                          <a:cxn ang="T11">
                            <a:pos x="T2" y="T3"/>
                          </a:cxn>
                          <a:cxn ang="T12">
                            <a:pos x="T4" y="T5"/>
                          </a:cxn>
                          <a:cxn ang="T13">
                            <a:pos x="T6" y="T7"/>
                          </a:cxn>
                          <a:cxn ang="T14">
                            <a:pos x="T8" y="T9"/>
                          </a:cxn>
                        </a:cxnLst>
                        <a:rect l="T15" t="T16" r="T17" b="T18"/>
                        <a:pathLst>
                          <a:path w="101" h="1084">
                            <a:moveTo>
                              <a:pt x="15" y="0"/>
                            </a:moveTo>
                            <a:lnTo>
                              <a:pt x="101" y="917"/>
                            </a:lnTo>
                            <a:lnTo>
                              <a:pt x="81" y="1084"/>
                            </a:lnTo>
                            <a:lnTo>
                              <a:pt x="0" y="186"/>
                            </a:lnTo>
                            <a:lnTo>
                              <a:pt x="15"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9" name="Freeform 60"/>
                      <p:cNvSpPr>
                        <a:spLocks/>
                      </p:cNvSpPr>
                      <p:nvPr/>
                    </p:nvSpPr>
                    <p:spPr bwMode="auto">
                      <a:xfrm>
                        <a:off x="563" y="3231"/>
                        <a:ext cx="24" cy="234"/>
                      </a:xfrm>
                      <a:custGeom>
                        <a:avLst/>
                        <a:gdLst>
                          <a:gd name="T0" fmla="*/ 0 w 96"/>
                          <a:gd name="T1" fmla="*/ 0 h 938"/>
                          <a:gd name="T2" fmla="*/ 0 w 96"/>
                          <a:gd name="T3" fmla="*/ 0 h 938"/>
                          <a:gd name="T4" fmla="*/ 0 w 96"/>
                          <a:gd name="T5" fmla="*/ 0 h 938"/>
                          <a:gd name="T6" fmla="*/ 0 w 96"/>
                          <a:gd name="T7" fmla="*/ 0 h 938"/>
                          <a:gd name="T8" fmla="*/ 0 w 96"/>
                          <a:gd name="T9" fmla="*/ 0 h 938"/>
                          <a:gd name="T10" fmla="*/ 0 60000 65536"/>
                          <a:gd name="T11" fmla="*/ 0 60000 65536"/>
                          <a:gd name="T12" fmla="*/ 0 60000 65536"/>
                          <a:gd name="T13" fmla="*/ 0 60000 65536"/>
                          <a:gd name="T14" fmla="*/ 0 60000 65536"/>
                          <a:gd name="T15" fmla="*/ 0 w 96"/>
                          <a:gd name="T16" fmla="*/ 0 h 938"/>
                          <a:gd name="T17" fmla="*/ 96 w 96"/>
                          <a:gd name="T18" fmla="*/ 938 h 938"/>
                        </a:gdLst>
                        <a:ahLst/>
                        <a:cxnLst>
                          <a:cxn ang="T10">
                            <a:pos x="T0" y="T1"/>
                          </a:cxn>
                          <a:cxn ang="T11">
                            <a:pos x="T2" y="T3"/>
                          </a:cxn>
                          <a:cxn ang="T12">
                            <a:pos x="T4" y="T5"/>
                          </a:cxn>
                          <a:cxn ang="T13">
                            <a:pos x="T6" y="T7"/>
                          </a:cxn>
                          <a:cxn ang="T14">
                            <a:pos x="T8" y="T9"/>
                          </a:cxn>
                        </a:cxnLst>
                        <a:rect l="T15" t="T16" r="T17" b="T18"/>
                        <a:pathLst>
                          <a:path w="96" h="938">
                            <a:moveTo>
                              <a:pt x="0" y="0"/>
                            </a:moveTo>
                            <a:lnTo>
                              <a:pt x="14" y="17"/>
                            </a:lnTo>
                            <a:lnTo>
                              <a:pt x="96" y="932"/>
                            </a:lnTo>
                            <a:lnTo>
                              <a:pt x="85" y="938"/>
                            </a:lnTo>
                            <a:lnTo>
                              <a:pt x="0"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4053" name="Group 61"/>
                  <p:cNvGrpSpPr>
                    <a:grpSpLocks/>
                  </p:cNvGrpSpPr>
                  <p:nvPr/>
                </p:nvGrpSpPr>
                <p:grpSpPr bwMode="auto">
                  <a:xfrm>
                    <a:off x="559" y="3046"/>
                    <a:ext cx="44" cy="183"/>
                    <a:chOff x="559" y="3046"/>
                    <a:chExt cx="44" cy="183"/>
                  </a:xfrm>
                </p:grpSpPr>
                <p:sp>
                  <p:nvSpPr>
                    <p:cNvPr id="84054" name="Freeform 62"/>
                    <p:cNvSpPr>
                      <a:spLocks/>
                    </p:cNvSpPr>
                    <p:nvPr/>
                  </p:nvSpPr>
                  <p:spPr bwMode="auto">
                    <a:xfrm>
                      <a:off x="559" y="3046"/>
                      <a:ext cx="44" cy="181"/>
                    </a:xfrm>
                    <a:custGeom>
                      <a:avLst/>
                      <a:gdLst>
                        <a:gd name="T0" fmla="*/ 0 w 178"/>
                        <a:gd name="T1" fmla="*/ 0 h 722"/>
                        <a:gd name="T2" fmla="*/ 0 w 178"/>
                        <a:gd name="T3" fmla="*/ 0 h 722"/>
                        <a:gd name="T4" fmla="*/ 0 w 178"/>
                        <a:gd name="T5" fmla="*/ 0 h 722"/>
                        <a:gd name="T6" fmla="*/ 0 w 178"/>
                        <a:gd name="T7" fmla="*/ 0 h 722"/>
                        <a:gd name="T8" fmla="*/ 0 w 178"/>
                        <a:gd name="T9" fmla="*/ 0 h 722"/>
                        <a:gd name="T10" fmla="*/ 0 60000 65536"/>
                        <a:gd name="T11" fmla="*/ 0 60000 65536"/>
                        <a:gd name="T12" fmla="*/ 0 60000 65536"/>
                        <a:gd name="T13" fmla="*/ 0 60000 65536"/>
                        <a:gd name="T14" fmla="*/ 0 60000 65536"/>
                        <a:gd name="T15" fmla="*/ 0 w 178"/>
                        <a:gd name="T16" fmla="*/ 0 h 722"/>
                        <a:gd name="T17" fmla="*/ 178 w 178"/>
                        <a:gd name="T18" fmla="*/ 722 h 722"/>
                      </a:gdLst>
                      <a:ahLst/>
                      <a:cxnLst>
                        <a:cxn ang="T10">
                          <a:pos x="T0" y="T1"/>
                        </a:cxn>
                        <a:cxn ang="T11">
                          <a:pos x="T2" y="T3"/>
                        </a:cxn>
                        <a:cxn ang="T12">
                          <a:pos x="T4" y="T5"/>
                        </a:cxn>
                        <a:cxn ang="T13">
                          <a:pos x="T6" y="T7"/>
                        </a:cxn>
                        <a:cxn ang="T14">
                          <a:pos x="T8" y="T9"/>
                        </a:cxn>
                      </a:cxnLst>
                      <a:rect l="T15" t="T16" r="T17" b="T18"/>
                      <a:pathLst>
                        <a:path w="178" h="722">
                          <a:moveTo>
                            <a:pt x="0" y="722"/>
                          </a:moveTo>
                          <a:lnTo>
                            <a:pt x="15" y="568"/>
                          </a:lnTo>
                          <a:lnTo>
                            <a:pt x="178" y="0"/>
                          </a:lnTo>
                          <a:lnTo>
                            <a:pt x="169" y="167"/>
                          </a:lnTo>
                          <a:lnTo>
                            <a:pt x="0" y="72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5" name="Freeform 63"/>
                    <p:cNvSpPr>
                      <a:spLocks/>
                    </p:cNvSpPr>
                    <p:nvPr/>
                  </p:nvSpPr>
                  <p:spPr bwMode="auto">
                    <a:xfrm>
                      <a:off x="559" y="3089"/>
                      <a:ext cx="44" cy="140"/>
                    </a:xfrm>
                    <a:custGeom>
                      <a:avLst/>
                      <a:gdLst>
                        <a:gd name="T0" fmla="*/ 0 w 178"/>
                        <a:gd name="T1" fmla="*/ 0 h 561"/>
                        <a:gd name="T2" fmla="*/ 0 w 178"/>
                        <a:gd name="T3" fmla="*/ 0 h 561"/>
                        <a:gd name="T4" fmla="*/ 0 w 178"/>
                        <a:gd name="T5" fmla="*/ 0 h 561"/>
                        <a:gd name="T6" fmla="*/ 0 w 178"/>
                        <a:gd name="T7" fmla="*/ 0 h 561"/>
                        <a:gd name="T8" fmla="*/ 0 w 178"/>
                        <a:gd name="T9" fmla="*/ 0 h 561"/>
                        <a:gd name="T10" fmla="*/ 0 60000 65536"/>
                        <a:gd name="T11" fmla="*/ 0 60000 65536"/>
                        <a:gd name="T12" fmla="*/ 0 60000 65536"/>
                        <a:gd name="T13" fmla="*/ 0 60000 65536"/>
                        <a:gd name="T14" fmla="*/ 0 60000 65536"/>
                        <a:gd name="T15" fmla="*/ 0 w 178"/>
                        <a:gd name="T16" fmla="*/ 0 h 561"/>
                        <a:gd name="T17" fmla="*/ 178 w 178"/>
                        <a:gd name="T18" fmla="*/ 561 h 561"/>
                      </a:gdLst>
                      <a:ahLst/>
                      <a:cxnLst>
                        <a:cxn ang="T10">
                          <a:pos x="T0" y="T1"/>
                        </a:cxn>
                        <a:cxn ang="T11">
                          <a:pos x="T2" y="T3"/>
                        </a:cxn>
                        <a:cxn ang="T12">
                          <a:pos x="T4" y="T5"/>
                        </a:cxn>
                        <a:cxn ang="T13">
                          <a:pos x="T6" y="T7"/>
                        </a:cxn>
                        <a:cxn ang="T14">
                          <a:pos x="T8" y="T9"/>
                        </a:cxn>
                      </a:cxnLst>
                      <a:rect l="T15" t="T16" r="T17" b="T18"/>
                      <a:pathLst>
                        <a:path w="178" h="561">
                          <a:moveTo>
                            <a:pt x="0" y="548"/>
                          </a:moveTo>
                          <a:lnTo>
                            <a:pt x="12" y="561"/>
                          </a:lnTo>
                          <a:lnTo>
                            <a:pt x="178" y="7"/>
                          </a:lnTo>
                          <a:lnTo>
                            <a:pt x="164" y="0"/>
                          </a:lnTo>
                          <a:lnTo>
                            <a:pt x="0" y="54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4022" name="Group 64"/>
                <p:cNvGrpSpPr>
                  <a:grpSpLocks/>
                </p:cNvGrpSpPr>
                <p:nvPr/>
              </p:nvGrpSpPr>
              <p:grpSpPr bwMode="auto">
                <a:xfrm>
                  <a:off x="575" y="3032"/>
                  <a:ext cx="168" cy="469"/>
                  <a:chOff x="575" y="3032"/>
                  <a:chExt cx="168" cy="469"/>
                </a:xfrm>
              </p:grpSpPr>
              <p:grpSp>
                <p:nvGrpSpPr>
                  <p:cNvPr id="84034" name="Group 65"/>
                  <p:cNvGrpSpPr>
                    <a:grpSpLocks/>
                  </p:cNvGrpSpPr>
                  <p:nvPr/>
                </p:nvGrpSpPr>
                <p:grpSpPr bwMode="auto">
                  <a:xfrm>
                    <a:off x="590" y="3263"/>
                    <a:ext cx="130" cy="232"/>
                    <a:chOff x="590" y="3263"/>
                    <a:chExt cx="130" cy="232"/>
                  </a:xfrm>
                </p:grpSpPr>
                <p:sp>
                  <p:nvSpPr>
                    <p:cNvPr id="84050" name="Freeform 66"/>
                    <p:cNvSpPr>
                      <a:spLocks/>
                    </p:cNvSpPr>
                    <p:nvPr/>
                  </p:nvSpPr>
                  <p:spPr bwMode="auto">
                    <a:xfrm>
                      <a:off x="590" y="3266"/>
                      <a:ext cx="130" cy="229"/>
                    </a:xfrm>
                    <a:custGeom>
                      <a:avLst/>
                      <a:gdLst>
                        <a:gd name="T0" fmla="*/ 0 w 516"/>
                        <a:gd name="T1" fmla="*/ 0 h 917"/>
                        <a:gd name="T2" fmla="*/ 0 w 516"/>
                        <a:gd name="T3" fmla="*/ 0 h 917"/>
                        <a:gd name="T4" fmla="*/ 0 w 516"/>
                        <a:gd name="T5" fmla="*/ 0 h 917"/>
                        <a:gd name="T6" fmla="*/ 0 w 516"/>
                        <a:gd name="T7" fmla="*/ 0 h 917"/>
                        <a:gd name="T8" fmla="*/ 0 w 516"/>
                        <a:gd name="T9" fmla="*/ 0 h 917"/>
                        <a:gd name="T10" fmla="*/ 0 60000 65536"/>
                        <a:gd name="T11" fmla="*/ 0 60000 65536"/>
                        <a:gd name="T12" fmla="*/ 0 60000 65536"/>
                        <a:gd name="T13" fmla="*/ 0 60000 65536"/>
                        <a:gd name="T14" fmla="*/ 0 60000 65536"/>
                        <a:gd name="T15" fmla="*/ 0 w 516"/>
                        <a:gd name="T16" fmla="*/ 0 h 917"/>
                        <a:gd name="T17" fmla="*/ 516 w 516"/>
                        <a:gd name="T18" fmla="*/ 917 h 917"/>
                      </a:gdLst>
                      <a:ahLst/>
                      <a:cxnLst>
                        <a:cxn ang="T10">
                          <a:pos x="T0" y="T1"/>
                        </a:cxn>
                        <a:cxn ang="T11">
                          <a:pos x="T2" y="T3"/>
                        </a:cxn>
                        <a:cxn ang="T12">
                          <a:pos x="T4" y="T5"/>
                        </a:cxn>
                        <a:cxn ang="T13">
                          <a:pos x="T6" y="T7"/>
                        </a:cxn>
                        <a:cxn ang="T14">
                          <a:pos x="T8" y="T9"/>
                        </a:cxn>
                      </a:cxnLst>
                      <a:rect l="T15" t="T16" r="T17" b="T18"/>
                      <a:pathLst>
                        <a:path w="516" h="917">
                          <a:moveTo>
                            <a:pt x="511" y="0"/>
                          </a:moveTo>
                          <a:lnTo>
                            <a:pt x="12" y="794"/>
                          </a:lnTo>
                          <a:lnTo>
                            <a:pt x="0" y="917"/>
                          </a:lnTo>
                          <a:lnTo>
                            <a:pt x="516" y="101"/>
                          </a:lnTo>
                          <a:lnTo>
                            <a:pt x="511"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51" name="Freeform 67"/>
                    <p:cNvSpPr>
                      <a:spLocks/>
                    </p:cNvSpPr>
                    <p:nvPr/>
                  </p:nvSpPr>
                  <p:spPr bwMode="auto">
                    <a:xfrm>
                      <a:off x="592" y="3263"/>
                      <a:ext cx="126" cy="201"/>
                    </a:xfrm>
                    <a:custGeom>
                      <a:avLst/>
                      <a:gdLst>
                        <a:gd name="T0" fmla="*/ 0 w 503"/>
                        <a:gd name="T1" fmla="*/ 0 h 804"/>
                        <a:gd name="T2" fmla="*/ 0 w 503"/>
                        <a:gd name="T3" fmla="*/ 0 h 804"/>
                        <a:gd name="T4" fmla="*/ 0 w 503"/>
                        <a:gd name="T5" fmla="*/ 0 h 804"/>
                        <a:gd name="T6" fmla="*/ 0 w 503"/>
                        <a:gd name="T7" fmla="*/ 0 h 804"/>
                        <a:gd name="T8" fmla="*/ 0 w 503"/>
                        <a:gd name="T9" fmla="*/ 0 h 804"/>
                        <a:gd name="T10" fmla="*/ 0 60000 65536"/>
                        <a:gd name="T11" fmla="*/ 0 60000 65536"/>
                        <a:gd name="T12" fmla="*/ 0 60000 65536"/>
                        <a:gd name="T13" fmla="*/ 0 60000 65536"/>
                        <a:gd name="T14" fmla="*/ 0 60000 65536"/>
                        <a:gd name="T15" fmla="*/ 0 w 503"/>
                        <a:gd name="T16" fmla="*/ 0 h 804"/>
                        <a:gd name="T17" fmla="*/ 503 w 503"/>
                        <a:gd name="T18" fmla="*/ 804 h 804"/>
                      </a:gdLst>
                      <a:ahLst/>
                      <a:cxnLst>
                        <a:cxn ang="T10">
                          <a:pos x="T0" y="T1"/>
                        </a:cxn>
                        <a:cxn ang="T11">
                          <a:pos x="T2" y="T3"/>
                        </a:cxn>
                        <a:cxn ang="T12">
                          <a:pos x="T4" y="T5"/>
                        </a:cxn>
                        <a:cxn ang="T13">
                          <a:pos x="T6" y="T7"/>
                        </a:cxn>
                        <a:cxn ang="T14">
                          <a:pos x="T8" y="T9"/>
                        </a:cxn>
                      </a:cxnLst>
                      <a:rect l="T15" t="T16" r="T17" b="T18"/>
                      <a:pathLst>
                        <a:path w="503" h="804">
                          <a:moveTo>
                            <a:pt x="0" y="783"/>
                          </a:moveTo>
                          <a:lnTo>
                            <a:pt x="5" y="804"/>
                          </a:lnTo>
                          <a:lnTo>
                            <a:pt x="503" y="11"/>
                          </a:lnTo>
                          <a:lnTo>
                            <a:pt x="493" y="0"/>
                          </a:lnTo>
                          <a:lnTo>
                            <a:pt x="0" y="783"/>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35" name="Group 68"/>
                  <p:cNvGrpSpPr>
                    <a:grpSpLocks/>
                  </p:cNvGrpSpPr>
                  <p:nvPr/>
                </p:nvGrpSpPr>
                <p:grpSpPr bwMode="auto">
                  <a:xfrm>
                    <a:off x="575" y="3032"/>
                    <a:ext cx="168" cy="469"/>
                    <a:chOff x="575" y="3032"/>
                    <a:chExt cx="168" cy="469"/>
                  </a:xfrm>
                </p:grpSpPr>
                <p:grpSp>
                  <p:nvGrpSpPr>
                    <p:cNvPr id="84036" name="Group 69"/>
                    <p:cNvGrpSpPr>
                      <a:grpSpLocks/>
                    </p:cNvGrpSpPr>
                    <p:nvPr/>
                  </p:nvGrpSpPr>
                  <p:grpSpPr bwMode="auto">
                    <a:xfrm>
                      <a:off x="601" y="3262"/>
                      <a:ext cx="126" cy="233"/>
                      <a:chOff x="601" y="3262"/>
                      <a:chExt cx="126" cy="233"/>
                    </a:xfrm>
                  </p:grpSpPr>
                  <p:sp>
                    <p:nvSpPr>
                      <p:cNvPr id="84048" name="Freeform 70"/>
                      <p:cNvSpPr>
                        <a:spLocks/>
                      </p:cNvSpPr>
                      <p:nvPr/>
                    </p:nvSpPr>
                    <p:spPr bwMode="auto">
                      <a:xfrm>
                        <a:off x="601" y="3266"/>
                        <a:ext cx="126" cy="229"/>
                      </a:xfrm>
                      <a:custGeom>
                        <a:avLst/>
                        <a:gdLst>
                          <a:gd name="T0" fmla="*/ 0 w 506"/>
                          <a:gd name="T1" fmla="*/ 0 h 915"/>
                          <a:gd name="T2" fmla="*/ 0 w 506"/>
                          <a:gd name="T3" fmla="*/ 0 h 915"/>
                          <a:gd name="T4" fmla="*/ 0 w 506"/>
                          <a:gd name="T5" fmla="*/ 0 h 915"/>
                          <a:gd name="T6" fmla="*/ 0 w 506"/>
                          <a:gd name="T7" fmla="*/ 0 h 915"/>
                          <a:gd name="T8" fmla="*/ 0 w 506"/>
                          <a:gd name="T9" fmla="*/ 0 h 915"/>
                          <a:gd name="T10" fmla="*/ 0 60000 65536"/>
                          <a:gd name="T11" fmla="*/ 0 60000 65536"/>
                          <a:gd name="T12" fmla="*/ 0 60000 65536"/>
                          <a:gd name="T13" fmla="*/ 0 60000 65536"/>
                          <a:gd name="T14" fmla="*/ 0 60000 65536"/>
                          <a:gd name="T15" fmla="*/ 0 w 506"/>
                          <a:gd name="T16" fmla="*/ 0 h 915"/>
                          <a:gd name="T17" fmla="*/ 506 w 506"/>
                          <a:gd name="T18" fmla="*/ 915 h 915"/>
                        </a:gdLst>
                        <a:ahLst/>
                        <a:cxnLst>
                          <a:cxn ang="T10">
                            <a:pos x="T0" y="T1"/>
                          </a:cxn>
                          <a:cxn ang="T11">
                            <a:pos x="T2" y="T3"/>
                          </a:cxn>
                          <a:cxn ang="T12">
                            <a:pos x="T4" y="T5"/>
                          </a:cxn>
                          <a:cxn ang="T13">
                            <a:pos x="T6" y="T7"/>
                          </a:cxn>
                          <a:cxn ang="T14">
                            <a:pos x="T8" y="T9"/>
                          </a:cxn>
                        </a:cxnLst>
                        <a:rect l="T15" t="T16" r="T17" b="T18"/>
                        <a:pathLst>
                          <a:path w="506" h="915">
                            <a:moveTo>
                              <a:pt x="8" y="0"/>
                            </a:moveTo>
                            <a:lnTo>
                              <a:pt x="502" y="799"/>
                            </a:lnTo>
                            <a:lnTo>
                              <a:pt x="506" y="915"/>
                            </a:lnTo>
                            <a:lnTo>
                              <a:pt x="0" y="97"/>
                            </a:lnTo>
                            <a:lnTo>
                              <a:pt x="8"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9" name="Freeform 71"/>
                      <p:cNvSpPr>
                        <a:spLocks/>
                      </p:cNvSpPr>
                      <p:nvPr/>
                    </p:nvSpPr>
                    <p:spPr bwMode="auto">
                      <a:xfrm>
                        <a:off x="603" y="3262"/>
                        <a:ext cx="123" cy="204"/>
                      </a:xfrm>
                      <a:custGeom>
                        <a:avLst/>
                        <a:gdLst>
                          <a:gd name="T0" fmla="*/ 0 w 494"/>
                          <a:gd name="T1" fmla="*/ 0 h 815"/>
                          <a:gd name="T2" fmla="*/ 0 w 494"/>
                          <a:gd name="T3" fmla="*/ 0 h 815"/>
                          <a:gd name="T4" fmla="*/ 0 w 494"/>
                          <a:gd name="T5" fmla="*/ 0 h 815"/>
                          <a:gd name="T6" fmla="*/ 0 w 494"/>
                          <a:gd name="T7" fmla="*/ 0 h 815"/>
                          <a:gd name="T8" fmla="*/ 0 w 494"/>
                          <a:gd name="T9" fmla="*/ 0 h 815"/>
                          <a:gd name="T10" fmla="*/ 0 60000 65536"/>
                          <a:gd name="T11" fmla="*/ 0 60000 65536"/>
                          <a:gd name="T12" fmla="*/ 0 60000 65536"/>
                          <a:gd name="T13" fmla="*/ 0 60000 65536"/>
                          <a:gd name="T14" fmla="*/ 0 60000 65536"/>
                          <a:gd name="T15" fmla="*/ 0 w 494"/>
                          <a:gd name="T16" fmla="*/ 0 h 815"/>
                          <a:gd name="T17" fmla="*/ 494 w 494"/>
                          <a:gd name="T18" fmla="*/ 815 h 815"/>
                        </a:gdLst>
                        <a:ahLst/>
                        <a:cxnLst>
                          <a:cxn ang="T10">
                            <a:pos x="T0" y="T1"/>
                          </a:cxn>
                          <a:cxn ang="T11">
                            <a:pos x="T2" y="T3"/>
                          </a:cxn>
                          <a:cxn ang="T12">
                            <a:pos x="T4" y="T5"/>
                          </a:cxn>
                          <a:cxn ang="T13">
                            <a:pos x="T6" y="T7"/>
                          </a:cxn>
                          <a:cxn ang="T14">
                            <a:pos x="T8" y="T9"/>
                          </a:cxn>
                        </a:cxnLst>
                        <a:rect l="T15" t="T16" r="T17" b="T18"/>
                        <a:pathLst>
                          <a:path w="494" h="815">
                            <a:moveTo>
                              <a:pt x="0" y="0"/>
                            </a:moveTo>
                            <a:lnTo>
                              <a:pt x="1" y="20"/>
                            </a:lnTo>
                            <a:lnTo>
                              <a:pt x="494" y="815"/>
                            </a:lnTo>
                            <a:lnTo>
                              <a:pt x="490" y="792"/>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37" name="Group 72"/>
                    <p:cNvGrpSpPr>
                      <a:grpSpLocks/>
                    </p:cNvGrpSpPr>
                    <p:nvPr/>
                  </p:nvGrpSpPr>
                  <p:grpSpPr bwMode="auto">
                    <a:xfrm>
                      <a:off x="603" y="3056"/>
                      <a:ext cx="115" cy="211"/>
                      <a:chOff x="603" y="3056"/>
                      <a:chExt cx="115" cy="211"/>
                    </a:xfrm>
                  </p:grpSpPr>
                  <p:grpSp>
                    <p:nvGrpSpPr>
                      <p:cNvPr id="84044" name="Group 73"/>
                      <p:cNvGrpSpPr>
                        <a:grpSpLocks/>
                      </p:cNvGrpSpPr>
                      <p:nvPr/>
                    </p:nvGrpSpPr>
                    <p:grpSpPr bwMode="auto">
                      <a:xfrm>
                        <a:off x="603" y="3056"/>
                        <a:ext cx="114" cy="211"/>
                        <a:chOff x="603" y="3056"/>
                        <a:chExt cx="114" cy="211"/>
                      </a:xfrm>
                    </p:grpSpPr>
                    <p:sp>
                      <p:nvSpPr>
                        <p:cNvPr id="84046" name="Freeform 74"/>
                        <p:cNvSpPr>
                          <a:spLocks/>
                        </p:cNvSpPr>
                        <p:nvPr/>
                      </p:nvSpPr>
                      <p:spPr bwMode="auto">
                        <a:xfrm>
                          <a:off x="603" y="3056"/>
                          <a:ext cx="107" cy="211"/>
                        </a:xfrm>
                        <a:custGeom>
                          <a:avLst/>
                          <a:gdLst>
                            <a:gd name="T0" fmla="*/ 0 w 430"/>
                            <a:gd name="T1" fmla="*/ 0 h 842"/>
                            <a:gd name="T2" fmla="*/ 0 w 430"/>
                            <a:gd name="T3" fmla="*/ 0 h 842"/>
                            <a:gd name="T4" fmla="*/ 0 w 430"/>
                            <a:gd name="T5" fmla="*/ 0 h 842"/>
                            <a:gd name="T6" fmla="*/ 0 w 430"/>
                            <a:gd name="T7" fmla="*/ 0 h 842"/>
                            <a:gd name="T8" fmla="*/ 0 w 430"/>
                            <a:gd name="T9" fmla="*/ 0 h 842"/>
                            <a:gd name="T10" fmla="*/ 0 60000 65536"/>
                            <a:gd name="T11" fmla="*/ 0 60000 65536"/>
                            <a:gd name="T12" fmla="*/ 0 60000 65536"/>
                            <a:gd name="T13" fmla="*/ 0 60000 65536"/>
                            <a:gd name="T14" fmla="*/ 0 60000 65536"/>
                            <a:gd name="T15" fmla="*/ 0 w 430"/>
                            <a:gd name="T16" fmla="*/ 0 h 842"/>
                            <a:gd name="T17" fmla="*/ 430 w 430"/>
                            <a:gd name="T18" fmla="*/ 842 h 842"/>
                          </a:gdLst>
                          <a:ahLst/>
                          <a:cxnLst>
                            <a:cxn ang="T10">
                              <a:pos x="T0" y="T1"/>
                            </a:cxn>
                            <a:cxn ang="T11">
                              <a:pos x="T2" y="T3"/>
                            </a:cxn>
                            <a:cxn ang="T12">
                              <a:pos x="T4" y="T5"/>
                            </a:cxn>
                            <a:cxn ang="T13">
                              <a:pos x="T6" y="T7"/>
                            </a:cxn>
                            <a:cxn ang="T14">
                              <a:pos x="T8" y="T9"/>
                            </a:cxn>
                          </a:cxnLst>
                          <a:rect l="T15" t="T16" r="T17" b="T18"/>
                          <a:pathLst>
                            <a:path w="430" h="842">
                              <a:moveTo>
                                <a:pt x="426" y="0"/>
                              </a:moveTo>
                              <a:lnTo>
                                <a:pt x="10" y="713"/>
                              </a:lnTo>
                              <a:lnTo>
                                <a:pt x="0" y="842"/>
                              </a:lnTo>
                              <a:lnTo>
                                <a:pt x="430" y="103"/>
                              </a:lnTo>
                              <a:lnTo>
                                <a:pt x="426"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7" name="Freeform 75"/>
                        <p:cNvSpPr>
                          <a:spLocks/>
                        </p:cNvSpPr>
                        <p:nvPr/>
                      </p:nvSpPr>
                      <p:spPr bwMode="auto">
                        <a:xfrm>
                          <a:off x="611" y="3056"/>
                          <a:ext cx="106" cy="209"/>
                        </a:xfrm>
                        <a:custGeom>
                          <a:avLst/>
                          <a:gdLst>
                            <a:gd name="T0" fmla="*/ 0 w 424"/>
                            <a:gd name="T1" fmla="*/ 0 h 837"/>
                            <a:gd name="T2" fmla="*/ 0 w 424"/>
                            <a:gd name="T3" fmla="*/ 0 h 837"/>
                            <a:gd name="T4" fmla="*/ 0 w 424"/>
                            <a:gd name="T5" fmla="*/ 0 h 837"/>
                            <a:gd name="T6" fmla="*/ 0 w 424"/>
                            <a:gd name="T7" fmla="*/ 0 h 837"/>
                            <a:gd name="T8" fmla="*/ 0 w 424"/>
                            <a:gd name="T9" fmla="*/ 0 h 837"/>
                            <a:gd name="T10" fmla="*/ 0 60000 65536"/>
                            <a:gd name="T11" fmla="*/ 0 60000 65536"/>
                            <a:gd name="T12" fmla="*/ 0 60000 65536"/>
                            <a:gd name="T13" fmla="*/ 0 60000 65536"/>
                            <a:gd name="T14" fmla="*/ 0 60000 65536"/>
                            <a:gd name="T15" fmla="*/ 0 w 424"/>
                            <a:gd name="T16" fmla="*/ 0 h 837"/>
                            <a:gd name="T17" fmla="*/ 424 w 424"/>
                            <a:gd name="T18" fmla="*/ 837 h 837"/>
                          </a:gdLst>
                          <a:ahLst/>
                          <a:cxnLst>
                            <a:cxn ang="T10">
                              <a:pos x="T0" y="T1"/>
                            </a:cxn>
                            <a:cxn ang="T11">
                              <a:pos x="T2" y="T3"/>
                            </a:cxn>
                            <a:cxn ang="T12">
                              <a:pos x="T4" y="T5"/>
                            </a:cxn>
                            <a:cxn ang="T13">
                              <a:pos x="T6" y="T7"/>
                            </a:cxn>
                            <a:cxn ang="T14">
                              <a:pos x="T8" y="T9"/>
                            </a:cxn>
                          </a:cxnLst>
                          <a:rect l="T15" t="T16" r="T17" b="T18"/>
                          <a:pathLst>
                            <a:path w="424" h="837">
                              <a:moveTo>
                                <a:pt x="4" y="0"/>
                              </a:moveTo>
                              <a:lnTo>
                                <a:pt x="420" y="716"/>
                              </a:lnTo>
                              <a:lnTo>
                                <a:pt x="424" y="837"/>
                              </a:lnTo>
                              <a:lnTo>
                                <a:pt x="0" y="102"/>
                              </a:lnTo>
                              <a:lnTo>
                                <a:pt x="4"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045" name="Freeform 76"/>
                      <p:cNvSpPr>
                        <a:spLocks/>
                      </p:cNvSpPr>
                      <p:nvPr/>
                    </p:nvSpPr>
                    <p:spPr bwMode="auto">
                      <a:xfrm>
                        <a:off x="608" y="3080"/>
                        <a:ext cx="110" cy="185"/>
                      </a:xfrm>
                      <a:custGeom>
                        <a:avLst/>
                        <a:gdLst>
                          <a:gd name="T0" fmla="*/ 0 w 439"/>
                          <a:gd name="T1" fmla="*/ 0 h 744"/>
                          <a:gd name="T2" fmla="*/ 0 w 439"/>
                          <a:gd name="T3" fmla="*/ 0 h 744"/>
                          <a:gd name="T4" fmla="*/ 0 w 439"/>
                          <a:gd name="T5" fmla="*/ 0 h 744"/>
                          <a:gd name="T6" fmla="*/ 0 w 439"/>
                          <a:gd name="T7" fmla="*/ 0 h 744"/>
                          <a:gd name="T8" fmla="*/ 0 w 439"/>
                          <a:gd name="T9" fmla="*/ 0 h 744"/>
                          <a:gd name="T10" fmla="*/ 0 60000 65536"/>
                          <a:gd name="T11" fmla="*/ 0 60000 65536"/>
                          <a:gd name="T12" fmla="*/ 0 60000 65536"/>
                          <a:gd name="T13" fmla="*/ 0 60000 65536"/>
                          <a:gd name="T14" fmla="*/ 0 60000 65536"/>
                          <a:gd name="T15" fmla="*/ 0 w 439"/>
                          <a:gd name="T16" fmla="*/ 0 h 744"/>
                          <a:gd name="T17" fmla="*/ 439 w 439"/>
                          <a:gd name="T18" fmla="*/ 744 h 744"/>
                        </a:gdLst>
                        <a:ahLst/>
                        <a:cxnLst>
                          <a:cxn ang="T10">
                            <a:pos x="T0" y="T1"/>
                          </a:cxn>
                          <a:cxn ang="T11">
                            <a:pos x="T2" y="T3"/>
                          </a:cxn>
                          <a:cxn ang="T12">
                            <a:pos x="T4" y="T5"/>
                          </a:cxn>
                          <a:cxn ang="T13">
                            <a:pos x="T6" y="T7"/>
                          </a:cxn>
                          <a:cxn ang="T14">
                            <a:pos x="T8" y="T9"/>
                          </a:cxn>
                        </a:cxnLst>
                        <a:rect l="T15" t="T16" r="T17" b="T18"/>
                        <a:pathLst>
                          <a:path w="439" h="744">
                            <a:moveTo>
                              <a:pt x="423" y="730"/>
                            </a:moveTo>
                            <a:lnTo>
                              <a:pt x="439" y="744"/>
                            </a:lnTo>
                            <a:lnTo>
                              <a:pt x="12" y="5"/>
                            </a:lnTo>
                            <a:lnTo>
                              <a:pt x="0" y="0"/>
                            </a:lnTo>
                            <a:lnTo>
                              <a:pt x="423" y="73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38" name="Group 77"/>
                    <p:cNvGrpSpPr>
                      <a:grpSpLocks/>
                    </p:cNvGrpSpPr>
                    <p:nvPr/>
                  </p:nvGrpSpPr>
                  <p:grpSpPr bwMode="auto">
                    <a:xfrm>
                      <a:off x="575" y="3032"/>
                      <a:ext cx="44" cy="469"/>
                      <a:chOff x="575" y="3032"/>
                      <a:chExt cx="44" cy="469"/>
                    </a:xfrm>
                  </p:grpSpPr>
                  <p:sp>
                    <p:nvSpPr>
                      <p:cNvPr id="84042" name="Freeform 78"/>
                      <p:cNvSpPr>
                        <a:spLocks/>
                      </p:cNvSpPr>
                      <p:nvPr/>
                    </p:nvSpPr>
                    <p:spPr bwMode="auto">
                      <a:xfrm>
                        <a:off x="583" y="3041"/>
                        <a:ext cx="36" cy="460"/>
                      </a:xfrm>
                      <a:custGeom>
                        <a:avLst/>
                        <a:gdLst>
                          <a:gd name="T0" fmla="*/ 0 w 146"/>
                          <a:gd name="T1" fmla="*/ 0 h 1840"/>
                          <a:gd name="T2" fmla="*/ 0 w 146"/>
                          <a:gd name="T3" fmla="*/ 0 h 1840"/>
                          <a:gd name="T4" fmla="*/ 0 w 146"/>
                          <a:gd name="T5" fmla="*/ 0 h 1840"/>
                          <a:gd name="T6" fmla="*/ 0 w 146"/>
                          <a:gd name="T7" fmla="*/ 0 h 1840"/>
                          <a:gd name="T8" fmla="*/ 0 w 146"/>
                          <a:gd name="T9" fmla="*/ 0 h 1840"/>
                          <a:gd name="T10" fmla="*/ 0 60000 65536"/>
                          <a:gd name="T11" fmla="*/ 0 60000 65536"/>
                          <a:gd name="T12" fmla="*/ 0 60000 65536"/>
                          <a:gd name="T13" fmla="*/ 0 60000 65536"/>
                          <a:gd name="T14" fmla="*/ 0 60000 65536"/>
                          <a:gd name="T15" fmla="*/ 0 w 146"/>
                          <a:gd name="T16" fmla="*/ 0 h 1840"/>
                          <a:gd name="T17" fmla="*/ 146 w 146"/>
                          <a:gd name="T18" fmla="*/ 1840 h 1840"/>
                        </a:gdLst>
                        <a:ahLst/>
                        <a:cxnLst>
                          <a:cxn ang="T10">
                            <a:pos x="T0" y="T1"/>
                          </a:cxn>
                          <a:cxn ang="T11">
                            <a:pos x="T2" y="T3"/>
                          </a:cxn>
                          <a:cxn ang="T12">
                            <a:pos x="T4" y="T5"/>
                          </a:cxn>
                          <a:cxn ang="T13">
                            <a:pos x="T6" y="T7"/>
                          </a:cxn>
                          <a:cxn ang="T14">
                            <a:pos x="T8" y="T9"/>
                          </a:cxn>
                        </a:cxnLst>
                        <a:rect l="T15" t="T16" r="T17" b="T18"/>
                        <a:pathLst>
                          <a:path w="146" h="1840">
                            <a:moveTo>
                              <a:pt x="97" y="0"/>
                            </a:moveTo>
                            <a:lnTo>
                              <a:pt x="0" y="1840"/>
                            </a:lnTo>
                            <a:lnTo>
                              <a:pt x="48" y="1838"/>
                            </a:lnTo>
                            <a:lnTo>
                              <a:pt x="146" y="0"/>
                            </a:lnTo>
                            <a:lnTo>
                              <a:pt x="97"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3" name="Freeform 79"/>
                      <p:cNvSpPr>
                        <a:spLocks/>
                      </p:cNvSpPr>
                      <p:nvPr/>
                    </p:nvSpPr>
                    <p:spPr bwMode="auto">
                      <a:xfrm>
                        <a:off x="575" y="3032"/>
                        <a:ext cx="32" cy="469"/>
                      </a:xfrm>
                      <a:custGeom>
                        <a:avLst/>
                        <a:gdLst>
                          <a:gd name="T0" fmla="*/ 0 w 130"/>
                          <a:gd name="T1" fmla="*/ 0 h 1874"/>
                          <a:gd name="T2" fmla="*/ 0 w 130"/>
                          <a:gd name="T3" fmla="*/ 0 h 1874"/>
                          <a:gd name="T4" fmla="*/ 0 w 130"/>
                          <a:gd name="T5" fmla="*/ 0 h 1874"/>
                          <a:gd name="T6" fmla="*/ 0 w 130"/>
                          <a:gd name="T7" fmla="*/ 0 h 1874"/>
                          <a:gd name="T8" fmla="*/ 0 w 130"/>
                          <a:gd name="T9" fmla="*/ 0 h 1874"/>
                          <a:gd name="T10" fmla="*/ 0 60000 65536"/>
                          <a:gd name="T11" fmla="*/ 0 60000 65536"/>
                          <a:gd name="T12" fmla="*/ 0 60000 65536"/>
                          <a:gd name="T13" fmla="*/ 0 60000 65536"/>
                          <a:gd name="T14" fmla="*/ 0 60000 65536"/>
                          <a:gd name="T15" fmla="*/ 0 w 130"/>
                          <a:gd name="T16" fmla="*/ 0 h 1874"/>
                          <a:gd name="T17" fmla="*/ 130 w 130"/>
                          <a:gd name="T18" fmla="*/ 1874 h 1874"/>
                        </a:gdLst>
                        <a:ahLst/>
                        <a:cxnLst>
                          <a:cxn ang="T10">
                            <a:pos x="T0" y="T1"/>
                          </a:cxn>
                          <a:cxn ang="T11">
                            <a:pos x="T2" y="T3"/>
                          </a:cxn>
                          <a:cxn ang="T12">
                            <a:pos x="T4" y="T5"/>
                          </a:cxn>
                          <a:cxn ang="T13">
                            <a:pos x="T6" y="T7"/>
                          </a:cxn>
                          <a:cxn ang="T14">
                            <a:pos x="T8" y="T9"/>
                          </a:cxn>
                        </a:cxnLst>
                        <a:rect l="T15" t="T16" r="T17" b="T18"/>
                        <a:pathLst>
                          <a:path w="130" h="1874">
                            <a:moveTo>
                              <a:pt x="130" y="34"/>
                            </a:moveTo>
                            <a:lnTo>
                              <a:pt x="33" y="1874"/>
                            </a:lnTo>
                            <a:lnTo>
                              <a:pt x="0" y="1872"/>
                            </a:lnTo>
                            <a:lnTo>
                              <a:pt x="98" y="0"/>
                            </a:lnTo>
                            <a:lnTo>
                              <a:pt x="130" y="34"/>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39" name="Group 80"/>
                    <p:cNvGrpSpPr>
                      <a:grpSpLocks/>
                    </p:cNvGrpSpPr>
                    <p:nvPr/>
                  </p:nvGrpSpPr>
                  <p:grpSpPr bwMode="auto">
                    <a:xfrm>
                      <a:off x="703" y="3041"/>
                      <a:ext cx="40" cy="460"/>
                      <a:chOff x="703" y="3041"/>
                      <a:chExt cx="40" cy="460"/>
                    </a:xfrm>
                  </p:grpSpPr>
                  <p:sp>
                    <p:nvSpPr>
                      <p:cNvPr id="84040" name="Freeform 81"/>
                      <p:cNvSpPr>
                        <a:spLocks/>
                      </p:cNvSpPr>
                      <p:nvPr/>
                    </p:nvSpPr>
                    <p:spPr bwMode="auto">
                      <a:xfrm>
                        <a:off x="703" y="3041"/>
                        <a:ext cx="28" cy="460"/>
                      </a:xfrm>
                      <a:custGeom>
                        <a:avLst/>
                        <a:gdLst>
                          <a:gd name="T0" fmla="*/ 0 w 115"/>
                          <a:gd name="T1" fmla="*/ 0 h 1840"/>
                          <a:gd name="T2" fmla="*/ 0 w 115"/>
                          <a:gd name="T3" fmla="*/ 0 h 1840"/>
                          <a:gd name="T4" fmla="*/ 0 w 115"/>
                          <a:gd name="T5" fmla="*/ 0 h 1840"/>
                          <a:gd name="T6" fmla="*/ 0 w 115"/>
                          <a:gd name="T7" fmla="*/ 0 h 1840"/>
                          <a:gd name="T8" fmla="*/ 0 w 115"/>
                          <a:gd name="T9" fmla="*/ 0 h 1840"/>
                          <a:gd name="T10" fmla="*/ 0 60000 65536"/>
                          <a:gd name="T11" fmla="*/ 0 60000 65536"/>
                          <a:gd name="T12" fmla="*/ 0 60000 65536"/>
                          <a:gd name="T13" fmla="*/ 0 60000 65536"/>
                          <a:gd name="T14" fmla="*/ 0 60000 65536"/>
                          <a:gd name="T15" fmla="*/ 0 w 115"/>
                          <a:gd name="T16" fmla="*/ 0 h 1840"/>
                          <a:gd name="T17" fmla="*/ 115 w 115"/>
                          <a:gd name="T18" fmla="*/ 1840 h 1840"/>
                        </a:gdLst>
                        <a:ahLst/>
                        <a:cxnLst>
                          <a:cxn ang="T10">
                            <a:pos x="T0" y="T1"/>
                          </a:cxn>
                          <a:cxn ang="T11">
                            <a:pos x="T2" y="T3"/>
                          </a:cxn>
                          <a:cxn ang="T12">
                            <a:pos x="T4" y="T5"/>
                          </a:cxn>
                          <a:cxn ang="T13">
                            <a:pos x="T6" y="T7"/>
                          </a:cxn>
                          <a:cxn ang="T14">
                            <a:pos x="T8" y="T9"/>
                          </a:cxn>
                        </a:cxnLst>
                        <a:rect l="T15" t="T16" r="T17" b="T18"/>
                        <a:pathLst>
                          <a:path w="115" h="1840">
                            <a:moveTo>
                              <a:pt x="32" y="0"/>
                            </a:moveTo>
                            <a:lnTo>
                              <a:pt x="115" y="1840"/>
                            </a:lnTo>
                            <a:lnTo>
                              <a:pt x="83" y="1840"/>
                            </a:lnTo>
                            <a:lnTo>
                              <a:pt x="0" y="0"/>
                            </a:lnTo>
                            <a:lnTo>
                              <a:pt x="3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41" name="Freeform 82"/>
                      <p:cNvSpPr>
                        <a:spLocks/>
                      </p:cNvSpPr>
                      <p:nvPr/>
                    </p:nvSpPr>
                    <p:spPr bwMode="auto">
                      <a:xfrm>
                        <a:off x="710" y="3041"/>
                        <a:ext cx="33" cy="460"/>
                      </a:xfrm>
                      <a:custGeom>
                        <a:avLst/>
                        <a:gdLst>
                          <a:gd name="T0" fmla="*/ 0 w 131"/>
                          <a:gd name="T1" fmla="*/ 0 h 1840"/>
                          <a:gd name="T2" fmla="*/ 0 w 131"/>
                          <a:gd name="T3" fmla="*/ 0 h 1840"/>
                          <a:gd name="T4" fmla="*/ 0 w 131"/>
                          <a:gd name="T5" fmla="*/ 0 h 1840"/>
                          <a:gd name="T6" fmla="*/ 0 w 131"/>
                          <a:gd name="T7" fmla="*/ 0 h 1840"/>
                          <a:gd name="T8" fmla="*/ 0 w 131"/>
                          <a:gd name="T9" fmla="*/ 0 h 1840"/>
                          <a:gd name="T10" fmla="*/ 0 60000 65536"/>
                          <a:gd name="T11" fmla="*/ 0 60000 65536"/>
                          <a:gd name="T12" fmla="*/ 0 60000 65536"/>
                          <a:gd name="T13" fmla="*/ 0 60000 65536"/>
                          <a:gd name="T14" fmla="*/ 0 60000 65536"/>
                          <a:gd name="T15" fmla="*/ 0 w 131"/>
                          <a:gd name="T16" fmla="*/ 0 h 1840"/>
                          <a:gd name="T17" fmla="*/ 131 w 131"/>
                          <a:gd name="T18" fmla="*/ 1840 h 1840"/>
                        </a:gdLst>
                        <a:ahLst/>
                        <a:cxnLst>
                          <a:cxn ang="T10">
                            <a:pos x="T0" y="T1"/>
                          </a:cxn>
                          <a:cxn ang="T11">
                            <a:pos x="T2" y="T3"/>
                          </a:cxn>
                          <a:cxn ang="T12">
                            <a:pos x="T4" y="T5"/>
                          </a:cxn>
                          <a:cxn ang="T13">
                            <a:pos x="T6" y="T7"/>
                          </a:cxn>
                          <a:cxn ang="T14">
                            <a:pos x="T8" y="T9"/>
                          </a:cxn>
                        </a:cxnLst>
                        <a:rect l="T15" t="T16" r="T17" b="T18"/>
                        <a:pathLst>
                          <a:path w="131" h="1840">
                            <a:moveTo>
                              <a:pt x="50" y="0"/>
                            </a:moveTo>
                            <a:lnTo>
                              <a:pt x="131" y="1840"/>
                            </a:lnTo>
                            <a:lnTo>
                              <a:pt x="82" y="1840"/>
                            </a:lnTo>
                            <a:lnTo>
                              <a:pt x="0" y="0"/>
                            </a:lnTo>
                            <a:lnTo>
                              <a:pt x="50"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84023" name="Freeform 83"/>
                <p:cNvSpPr>
                  <a:spLocks/>
                </p:cNvSpPr>
                <p:nvPr/>
              </p:nvSpPr>
              <p:spPr bwMode="auto">
                <a:xfrm>
                  <a:off x="559" y="2991"/>
                  <a:ext cx="168" cy="50"/>
                </a:xfrm>
                <a:custGeom>
                  <a:avLst/>
                  <a:gdLst>
                    <a:gd name="T0" fmla="*/ 0 w 675"/>
                    <a:gd name="T1" fmla="*/ 0 h 200"/>
                    <a:gd name="T2" fmla="*/ 0 w 675"/>
                    <a:gd name="T3" fmla="*/ 0 h 200"/>
                    <a:gd name="T4" fmla="*/ 0 w 675"/>
                    <a:gd name="T5" fmla="*/ 0 h 200"/>
                    <a:gd name="T6" fmla="*/ 0 w 675"/>
                    <a:gd name="T7" fmla="*/ 0 h 200"/>
                    <a:gd name="T8" fmla="*/ 0 w 675"/>
                    <a:gd name="T9" fmla="*/ 0 h 200"/>
                    <a:gd name="T10" fmla="*/ 0 60000 65536"/>
                    <a:gd name="T11" fmla="*/ 0 60000 65536"/>
                    <a:gd name="T12" fmla="*/ 0 60000 65536"/>
                    <a:gd name="T13" fmla="*/ 0 60000 65536"/>
                    <a:gd name="T14" fmla="*/ 0 60000 65536"/>
                    <a:gd name="T15" fmla="*/ 0 w 675"/>
                    <a:gd name="T16" fmla="*/ 0 h 200"/>
                    <a:gd name="T17" fmla="*/ 675 w 675"/>
                    <a:gd name="T18" fmla="*/ 200 h 200"/>
                  </a:gdLst>
                  <a:ahLst/>
                  <a:cxnLst>
                    <a:cxn ang="T10">
                      <a:pos x="T0" y="T1"/>
                    </a:cxn>
                    <a:cxn ang="T11">
                      <a:pos x="T2" y="T3"/>
                    </a:cxn>
                    <a:cxn ang="T12">
                      <a:pos x="T4" y="T5"/>
                    </a:cxn>
                    <a:cxn ang="T13">
                      <a:pos x="T6" y="T7"/>
                    </a:cxn>
                    <a:cxn ang="T14">
                      <a:pos x="T8" y="T9"/>
                    </a:cxn>
                  </a:cxnLst>
                  <a:rect l="T15" t="T16" r="T17" b="T18"/>
                  <a:pathLst>
                    <a:path w="675" h="200">
                      <a:moveTo>
                        <a:pt x="0" y="0"/>
                      </a:moveTo>
                      <a:lnTo>
                        <a:pt x="177" y="200"/>
                      </a:lnTo>
                      <a:lnTo>
                        <a:pt x="675" y="200"/>
                      </a:lnTo>
                      <a:lnTo>
                        <a:pt x="4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024" name="Group 84"/>
                <p:cNvGrpSpPr>
                  <a:grpSpLocks/>
                </p:cNvGrpSpPr>
                <p:nvPr/>
              </p:nvGrpSpPr>
              <p:grpSpPr bwMode="auto">
                <a:xfrm>
                  <a:off x="559" y="2969"/>
                  <a:ext cx="168" cy="72"/>
                  <a:chOff x="559" y="2969"/>
                  <a:chExt cx="168" cy="72"/>
                </a:xfrm>
              </p:grpSpPr>
              <p:sp>
                <p:nvSpPr>
                  <p:cNvPr id="84030" name="Freeform 85"/>
                  <p:cNvSpPr>
                    <a:spLocks/>
                  </p:cNvSpPr>
                  <p:nvPr/>
                </p:nvSpPr>
                <p:spPr bwMode="auto">
                  <a:xfrm>
                    <a:off x="559" y="2969"/>
                    <a:ext cx="168" cy="50"/>
                  </a:xfrm>
                  <a:custGeom>
                    <a:avLst/>
                    <a:gdLst>
                      <a:gd name="T0" fmla="*/ 0 w 675"/>
                      <a:gd name="T1" fmla="*/ 0 h 200"/>
                      <a:gd name="T2" fmla="*/ 0 w 675"/>
                      <a:gd name="T3" fmla="*/ 0 h 200"/>
                      <a:gd name="T4" fmla="*/ 0 w 675"/>
                      <a:gd name="T5" fmla="*/ 0 h 200"/>
                      <a:gd name="T6" fmla="*/ 0 w 675"/>
                      <a:gd name="T7" fmla="*/ 0 h 200"/>
                      <a:gd name="T8" fmla="*/ 0 w 675"/>
                      <a:gd name="T9" fmla="*/ 0 h 200"/>
                      <a:gd name="T10" fmla="*/ 0 60000 65536"/>
                      <a:gd name="T11" fmla="*/ 0 60000 65536"/>
                      <a:gd name="T12" fmla="*/ 0 60000 65536"/>
                      <a:gd name="T13" fmla="*/ 0 60000 65536"/>
                      <a:gd name="T14" fmla="*/ 0 60000 65536"/>
                      <a:gd name="T15" fmla="*/ 0 w 675"/>
                      <a:gd name="T16" fmla="*/ 0 h 200"/>
                      <a:gd name="T17" fmla="*/ 675 w 675"/>
                      <a:gd name="T18" fmla="*/ 200 h 200"/>
                    </a:gdLst>
                    <a:ahLst/>
                    <a:cxnLst>
                      <a:cxn ang="T10">
                        <a:pos x="T0" y="T1"/>
                      </a:cxn>
                      <a:cxn ang="T11">
                        <a:pos x="T2" y="T3"/>
                      </a:cxn>
                      <a:cxn ang="T12">
                        <a:pos x="T4" y="T5"/>
                      </a:cxn>
                      <a:cxn ang="T13">
                        <a:pos x="T6" y="T7"/>
                      </a:cxn>
                      <a:cxn ang="T14">
                        <a:pos x="T8" y="T9"/>
                      </a:cxn>
                    </a:cxnLst>
                    <a:rect l="T15" t="T16" r="T17" b="T18"/>
                    <a:pathLst>
                      <a:path w="675" h="200">
                        <a:moveTo>
                          <a:pt x="0" y="0"/>
                        </a:moveTo>
                        <a:lnTo>
                          <a:pt x="177" y="200"/>
                        </a:lnTo>
                        <a:lnTo>
                          <a:pt x="675" y="200"/>
                        </a:lnTo>
                        <a:lnTo>
                          <a:pt x="481" y="0"/>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1" name="Freeform 86"/>
                  <p:cNvSpPr>
                    <a:spLocks/>
                  </p:cNvSpPr>
                  <p:nvPr/>
                </p:nvSpPr>
                <p:spPr bwMode="auto">
                  <a:xfrm>
                    <a:off x="559" y="2969"/>
                    <a:ext cx="44" cy="72"/>
                  </a:xfrm>
                  <a:custGeom>
                    <a:avLst/>
                    <a:gdLst>
                      <a:gd name="T0" fmla="*/ 0 w 178"/>
                      <a:gd name="T1" fmla="*/ 0 h 290"/>
                      <a:gd name="T2" fmla="*/ 0 w 178"/>
                      <a:gd name="T3" fmla="*/ 0 h 290"/>
                      <a:gd name="T4" fmla="*/ 0 w 178"/>
                      <a:gd name="T5" fmla="*/ 0 h 290"/>
                      <a:gd name="T6" fmla="*/ 0 w 178"/>
                      <a:gd name="T7" fmla="*/ 0 h 290"/>
                      <a:gd name="T8" fmla="*/ 0 w 178"/>
                      <a:gd name="T9" fmla="*/ 0 h 290"/>
                      <a:gd name="T10" fmla="*/ 0 60000 65536"/>
                      <a:gd name="T11" fmla="*/ 0 60000 65536"/>
                      <a:gd name="T12" fmla="*/ 0 60000 65536"/>
                      <a:gd name="T13" fmla="*/ 0 60000 65536"/>
                      <a:gd name="T14" fmla="*/ 0 60000 65536"/>
                      <a:gd name="T15" fmla="*/ 0 w 178"/>
                      <a:gd name="T16" fmla="*/ 0 h 290"/>
                      <a:gd name="T17" fmla="*/ 178 w 178"/>
                      <a:gd name="T18" fmla="*/ 290 h 290"/>
                    </a:gdLst>
                    <a:ahLst/>
                    <a:cxnLst>
                      <a:cxn ang="T10">
                        <a:pos x="T0" y="T1"/>
                      </a:cxn>
                      <a:cxn ang="T11">
                        <a:pos x="T2" y="T3"/>
                      </a:cxn>
                      <a:cxn ang="T12">
                        <a:pos x="T4" y="T5"/>
                      </a:cxn>
                      <a:cxn ang="T13">
                        <a:pos x="T6" y="T7"/>
                      </a:cxn>
                      <a:cxn ang="T14">
                        <a:pos x="T8" y="T9"/>
                      </a:cxn>
                    </a:cxnLst>
                    <a:rect l="T15" t="T16" r="T17" b="T18"/>
                    <a:pathLst>
                      <a:path w="178" h="290">
                        <a:moveTo>
                          <a:pt x="0" y="0"/>
                        </a:moveTo>
                        <a:lnTo>
                          <a:pt x="0" y="91"/>
                        </a:lnTo>
                        <a:lnTo>
                          <a:pt x="178" y="290"/>
                        </a:lnTo>
                        <a:lnTo>
                          <a:pt x="178" y="199"/>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32" name="Rectangle 87"/>
                  <p:cNvSpPr>
                    <a:spLocks noChangeArrowheads="1"/>
                  </p:cNvSpPr>
                  <p:nvPr/>
                </p:nvSpPr>
                <p:spPr bwMode="auto">
                  <a:xfrm>
                    <a:off x="603" y="3018"/>
                    <a:ext cx="124" cy="23"/>
                  </a:xfrm>
                  <a:prstGeom prst="rect">
                    <a:avLst/>
                  </a:prstGeom>
                  <a:solidFill>
                    <a:srgbClr val="C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4033" name="Freeform 88"/>
                  <p:cNvSpPr>
                    <a:spLocks/>
                  </p:cNvSpPr>
                  <p:nvPr/>
                </p:nvSpPr>
                <p:spPr bwMode="auto">
                  <a:xfrm>
                    <a:off x="575" y="2973"/>
                    <a:ext cx="40" cy="37"/>
                  </a:xfrm>
                  <a:custGeom>
                    <a:avLst/>
                    <a:gdLst>
                      <a:gd name="T0" fmla="*/ 0 w 162"/>
                      <a:gd name="T1" fmla="*/ 0 h 146"/>
                      <a:gd name="T2" fmla="*/ 0 w 162"/>
                      <a:gd name="T3" fmla="*/ 0 h 146"/>
                      <a:gd name="T4" fmla="*/ 0 w 162"/>
                      <a:gd name="T5" fmla="*/ 0 h 146"/>
                      <a:gd name="T6" fmla="*/ 0 w 162"/>
                      <a:gd name="T7" fmla="*/ 0 h 146"/>
                      <a:gd name="T8" fmla="*/ 0 w 162"/>
                      <a:gd name="T9" fmla="*/ 0 h 146"/>
                      <a:gd name="T10" fmla="*/ 0 60000 65536"/>
                      <a:gd name="T11" fmla="*/ 0 60000 65536"/>
                      <a:gd name="T12" fmla="*/ 0 60000 65536"/>
                      <a:gd name="T13" fmla="*/ 0 60000 65536"/>
                      <a:gd name="T14" fmla="*/ 0 60000 65536"/>
                      <a:gd name="T15" fmla="*/ 0 w 162"/>
                      <a:gd name="T16" fmla="*/ 0 h 146"/>
                      <a:gd name="T17" fmla="*/ 162 w 162"/>
                      <a:gd name="T18" fmla="*/ 146 h 146"/>
                    </a:gdLst>
                    <a:ahLst/>
                    <a:cxnLst>
                      <a:cxn ang="T10">
                        <a:pos x="T0" y="T1"/>
                      </a:cxn>
                      <a:cxn ang="T11">
                        <a:pos x="T2" y="T3"/>
                      </a:cxn>
                      <a:cxn ang="T12">
                        <a:pos x="T4" y="T5"/>
                      </a:cxn>
                      <a:cxn ang="T13">
                        <a:pos x="T6" y="T7"/>
                      </a:cxn>
                      <a:cxn ang="T14">
                        <a:pos x="T8" y="T9"/>
                      </a:cxn>
                    </a:cxnLst>
                    <a:rect l="T15" t="T16" r="T17" b="T18"/>
                    <a:pathLst>
                      <a:path w="162" h="146">
                        <a:moveTo>
                          <a:pt x="162" y="146"/>
                        </a:moveTo>
                        <a:lnTo>
                          <a:pt x="81" y="109"/>
                        </a:lnTo>
                        <a:lnTo>
                          <a:pt x="0" y="0"/>
                        </a:lnTo>
                        <a:lnTo>
                          <a:pt x="64" y="0"/>
                        </a:lnTo>
                        <a:lnTo>
                          <a:pt x="162" y="14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4025" name="Group 89"/>
                <p:cNvGrpSpPr>
                  <a:grpSpLocks/>
                </p:cNvGrpSpPr>
                <p:nvPr/>
              </p:nvGrpSpPr>
              <p:grpSpPr bwMode="auto">
                <a:xfrm>
                  <a:off x="587" y="2964"/>
                  <a:ext cx="112" cy="46"/>
                  <a:chOff x="587" y="2964"/>
                  <a:chExt cx="112" cy="46"/>
                </a:xfrm>
              </p:grpSpPr>
              <p:sp>
                <p:nvSpPr>
                  <p:cNvPr id="84026" name="Freeform 90"/>
                  <p:cNvSpPr>
                    <a:spLocks/>
                  </p:cNvSpPr>
                  <p:nvPr/>
                </p:nvSpPr>
                <p:spPr bwMode="auto">
                  <a:xfrm>
                    <a:off x="587" y="2965"/>
                    <a:ext cx="112" cy="32"/>
                  </a:xfrm>
                  <a:custGeom>
                    <a:avLst/>
                    <a:gdLst>
                      <a:gd name="T0" fmla="*/ 0 w 451"/>
                      <a:gd name="T1" fmla="*/ 0 h 128"/>
                      <a:gd name="T2" fmla="*/ 0 w 451"/>
                      <a:gd name="T3" fmla="*/ 0 h 128"/>
                      <a:gd name="T4" fmla="*/ 0 w 451"/>
                      <a:gd name="T5" fmla="*/ 0 h 128"/>
                      <a:gd name="T6" fmla="*/ 0 w 451"/>
                      <a:gd name="T7" fmla="*/ 0 h 128"/>
                      <a:gd name="T8" fmla="*/ 0 w 451"/>
                      <a:gd name="T9" fmla="*/ 0 h 128"/>
                      <a:gd name="T10" fmla="*/ 0 60000 65536"/>
                      <a:gd name="T11" fmla="*/ 0 60000 65536"/>
                      <a:gd name="T12" fmla="*/ 0 60000 65536"/>
                      <a:gd name="T13" fmla="*/ 0 60000 65536"/>
                      <a:gd name="T14" fmla="*/ 0 60000 65536"/>
                      <a:gd name="T15" fmla="*/ 0 w 451"/>
                      <a:gd name="T16" fmla="*/ 0 h 128"/>
                      <a:gd name="T17" fmla="*/ 451 w 451"/>
                      <a:gd name="T18" fmla="*/ 128 h 128"/>
                    </a:gdLst>
                    <a:ahLst/>
                    <a:cxnLst>
                      <a:cxn ang="T10">
                        <a:pos x="T0" y="T1"/>
                      </a:cxn>
                      <a:cxn ang="T11">
                        <a:pos x="T2" y="T3"/>
                      </a:cxn>
                      <a:cxn ang="T12">
                        <a:pos x="T4" y="T5"/>
                      </a:cxn>
                      <a:cxn ang="T13">
                        <a:pos x="T6" y="T7"/>
                      </a:cxn>
                      <a:cxn ang="T14">
                        <a:pos x="T8" y="T9"/>
                      </a:cxn>
                    </a:cxnLst>
                    <a:rect l="T15" t="T16" r="T17" b="T18"/>
                    <a:pathLst>
                      <a:path w="451" h="128">
                        <a:moveTo>
                          <a:pt x="0" y="0"/>
                        </a:moveTo>
                        <a:lnTo>
                          <a:pt x="114" y="128"/>
                        </a:lnTo>
                        <a:lnTo>
                          <a:pt x="451" y="126"/>
                        </a:lnTo>
                        <a:lnTo>
                          <a:pt x="322" y="0"/>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7" name="Rectangle 91"/>
                  <p:cNvSpPr>
                    <a:spLocks noChangeArrowheads="1"/>
                  </p:cNvSpPr>
                  <p:nvPr/>
                </p:nvSpPr>
                <p:spPr bwMode="auto">
                  <a:xfrm>
                    <a:off x="615" y="2996"/>
                    <a:ext cx="84" cy="14"/>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4028" name="Freeform 92"/>
                  <p:cNvSpPr>
                    <a:spLocks/>
                  </p:cNvSpPr>
                  <p:nvPr/>
                </p:nvSpPr>
                <p:spPr bwMode="auto">
                  <a:xfrm>
                    <a:off x="610" y="2972"/>
                    <a:ext cx="65" cy="18"/>
                  </a:xfrm>
                  <a:custGeom>
                    <a:avLst/>
                    <a:gdLst>
                      <a:gd name="T0" fmla="*/ 0 w 260"/>
                      <a:gd name="T1" fmla="*/ 0 h 74"/>
                      <a:gd name="T2" fmla="*/ 0 w 260"/>
                      <a:gd name="T3" fmla="*/ 0 h 74"/>
                      <a:gd name="T4" fmla="*/ 0 w 260"/>
                      <a:gd name="T5" fmla="*/ 0 h 74"/>
                      <a:gd name="T6" fmla="*/ 0 w 260"/>
                      <a:gd name="T7" fmla="*/ 0 h 74"/>
                      <a:gd name="T8" fmla="*/ 0 w 260"/>
                      <a:gd name="T9" fmla="*/ 0 h 74"/>
                      <a:gd name="T10" fmla="*/ 0 60000 65536"/>
                      <a:gd name="T11" fmla="*/ 0 60000 65536"/>
                      <a:gd name="T12" fmla="*/ 0 60000 65536"/>
                      <a:gd name="T13" fmla="*/ 0 60000 65536"/>
                      <a:gd name="T14" fmla="*/ 0 60000 65536"/>
                      <a:gd name="T15" fmla="*/ 0 w 260"/>
                      <a:gd name="T16" fmla="*/ 0 h 74"/>
                      <a:gd name="T17" fmla="*/ 260 w 260"/>
                      <a:gd name="T18" fmla="*/ 74 h 74"/>
                    </a:gdLst>
                    <a:ahLst/>
                    <a:cxnLst>
                      <a:cxn ang="T10">
                        <a:pos x="T0" y="T1"/>
                      </a:cxn>
                      <a:cxn ang="T11">
                        <a:pos x="T2" y="T3"/>
                      </a:cxn>
                      <a:cxn ang="T12">
                        <a:pos x="T4" y="T5"/>
                      </a:cxn>
                      <a:cxn ang="T13">
                        <a:pos x="T6" y="T7"/>
                      </a:cxn>
                      <a:cxn ang="T14">
                        <a:pos x="T8" y="T9"/>
                      </a:cxn>
                    </a:cxnLst>
                    <a:rect l="T15" t="T16" r="T17" b="T18"/>
                    <a:pathLst>
                      <a:path w="260" h="74">
                        <a:moveTo>
                          <a:pt x="0" y="0"/>
                        </a:moveTo>
                        <a:lnTo>
                          <a:pt x="66" y="74"/>
                        </a:lnTo>
                        <a:lnTo>
                          <a:pt x="260" y="73"/>
                        </a:lnTo>
                        <a:lnTo>
                          <a:pt x="186" y="0"/>
                        </a:lnTo>
                        <a:lnTo>
                          <a:pt x="0"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29" name="Freeform 93"/>
                  <p:cNvSpPr>
                    <a:spLocks/>
                  </p:cNvSpPr>
                  <p:nvPr/>
                </p:nvSpPr>
                <p:spPr bwMode="auto">
                  <a:xfrm>
                    <a:off x="587" y="2964"/>
                    <a:ext cx="28" cy="46"/>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60000 65536"/>
                      <a:gd name="T11" fmla="*/ 0 60000 65536"/>
                      <a:gd name="T12" fmla="*/ 0 60000 65536"/>
                      <a:gd name="T13" fmla="*/ 0 60000 65536"/>
                      <a:gd name="T14" fmla="*/ 0 60000 65536"/>
                      <a:gd name="T15" fmla="*/ 0 w 115"/>
                      <a:gd name="T16" fmla="*/ 0 h 181"/>
                      <a:gd name="T17" fmla="*/ 115 w 115"/>
                      <a:gd name="T18" fmla="*/ 181 h 181"/>
                    </a:gdLst>
                    <a:ahLst/>
                    <a:cxnLst>
                      <a:cxn ang="T10">
                        <a:pos x="T0" y="T1"/>
                      </a:cxn>
                      <a:cxn ang="T11">
                        <a:pos x="T2" y="T3"/>
                      </a:cxn>
                      <a:cxn ang="T12">
                        <a:pos x="T4" y="T5"/>
                      </a:cxn>
                      <a:cxn ang="T13">
                        <a:pos x="T6" y="T7"/>
                      </a:cxn>
                      <a:cxn ang="T14">
                        <a:pos x="T8" y="T9"/>
                      </a:cxn>
                    </a:cxnLst>
                    <a:rect l="T15" t="T16" r="T17" b="T18"/>
                    <a:pathLst>
                      <a:path w="115" h="181">
                        <a:moveTo>
                          <a:pt x="0" y="0"/>
                        </a:moveTo>
                        <a:lnTo>
                          <a:pt x="0" y="55"/>
                        </a:lnTo>
                        <a:lnTo>
                          <a:pt x="115" y="181"/>
                        </a:lnTo>
                        <a:lnTo>
                          <a:pt x="115" y="126"/>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4017" name="Group 94"/>
              <p:cNvGrpSpPr>
                <a:grpSpLocks/>
              </p:cNvGrpSpPr>
              <p:nvPr/>
            </p:nvGrpSpPr>
            <p:grpSpPr bwMode="auto">
              <a:xfrm>
                <a:off x="629" y="2936"/>
                <a:ext cx="28" cy="54"/>
                <a:chOff x="629" y="2936"/>
                <a:chExt cx="28" cy="54"/>
              </a:xfrm>
            </p:grpSpPr>
            <p:sp>
              <p:nvSpPr>
                <p:cNvPr id="84018" name="Freeform 95"/>
                <p:cNvSpPr>
                  <a:spLocks/>
                </p:cNvSpPr>
                <p:nvPr/>
              </p:nvSpPr>
              <p:spPr bwMode="auto">
                <a:xfrm>
                  <a:off x="629" y="2936"/>
                  <a:ext cx="28" cy="54"/>
                </a:xfrm>
                <a:custGeom>
                  <a:avLst/>
                  <a:gdLst>
                    <a:gd name="T0" fmla="*/ 0 w 109"/>
                    <a:gd name="T1" fmla="*/ 0 h 217"/>
                    <a:gd name="T2" fmla="*/ 0 w 109"/>
                    <a:gd name="T3" fmla="*/ 0 h 217"/>
                    <a:gd name="T4" fmla="*/ 0 w 109"/>
                    <a:gd name="T5" fmla="*/ 0 h 217"/>
                    <a:gd name="T6" fmla="*/ 0 w 109"/>
                    <a:gd name="T7" fmla="*/ 0 h 217"/>
                    <a:gd name="T8" fmla="*/ 0 w 109"/>
                    <a:gd name="T9" fmla="*/ 0 h 217"/>
                    <a:gd name="T10" fmla="*/ 0 60000 65536"/>
                    <a:gd name="T11" fmla="*/ 0 60000 65536"/>
                    <a:gd name="T12" fmla="*/ 0 60000 65536"/>
                    <a:gd name="T13" fmla="*/ 0 60000 65536"/>
                    <a:gd name="T14" fmla="*/ 0 60000 65536"/>
                    <a:gd name="T15" fmla="*/ 0 w 109"/>
                    <a:gd name="T16" fmla="*/ 0 h 217"/>
                    <a:gd name="T17" fmla="*/ 109 w 109"/>
                    <a:gd name="T18" fmla="*/ 217 h 217"/>
                  </a:gdLst>
                  <a:ahLst/>
                  <a:cxnLst>
                    <a:cxn ang="T10">
                      <a:pos x="T0" y="T1"/>
                    </a:cxn>
                    <a:cxn ang="T11">
                      <a:pos x="T2" y="T3"/>
                    </a:cxn>
                    <a:cxn ang="T12">
                      <a:pos x="T4" y="T5"/>
                    </a:cxn>
                    <a:cxn ang="T13">
                      <a:pos x="T6" y="T7"/>
                    </a:cxn>
                    <a:cxn ang="T14">
                      <a:pos x="T8" y="T9"/>
                    </a:cxn>
                  </a:cxnLst>
                  <a:rect l="T15" t="T16" r="T17" b="T18"/>
                  <a:pathLst>
                    <a:path w="109" h="217">
                      <a:moveTo>
                        <a:pt x="0" y="217"/>
                      </a:moveTo>
                      <a:lnTo>
                        <a:pt x="109" y="217"/>
                      </a:lnTo>
                      <a:lnTo>
                        <a:pt x="109" y="0"/>
                      </a:lnTo>
                      <a:lnTo>
                        <a:pt x="1" y="0"/>
                      </a:lnTo>
                      <a:lnTo>
                        <a:pt x="0" y="217"/>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9" name="Freeform 96"/>
                <p:cNvSpPr>
                  <a:spLocks/>
                </p:cNvSpPr>
                <p:nvPr/>
              </p:nvSpPr>
              <p:spPr bwMode="auto">
                <a:xfrm>
                  <a:off x="634" y="2936"/>
                  <a:ext cx="5" cy="54"/>
                </a:xfrm>
                <a:custGeom>
                  <a:avLst/>
                  <a:gdLst>
                    <a:gd name="T0" fmla="*/ 0 w 21"/>
                    <a:gd name="T1" fmla="*/ 0 h 217"/>
                    <a:gd name="T2" fmla="*/ 0 w 21"/>
                    <a:gd name="T3" fmla="*/ 0 h 217"/>
                    <a:gd name="T4" fmla="*/ 0 w 21"/>
                    <a:gd name="T5" fmla="*/ 0 h 217"/>
                    <a:gd name="T6" fmla="*/ 0 w 21"/>
                    <a:gd name="T7" fmla="*/ 0 h 217"/>
                    <a:gd name="T8" fmla="*/ 0 w 21"/>
                    <a:gd name="T9" fmla="*/ 0 h 217"/>
                    <a:gd name="T10" fmla="*/ 0 60000 65536"/>
                    <a:gd name="T11" fmla="*/ 0 60000 65536"/>
                    <a:gd name="T12" fmla="*/ 0 60000 65536"/>
                    <a:gd name="T13" fmla="*/ 0 60000 65536"/>
                    <a:gd name="T14" fmla="*/ 0 60000 65536"/>
                    <a:gd name="T15" fmla="*/ 0 w 21"/>
                    <a:gd name="T16" fmla="*/ 0 h 217"/>
                    <a:gd name="T17" fmla="*/ 21 w 21"/>
                    <a:gd name="T18" fmla="*/ 217 h 217"/>
                  </a:gdLst>
                  <a:ahLst/>
                  <a:cxnLst>
                    <a:cxn ang="T10">
                      <a:pos x="T0" y="T1"/>
                    </a:cxn>
                    <a:cxn ang="T11">
                      <a:pos x="T2" y="T3"/>
                    </a:cxn>
                    <a:cxn ang="T12">
                      <a:pos x="T4" y="T5"/>
                    </a:cxn>
                    <a:cxn ang="T13">
                      <a:pos x="T6" y="T7"/>
                    </a:cxn>
                    <a:cxn ang="T14">
                      <a:pos x="T8" y="T9"/>
                    </a:cxn>
                  </a:cxnLst>
                  <a:rect l="T15" t="T16" r="T17" b="T18"/>
                  <a:pathLst>
                    <a:path w="21" h="217">
                      <a:moveTo>
                        <a:pt x="0" y="2"/>
                      </a:moveTo>
                      <a:lnTo>
                        <a:pt x="0" y="217"/>
                      </a:lnTo>
                      <a:lnTo>
                        <a:pt x="21" y="217"/>
                      </a:lnTo>
                      <a:lnTo>
                        <a:pt x="2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3993" name="Group 97"/>
            <p:cNvGrpSpPr>
              <a:grpSpLocks/>
            </p:cNvGrpSpPr>
            <p:nvPr/>
          </p:nvGrpSpPr>
          <p:grpSpPr bwMode="auto">
            <a:xfrm>
              <a:off x="387" y="2496"/>
              <a:ext cx="552" cy="536"/>
              <a:chOff x="387" y="2496"/>
              <a:chExt cx="552" cy="536"/>
            </a:xfrm>
          </p:grpSpPr>
          <p:sp>
            <p:nvSpPr>
              <p:cNvPr id="83994" name="Freeform 98"/>
              <p:cNvSpPr>
                <a:spLocks/>
              </p:cNvSpPr>
              <p:nvPr/>
            </p:nvSpPr>
            <p:spPr bwMode="auto">
              <a:xfrm>
                <a:off x="616" y="2774"/>
                <a:ext cx="42" cy="166"/>
              </a:xfrm>
              <a:custGeom>
                <a:avLst/>
                <a:gdLst>
                  <a:gd name="T0" fmla="*/ 0 w 169"/>
                  <a:gd name="T1" fmla="*/ 0 h 667"/>
                  <a:gd name="T2" fmla="*/ 0 w 169"/>
                  <a:gd name="T3" fmla="*/ 0 h 667"/>
                  <a:gd name="T4" fmla="*/ 0 w 169"/>
                  <a:gd name="T5" fmla="*/ 0 h 667"/>
                  <a:gd name="T6" fmla="*/ 0 w 169"/>
                  <a:gd name="T7" fmla="*/ 0 h 667"/>
                  <a:gd name="T8" fmla="*/ 0 w 169"/>
                  <a:gd name="T9" fmla="*/ 0 h 667"/>
                  <a:gd name="T10" fmla="*/ 0 w 169"/>
                  <a:gd name="T11" fmla="*/ 0 h 667"/>
                  <a:gd name="T12" fmla="*/ 0 w 169"/>
                  <a:gd name="T13" fmla="*/ 0 h 667"/>
                  <a:gd name="T14" fmla="*/ 0 w 169"/>
                  <a:gd name="T15" fmla="*/ 0 h 667"/>
                  <a:gd name="T16" fmla="*/ 0 w 169"/>
                  <a:gd name="T17" fmla="*/ 0 h 667"/>
                  <a:gd name="T18" fmla="*/ 0 w 169"/>
                  <a:gd name="T19" fmla="*/ 0 h 667"/>
                  <a:gd name="T20" fmla="*/ 0 w 169"/>
                  <a:gd name="T21" fmla="*/ 0 h 667"/>
                  <a:gd name="T22" fmla="*/ 0 w 169"/>
                  <a:gd name="T23" fmla="*/ 0 h 667"/>
                  <a:gd name="T24" fmla="*/ 0 w 169"/>
                  <a:gd name="T25" fmla="*/ 0 h 667"/>
                  <a:gd name="T26" fmla="*/ 0 w 169"/>
                  <a:gd name="T27" fmla="*/ 0 h 667"/>
                  <a:gd name="T28" fmla="*/ 0 w 169"/>
                  <a:gd name="T29" fmla="*/ 0 h 667"/>
                  <a:gd name="T30" fmla="*/ 0 w 169"/>
                  <a:gd name="T31" fmla="*/ 0 h 6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667"/>
                  <a:gd name="T50" fmla="*/ 169 w 169"/>
                  <a:gd name="T51" fmla="*/ 667 h 6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667">
                    <a:moveTo>
                      <a:pt x="80" y="667"/>
                    </a:moveTo>
                    <a:lnTo>
                      <a:pt x="137" y="667"/>
                    </a:lnTo>
                    <a:lnTo>
                      <a:pt x="140" y="385"/>
                    </a:lnTo>
                    <a:lnTo>
                      <a:pt x="141" y="301"/>
                    </a:lnTo>
                    <a:lnTo>
                      <a:pt x="146" y="208"/>
                    </a:lnTo>
                    <a:lnTo>
                      <a:pt x="147" y="148"/>
                    </a:lnTo>
                    <a:lnTo>
                      <a:pt x="153" y="94"/>
                    </a:lnTo>
                    <a:lnTo>
                      <a:pt x="169" y="0"/>
                    </a:lnTo>
                    <a:lnTo>
                      <a:pt x="0" y="3"/>
                    </a:lnTo>
                    <a:lnTo>
                      <a:pt x="11" y="49"/>
                    </a:lnTo>
                    <a:lnTo>
                      <a:pt x="25" y="109"/>
                    </a:lnTo>
                    <a:lnTo>
                      <a:pt x="39" y="217"/>
                    </a:lnTo>
                    <a:lnTo>
                      <a:pt x="43" y="309"/>
                    </a:lnTo>
                    <a:lnTo>
                      <a:pt x="54" y="398"/>
                    </a:lnTo>
                    <a:lnTo>
                      <a:pt x="63" y="484"/>
                    </a:lnTo>
                    <a:lnTo>
                      <a:pt x="80" y="667"/>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3995" name="Group 99"/>
              <p:cNvGrpSpPr>
                <a:grpSpLocks/>
              </p:cNvGrpSpPr>
              <p:nvPr/>
            </p:nvGrpSpPr>
            <p:grpSpPr bwMode="auto">
              <a:xfrm>
                <a:off x="387" y="2496"/>
                <a:ext cx="552" cy="536"/>
                <a:chOff x="387" y="2496"/>
                <a:chExt cx="552" cy="536"/>
              </a:xfrm>
            </p:grpSpPr>
            <p:grpSp>
              <p:nvGrpSpPr>
                <p:cNvPr id="83996" name="Group 100"/>
                <p:cNvGrpSpPr>
                  <a:grpSpLocks/>
                </p:cNvGrpSpPr>
                <p:nvPr/>
              </p:nvGrpSpPr>
              <p:grpSpPr bwMode="auto">
                <a:xfrm>
                  <a:off x="454" y="2496"/>
                  <a:ext cx="431" cy="412"/>
                  <a:chOff x="454" y="2496"/>
                  <a:chExt cx="431" cy="412"/>
                </a:xfrm>
              </p:grpSpPr>
              <p:sp>
                <p:nvSpPr>
                  <p:cNvPr id="84011" name="Freeform 101"/>
                  <p:cNvSpPr>
                    <a:spLocks/>
                  </p:cNvSpPr>
                  <p:nvPr/>
                </p:nvSpPr>
                <p:spPr bwMode="auto">
                  <a:xfrm>
                    <a:off x="454" y="2496"/>
                    <a:ext cx="211" cy="176"/>
                  </a:xfrm>
                  <a:custGeom>
                    <a:avLst/>
                    <a:gdLst>
                      <a:gd name="T0" fmla="*/ 0 w 845"/>
                      <a:gd name="T1" fmla="*/ 0 h 703"/>
                      <a:gd name="T2" fmla="*/ 0 w 845"/>
                      <a:gd name="T3" fmla="*/ 0 h 703"/>
                      <a:gd name="T4" fmla="*/ 0 w 845"/>
                      <a:gd name="T5" fmla="*/ 0 h 703"/>
                      <a:gd name="T6" fmla="*/ 0 w 845"/>
                      <a:gd name="T7" fmla="*/ 0 h 703"/>
                      <a:gd name="T8" fmla="*/ 0 w 845"/>
                      <a:gd name="T9" fmla="*/ 0 h 703"/>
                      <a:gd name="T10" fmla="*/ 0 w 845"/>
                      <a:gd name="T11" fmla="*/ 0 h 703"/>
                      <a:gd name="T12" fmla="*/ 0 w 845"/>
                      <a:gd name="T13" fmla="*/ 0 h 703"/>
                      <a:gd name="T14" fmla="*/ 0 w 845"/>
                      <a:gd name="T15" fmla="*/ 0 h 703"/>
                      <a:gd name="T16" fmla="*/ 0 w 845"/>
                      <a:gd name="T17" fmla="*/ 0 h 703"/>
                      <a:gd name="T18" fmla="*/ 0 w 845"/>
                      <a:gd name="T19" fmla="*/ 0 h 703"/>
                      <a:gd name="T20" fmla="*/ 0 w 845"/>
                      <a:gd name="T21" fmla="*/ 0 h 703"/>
                      <a:gd name="T22" fmla="*/ 0 w 845"/>
                      <a:gd name="T23" fmla="*/ 0 h 703"/>
                      <a:gd name="T24" fmla="*/ 0 w 845"/>
                      <a:gd name="T25" fmla="*/ 0 h 703"/>
                      <a:gd name="T26" fmla="*/ 0 w 845"/>
                      <a:gd name="T27" fmla="*/ 0 h 703"/>
                      <a:gd name="T28" fmla="*/ 0 w 845"/>
                      <a:gd name="T29" fmla="*/ 0 h 703"/>
                      <a:gd name="T30" fmla="*/ 0 w 845"/>
                      <a:gd name="T31" fmla="*/ 0 h 703"/>
                      <a:gd name="T32" fmla="*/ 0 w 845"/>
                      <a:gd name="T33" fmla="*/ 0 h 703"/>
                      <a:gd name="T34" fmla="*/ 0 w 845"/>
                      <a:gd name="T35" fmla="*/ 0 h 703"/>
                      <a:gd name="T36" fmla="*/ 0 w 845"/>
                      <a:gd name="T37" fmla="*/ 0 h 703"/>
                      <a:gd name="T38" fmla="*/ 0 w 845"/>
                      <a:gd name="T39" fmla="*/ 0 h 703"/>
                      <a:gd name="T40" fmla="*/ 0 w 845"/>
                      <a:gd name="T41" fmla="*/ 0 h 703"/>
                      <a:gd name="T42" fmla="*/ 0 w 845"/>
                      <a:gd name="T43" fmla="*/ 0 h 703"/>
                      <a:gd name="T44" fmla="*/ 0 w 845"/>
                      <a:gd name="T45" fmla="*/ 0 h 703"/>
                      <a:gd name="T46" fmla="*/ 0 w 845"/>
                      <a:gd name="T47" fmla="*/ 0 h 703"/>
                      <a:gd name="T48" fmla="*/ 0 w 845"/>
                      <a:gd name="T49" fmla="*/ 0 h 703"/>
                      <a:gd name="T50" fmla="*/ 0 w 845"/>
                      <a:gd name="T51" fmla="*/ 0 h 703"/>
                      <a:gd name="T52" fmla="*/ 0 w 845"/>
                      <a:gd name="T53" fmla="*/ 0 h 703"/>
                      <a:gd name="T54" fmla="*/ 0 w 845"/>
                      <a:gd name="T55" fmla="*/ 0 h 703"/>
                      <a:gd name="T56" fmla="*/ 0 w 845"/>
                      <a:gd name="T57" fmla="*/ 0 h 703"/>
                      <a:gd name="T58" fmla="*/ 0 w 845"/>
                      <a:gd name="T59" fmla="*/ 0 h 703"/>
                      <a:gd name="T60" fmla="*/ 0 w 845"/>
                      <a:gd name="T61" fmla="*/ 0 h 703"/>
                      <a:gd name="T62" fmla="*/ 0 w 845"/>
                      <a:gd name="T63" fmla="*/ 0 h 703"/>
                      <a:gd name="T64" fmla="*/ 0 w 845"/>
                      <a:gd name="T65" fmla="*/ 0 h 703"/>
                      <a:gd name="T66" fmla="*/ 0 w 845"/>
                      <a:gd name="T67" fmla="*/ 0 h 703"/>
                      <a:gd name="T68" fmla="*/ 0 w 845"/>
                      <a:gd name="T69" fmla="*/ 0 h 703"/>
                      <a:gd name="T70" fmla="*/ 0 w 845"/>
                      <a:gd name="T71" fmla="*/ 0 h 703"/>
                      <a:gd name="T72" fmla="*/ 0 w 845"/>
                      <a:gd name="T73" fmla="*/ 0 h 703"/>
                      <a:gd name="T74" fmla="*/ 0 w 845"/>
                      <a:gd name="T75" fmla="*/ 0 h 703"/>
                      <a:gd name="T76" fmla="*/ 0 w 845"/>
                      <a:gd name="T77" fmla="*/ 0 h 703"/>
                      <a:gd name="T78" fmla="*/ 0 w 845"/>
                      <a:gd name="T79" fmla="*/ 0 h 703"/>
                      <a:gd name="T80" fmla="*/ 0 w 845"/>
                      <a:gd name="T81" fmla="*/ 0 h 703"/>
                      <a:gd name="T82" fmla="*/ 0 w 845"/>
                      <a:gd name="T83" fmla="*/ 0 h 703"/>
                      <a:gd name="T84" fmla="*/ 0 w 845"/>
                      <a:gd name="T85" fmla="*/ 0 h 703"/>
                      <a:gd name="T86" fmla="*/ 0 w 845"/>
                      <a:gd name="T87" fmla="*/ 0 h 703"/>
                      <a:gd name="T88" fmla="*/ 0 w 845"/>
                      <a:gd name="T89" fmla="*/ 0 h 703"/>
                      <a:gd name="T90" fmla="*/ 0 w 845"/>
                      <a:gd name="T91" fmla="*/ 0 h 703"/>
                      <a:gd name="T92" fmla="*/ 0 w 845"/>
                      <a:gd name="T93" fmla="*/ 0 h 703"/>
                      <a:gd name="T94" fmla="*/ 0 w 845"/>
                      <a:gd name="T95" fmla="*/ 0 h 703"/>
                      <a:gd name="T96" fmla="*/ 0 w 845"/>
                      <a:gd name="T97" fmla="*/ 0 h 703"/>
                      <a:gd name="T98" fmla="*/ 0 w 845"/>
                      <a:gd name="T99" fmla="*/ 0 h 703"/>
                      <a:gd name="T100" fmla="*/ 0 w 845"/>
                      <a:gd name="T101" fmla="*/ 0 h 703"/>
                      <a:gd name="T102" fmla="*/ 0 w 845"/>
                      <a:gd name="T103" fmla="*/ 0 h 703"/>
                      <a:gd name="T104" fmla="*/ 0 w 845"/>
                      <a:gd name="T105" fmla="*/ 0 h 703"/>
                      <a:gd name="T106" fmla="*/ 0 w 845"/>
                      <a:gd name="T107" fmla="*/ 0 h 703"/>
                      <a:gd name="T108" fmla="*/ 0 w 845"/>
                      <a:gd name="T109" fmla="*/ 0 h 703"/>
                      <a:gd name="T110" fmla="*/ 0 w 845"/>
                      <a:gd name="T111" fmla="*/ 0 h 703"/>
                      <a:gd name="T112" fmla="*/ 0 w 845"/>
                      <a:gd name="T113" fmla="*/ 0 h 703"/>
                      <a:gd name="T114" fmla="*/ 0 w 845"/>
                      <a:gd name="T115" fmla="*/ 0 h 703"/>
                      <a:gd name="T116" fmla="*/ 0 w 845"/>
                      <a:gd name="T117" fmla="*/ 0 h 703"/>
                      <a:gd name="T118" fmla="*/ 0 w 845"/>
                      <a:gd name="T119" fmla="*/ 0 h 703"/>
                      <a:gd name="T120" fmla="*/ 0 w 845"/>
                      <a:gd name="T121" fmla="*/ 0 h 703"/>
                      <a:gd name="T122" fmla="*/ 0 w 845"/>
                      <a:gd name="T123" fmla="*/ 0 h 7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703"/>
                      <a:gd name="T188" fmla="*/ 845 w 845"/>
                      <a:gd name="T189" fmla="*/ 703 h 7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703">
                        <a:moveTo>
                          <a:pt x="791" y="439"/>
                        </a:moveTo>
                        <a:lnTo>
                          <a:pt x="823" y="439"/>
                        </a:lnTo>
                        <a:lnTo>
                          <a:pt x="845" y="443"/>
                        </a:lnTo>
                        <a:lnTo>
                          <a:pt x="838" y="409"/>
                        </a:lnTo>
                        <a:lnTo>
                          <a:pt x="826" y="372"/>
                        </a:lnTo>
                        <a:lnTo>
                          <a:pt x="807" y="329"/>
                        </a:lnTo>
                        <a:lnTo>
                          <a:pt x="789" y="293"/>
                        </a:lnTo>
                        <a:lnTo>
                          <a:pt x="769" y="258"/>
                        </a:lnTo>
                        <a:lnTo>
                          <a:pt x="751" y="233"/>
                        </a:lnTo>
                        <a:lnTo>
                          <a:pt x="734" y="208"/>
                        </a:lnTo>
                        <a:lnTo>
                          <a:pt x="720" y="187"/>
                        </a:lnTo>
                        <a:lnTo>
                          <a:pt x="707" y="172"/>
                        </a:lnTo>
                        <a:lnTo>
                          <a:pt x="694" y="156"/>
                        </a:lnTo>
                        <a:lnTo>
                          <a:pt x="671" y="131"/>
                        </a:lnTo>
                        <a:lnTo>
                          <a:pt x="654" y="114"/>
                        </a:lnTo>
                        <a:lnTo>
                          <a:pt x="632" y="96"/>
                        </a:lnTo>
                        <a:lnTo>
                          <a:pt x="618" y="84"/>
                        </a:lnTo>
                        <a:lnTo>
                          <a:pt x="603" y="75"/>
                        </a:lnTo>
                        <a:lnTo>
                          <a:pt x="580" y="60"/>
                        </a:lnTo>
                        <a:lnTo>
                          <a:pt x="563" y="49"/>
                        </a:lnTo>
                        <a:lnTo>
                          <a:pt x="537" y="35"/>
                        </a:lnTo>
                        <a:lnTo>
                          <a:pt x="510" y="25"/>
                        </a:lnTo>
                        <a:lnTo>
                          <a:pt x="486" y="14"/>
                        </a:lnTo>
                        <a:lnTo>
                          <a:pt x="460" y="7"/>
                        </a:lnTo>
                        <a:lnTo>
                          <a:pt x="438" y="4"/>
                        </a:lnTo>
                        <a:lnTo>
                          <a:pt x="409" y="1"/>
                        </a:lnTo>
                        <a:lnTo>
                          <a:pt x="383" y="1"/>
                        </a:lnTo>
                        <a:lnTo>
                          <a:pt x="356" y="0"/>
                        </a:lnTo>
                        <a:lnTo>
                          <a:pt x="333" y="1"/>
                        </a:lnTo>
                        <a:lnTo>
                          <a:pt x="298" y="4"/>
                        </a:lnTo>
                        <a:lnTo>
                          <a:pt x="268" y="11"/>
                        </a:lnTo>
                        <a:lnTo>
                          <a:pt x="244" y="19"/>
                        </a:lnTo>
                        <a:lnTo>
                          <a:pt x="221" y="32"/>
                        </a:lnTo>
                        <a:lnTo>
                          <a:pt x="201" y="47"/>
                        </a:lnTo>
                        <a:lnTo>
                          <a:pt x="188" y="64"/>
                        </a:lnTo>
                        <a:lnTo>
                          <a:pt x="181" y="83"/>
                        </a:lnTo>
                        <a:lnTo>
                          <a:pt x="180" y="98"/>
                        </a:lnTo>
                        <a:lnTo>
                          <a:pt x="181" y="112"/>
                        </a:lnTo>
                        <a:lnTo>
                          <a:pt x="185" y="125"/>
                        </a:lnTo>
                        <a:lnTo>
                          <a:pt x="190" y="135"/>
                        </a:lnTo>
                        <a:lnTo>
                          <a:pt x="203" y="144"/>
                        </a:lnTo>
                        <a:lnTo>
                          <a:pt x="216" y="149"/>
                        </a:lnTo>
                        <a:lnTo>
                          <a:pt x="233" y="153"/>
                        </a:lnTo>
                        <a:lnTo>
                          <a:pt x="250" y="158"/>
                        </a:lnTo>
                        <a:lnTo>
                          <a:pt x="267" y="159"/>
                        </a:lnTo>
                        <a:lnTo>
                          <a:pt x="291" y="162"/>
                        </a:lnTo>
                        <a:lnTo>
                          <a:pt x="318" y="159"/>
                        </a:lnTo>
                        <a:lnTo>
                          <a:pt x="340" y="158"/>
                        </a:lnTo>
                        <a:lnTo>
                          <a:pt x="356" y="162"/>
                        </a:lnTo>
                        <a:lnTo>
                          <a:pt x="370" y="166"/>
                        </a:lnTo>
                        <a:lnTo>
                          <a:pt x="381" y="173"/>
                        </a:lnTo>
                        <a:lnTo>
                          <a:pt x="392" y="180"/>
                        </a:lnTo>
                        <a:lnTo>
                          <a:pt x="397" y="184"/>
                        </a:lnTo>
                        <a:lnTo>
                          <a:pt x="407" y="196"/>
                        </a:lnTo>
                        <a:lnTo>
                          <a:pt x="413" y="208"/>
                        </a:lnTo>
                        <a:lnTo>
                          <a:pt x="417" y="224"/>
                        </a:lnTo>
                        <a:lnTo>
                          <a:pt x="413" y="237"/>
                        </a:lnTo>
                        <a:lnTo>
                          <a:pt x="402" y="241"/>
                        </a:lnTo>
                        <a:lnTo>
                          <a:pt x="388" y="241"/>
                        </a:lnTo>
                        <a:lnTo>
                          <a:pt x="373" y="237"/>
                        </a:lnTo>
                        <a:lnTo>
                          <a:pt x="357" y="227"/>
                        </a:lnTo>
                        <a:lnTo>
                          <a:pt x="346" y="219"/>
                        </a:lnTo>
                        <a:lnTo>
                          <a:pt x="328" y="206"/>
                        </a:lnTo>
                        <a:lnTo>
                          <a:pt x="310" y="199"/>
                        </a:lnTo>
                        <a:lnTo>
                          <a:pt x="291" y="194"/>
                        </a:lnTo>
                        <a:lnTo>
                          <a:pt x="276" y="193"/>
                        </a:lnTo>
                        <a:lnTo>
                          <a:pt x="256" y="191"/>
                        </a:lnTo>
                        <a:lnTo>
                          <a:pt x="235" y="191"/>
                        </a:lnTo>
                        <a:lnTo>
                          <a:pt x="212" y="192"/>
                        </a:lnTo>
                        <a:lnTo>
                          <a:pt x="193" y="197"/>
                        </a:lnTo>
                        <a:lnTo>
                          <a:pt x="173" y="203"/>
                        </a:lnTo>
                        <a:lnTo>
                          <a:pt x="155" y="212"/>
                        </a:lnTo>
                        <a:lnTo>
                          <a:pt x="138" y="223"/>
                        </a:lnTo>
                        <a:lnTo>
                          <a:pt x="121" y="231"/>
                        </a:lnTo>
                        <a:lnTo>
                          <a:pt x="98" y="246"/>
                        </a:lnTo>
                        <a:lnTo>
                          <a:pt x="75" y="267"/>
                        </a:lnTo>
                        <a:lnTo>
                          <a:pt x="55" y="288"/>
                        </a:lnTo>
                        <a:lnTo>
                          <a:pt x="41" y="310"/>
                        </a:lnTo>
                        <a:lnTo>
                          <a:pt x="28" y="335"/>
                        </a:lnTo>
                        <a:lnTo>
                          <a:pt x="15" y="369"/>
                        </a:lnTo>
                        <a:lnTo>
                          <a:pt x="9" y="397"/>
                        </a:lnTo>
                        <a:lnTo>
                          <a:pt x="3" y="429"/>
                        </a:lnTo>
                        <a:lnTo>
                          <a:pt x="0" y="461"/>
                        </a:lnTo>
                        <a:lnTo>
                          <a:pt x="0" y="490"/>
                        </a:lnTo>
                        <a:lnTo>
                          <a:pt x="3" y="520"/>
                        </a:lnTo>
                        <a:lnTo>
                          <a:pt x="9" y="549"/>
                        </a:lnTo>
                        <a:lnTo>
                          <a:pt x="18" y="580"/>
                        </a:lnTo>
                        <a:lnTo>
                          <a:pt x="29" y="601"/>
                        </a:lnTo>
                        <a:lnTo>
                          <a:pt x="42" y="622"/>
                        </a:lnTo>
                        <a:lnTo>
                          <a:pt x="53" y="636"/>
                        </a:lnTo>
                        <a:lnTo>
                          <a:pt x="72" y="651"/>
                        </a:lnTo>
                        <a:lnTo>
                          <a:pt x="89" y="664"/>
                        </a:lnTo>
                        <a:lnTo>
                          <a:pt x="107" y="675"/>
                        </a:lnTo>
                        <a:lnTo>
                          <a:pt x="128" y="685"/>
                        </a:lnTo>
                        <a:lnTo>
                          <a:pt x="144" y="690"/>
                        </a:lnTo>
                        <a:lnTo>
                          <a:pt x="166" y="697"/>
                        </a:lnTo>
                        <a:lnTo>
                          <a:pt x="189" y="703"/>
                        </a:lnTo>
                        <a:lnTo>
                          <a:pt x="209" y="703"/>
                        </a:lnTo>
                        <a:lnTo>
                          <a:pt x="229" y="703"/>
                        </a:lnTo>
                        <a:lnTo>
                          <a:pt x="243" y="700"/>
                        </a:lnTo>
                        <a:lnTo>
                          <a:pt x="264" y="699"/>
                        </a:lnTo>
                        <a:lnTo>
                          <a:pt x="295" y="692"/>
                        </a:lnTo>
                        <a:lnTo>
                          <a:pt x="312" y="689"/>
                        </a:lnTo>
                        <a:lnTo>
                          <a:pt x="328" y="679"/>
                        </a:lnTo>
                        <a:lnTo>
                          <a:pt x="350" y="669"/>
                        </a:lnTo>
                        <a:lnTo>
                          <a:pt x="372" y="655"/>
                        </a:lnTo>
                        <a:lnTo>
                          <a:pt x="387" y="644"/>
                        </a:lnTo>
                        <a:lnTo>
                          <a:pt x="407" y="627"/>
                        </a:lnTo>
                        <a:lnTo>
                          <a:pt x="431" y="608"/>
                        </a:lnTo>
                        <a:lnTo>
                          <a:pt x="456" y="581"/>
                        </a:lnTo>
                        <a:lnTo>
                          <a:pt x="480" y="560"/>
                        </a:lnTo>
                        <a:lnTo>
                          <a:pt x="500" y="541"/>
                        </a:lnTo>
                        <a:lnTo>
                          <a:pt x="520" y="522"/>
                        </a:lnTo>
                        <a:lnTo>
                          <a:pt x="536" y="509"/>
                        </a:lnTo>
                        <a:lnTo>
                          <a:pt x="550" y="498"/>
                        </a:lnTo>
                        <a:lnTo>
                          <a:pt x="568" y="488"/>
                        </a:lnTo>
                        <a:lnTo>
                          <a:pt x="590" y="478"/>
                        </a:lnTo>
                        <a:lnTo>
                          <a:pt x="616" y="470"/>
                        </a:lnTo>
                        <a:lnTo>
                          <a:pt x="637" y="463"/>
                        </a:lnTo>
                        <a:lnTo>
                          <a:pt x="662" y="456"/>
                        </a:lnTo>
                        <a:lnTo>
                          <a:pt x="694" y="449"/>
                        </a:lnTo>
                        <a:lnTo>
                          <a:pt x="716" y="446"/>
                        </a:lnTo>
                        <a:lnTo>
                          <a:pt x="737" y="443"/>
                        </a:lnTo>
                        <a:lnTo>
                          <a:pt x="762" y="439"/>
                        </a:lnTo>
                        <a:lnTo>
                          <a:pt x="791" y="439"/>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2" name="Freeform 102"/>
                  <p:cNvSpPr>
                    <a:spLocks/>
                  </p:cNvSpPr>
                  <p:nvPr/>
                </p:nvSpPr>
                <p:spPr bwMode="auto">
                  <a:xfrm>
                    <a:off x="640" y="2552"/>
                    <a:ext cx="245" cy="159"/>
                  </a:xfrm>
                  <a:custGeom>
                    <a:avLst/>
                    <a:gdLst>
                      <a:gd name="T0" fmla="*/ 0 w 981"/>
                      <a:gd name="T1" fmla="*/ 0 h 633"/>
                      <a:gd name="T2" fmla="*/ 0 w 981"/>
                      <a:gd name="T3" fmla="*/ 0 h 633"/>
                      <a:gd name="T4" fmla="*/ 0 w 981"/>
                      <a:gd name="T5" fmla="*/ 0 h 633"/>
                      <a:gd name="T6" fmla="*/ 0 w 981"/>
                      <a:gd name="T7" fmla="*/ 0 h 633"/>
                      <a:gd name="T8" fmla="*/ 0 w 981"/>
                      <a:gd name="T9" fmla="*/ 0 h 633"/>
                      <a:gd name="T10" fmla="*/ 0 w 981"/>
                      <a:gd name="T11" fmla="*/ 0 h 633"/>
                      <a:gd name="T12" fmla="*/ 0 w 981"/>
                      <a:gd name="T13" fmla="*/ 0 h 633"/>
                      <a:gd name="T14" fmla="*/ 0 w 981"/>
                      <a:gd name="T15" fmla="*/ 0 h 633"/>
                      <a:gd name="T16" fmla="*/ 0 w 981"/>
                      <a:gd name="T17" fmla="*/ 0 h 633"/>
                      <a:gd name="T18" fmla="*/ 0 w 981"/>
                      <a:gd name="T19" fmla="*/ 0 h 633"/>
                      <a:gd name="T20" fmla="*/ 0 w 981"/>
                      <a:gd name="T21" fmla="*/ 0 h 633"/>
                      <a:gd name="T22" fmla="*/ 0 w 981"/>
                      <a:gd name="T23" fmla="*/ 0 h 633"/>
                      <a:gd name="T24" fmla="*/ 0 w 981"/>
                      <a:gd name="T25" fmla="*/ 0 h 633"/>
                      <a:gd name="T26" fmla="*/ 0 w 981"/>
                      <a:gd name="T27" fmla="*/ 0 h 633"/>
                      <a:gd name="T28" fmla="*/ 0 w 981"/>
                      <a:gd name="T29" fmla="*/ 0 h 633"/>
                      <a:gd name="T30" fmla="*/ 0 w 981"/>
                      <a:gd name="T31" fmla="*/ 0 h 633"/>
                      <a:gd name="T32" fmla="*/ 0 w 981"/>
                      <a:gd name="T33" fmla="*/ 0 h 633"/>
                      <a:gd name="T34" fmla="*/ 0 w 981"/>
                      <a:gd name="T35" fmla="*/ 0 h 633"/>
                      <a:gd name="T36" fmla="*/ 0 w 981"/>
                      <a:gd name="T37" fmla="*/ 0 h 633"/>
                      <a:gd name="T38" fmla="*/ 0 w 981"/>
                      <a:gd name="T39" fmla="*/ 0 h 633"/>
                      <a:gd name="T40" fmla="*/ 0 w 981"/>
                      <a:gd name="T41" fmla="*/ 0 h 633"/>
                      <a:gd name="T42" fmla="*/ 0 w 981"/>
                      <a:gd name="T43" fmla="*/ 0 h 633"/>
                      <a:gd name="T44" fmla="*/ 0 w 981"/>
                      <a:gd name="T45" fmla="*/ 0 h 633"/>
                      <a:gd name="T46" fmla="*/ 0 w 981"/>
                      <a:gd name="T47" fmla="*/ 0 h 633"/>
                      <a:gd name="T48" fmla="*/ 0 w 981"/>
                      <a:gd name="T49" fmla="*/ 0 h 633"/>
                      <a:gd name="T50" fmla="*/ 0 w 981"/>
                      <a:gd name="T51" fmla="*/ 0 h 633"/>
                      <a:gd name="T52" fmla="*/ 0 w 981"/>
                      <a:gd name="T53" fmla="*/ 0 h 633"/>
                      <a:gd name="T54" fmla="*/ 0 w 981"/>
                      <a:gd name="T55" fmla="*/ 0 h 633"/>
                      <a:gd name="T56" fmla="*/ 0 w 981"/>
                      <a:gd name="T57" fmla="*/ 0 h 633"/>
                      <a:gd name="T58" fmla="*/ 0 w 981"/>
                      <a:gd name="T59" fmla="*/ 0 h 633"/>
                      <a:gd name="T60" fmla="*/ 0 w 981"/>
                      <a:gd name="T61" fmla="*/ 0 h 633"/>
                      <a:gd name="T62" fmla="*/ 0 w 981"/>
                      <a:gd name="T63" fmla="*/ 0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1"/>
                      <a:gd name="T97" fmla="*/ 0 h 633"/>
                      <a:gd name="T98" fmla="*/ 981 w 981"/>
                      <a:gd name="T99" fmla="*/ 633 h 6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1" h="633">
                        <a:moveTo>
                          <a:pt x="147" y="239"/>
                        </a:moveTo>
                        <a:lnTo>
                          <a:pt x="128" y="233"/>
                        </a:lnTo>
                        <a:lnTo>
                          <a:pt x="114" y="233"/>
                        </a:lnTo>
                        <a:lnTo>
                          <a:pt x="82" y="227"/>
                        </a:lnTo>
                        <a:lnTo>
                          <a:pt x="51" y="224"/>
                        </a:lnTo>
                        <a:lnTo>
                          <a:pt x="0" y="227"/>
                        </a:lnTo>
                        <a:lnTo>
                          <a:pt x="26" y="207"/>
                        </a:lnTo>
                        <a:lnTo>
                          <a:pt x="61" y="186"/>
                        </a:lnTo>
                        <a:lnTo>
                          <a:pt x="99" y="164"/>
                        </a:lnTo>
                        <a:lnTo>
                          <a:pt x="126" y="143"/>
                        </a:lnTo>
                        <a:lnTo>
                          <a:pt x="167" y="118"/>
                        </a:lnTo>
                        <a:lnTo>
                          <a:pt x="204" y="101"/>
                        </a:lnTo>
                        <a:lnTo>
                          <a:pt x="237" y="88"/>
                        </a:lnTo>
                        <a:lnTo>
                          <a:pt x="279" y="69"/>
                        </a:lnTo>
                        <a:lnTo>
                          <a:pt x="318" y="55"/>
                        </a:lnTo>
                        <a:lnTo>
                          <a:pt x="367" y="39"/>
                        </a:lnTo>
                        <a:lnTo>
                          <a:pt x="407" y="28"/>
                        </a:lnTo>
                        <a:lnTo>
                          <a:pt x="460" y="17"/>
                        </a:lnTo>
                        <a:lnTo>
                          <a:pt x="506" y="7"/>
                        </a:lnTo>
                        <a:lnTo>
                          <a:pt x="557" y="0"/>
                        </a:lnTo>
                        <a:lnTo>
                          <a:pt x="604" y="0"/>
                        </a:lnTo>
                        <a:lnTo>
                          <a:pt x="639" y="3"/>
                        </a:lnTo>
                        <a:lnTo>
                          <a:pt x="676" y="10"/>
                        </a:lnTo>
                        <a:lnTo>
                          <a:pt x="720" y="24"/>
                        </a:lnTo>
                        <a:lnTo>
                          <a:pt x="759" y="42"/>
                        </a:lnTo>
                        <a:lnTo>
                          <a:pt x="803" y="65"/>
                        </a:lnTo>
                        <a:lnTo>
                          <a:pt x="844" y="105"/>
                        </a:lnTo>
                        <a:lnTo>
                          <a:pt x="887" y="150"/>
                        </a:lnTo>
                        <a:lnTo>
                          <a:pt x="916" y="200"/>
                        </a:lnTo>
                        <a:lnTo>
                          <a:pt x="937" y="242"/>
                        </a:lnTo>
                        <a:lnTo>
                          <a:pt x="959" y="293"/>
                        </a:lnTo>
                        <a:lnTo>
                          <a:pt x="976" y="344"/>
                        </a:lnTo>
                        <a:lnTo>
                          <a:pt x="981" y="395"/>
                        </a:lnTo>
                        <a:lnTo>
                          <a:pt x="981" y="440"/>
                        </a:lnTo>
                        <a:lnTo>
                          <a:pt x="973" y="486"/>
                        </a:lnTo>
                        <a:lnTo>
                          <a:pt x="959" y="522"/>
                        </a:lnTo>
                        <a:lnTo>
                          <a:pt x="946" y="547"/>
                        </a:lnTo>
                        <a:lnTo>
                          <a:pt x="927" y="569"/>
                        </a:lnTo>
                        <a:lnTo>
                          <a:pt x="902" y="589"/>
                        </a:lnTo>
                        <a:lnTo>
                          <a:pt x="868" y="607"/>
                        </a:lnTo>
                        <a:lnTo>
                          <a:pt x="827" y="618"/>
                        </a:lnTo>
                        <a:lnTo>
                          <a:pt x="803" y="625"/>
                        </a:lnTo>
                        <a:lnTo>
                          <a:pt x="765" y="631"/>
                        </a:lnTo>
                        <a:lnTo>
                          <a:pt x="728" y="633"/>
                        </a:lnTo>
                        <a:lnTo>
                          <a:pt x="695" y="630"/>
                        </a:lnTo>
                        <a:lnTo>
                          <a:pt x="663" y="626"/>
                        </a:lnTo>
                        <a:lnTo>
                          <a:pt x="622" y="619"/>
                        </a:lnTo>
                        <a:lnTo>
                          <a:pt x="581" y="612"/>
                        </a:lnTo>
                        <a:lnTo>
                          <a:pt x="551" y="598"/>
                        </a:lnTo>
                        <a:lnTo>
                          <a:pt x="513" y="574"/>
                        </a:lnTo>
                        <a:lnTo>
                          <a:pt x="491" y="556"/>
                        </a:lnTo>
                        <a:lnTo>
                          <a:pt x="463" y="525"/>
                        </a:lnTo>
                        <a:lnTo>
                          <a:pt x="435" y="489"/>
                        </a:lnTo>
                        <a:lnTo>
                          <a:pt x="413" y="457"/>
                        </a:lnTo>
                        <a:lnTo>
                          <a:pt x="389" y="418"/>
                        </a:lnTo>
                        <a:lnTo>
                          <a:pt x="371" y="379"/>
                        </a:lnTo>
                        <a:lnTo>
                          <a:pt x="352" y="348"/>
                        </a:lnTo>
                        <a:lnTo>
                          <a:pt x="332" y="316"/>
                        </a:lnTo>
                        <a:lnTo>
                          <a:pt x="304" y="292"/>
                        </a:lnTo>
                        <a:lnTo>
                          <a:pt x="270" y="272"/>
                        </a:lnTo>
                        <a:lnTo>
                          <a:pt x="237" y="256"/>
                        </a:lnTo>
                        <a:lnTo>
                          <a:pt x="195" y="245"/>
                        </a:lnTo>
                        <a:lnTo>
                          <a:pt x="168" y="242"/>
                        </a:lnTo>
                        <a:lnTo>
                          <a:pt x="147" y="239"/>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3" name="Freeform 103"/>
                  <p:cNvSpPr>
                    <a:spLocks/>
                  </p:cNvSpPr>
                  <p:nvPr/>
                </p:nvSpPr>
                <p:spPr bwMode="auto">
                  <a:xfrm>
                    <a:off x="542" y="2604"/>
                    <a:ext cx="269" cy="304"/>
                  </a:xfrm>
                  <a:custGeom>
                    <a:avLst/>
                    <a:gdLst>
                      <a:gd name="T0" fmla="*/ 0 w 1074"/>
                      <a:gd name="T1" fmla="*/ 0 h 1217"/>
                      <a:gd name="T2" fmla="*/ 0 w 1074"/>
                      <a:gd name="T3" fmla="*/ 0 h 1217"/>
                      <a:gd name="T4" fmla="*/ 0 w 1074"/>
                      <a:gd name="T5" fmla="*/ 0 h 1217"/>
                      <a:gd name="T6" fmla="*/ 0 w 1074"/>
                      <a:gd name="T7" fmla="*/ 0 h 1217"/>
                      <a:gd name="T8" fmla="*/ 0 w 1074"/>
                      <a:gd name="T9" fmla="*/ 0 h 1217"/>
                      <a:gd name="T10" fmla="*/ 0 w 1074"/>
                      <a:gd name="T11" fmla="*/ 0 h 1217"/>
                      <a:gd name="T12" fmla="*/ 0 w 1074"/>
                      <a:gd name="T13" fmla="*/ 0 h 1217"/>
                      <a:gd name="T14" fmla="*/ 0 w 1074"/>
                      <a:gd name="T15" fmla="*/ 0 h 1217"/>
                      <a:gd name="T16" fmla="*/ 0 w 1074"/>
                      <a:gd name="T17" fmla="*/ 0 h 1217"/>
                      <a:gd name="T18" fmla="*/ 0 w 1074"/>
                      <a:gd name="T19" fmla="*/ 0 h 1217"/>
                      <a:gd name="T20" fmla="*/ 0 w 1074"/>
                      <a:gd name="T21" fmla="*/ 0 h 1217"/>
                      <a:gd name="T22" fmla="*/ 0 w 1074"/>
                      <a:gd name="T23" fmla="*/ 0 h 1217"/>
                      <a:gd name="T24" fmla="*/ 0 w 1074"/>
                      <a:gd name="T25" fmla="*/ 0 h 1217"/>
                      <a:gd name="T26" fmla="*/ 0 w 1074"/>
                      <a:gd name="T27" fmla="*/ 0 h 1217"/>
                      <a:gd name="T28" fmla="*/ 0 w 1074"/>
                      <a:gd name="T29" fmla="*/ 0 h 1217"/>
                      <a:gd name="T30" fmla="*/ 0 w 1074"/>
                      <a:gd name="T31" fmla="*/ 0 h 1217"/>
                      <a:gd name="T32" fmla="*/ 0 w 1074"/>
                      <a:gd name="T33" fmla="*/ 0 h 1217"/>
                      <a:gd name="T34" fmla="*/ 0 w 1074"/>
                      <a:gd name="T35" fmla="*/ 0 h 1217"/>
                      <a:gd name="T36" fmla="*/ 0 w 1074"/>
                      <a:gd name="T37" fmla="*/ 0 h 1217"/>
                      <a:gd name="T38" fmla="*/ 0 w 1074"/>
                      <a:gd name="T39" fmla="*/ 0 h 1217"/>
                      <a:gd name="T40" fmla="*/ 0 w 1074"/>
                      <a:gd name="T41" fmla="*/ 0 h 1217"/>
                      <a:gd name="T42" fmla="*/ 0 w 1074"/>
                      <a:gd name="T43" fmla="*/ 0 h 1217"/>
                      <a:gd name="T44" fmla="*/ 0 w 1074"/>
                      <a:gd name="T45" fmla="*/ 0 h 1217"/>
                      <a:gd name="T46" fmla="*/ 0 w 1074"/>
                      <a:gd name="T47" fmla="*/ 0 h 1217"/>
                      <a:gd name="T48" fmla="*/ 0 w 1074"/>
                      <a:gd name="T49" fmla="*/ 0 h 1217"/>
                      <a:gd name="T50" fmla="*/ 0 w 1074"/>
                      <a:gd name="T51" fmla="*/ 0 h 1217"/>
                      <a:gd name="T52" fmla="*/ 0 w 1074"/>
                      <a:gd name="T53" fmla="*/ 0 h 1217"/>
                      <a:gd name="T54" fmla="*/ 0 w 1074"/>
                      <a:gd name="T55" fmla="*/ 0 h 1217"/>
                      <a:gd name="T56" fmla="*/ 0 w 1074"/>
                      <a:gd name="T57" fmla="*/ 0 h 1217"/>
                      <a:gd name="T58" fmla="*/ 0 w 1074"/>
                      <a:gd name="T59" fmla="*/ 0 h 1217"/>
                      <a:gd name="T60" fmla="*/ 0 w 1074"/>
                      <a:gd name="T61" fmla="*/ 0 h 1217"/>
                      <a:gd name="T62" fmla="*/ 0 w 1074"/>
                      <a:gd name="T63" fmla="*/ 0 h 1217"/>
                      <a:gd name="T64" fmla="*/ 0 w 1074"/>
                      <a:gd name="T65" fmla="*/ 0 h 1217"/>
                      <a:gd name="T66" fmla="*/ 0 w 1074"/>
                      <a:gd name="T67" fmla="*/ 0 h 1217"/>
                      <a:gd name="T68" fmla="*/ 0 w 1074"/>
                      <a:gd name="T69" fmla="*/ 0 h 1217"/>
                      <a:gd name="T70" fmla="*/ 0 w 1074"/>
                      <a:gd name="T71" fmla="*/ 0 h 1217"/>
                      <a:gd name="T72" fmla="*/ 0 w 1074"/>
                      <a:gd name="T73" fmla="*/ 0 h 1217"/>
                      <a:gd name="T74" fmla="*/ 0 w 1074"/>
                      <a:gd name="T75" fmla="*/ 0 h 1217"/>
                      <a:gd name="T76" fmla="*/ 0 w 1074"/>
                      <a:gd name="T77" fmla="*/ 0 h 1217"/>
                      <a:gd name="T78" fmla="*/ 0 w 1074"/>
                      <a:gd name="T79" fmla="*/ 0 h 1217"/>
                      <a:gd name="T80" fmla="*/ 0 w 1074"/>
                      <a:gd name="T81" fmla="*/ 0 h 1217"/>
                      <a:gd name="T82" fmla="*/ 0 w 1074"/>
                      <a:gd name="T83" fmla="*/ 0 h 1217"/>
                      <a:gd name="T84" fmla="*/ 0 w 1074"/>
                      <a:gd name="T85" fmla="*/ 0 h 1217"/>
                      <a:gd name="T86" fmla="*/ 0 w 1074"/>
                      <a:gd name="T87" fmla="*/ 0 h 1217"/>
                      <a:gd name="T88" fmla="*/ 0 w 1074"/>
                      <a:gd name="T89" fmla="*/ 0 h 1217"/>
                      <a:gd name="T90" fmla="*/ 0 w 1074"/>
                      <a:gd name="T91" fmla="*/ 0 h 1217"/>
                      <a:gd name="T92" fmla="*/ 0 w 1074"/>
                      <a:gd name="T93" fmla="*/ 0 h 1217"/>
                      <a:gd name="T94" fmla="*/ 0 w 1074"/>
                      <a:gd name="T95" fmla="*/ 0 h 1217"/>
                      <a:gd name="T96" fmla="*/ 0 w 1074"/>
                      <a:gd name="T97" fmla="*/ 0 h 1217"/>
                      <a:gd name="T98" fmla="*/ 0 w 1074"/>
                      <a:gd name="T99" fmla="*/ 0 h 1217"/>
                      <a:gd name="T100" fmla="*/ 0 w 1074"/>
                      <a:gd name="T101" fmla="*/ 0 h 1217"/>
                      <a:gd name="T102" fmla="*/ 0 w 1074"/>
                      <a:gd name="T103" fmla="*/ 0 h 1217"/>
                      <a:gd name="T104" fmla="*/ 0 w 1074"/>
                      <a:gd name="T105" fmla="*/ 0 h 1217"/>
                      <a:gd name="T106" fmla="*/ 0 w 1074"/>
                      <a:gd name="T107" fmla="*/ 0 h 1217"/>
                      <a:gd name="T108" fmla="*/ 0 w 1074"/>
                      <a:gd name="T109" fmla="*/ 0 h 1217"/>
                      <a:gd name="T110" fmla="*/ 0 w 1074"/>
                      <a:gd name="T111" fmla="*/ 0 h 1217"/>
                      <a:gd name="T112" fmla="*/ 0 w 1074"/>
                      <a:gd name="T113" fmla="*/ 0 h 1217"/>
                      <a:gd name="T114" fmla="*/ 0 w 1074"/>
                      <a:gd name="T115" fmla="*/ 0 h 1217"/>
                      <a:gd name="T116" fmla="*/ 0 w 1074"/>
                      <a:gd name="T117" fmla="*/ 0 h 1217"/>
                      <a:gd name="T118" fmla="*/ 0 w 1074"/>
                      <a:gd name="T119" fmla="*/ 0 h 1217"/>
                      <a:gd name="T120" fmla="*/ 0 w 1074"/>
                      <a:gd name="T121" fmla="*/ 0 h 1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4"/>
                      <a:gd name="T184" fmla="*/ 0 h 1217"/>
                      <a:gd name="T185" fmla="*/ 1074 w 1074"/>
                      <a:gd name="T186" fmla="*/ 1217 h 12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4" h="1217">
                        <a:moveTo>
                          <a:pt x="343" y="29"/>
                        </a:moveTo>
                        <a:lnTo>
                          <a:pt x="321" y="45"/>
                        </a:lnTo>
                        <a:lnTo>
                          <a:pt x="297" y="62"/>
                        </a:lnTo>
                        <a:lnTo>
                          <a:pt x="279" y="76"/>
                        </a:lnTo>
                        <a:lnTo>
                          <a:pt x="258" y="101"/>
                        </a:lnTo>
                        <a:lnTo>
                          <a:pt x="244" y="124"/>
                        </a:lnTo>
                        <a:lnTo>
                          <a:pt x="230" y="149"/>
                        </a:lnTo>
                        <a:lnTo>
                          <a:pt x="218" y="178"/>
                        </a:lnTo>
                        <a:lnTo>
                          <a:pt x="206" y="217"/>
                        </a:lnTo>
                        <a:lnTo>
                          <a:pt x="194" y="256"/>
                        </a:lnTo>
                        <a:lnTo>
                          <a:pt x="188" y="293"/>
                        </a:lnTo>
                        <a:lnTo>
                          <a:pt x="179" y="330"/>
                        </a:lnTo>
                        <a:lnTo>
                          <a:pt x="177" y="361"/>
                        </a:lnTo>
                        <a:lnTo>
                          <a:pt x="174" y="391"/>
                        </a:lnTo>
                        <a:lnTo>
                          <a:pt x="174" y="423"/>
                        </a:lnTo>
                        <a:lnTo>
                          <a:pt x="170" y="444"/>
                        </a:lnTo>
                        <a:lnTo>
                          <a:pt x="165" y="467"/>
                        </a:lnTo>
                        <a:lnTo>
                          <a:pt x="158" y="484"/>
                        </a:lnTo>
                        <a:lnTo>
                          <a:pt x="149" y="504"/>
                        </a:lnTo>
                        <a:lnTo>
                          <a:pt x="140" y="525"/>
                        </a:lnTo>
                        <a:lnTo>
                          <a:pt x="127" y="548"/>
                        </a:lnTo>
                        <a:lnTo>
                          <a:pt x="106" y="576"/>
                        </a:lnTo>
                        <a:lnTo>
                          <a:pt x="88" y="603"/>
                        </a:lnTo>
                        <a:lnTo>
                          <a:pt x="71" y="633"/>
                        </a:lnTo>
                        <a:lnTo>
                          <a:pt x="55" y="654"/>
                        </a:lnTo>
                        <a:lnTo>
                          <a:pt x="40" y="676"/>
                        </a:lnTo>
                        <a:lnTo>
                          <a:pt x="27" y="699"/>
                        </a:lnTo>
                        <a:lnTo>
                          <a:pt x="17" y="724"/>
                        </a:lnTo>
                        <a:lnTo>
                          <a:pt x="10" y="745"/>
                        </a:lnTo>
                        <a:lnTo>
                          <a:pt x="5" y="771"/>
                        </a:lnTo>
                        <a:lnTo>
                          <a:pt x="0" y="801"/>
                        </a:lnTo>
                        <a:lnTo>
                          <a:pt x="0" y="832"/>
                        </a:lnTo>
                        <a:lnTo>
                          <a:pt x="3" y="855"/>
                        </a:lnTo>
                        <a:lnTo>
                          <a:pt x="10" y="895"/>
                        </a:lnTo>
                        <a:lnTo>
                          <a:pt x="16" y="918"/>
                        </a:lnTo>
                        <a:lnTo>
                          <a:pt x="21" y="936"/>
                        </a:lnTo>
                        <a:lnTo>
                          <a:pt x="32" y="954"/>
                        </a:lnTo>
                        <a:lnTo>
                          <a:pt x="41" y="964"/>
                        </a:lnTo>
                        <a:lnTo>
                          <a:pt x="51" y="975"/>
                        </a:lnTo>
                        <a:lnTo>
                          <a:pt x="66" y="984"/>
                        </a:lnTo>
                        <a:lnTo>
                          <a:pt x="90" y="991"/>
                        </a:lnTo>
                        <a:lnTo>
                          <a:pt x="109" y="995"/>
                        </a:lnTo>
                        <a:lnTo>
                          <a:pt x="128" y="995"/>
                        </a:lnTo>
                        <a:lnTo>
                          <a:pt x="148" y="990"/>
                        </a:lnTo>
                        <a:lnTo>
                          <a:pt x="160" y="985"/>
                        </a:lnTo>
                        <a:lnTo>
                          <a:pt x="177" y="977"/>
                        </a:lnTo>
                        <a:lnTo>
                          <a:pt x="190" y="964"/>
                        </a:lnTo>
                        <a:lnTo>
                          <a:pt x="202" y="949"/>
                        </a:lnTo>
                        <a:lnTo>
                          <a:pt x="211" y="935"/>
                        </a:lnTo>
                        <a:lnTo>
                          <a:pt x="216" y="916"/>
                        </a:lnTo>
                        <a:lnTo>
                          <a:pt x="220" y="895"/>
                        </a:lnTo>
                        <a:lnTo>
                          <a:pt x="223" y="875"/>
                        </a:lnTo>
                        <a:lnTo>
                          <a:pt x="225" y="853"/>
                        </a:lnTo>
                        <a:lnTo>
                          <a:pt x="231" y="833"/>
                        </a:lnTo>
                        <a:lnTo>
                          <a:pt x="236" y="817"/>
                        </a:lnTo>
                        <a:lnTo>
                          <a:pt x="245" y="800"/>
                        </a:lnTo>
                        <a:lnTo>
                          <a:pt x="252" y="787"/>
                        </a:lnTo>
                        <a:lnTo>
                          <a:pt x="265" y="770"/>
                        </a:lnTo>
                        <a:lnTo>
                          <a:pt x="284" y="753"/>
                        </a:lnTo>
                        <a:lnTo>
                          <a:pt x="300" y="746"/>
                        </a:lnTo>
                        <a:lnTo>
                          <a:pt x="319" y="744"/>
                        </a:lnTo>
                        <a:lnTo>
                          <a:pt x="336" y="742"/>
                        </a:lnTo>
                        <a:lnTo>
                          <a:pt x="355" y="743"/>
                        </a:lnTo>
                        <a:lnTo>
                          <a:pt x="373" y="753"/>
                        </a:lnTo>
                        <a:lnTo>
                          <a:pt x="386" y="765"/>
                        </a:lnTo>
                        <a:lnTo>
                          <a:pt x="400" y="786"/>
                        </a:lnTo>
                        <a:lnTo>
                          <a:pt x="409" y="806"/>
                        </a:lnTo>
                        <a:lnTo>
                          <a:pt x="420" y="828"/>
                        </a:lnTo>
                        <a:lnTo>
                          <a:pt x="432" y="860"/>
                        </a:lnTo>
                        <a:lnTo>
                          <a:pt x="437" y="873"/>
                        </a:lnTo>
                        <a:lnTo>
                          <a:pt x="442" y="889"/>
                        </a:lnTo>
                        <a:lnTo>
                          <a:pt x="445" y="916"/>
                        </a:lnTo>
                        <a:lnTo>
                          <a:pt x="447" y="943"/>
                        </a:lnTo>
                        <a:lnTo>
                          <a:pt x="448" y="975"/>
                        </a:lnTo>
                        <a:lnTo>
                          <a:pt x="450" y="997"/>
                        </a:lnTo>
                        <a:lnTo>
                          <a:pt x="455" y="1019"/>
                        </a:lnTo>
                        <a:lnTo>
                          <a:pt x="459" y="1040"/>
                        </a:lnTo>
                        <a:lnTo>
                          <a:pt x="468" y="1062"/>
                        </a:lnTo>
                        <a:lnTo>
                          <a:pt x="480" y="1092"/>
                        </a:lnTo>
                        <a:lnTo>
                          <a:pt x="489" y="1110"/>
                        </a:lnTo>
                        <a:lnTo>
                          <a:pt x="500" y="1127"/>
                        </a:lnTo>
                        <a:lnTo>
                          <a:pt x="517" y="1148"/>
                        </a:lnTo>
                        <a:lnTo>
                          <a:pt x="529" y="1160"/>
                        </a:lnTo>
                        <a:lnTo>
                          <a:pt x="541" y="1173"/>
                        </a:lnTo>
                        <a:lnTo>
                          <a:pt x="560" y="1187"/>
                        </a:lnTo>
                        <a:lnTo>
                          <a:pt x="577" y="1198"/>
                        </a:lnTo>
                        <a:lnTo>
                          <a:pt x="591" y="1205"/>
                        </a:lnTo>
                        <a:lnTo>
                          <a:pt x="601" y="1210"/>
                        </a:lnTo>
                        <a:lnTo>
                          <a:pt x="613" y="1214"/>
                        </a:lnTo>
                        <a:lnTo>
                          <a:pt x="625" y="1216"/>
                        </a:lnTo>
                        <a:lnTo>
                          <a:pt x="635" y="1217"/>
                        </a:lnTo>
                        <a:lnTo>
                          <a:pt x="648" y="1217"/>
                        </a:lnTo>
                        <a:lnTo>
                          <a:pt x="657" y="1216"/>
                        </a:lnTo>
                        <a:lnTo>
                          <a:pt x="669" y="1212"/>
                        </a:lnTo>
                        <a:lnTo>
                          <a:pt x="678" y="1209"/>
                        </a:lnTo>
                        <a:lnTo>
                          <a:pt x="689" y="1203"/>
                        </a:lnTo>
                        <a:lnTo>
                          <a:pt x="702" y="1191"/>
                        </a:lnTo>
                        <a:lnTo>
                          <a:pt x="712" y="1180"/>
                        </a:lnTo>
                        <a:lnTo>
                          <a:pt x="721" y="1168"/>
                        </a:lnTo>
                        <a:lnTo>
                          <a:pt x="726" y="1155"/>
                        </a:lnTo>
                        <a:lnTo>
                          <a:pt x="732" y="1143"/>
                        </a:lnTo>
                        <a:lnTo>
                          <a:pt x="735" y="1132"/>
                        </a:lnTo>
                        <a:lnTo>
                          <a:pt x="738" y="1122"/>
                        </a:lnTo>
                        <a:lnTo>
                          <a:pt x="742" y="1108"/>
                        </a:lnTo>
                        <a:lnTo>
                          <a:pt x="745" y="1091"/>
                        </a:lnTo>
                        <a:lnTo>
                          <a:pt x="749" y="1075"/>
                        </a:lnTo>
                        <a:lnTo>
                          <a:pt x="752" y="1060"/>
                        </a:lnTo>
                        <a:lnTo>
                          <a:pt x="753" y="1046"/>
                        </a:lnTo>
                        <a:lnTo>
                          <a:pt x="753" y="1030"/>
                        </a:lnTo>
                        <a:lnTo>
                          <a:pt x="753" y="1016"/>
                        </a:lnTo>
                        <a:lnTo>
                          <a:pt x="753" y="995"/>
                        </a:lnTo>
                        <a:lnTo>
                          <a:pt x="749" y="964"/>
                        </a:lnTo>
                        <a:lnTo>
                          <a:pt x="744" y="937"/>
                        </a:lnTo>
                        <a:lnTo>
                          <a:pt x="738" y="914"/>
                        </a:lnTo>
                        <a:lnTo>
                          <a:pt x="733" y="897"/>
                        </a:lnTo>
                        <a:lnTo>
                          <a:pt x="729" y="886"/>
                        </a:lnTo>
                        <a:lnTo>
                          <a:pt x="721" y="866"/>
                        </a:lnTo>
                        <a:lnTo>
                          <a:pt x="714" y="849"/>
                        </a:lnTo>
                        <a:lnTo>
                          <a:pt x="709" y="839"/>
                        </a:lnTo>
                        <a:lnTo>
                          <a:pt x="704" y="831"/>
                        </a:lnTo>
                        <a:lnTo>
                          <a:pt x="700" y="822"/>
                        </a:lnTo>
                        <a:lnTo>
                          <a:pt x="695" y="807"/>
                        </a:lnTo>
                        <a:lnTo>
                          <a:pt x="695" y="793"/>
                        </a:lnTo>
                        <a:lnTo>
                          <a:pt x="701" y="783"/>
                        </a:lnTo>
                        <a:lnTo>
                          <a:pt x="707" y="774"/>
                        </a:lnTo>
                        <a:lnTo>
                          <a:pt x="715" y="767"/>
                        </a:lnTo>
                        <a:lnTo>
                          <a:pt x="729" y="760"/>
                        </a:lnTo>
                        <a:lnTo>
                          <a:pt x="742" y="759"/>
                        </a:lnTo>
                        <a:lnTo>
                          <a:pt x="756" y="763"/>
                        </a:lnTo>
                        <a:lnTo>
                          <a:pt x="764" y="766"/>
                        </a:lnTo>
                        <a:lnTo>
                          <a:pt x="776" y="774"/>
                        </a:lnTo>
                        <a:lnTo>
                          <a:pt x="783" y="780"/>
                        </a:lnTo>
                        <a:lnTo>
                          <a:pt x="793" y="788"/>
                        </a:lnTo>
                        <a:lnTo>
                          <a:pt x="799" y="795"/>
                        </a:lnTo>
                        <a:lnTo>
                          <a:pt x="803" y="805"/>
                        </a:lnTo>
                        <a:lnTo>
                          <a:pt x="810" y="818"/>
                        </a:lnTo>
                        <a:lnTo>
                          <a:pt x="813" y="828"/>
                        </a:lnTo>
                        <a:lnTo>
                          <a:pt x="817" y="841"/>
                        </a:lnTo>
                        <a:lnTo>
                          <a:pt x="819" y="863"/>
                        </a:lnTo>
                        <a:lnTo>
                          <a:pt x="818" y="883"/>
                        </a:lnTo>
                        <a:lnTo>
                          <a:pt x="819" y="904"/>
                        </a:lnTo>
                        <a:lnTo>
                          <a:pt x="820" y="923"/>
                        </a:lnTo>
                        <a:lnTo>
                          <a:pt x="821" y="942"/>
                        </a:lnTo>
                        <a:lnTo>
                          <a:pt x="828" y="963"/>
                        </a:lnTo>
                        <a:lnTo>
                          <a:pt x="840" y="980"/>
                        </a:lnTo>
                        <a:lnTo>
                          <a:pt x="856" y="995"/>
                        </a:lnTo>
                        <a:lnTo>
                          <a:pt x="868" y="1002"/>
                        </a:lnTo>
                        <a:lnTo>
                          <a:pt x="883" y="1010"/>
                        </a:lnTo>
                        <a:lnTo>
                          <a:pt x="903" y="1016"/>
                        </a:lnTo>
                        <a:lnTo>
                          <a:pt x="922" y="1019"/>
                        </a:lnTo>
                        <a:lnTo>
                          <a:pt x="950" y="1024"/>
                        </a:lnTo>
                        <a:lnTo>
                          <a:pt x="972" y="1019"/>
                        </a:lnTo>
                        <a:lnTo>
                          <a:pt x="1006" y="1010"/>
                        </a:lnTo>
                        <a:lnTo>
                          <a:pt x="1034" y="988"/>
                        </a:lnTo>
                        <a:lnTo>
                          <a:pt x="1052" y="959"/>
                        </a:lnTo>
                        <a:lnTo>
                          <a:pt x="1065" y="927"/>
                        </a:lnTo>
                        <a:lnTo>
                          <a:pt x="1071" y="897"/>
                        </a:lnTo>
                        <a:lnTo>
                          <a:pt x="1074" y="866"/>
                        </a:lnTo>
                        <a:lnTo>
                          <a:pt x="1074" y="836"/>
                        </a:lnTo>
                        <a:lnTo>
                          <a:pt x="1072" y="814"/>
                        </a:lnTo>
                        <a:lnTo>
                          <a:pt x="1070" y="791"/>
                        </a:lnTo>
                        <a:lnTo>
                          <a:pt x="1065" y="764"/>
                        </a:lnTo>
                        <a:lnTo>
                          <a:pt x="1059" y="723"/>
                        </a:lnTo>
                        <a:lnTo>
                          <a:pt x="1051" y="691"/>
                        </a:lnTo>
                        <a:lnTo>
                          <a:pt x="1042" y="650"/>
                        </a:lnTo>
                        <a:lnTo>
                          <a:pt x="1033" y="619"/>
                        </a:lnTo>
                        <a:lnTo>
                          <a:pt x="1011" y="546"/>
                        </a:lnTo>
                        <a:lnTo>
                          <a:pt x="986" y="483"/>
                        </a:lnTo>
                        <a:lnTo>
                          <a:pt x="952" y="416"/>
                        </a:lnTo>
                        <a:lnTo>
                          <a:pt x="915" y="354"/>
                        </a:lnTo>
                        <a:lnTo>
                          <a:pt x="878" y="301"/>
                        </a:lnTo>
                        <a:lnTo>
                          <a:pt x="837" y="254"/>
                        </a:lnTo>
                        <a:lnTo>
                          <a:pt x="799" y="218"/>
                        </a:lnTo>
                        <a:lnTo>
                          <a:pt x="726" y="150"/>
                        </a:lnTo>
                        <a:lnTo>
                          <a:pt x="667" y="103"/>
                        </a:lnTo>
                        <a:lnTo>
                          <a:pt x="619" y="67"/>
                        </a:lnTo>
                        <a:lnTo>
                          <a:pt x="553" y="25"/>
                        </a:lnTo>
                        <a:lnTo>
                          <a:pt x="510" y="10"/>
                        </a:lnTo>
                        <a:lnTo>
                          <a:pt x="456" y="0"/>
                        </a:lnTo>
                        <a:lnTo>
                          <a:pt x="430" y="1"/>
                        </a:lnTo>
                        <a:lnTo>
                          <a:pt x="402" y="4"/>
                        </a:lnTo>
                        <a:lnTo>
                          <a:pt x="369" y="15"/>
                        </a:lnTo>
                        <a:lnTo>
                          <a:pt x="343" y="29"/>
                        </a:lnTo>
                        <a:close/>
                      </a:path>
                    </a:pathLst>
                  </a:custGeom>
                  <a:solidFill>
                    <a:srgbClr val="2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4" name="Freeform 104"/>
                  <p:cNvSpPr>
                    <a:spLocks/>
                  </p:cNvSpPr>
                  <p:nvPr/>
                </p:nvSpPr>
                <p:spPr bwMode="auto">
                  <a:xfrm>
                    <a:off x="648" y="2584"/>
                    <a:ext cx="218" cy="241"/>
                  </a:xfrm>
                  <a:custGeom>
                    <a:avLst/>
                    <a:gdLst>
                      <a:gd name="T0" fmla="*/ 0 w 872"/>
                      <a:gd name="T1" fmla="*/ 0 h 965"/>
                      <a:gd name="T2" fmla="*/ 0 w 872"/>
                      <a:gd name="T3" fmla="*/ 0 h 965"/>
                      <a:gd name="T4" fmla="*/ 0 w 872"/>
                      <a:gd name="T5" fmla="*/ 0 h 965"/>
                      <a:gd name="T6" fmla="*/ 0 w 872"/>
                      <a:gd name="T7" fmla="*/ 0 h 965"/>
                      <a:gd name="T8" fmla="*/ 0 w 872"/>
                      <a:gd name="T9" fmla="*/ 0 h 965"/>
                      <a:gd name="T10" fmla="*/ 0 w 872"/>
                      <a:gd name="T11" fmla="*/ 0 h 965"/>
                      <a:gd name="T12" fmla="*/ 0 w 872"/>
                      <a:gd name="T13" fmla="*/ 0 h 965"/>
                      <a:gd name="T14" fmla="*/ 0 w 872"/>
                      <a:gd name="T15" fmla="*/ 0 h 965"/>
                      <a:gd name="T16" fmla="*/ 0 w 872"/>
                      <a:gd name="T17" fmla="*/ 0 h 965"/>
                      <a:gd name="T18" fmla="*/ 0 w 872"/>
                      <a:gd name="T19" fmla="*/ 0 h 965"/>
                      <a:gd name="T20" fmla="*/ 0 w 872"/>
                      <a:gd name="T21" fmla="*/ 0 h 965"/>
                      <a:gd name="T22" fmla="*/ 0 w 872"/>
                      <a:gd name="T23" fmla="*/ 0 h 965"/>
                      <a:gd name="T24" fmla="*/ 0 w 872"/>
                      <a:gd name="T25" fmla="*/ 0 h 965"/>
                      <a:gd name="T26" fmla="*/ 0 w 872"/>
                      <a:gd name="T27" fmla="*/ 0 h 965"/>
                      <a:gd name="T28" fmla="*/ 0 w 872"/>
                      <a:gd name="T29" fmla="*/ 0 h 965"/>
                      <a:gd name="T30" fmla="*/ 0 w 872"/>
                      <a:gd name="T31" fmla="*/ 0 h 965"/>
                      <a:gd name="T32" fmla="*/ 0 w 872"/>
                      <a:gd name="T33" fmla="*/ 0 h 965"/>
                      <a:gd name="T34" fmla="*/ 0 w 872"/>
                      <a:gd name="T35" fmla="*/ 0 h 965"/>
                      <a:gd name="T36" fmla="*/ 0 w 872"/>
                      <a:gd name="T37" fmla="*/ 0 h 965"/>
                      <a:gd name="T38" fmla="*/ 0 w 872"/>
                      <a:gd name="T39" fmla="*/ 0 h 965"/>
                      <a:gd name="T40" fmla="*/ 0 w 872"/>
                      <a:gd name="T41" fmla="*/ 0 h 965"/>
                      <a:gd name="T42" fmla="*/ 0 w 872"/>
                      <a:gd name="T43" fmla="*/ 0 h 965"/>
                      <a:gd name="T44" fmla="*/ 0 w 872"/>
                      <a:gd name="T45" fmla="*/ 0 h 965"/>
                      <a:gd name="T46" fmla="*/ 0 w 872"/>
                      <a:gd name="T47" fmla="*/ 0 h 965"/>
                      <a:gd name="T48" fmla="*/ 0 w 872"/>
                      <a:gd name="T49" fmla="*/ 0 h 965"/>
                      <a:gd name="T50" fmla="*/ 0 w 872"/>
                      <a:gd name="T51" fmla="*/ 0 h 965"/>
                      <a:gd name="T52" fmla="*/ 0 w 872"/>
                      <a:gd name="T53" fmla="*/ 0 h 965"/>
                      <a:gd name="T54" fmla="*/ 0 w 872"/>
                      <a:gd name="T55" fmla="*/ 0 h 965"/>
                      <a:gd name="T56" fmla="*/ 0 w 872"/>
                      <a:gd name="T57" fmla="*/ 0 h 965"/>
                      <a:gd name="T58" fmla="*/ 0 w 872"/>
                      <a:gd name="T59" fmla="*/ 0 h 965"/>
                      <a:gd name="T60" fmla="*/ 0 w 872"/>
                      <a:gd name="T61" fmla="*/ 0 h 965"/>
                      <a:gd name="T62" fmla="*/ 0 w 872"/>
                      <a:gd name="T63" fmla="*/ 0 h 965"/>
                      <a:gd name="T64" fmla="*/ 0 w 872"/>
                      <a:gd name="T65" fmla="*/ 0 h 965"/>
                      <a:gd name="T66" fmla="*/ 0 w 872"/>
                      <a:gd name="T67" fmla="*/ 0 h 965"/>
                      <a:gd name="T68" fmla="*/ 0 w 872"/>
                      <a:gd name="T69" fmla="*/ 0 h 965"/>
                      <a:gd name="T70" fmla="*/ 0 w 872"/>
                      <a:gd name="T71" fmla="*/ 0 h 965"/>
                      <a:gd name="T72" fmla="*/ 0 w 872"/>
                      <a:gd name="T73" fmla="*/ 0 h 965"/>
                      <a:gd name="T74" fmla="*/ 0 w 872"/>
                      <a:gd name="T75" fmla="*/ 0 h 965"/>
                      <a:gd name="T76" fmla="*/ 0 w 872"/>
                      <a:gd name="T77" fmla="*/ 0 h 965"/>
                      <a:gd name="T78" fmla="*/ 0 w 872"/>
                      <a:gd name="T79" fmla="*/ 0 h 965"/>
                      <a:gd name="T80" fmla="*/ 0 w 872"/>
                      <a:gd name="T81" fmla="*/ 0 h 965"/>
                      <a:gd name="T82" fmla="*/ 0 w 872"/>
                      <a:gd name="T83" fmla="*/ 0 h 965"/>
                      <a:gd name="T84" fmla="*/ 0 w 872"/>
                      <a:gd name="T85" fmla="*/ 0 h 965"/>
                      <a:gd name="T86" fmla="*/ 0 w 872"/>
                      <a:gd name="T87" fmla="*/ 0 h 965"/>
                      <a:gd name="T88" fmla="*/ 0 w 872"/>
                      <a:gd name="T89" fmla="*/ 0 h 965"/>
                      <a:gd name="T90" fmla="*/ 0 w 872"/>
                      <a:gd name="T91" fmla="*/ 0 h 965"/>
                      <a:gd name="T92" fmla="*/ 0 w 872"/>
                      <a:gd name="T93" fmla="*/ 0 h 965"/>
                      <a:gd name="T94" fmla="*/ 0 w 872"/>
                      <a:gd name="T95" fmla="*/ 0 h 9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965"/>
                      <a:gd name="T146" fmla="*/ 872 w 872"/>
                      <a:gd name="T147" fmla="*/ 965 h 9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965">
                        <a:moveTo>
                          <a:pt x="0" y="86"/>
                        </a:moveTo>
                        <a:lnTo>
                          <a:pt x="31" y="71"/>
                        </a:lnTo>
                        <a:lnTo>
                          <a:pt x="67" y="46"/>
                        </a:lnTo>
                        <a:lnTo>
                          <a:pt x="112" y="27"/>
                        </a:lnTo>
                        <a:lnTo>
                          <a:pt x="141" y="17"/>
                        </a:lnTo>
                        <a:lnTo>
                          <a:pt x="180" y="7"/>
                        </a:lnTo>
                        <a:lnTo>
                          <a:pt x="224" y="2"/>
                        </a:lnTo>
                        <a:lnTo>
                          <a:pt x="258" y="0"/>
                        </a:lnTo>
                        <a:lnTo>
                          <a:pt x="293" y="2"/>
                        </a:lnTo>
                        <a:lnTo>
                          <a:pt x="325" y="5"/>
                        </a:lnTo>
                        <a:lnTo>
                          <a:pt x="351" y="9"/>
                        </a:lnTo>
                        <a:lnTo>
                          <a:pt x="372" y="12"/>
                        </a:lnTo>
                        <a:lnTo>
                          <a:pt x="402" y="19"/>
                        </a:lnTo>
                        <a:lnTo>
                          <a:pt x="436" y="28"/>
                        </a:lnTo>
                        <a:lnTo>
                          <a:pt x="464" y="37"/>
                        </a:lnTo>
                        <a:lnTo>
                          <a:pt x="490" y="46"/>
                        </a:lnTo>
                        <a:lnTo>
                          <a:pt x="524" y="61"/>
                        </a:lnTo>
                        <a:lnTo>
                          <a:pt x="543" y="71"/>
                        </a:lnTo>
                        <a:lnTo>
                          <a:pt x="571" y="88"/>
                        </a:lnTo>
                        <a:lnTo>
                          <a:pt x="599" y="106"/>
                        </a:lnTo>
                        <a:lnTo>
                          <a:pt x="627" y="125"/>
                        </a:lnTo>
                        <a:lnTo>
                          <a:pt x="649" y="139"/>
                        </a:lnTo>
                        <a:lnTo>
                          <a:pt x="672" y="156"/>
                        </a:lnTo>
                        <a:lnTo>
                          <a:pt x="690" y="174"/>
                        </a:lnTo>
                        <a:lnTo>
                          <a:pt x="713" y="194"/>
                        </a:lnTo>
                        <a:lnTo>
                          <a:pt x="732" y="215"/>
                        </a:lnTo>
                        <a:lnTo>
                          <a:pt x="756" y="237"/>
                        </a:lnTo>
                        <a:lnTo>
                          <a:pt x="778" y="265"/>
                        </a:lnTo>
                        <a:lnTo>
                          <a:pt x="799" y="290"/>
                        </a:lnTo>
                        <a:lnTo>
                          <a:pt x="814" y="315"/>
                        </a:lnTo>
                        <a:lnTo>
                          <a:pt x="830" y="344"/>
                        </a:lnTo>
                        <a:lnTo>
                          <a:pt x="843" y="367"/>
                        </a:lnTo>
                        <a:lnTo>
                          <a:pt x="855" y="392"/>
                        </a:lnTo>
                        <a:lnTo>
                          <a:pt x="862" y="421"/>
                        </a:lnTo>
                        <a:lnTo>
                          <a:pt x="867" y="444"/>
                        </a:lnTo>
                        <a:lnTo>
                          <a:pt x="868" y="472"/>
                        </a:lnTo>
                        <a:lnTo>
                          <a:pt x="871" y="490"/>
                        </a:lnTo>
                        <a:lnTo>
                          <a:pt x="872" y="511"/>
                        </a:lnTo>
                        <a:lnTo>
                          <a:pt x="872" y="531"/>
                        </a:lnTo>
                        <a:lnTo>
                          <a:pt x="868" y="550"/>
                        </a:lnTo>
                        <a:lnTo>
                          <a:pt x="861" y="573"/>
                        </a:lnTo>
                        <a:lnTo>
                          <a:pt x="853" y="585"/>
                        </a:lnTo>
                        <a:lnTo>
                          <a:pt x="838" y="591"/>
                        </a:lnTo>
                        <a:lnTo>
                          <a:pt x="824" y="591"/>
                        </a:lnTo>
                        <a:lnTo>
                          <a:pt x="803" y="585"/>
                        </a:lnTo>
                        <a:lnTo>
                          <a:pt x="784" y="578"/>
                        </a:lnTo>
                        <a:lnTo>
                          <a:pt x="770" y="566"/>
                        </a:lnTo>
                        <a:lnTo>
                          <a:pt x="758" y="552"/>
                        </a:lnTo>
                        <a:lnTo>
                          <a:pt x="749" y="538"/>
                        </a:lnTo>
                        <a:lnTo>
                          <a:pt x="742" y="522"/>
                        </a:lnTo>
                        <a:lnTo>
                          <a:pt x="739" y="497"/>
                        </a:lnTo>
                        <a:lnTo>
                          <a:pt x="736" y="477"/>
                        </a:lnTo>
                        <a:lnTo>
                          <a:pt x="732" y="451"/>
                        </a:lnTo>
                        <a:lnTo>
                          <a:pt x="728" y="430"/>
                        </a:lnTo>
                        <a:lnTo>
                          <a:pt x="718" y="409"/>
                        </a:lnTo>
                        <a:lnTo>
                          <a:pt x="708" y="395"/>
                        </a:lnTo>
                        <a:lnTo>
                          <a:pt x="696" y="390"/>
                        </a:lnTo>
                        <a:lnTo>
                          <a:pt x="679" y="396"/>
                        </a:lnTo>
                        <a:lnTo>
                          <a:pt x="670" y="408"/>
                        </a:lnTo>
                        <a:lnTo>
                          <a:pt x="663" y="430"/>
                        </a:lnTo>
                        <a:lnTo>
                          <a:pt x="660" y="451"/>
                        </a:lnTo>
                        <a:lnTo>
                          <a:pt x="660" y="463"/>
                        </a:lnTo>
                        <a:lnTo>
                          <a:pt x="662" y="478"/>
                        </a:lnTo>
                        <a:lnTo>
                          <a:pt x="669" y="495"/>
                        </a:lnTo>
                        <a:lnTo>
                          <a:pt x="677" y="515"/>
                        </a:lnTo>
                        <a:lnTo>
                          <a:pt x="689" y="533"/>
                        </a:lnTo>
                        <a:lnTo>
                          <a:pt x="696" y="556"/>
                        </a:lnTo>
                        <a:lnTo>
                          <a:pt x="707" y="579"/>
                        </a:lnTo>
                        <a:lnTo>
                          <a:pt x="717" y="605"/>
                        </a:lnTo>
                        <a:lnTo>
                          <a:pt x="724" y="626"/>
                        </a:lnTo>
                        <a:lnTo>
                          <a:pt x="732" y="654"/>
                        </a:lnTo>
                        <a:lnTo>
                          <a:pt x="739" y="675"/>
                        </a:lnTo>
                        <a:lnTo>
                          <a:pt x="743" y="703"/>
                        </a:lnTo>
                        <a:lnTo>
                          <a:pt x="747" y="734"/>
                        </a:lnTo>
                        <a:lnTo>
                          <a:pt x="749" y="758"/>
                        </a:lnTo>
                        <a:lnTo>
                          <a:pt x="750" y="782"/>
                        </a:lnTo>
                        <a:lnTo>
                          <a:pt x="747" y="807"/>
                        </a:lnTo>
                        <a:lnTo>
                          <a:pt x="741" y="834"/>
                        </a:lnTo>
                        <a:lnTo>
                          <a:pt x="734" y="859"/>
                        </a:lnTo>
                        <a:lnTo>
                          <a:pt x="727" y="880"/>
                        </a:lnTo>
                        <a:lnTo>
                          <a:pt x="715" y="901"/>
                        </a:lnTo>
                        <a:lnTo>
                          <a:pt x="702" y="916"/>
                        </a:lnTo>
                        <a:lnTo>
                          <a:pt x="689" y="930"/>
                        </a:lnTo>
                        <a:lnTo>
                          <a:pt x="674" y="941"/>
                        </a:lnTo>
                        <a:lnTo>
                          <a:pt x="660" y="948"/>
                        </a:lnTo>
                        <a:lnTo>
                          <a:pt x="638" y="955"/>
                        </a:lnTo>
                        <a:lnTo>
                          <a:pt x="615" y="961"/>
                        </a:lnTo>
                        <a:lnTo>
                          <a:pt x="590" y="965"/>
                        </a:lnTo>
                        <a:lnTo>
                          <a:pt x="571" y="964"/>
                        </a:lnTo>
                        <a:lnTo>
                          <a:pt x="549" y="962"/>
                        </a:lnTo>
                        <a:lnTo>
                          <a:pt x="531" y="954"/>
                        </a:lnTo>
                        <a:lnTo>
                          <a:pt x="518" y="944"/>
                        </a:lnTo>
                        <a:lnTo>
                          <a:pt x="506" y="929"/>
                        </a:lnTo>
                        <a:lnTo>
                          <a:pt x="499" y="908"/>
                        </a:lnTo>
                        <a:lnTo>
                          <a:pt x="499" y="883"/>
                        </a:lnTo>
                        <a:lnTo>
                          <a:pt x="496" y="855"/>
                        </a:lnTo>
                        <a:lnTo>
                          <a:pt x="496" y="828"/>
                        </a:lnTo>
                        <a:lnTo>
                          <a:pt x="499" y="796"/>
                        </a:lnTo>
                        <a:lnTo>
                          <a:pt x="505" y="760"/>
                        </a:lnTo>
                        <a:lnTo>
                          <a:pt x="511" y="730"/>
                        </a:lnTo>
                        <a:lnTo>
                          <a:pt x="524" y="694"/>
                        </a:lnTo>
                        <a:lnTo>
                          <a:pt x="519" y="705"/>
                        </a:lnTo>
                        <a:lnTo>
                          <a:pt x="533" y="673"/>
                        </a:lnTo>
                        <a:lnTo>
                          <a:pt x="539" y="650"/>
                        </a:lnTo>
                        <a:lnTo>
                          <a:pt x="542" y="629"/>
                        </a:lnTo>
                        <a:lnTo>
                          <a:pt x="544" y="597"/>
                        </a:lnTo>
                        <a:lnTo>
                          <a:pt x="542" y="567"/>
                        </a:lnTo>
                        <a:lnTo>
                          <a:pt x="533" y="546"/>
                        </a:lnTo>
                        <a:lnTo>
                          <a:pt x="519" y="527"/>
                        </a:lnTo>
                        <a:lnTo>
                          <a:pt x="509" y="517"/>
                        </a:lnTo>
                        <a:lnTo>
                          <a:pt x="499" y="517"/>
                        </a:lnTo>
                        <a:lnTo>
                          <a:pt x="487" y="525"/>
                        </a:lnTo>
                        <a:lnTo>
                          <a:pt x="482" y="533"/>
                        </a:lnTo>
                        <a:lnTo>
                          <a:pt x="477" y="545"/>
                        </a:lnTo>
                        <a:lnTo>
                          <a:pt x="477" y="560"/>
                        </a:lnTo>
                        <a:lnTo>
                          <a:pt x="477" y="581"/>
                        </a:lnTo>
                        <a:lnTo>
                          <a:pt x="485" y="605"/>
                        </a:lnTo>
                        <a:lnTo>
                          <a:pt x="485" y="627"/>
                        </a:lnTo>
                        <a:lnTo>
                          <a:pt x="479" y="648"/>
                        </a:lnTo>
                        <a:lnTo>
                          <a:pt x="471" y="668"/>
                        </a:lnTo>
                        <a:lnTo>
                          <a:pt x="456" y="682"/>
                        </a:lnTo>
                        <a:lnTo>
                          <a:pt x="437" y="690"/>
                        </a:lnTo>
                        <a:lnTo>
                          <a:pt x="421" y="696"/>
                        </a:lnTo>
                        <a:lnTo>
                          <a:pt x="396" y="700"/>
                        </a:lnTo>
                        <a:lnTo>
                          <a:pt x="376" y="694"/>
                        </a:lnTo>
                        <a:lnTo>
                          <a:pt x="364" y="686"/>
                        </a:lnTo>
                        <a:lnTo>
                          <a:pt x="354" y="668"/>
                        </a:lnTo>
                        <a:lnTo>
                          <a:pt x="344" y="639"/>
                        </a:lnTo>
                        <a:lnTo>
                          <a:pt x="339" y="602"/>
                        </a:lnTo>
                        <a:lnTo>
                          <a:pt x="341" y="559"/>
                        </a:lnTo>
                        <a:lnTo>
                          <a:pt x="349" y="518"/>
                        </a:lnTo>
                        <a:lnTo>
                          <a:pt x="346" y="471"/>
                        </a:lnTo>
                        <a:lnTo>
                          <a:pt x="333" y="427"/>
                        </a:lnTo>
                        <a:lnTo>
                          <a:pt x="323" y="388"/>
                        </a:lnTo>
                        <a:lnTo>
                          <a:pt x="304" y="348"/>
                        </a:lnTo>
                        <a:lnTo>
                          <a:pt x="275" y="291"/>
                        </a:lnTo>
                        <a:lnTo>
                          <a:pt x="245" y="256"/>
                        </a:lnTo>
                        <a:lnTo>
                          <a:pt x="212" y="218"/>
                        </a:lnTo>
                        <a:lnTo>
                          <a:pt x="178" y="184"/>
                        </a:lnTo>
                        <a:lnTo>
                          <a:pt x="148" y="161"/>
                        </a:lnTo>
                        <a:lnTo>
                          <a:pt x="123" y="143"/>
                        </a:lnTo>
                        <a:lnTo>
                          <a:pt x="89" y="122"/>
                        </a:lnTo>
                        <a:lnTo>
                          <a:pt x="50" y="103"/>
                        </a:lnTo>
                        <a:lnTo>
                          <a:pt x="0" y="86"/>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5" name="Freeform 105"/>
                  <p:cNvSpPr>
                    <a:spLocks/>
                  </p:cNvSpPr>
                  <p:nvPr/>
                </p:nvSpPr>
                <p:spPr bwMode="auto">
                  <a:xfrm>
                    <a:off x="484" y="2601"/>
                    <a:ext cx="166" cy="228"/>
                  </a:xfrm>
                  <a:custGeom>
                    <a:avLst/>
                    <a:gdLst>
                      <a:gd name="T0" fmla="*/ 0 w 666"/>
                      <a:gd name="T1" fmla="*/ 0 h 913"/>
                      <a:gd name="T2" fmla="*/ 0 w 666"/>
                      <a:gd name="T3" fmla="*/ 0 h 913"/>
                      <a:gd name="T4" fmla="*/ 0 w 666"/>
                      <a:gd name="T5" fmla="*/ 0 h 913"/>
                      <a:gd name="T6" fmla="*/ 0 w 666"/>
                      <a:gd name="T7" fmla="*/ 0 h 913"/>
                      <a:gd name="T8" fmla="*/ 0 w 666"/>
                      <a:gd name="T9" fmla="*/ 0 h 913"/>
                      <a:gd name="T10" fmla="*/ 0 w 666"/>
                      <a:gd name="T11" fmla="*/ 0 h 913"/>
                      <a:gd name="T12" fmla="*/ 0 w 666"/>
                      <a:gd name="T13" fmla="*/ 0 h 913"/>
                      <a:gd name="T14" fmla="*/ 0 w 666"/>
                      <a:gd name="T15" fmla="*/ 0 h 913"/>
                      <a:gd name="T16" fmla="*/ 0 w 666"/>
                      <a:gd name="T17" fmla="*/ 0 h 913"/>
                      <a:gd name="T18" fmla="*/ 0 w 666"/>
                      <a:gd name="T19" fmla="*/ 0 h 913"/>
                      <a:gd name="T20" fmla="*/ 0 w 666"/>
                      <a:gd name="T21" fmla="*/ 0 h 913"/>
                      <a:gd name="T22" fmla="*/ 0 w 666"/>
                      <a:gd name="T23" fmla="*/ 0 h 913"/>
                      <a:gd name="T24" fmla="*/ 0 w 666"/>
                      <a:gd name="T25" fmla="*/ 0 h 913"/>
                      <a:gd name="T26" fmla="*/ 0 w 666"/>
                      <a:gd name="T27" fmla="*/ 0 h 913"/>
                      <a:gd name="T28" fmla="*/ 0 w 666"/>
                      <a:gd name="T29" fmla="*/ 0 h 913"/>
                      <a:gd name="T30" fmla="*/ 0 w 666"/>
                      <a:gd name="T31" fmla="*/ 0 h 913"/>
                      <a:gd name="T32" fmla="*/ 0 w 666"/>
                      <a:gd name="T33" fmla="*/ 0 h 913"/>
                      <a:gd name="T34" fmla="*/ 0 w 666"/>
                      <a:gd name="T35" fmla="*/ 0 h 913"/>
                      <a:gd name="T36" fmla="*/ 0 w 666"/>
                      <a:gd name="T37" fmla="*/ 0 h 913"/>
                      <a:gd name="T38" fmla="*/ 0 w 666"/>
                      <a:gd name="T39" fmla="*/ 0 h 913"/>
                      <a:gd name="T40" fmla="*/ 0 w 666"/>
                      <a:gd name="T41" fmla="*/ 0 h 913"/>
                      <a:gd name="T42" fmla="*/ 0 w 666"/>
                      <a:gd name="T43" fmla="*/ 0 h 913"/>
                      <a:gd name="T44" fmla="*/ 0 w 666"/>
                      <a:gd name="T45" fmla="*/ 0 h 913"/>
                      <a:gd name="T46" fmla="*/ 0 w 666"/>
                      <a:gd name="T47" fmla="*/ 0 h 913"/>
                      <a:gd name="T48" fmla="*/ 0 w 666"/>
                      <a:gd name="T49" fmla="*/ 0 h 913"/>
                      <a:gd name="T50" fmla="*/ 0 w 666"/>
                      <a:gd name="T51" fmla="*/ 0 h 913"/>
                      <a:gd name="T52" fmla="*/ 0 w 666"/>
                      <a:gd name="T53" fmla="*/ 0 h 913"/>
                      <a:gd name="T54" fmla="*/ 0 w 666"/>
                      <a:gd name="T55" fmla="*/ 0 h 913"/>
                      <a:gd name="T56" fmla="*/ 0 w 666"/>
                      <a:gd name="T57" fmla="*/ 0 h 913"/>
                      <a:gd name="T58" fmla="*/ 0 w 666"/>
                      <a:gd name="T59" fmla="*/ 0 h 913"/>
                      <a:gd name="T60" fmla="*/ 0 w 666"/>
                      <a:gd name="T61" fmla="*/ 0 h 913"/>
                      <a:gd name="T62" fmla="*/ 0 w 666"/>
                      <a:gd name="T63" fmla="*/ 0 h 913"/>
                      <a:gd name="T64" fmla="*/ 0 w 666"/>
                      <a:gd name="T65" fmla="*/ 0 h 913"/>
                      <a:gd name="T66" fmla="*/ 0 w 666"/>
                      <a:gd name="T67" fmla="*/ 0 h 913"/>
                      <a:gd name="T68" fmla="*/ 0 w 666"/>
                      <a:gd name="T69" fmla="*/ 0 h 913"/>
                      <a:gd name="T70" fmla="*/ 0 w 666"/>
                      <a:gd name="T71" fmla="*/ 0 h 913"/>
                      <a:gd name="T72" fmla="*/ 0 w 666"/>
                      <a:gd name="T73" fmla="*/ 0 h 913"/>
                      <a:gd name="T74" fmla="*/ 0 w 666"/>
                      <a:gd name="T75" fmla="*/ 0 h 913"/>
                      <a:gd name="T76" fmla="*/ 0 w 666"/>
                      <a:gd name="T77" fmla="*/ 0 h 913"/>
                      <a:gd name="T78" fmla="*/ 0 w 666"/>
                      <a:gd name="T79" fmla="*/ 0 h 913"/>
                      <a:gd name="T80" fmla="*/ 0 w 666"/>
                      <a:gd name="T81" fmla="*/ 0 h 913"/>
                      <a:gd name="T82" fmla="*/ 0 w 666"/>
                      <a:gd name="T83" fmla="*/ 0 h 913"/>
                      <a:gd name="T84" fmla="*/ 0 w 666"/>
                      <a:gd name="T85" fmla="*/ 0 h 913"/>
                      <a:gd name="T86" fmla="*/ 0 w 666"/>
                      <a:gd name="T87" fmla="*/ 0 h 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6"/>
                      <a:gd name="T133" fmla="*/ 0 h 913"/>
                      <a:gd name="T134" fmla="*/ 666 w 666"/>
                      <a:gd name="T135" fmla="*/ 913 h 9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6" h="913">
                        <a:moveTo>
                          <a:pt x="625" y="63"/>
                        </a:moveTo>
                        <a:lnTo>
                          <a:pt x="647" y="41"/>
                        </a:lnTo>
                        <a:lnTo>
                          <a:pt x="666" y="16"/>
                        </a:lnTo>
                        <a:lnTo>
                          <a:pt x="634" y="6"/>
                        </a:lnTo>
                        <a:lnTo>
                          <a:pt x="586" y="3"/>
                        </a:lnTo>
                        <a:lnTo>
                          <a:pt x="552" y="0"/>
                        </a:lnTo>
                        <a:lnTo>
                          <a:pt x="511" y="4"/>
                        </a:lnTo>
                        <a:lnTo>
                          <a:pt x="460" y="15"/>
                        </a:lnTo>
                        <a:lnTo>
                          <a:pt x="417" y="25"/>
                        </a:lnTo>
                        <a:lnTo>
                          <a:pt x="362" y="47"/>
                        </a:lnTo>
                        <a:lnTo>
                          <a:pt x="314" y="67"/>
                        </a:lnTo>
                        <a:lnTo>
                          <a:pt x="268" y="93"/>
                        </a:lnTo>
                        <a:lnTo>
                          <a:pt x="228" y="120"/>
                        </a:lnTo>
                        <a:lnTo>
                          <a:pt x="185" y="161"/>
                        </a:lnTo>
                        <a:lnTo>
                          <a:pt x="144" y="205"/>
                        </a:lnTo>
                        <a:lnTo>
                          <a:pt x="111" y="260"/>
                        </a:lnTo>
                        <a:lnTo>
                          <a:pt x="102" y="277"/>
                        </a:lnTo>
                        <a:lnTo>
                          <a:pt x="91" y="298"/>
                        </a:lnTo>
                        <a:lnTo>
                          <a:pt x="81" y="319"/>
                        </a:lnTo>
                        <a:lnTo>
                          <a:pt x="73" y="338"/>
                        </a:lnTo>
                        <a:lnTo>
                          <a:pt x="63" y="362"/>
                        </a:lnTo>
                        <a:lnTo>
                          <a:pt x="56" y="386"/>
                        </a:lnTo>
                        <a:lnTo>
                          <a:pt x="50" y="403"/>
                        </a:lnTo>
                        <a:lnTo>
                          <a:pt x="41" y="428"/>
                        </a:lnTo>
                        <a:lnTo>
                          <a:pt x="32" y="456"/>
                        </a:lnTo>
                        <a:lnTo>
                          <a:pt x="25" y="476"/>
                        </a:lnTo>
                        <a:lnTo>
                          <a:pt x="20" y="494"/>
                        </a:lnTo>
                        <a:lnTo>
                          <a:pt x="13" y="523"/>
                        </a:lnTo>
                        <a:lnTo>
                          <a:pt x="6" y="553"/>
                        </a:lnTo>
                        <a:lnTo>
                          <a:pt x="4" y="583"/>
                        </a:lnTo>
                        <a:lnTo>
                          <a:pt x="1" y="613"/>
                        </a:lnTo>
                        <a:lnTo>
                          <a:pt x="0" y="639"/>
                        </a:lnTo>
                        <a:lnTo>
                          <a:pt x="0" y="652"/>
                        </a:lnTo>
                        <a:lnTo>
                          <a:pt x="0" y="673"/>
                        </a:lnTo>
                        <a:lnTo>
                          <a:pt x="4" y="700"/>
                        </a:lnTo>
                        <a:lnTo>
                          <a:pt x="5" y="721"/>
                        </a:lnTo>
                        <a:lnTo>
                          <a:pt x="7" y="742"/>
                        </a:lnTo>
                        <a:lnTo>
                          <a:pt x="14" y="762"/>
                        </a:lnTo>
                        <a:lnTo>
                          <a:pt x="19" y="779"/>
                        </a:lnTo>
                        <a:lnTo>
                          <a:pt x="26" y="797"/>
                        </a:lnTo>
                        <a:lnTo>
                          <a:pt x="38" y="818"/>
                        </a:lnTo>
                        <a:lnTo>
                          <a:pt x="47" y="832"/>
                        </a:lnTo>
                        <a:lnTo>
                          <a:pt x="60" y="850"/>
                        </a:lnTo>
                        <a:lnTo>
                          <a:pt x="73" y="864"/>
                        </a:lnTo>
                        <a:lnTo>
                          <a:pt x="86" y="878"/>
                        </a:lnTo>
                        <a:lnTo>
                          <a:pt x="100" y="888"/>
                        </a:lnTo>
                        <a:lnTo>
                          <a:pt x="121" y="896"/>
                        </a:lnTo>
                        <a:lnTo>
                          <a:pt x="138" y="902"/>
                        </a:lnTo>
                        <a:lnTo>
                          <a:pt x="157" y="907"/>
                        </a:lnTo>
                        <a:lnTo>
                          <a:pt x="177" y="910"/>
                        </a:lnTo>
                        <a:lnTo>
                          <a:pt x="194" y="913"/>
                        </a:lnTo>
                        <a:lnTo>
                          <a:pt x="219" y="910"/>
                        </a:lnTo>
                        <a:lnTo>
                          <a:pt x="238" y="907"/>
                        </a:lnTo>
                        <a:lnTo>
                          <a:pt x="257" y="902"/>
                        </a:lnTo>
                        <a:lnTo>
                          <a:pt x="275" y="893"/>
                        </a:lnTo>
                        <a:lnTo>
                          <a:pt x="296" y="884"/>
                        </a:lnTo>
                        <a:lnTo>
                          <a:pt x="314" y="871"/>
                        </a:lnTo>
                        <a:lnTo>
                          <a:pt x="328" y="860"/>
                        </a:lnTo>
                        <a:lnTo>
                          <a:pt x="342" y="847"/>
                        </a:lnTo>
                        <a:lnTo>
                          <a:pt x="360" y="829"/>
                        </a:lnTo>
                        <a:lnTo>
                          <a:pt x="375" y="805"/>
                        </a:lnTo>
                        <a:lnTo>
                          <a:pt x="385" y="784"/>
                        </a:lnTo>
                        <a:lnTo>
                          <a:pt x="397" y="756"/>
                        </a:lnTo>
                        <a:lnTo>
                          <a:pt x="405" y="724"/>
                        </a:lnTo>
                        <a:lnTo>
                          <a:pt x="409" y="703"/>
                        </a:lnTo>
                        <a:lnTo>
                          <a:pt x="412" y="677"/>
                        </a:lnTo>
                        <a:lnTo>
                          <a:pt x="416" y="649"/>
                        </a:lnTo>
                        <a:lnTo>
                          <a:pt x="418" y="627"/>
                        </a:lnTo>
                        <a:lnTo>
                          <a:pt x="417" y="602"/>
                        </a:lnTo>
                        <a:lnTo>
                          <a:pt x="418" y="583"/>
                        </a:lnTo>
                        <a:lnTo>
                          <a:pt x="416" y="554"/>
                        </a:lnTo>
                        <a:lnTo>
                          <a:pt x="415" y="522"/>
                        </a:lnTo>
                        <a:lnTo>
                          <a:pt x="411" y="490"/>
                        </a:lnTo>
                        <a:lnTo>
                          <a:pt x="410" y="458"/>
                        </a:lnTo>
                        <a:lnTo>
                          <a:pt x="410" y="431"/>
                        </a:lnTo>
                        <a:lnTo>
                          <a:pt x="409" y="405"/>
                        </a:lnTo>
                        <a:lnTo>
                          <a:pt x="412" y="369"/>
                        </a:lnTo>
                        <a:lnTo>
                          <a:pt x="421" y="328"/>
                        </a:lnTo>
                        <a:lnTo>
                          <a:pt x="430" y="299"/>
                        </a:lnTo>
                        <a:lnTo>
                          <a:pt x="440" y="270"/>
                        </a:lnTo>
                        <a:lnTo>
                          <a:pt x="453" y="246"/>
                        </a:lnTo>
                        <a:lnTo>
                          <a:pt x="471" y="218"/>
                        </a:lnTo>
                        <a:lnTo>
                          <a:pt x="481" y="201"/>
                        </a:lnTo>
                        <a:lnTo>
                          <a:pt x="504" y="176"/>
                        </a:lnTo>
                        <a:lnTo>
                          <a:pt x="521" y="156"/>
                        </a:lnTo>
                        <a:lnTo>
                          <a:pt x="546" y="134"/>
                        </a:lnTo>
                        <a:lnTo>
                          <a:pt x="574" y="111"/>
                        </a:lnTo>
                        <a:lnTo>
                          <a:pt x="601" y="85"/>
                        </a:lnTo>
                        <a:lnTo>
                          <a:pt x="625" y="63"/>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3997" name="Group 106"/>
                <p:cNvGrpSpPr>
                  <a:grpSpLocks/>
                </p:cNvGrpSpPr>
                <p:nvPr/>
              </p:nvGrpSpPr>
              <p:grpSpPr bwMode="auto">
                <a:xfrm>
                  <a:off x="387" y="2522"/>
                  <a:ext cx="552" cy="510"/>
                  <a:chOff x="387" y="2522"/>
                  <a:chExt cx="552" cy="510"/>
                </a:xfrm>
              </p:grpSpPr>
              <p:sp>
                <p:nvSpPr>
                  <p:cNvPr id="83998" name="Freeform 107"/>
                  <p:cNvSpPr>
                    <a:spLocks/>
                  </p:cNvSpPr>
                  <p:nvPr/>
                </p:nvSpPr>
                <p:spPr bwMode="auto">
                  <a:xfrm>
                    <a:off x="387" y="2649"/>
                    <a:ext cx="39" cy="60"/>
                  </a:xfrm>
                  <a:custGeom>
                    <a:avLst/>
                    <a:gdLst>
                      <a:gd name="T0" fmla="*/ 0 w 156"/>
                      <a:gd name="T1" fmla="*/ 0 h 236"/>
                      <a:gd name="T2" fmla="*/ 0 w 156"/>
                      <a:gd name="T3" fmla="*/ 0 h 236"/>
                      <a:gd name="T4" fmla="*/ 0 w 156"/>
                      <a:gd name="T5" fmla="*/ 0 h 236"/>
                      <a:gd name="T6" fmla="*/ 0 w 156"/>
                      <a:gd name="T7" fmla="*/ 0 h 236"/>
                      <a:gd name="T8" fmla="*/ 0 w 156"/>
                      <a:gd name="T9" fmla="*/ 0 h 236"/>
                      <a:gd name="T10" fmla="*/ 0 w 156"/>
                      <a:gd name="T11" fmla="*/ 0 h 236"/>
                      <a:gd name="T12" fmla="*/ 0 w 156"/>
                      <a:gd name="T13" fmla="*/ 0 h 236"/>
                      <a:gd name="T14" fmla="*/ 0 w 156"/>
                      <a:gd name="T15" fmla="*/ 0 h 236"/>
                      <a:gd name="T16" fmla="*/ 0 w 156"/>
                      <a:gd name="T17" fmla="*/ 0 h 236"/>
                      <a:gd name="T18" fmla="*/ 0 w 156"/>
                      <a:gd name="T19" fmla="*/ 0 h 236"/>
                      <a:gd name="T20" fmla="*/ 0 w 156"/>
                      <a:gd name="T21" fmla="*/ 0 h 236"/>
                      <a:gd name="T22" fmla="*/ 0 w 156"/>
                      <a:gd name="T23" fmla="*/ 0 h 236"/>
                      <a:gd name="T24" fmla="*/ 0 w 156"/>
                      <a:gd name="T25" fmla="*/ 0 h 236"/>
                      <a:gd name="T26" fmla="*/ 0 w 156"/>
                      <a:gd name="T27" fmla="*/ 0 h 236"/>
                      <a:gd name="T28" fmla="*/ 0 w 156"/>
                      <a:gd name="T29" fmla="*/ 0 h 236"/>
                      <a:gd name="T30" fmla="*/ 0 w 156"/>
                      <a:gd name="T31" fmla="*/ 0 h 236"/>
                      <a:gd name="T32" fmla="*/ 0 w 156"/>
                      <a:gd name="T33" fmla="*/ 0 h 236"/>
                      <a:gd name="T34" fmla="*/ 0 w 156"/>
                      <a:gd name="T35" fmla="*/ 0 h 236"/>
                      <a:gd name="T36" fmla="*/ 0 w 156"/>
                      <a:gd name="T37" fmla="*/ 0 h 236"/>
                      <a:gd name="T38" fmla="*/ 0 w 156"/>
                      <a:gd name="T39" fmla="*/ 0 h 236"/>
                      <a:gd name="T40" fmla="*/ 0 w 156"/>
                      <a:gd name="T41" fmla="*/ 0 h 236"/>
                      <a:gd name="T42" fmla="*/ 0 w 156"/>
                      <a:gd name="T43" fmla="*/ 0 h 236"/>
                      <a:gd name="T44" fmla="*/ 0 w 156"/>
                      <a:gd name="T45" fmla="*/ 0 h 236"/>
                      <a:gd name="T46" fmla="*/ 0 w 156"/>
                      <a:gd name="T47" fmla="*/ 0 h 236"/>
                      <a:gd name="T48" fmla="*/ 0 w 156"/>
                      <a:gd name="T49" fmla="*/ 0 h 236"/>
                      <a:gd name="T50" fmla="*/ 0 w 156"/>
                      <a:gd name="T51" fmla="*/ 0 h 236"/>
                      <a:gd name="T52" fmla="*/ 0 w 156"/>
                      <a:gd name="T53" fmla="*/ 0 h 236"/>
                      <a:gd name="T54" fmla="*/ 0 w 156"/>
                      <a:gd name="T55" fmla="*/ 0 h 236"/>
                      <a:gd name="T56" fmla="*/ 0 w 156"/>
                      <a:gd name="T57" fmla="*/ 0 h 236"/>
                      <a:gd name="T58" fmla="*/ 0 w 156"/>
                      <a:gd name="T59" fmla="*/ 0 h 236"/>
                      <a:gd name="T60" fmla="*/ 0 w 156"/>
                      <a:gd name="T61" fmla="*/ 0 h 236"/>
                      <a:gd name="T62" fmla="*/ 0 w 156"/>
                      <a:gd name="T63" fmla="*/ 0 h 236"/>
                      <a:gd name="T64" fmla="*/ 0 w 156"/>
                      <a:gd name="T65" fmla="*/ 0 h 236"/>
                      <a:gd name="T66" fmla="*/ 0 w 156"/>
                      <a:gd name="T67" fmla="*/ 0 h 236"/>
                      <a:gd name="T68" fmla="*/ 0 w 156"/>
                      <a:gd name="T69" fmla="*/ 0 h 236"/>
                      <a:gd name="T70" fmla="*/ 0 w 156"/>
                      <a:gd name="T71" fmla="*/ 0 h 236"/>
                      <a:gd name="T72" fmla="*/ 0 w 156"/>
                      <a:gd name="T73" fmla="*/ 0 h 236"/>
                      <a:gd name="T74" fmla="*/ 0 w 156"/>
                      <a:gd name="T75" fmla="*/ 0 h 236"/>
                      <a:gd name="T76" fmla="*/ 0 w 156"/>
                      <a:gd name="T77" fmla="*/ 0 h 236"/>
                      <a:gd name="T78" fmla="*/ 0 w 156"/>
                      <a:gd name="T79" fmla="*/ 0 h 236"/>
                      <a:gd name="T80" fmla="*/ 0 w 156"/>
                      <a:gd name="T81" fmla="*/ 0 h 236"/>
                      <a:gd name="T82" fmla="*/ 0 w 156"/>
                      <a:gd name="T83" fmla="*/ 0 h 236"/>
                      <a:gd name="T84" fmla="*/ 0 w 156"/>
                      <a:gd name="T85" fmla="*/ 0 h 236"/>
                      <a:gd name="T86" fmla="*/ 0 w 156"/>
                      <a:gd name="T87" fmla="*/ 0 h 236"/>
                      <a:gd name="T88" fmla="*/ 0 w 156"/>
                      <a:gd name="T89" fmla="*/ 0 h 236"/>
                      <a:gd name="T90" fmla="*/ 0 w 156"/>
                      <a:gd name="T91" fmla="*/ 0 h 236"/>
                      <a:gd name="T92" fmla="*/ 0 w 156"/>
                      <a:gd name="T93" fmla="*/ 0 h 236"/>
                      <a:gd name="T94" fmla="*/ 0 w 156"/>
                      <a:gd name="T95" fmla="*/ 0 h 236"/>
                      <a:gd name="T96" fmla="*/ 0 w 156"/>
                      <a:gd name="T97" fmla="*/ 0 h 236"/>
                      <a:gd name="T98" fmla="*/ 0 w 156"/>
                      <a:gd name="T99" fmla="*/ 0 h 236"/>
                      <a:gd name="T100" fmla="*/ 0 w 156"/>
                      <a:gd name="T101" fmla="*/ 0 h 236"/>
                      <a:gd name="T102" fmla="*/ 0 w 156"/>
                      <a:gd name="T103" fmla="*/ 0 h 236"/>
                      <a:gd name="T104" fmla="*/ 0 w 156"/>
                      <a:gd name="T105" fmla="*/ 0 h 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236"/>
                      <a:gd name="T161" fmla="*/ 156 w 156"/>
                      <a:gd name="T162" fmla="*/ 236 h 2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236">
                        <a:moveTo>
                          <a:pt x="156" y="0"/>
                        </a:moveTo>
                        <a:lnTo>
                          <a:pt x="128" y="2"/>
                        </a:lnTo>
                        <a:lnTo>
                          <a:pt x="116" y="6"/>
                        </a:lnTo>
                        <a:lnTo>
                          <a:pt x="100" y="10"/>
                        </a:lnTo>
                        <a:lnTo>
                          <a:pt x="86" y="16"/>
                        </a:lnTo>
                        <a:lnTo>
                          <a:pt x="74" y="24"/>
                        </a:lnTo>
                        <a:lnTo>
                          <a:pt x="62" y="33"/>
                        </a:lnTo>
                        <a:lnTo>
                          <a:pt x="51" y="44"/>
                        </a:lnTo>
                        <a:lnTo>
                          <a:pt x="46" y="51"/>
                        </a:lnTo>
                        <a:lnTo>
                          <a:pt x="39" y="61"/>
                        </a:lnTo>
                        <a:lnTo>
                          <a:pt x="31" y="71"/>
                        </a:lnTo>
                        <a:lnTo>
                          <a:pt x="25" y="82"/>
                        </a:lnTo>
                        <a:lnTo>
                          <a:pt x="20" y="91"/>
                        </a:lnTo>
                        <a:lnTo>
                          <a:pt x="13" y="106"/>
                        </a:lnTo>
                        <a:lnTo>
                          <a:pt x="11" y="114"/>
                        </a:lnTo>
                        <a:lnTo>
                          <a:pt x="6" y="129"/>
                        </a:lnTo>
                        <a:lnTo>
                          <a:pt x="4" y="145"/>
                        </a:lnTo>
                        <a:lnTo>
                          <a:pt x="0" y="158"/>
                        </a:lnTo>
                        <a:lnTo>
                          <a:pt x="0" y="167"/>
                        </a:lnTo>
                        <a:lnTo>
                          <a:pt x="0" y="180"/>
                        </a:lnTo>
                        <a:lnTo>
                          <a:pt x="4" y="193"/>
                        </a:lnTo>
                        <a:lnTo>
                          <a:pt x="6" y="202"/>
                        </a:lnTo>
                        <a:lnTo>
                          <a:pt x="11" y="209"/>
                        </a:lnTo>
                        <a:lnTo>
                          <a:pt x="17" y="216"/>
                        </a:lnTo>
                        <a:lnTo>
                          <a:pt x="21" y="222"/>
                        </a:lnTo>
                        <a:lnTo>
                          <a:pt x="28" y="228"/>
                        </a:lnTo>
                        <a:lnTo>
                          <a:pt x="38" y="232"/>
                        </a:lnTo>
                        <a:lnTo>
                          <a:pt x="48" y="234"/>
                        </a:lnTo>
                        <a:lnTo>
                          <a:pt x="55" y="236"/>
                        </a:lnTo>
                        <a:lnTo>
                          <a:pt x="62" y="235"/>
                        </a:lnTo>
                        <a:lnTo>
                          <a:pt x="72" y="232"/>
                        </a:lnTo>
                        <a:lnTo>
                          <a:pt x="80" y="228"/>
                        </a:lnTo>
                        <a:lnTo>
                          <a:pt x="84" y="225"/>
                        </a:lnTo>
                        <a:lnTo>
                          <a:pt x="91" y="219"/>
                        </a:lnTo>
                        <a:lnTo>
                          <a:pt x="96" y="211"/>
                        </a:lnTo>
                        <a:lnTo>
                          <a:pt x="105" y="196"/>
                        </a:lnTo>
                        <a:lnTo>
                          <a:pt x="107" y="182"/>
                        </a:lnTo>
                        <a:lnTo>
                          <a:pt x="108" y="170"/>
                        </a:lnTo>
                        <a:lnTo>
                          <a:pt x="108" y="159"/>
                        </a:lnTo>
                        <a:lnTo>
                          <a:pt x="107" y="144"/>
                        </a:lnTo>
                        <a:lnTo>
                          <a:pt x="106" y="126"/>
                        </a:lnTo>
                        <a:lnTo>
                          <a:pt x="105" y="106"/>
                        </a:lnTo>
                        <a:lnTo>
                          <a:pt x="105" y="90"/>
                        </a:lnTo>
                        <a:lnTo>
                          <a:pt x="105" y="72"/>
                        </a:lnTo>
                        <a:lnTo>
                          <a:pt x="106" y="63"/>
                        </a:lnTo>
                        <a:lnTo>
                          <a:pt x="108" y="51"/>
                        </a:lnTo>
                        <a:lnTo>
                          <a:pt x="113" y="42"/>
                        </a:lnTo>
                        <a:lnTo>
                          <a:pt x="117" y="33"/>
                        </a:lnTo>
                        <a:lnTo>
                          <a:pt x="127" y="24"/>
                        </a:lnTo>
                        <a:lnTo>
                          <a:pt x="133" y="18"/>
                        </a:lnTo>
                        <a:lnTo>
                          <a:pt x="139" y="13"/>
                        </a:lnTo>
                        <a:lnTo>
                          <a:pt x="143" y="8"/>
                        </a:lnTo>
                        <a:lnTo>
                          <a:pt x="156"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9" name="Freeform 108"/>
                  <p:cNvSpPr>
                    <a:spLocks/>
                  </p:cNvSpPr>
                  <p:nvPr/>
                </p:nvSpPr>
                <p:spPr bwMode="auto">
                  <a:xfrm>
                    <a:off x="849" y="2759"/>
                    <a:ext cx="33" cy="69"/>
                  </a:xfrm>
                  <a:custGeom>
                    <a:avLst/>
                    <a:gdLst>
                      <a:gd name="T0" fmla="*/ 0 w 131"/>
                      <a:gd name="T1" fmla="*/ 0 h 275"/>
                      <a:gd name="T2" fmla="*/ 0 w 131"/>
                      <a:gd name="T3" fmla="*/ 0 h 275"/>
                      <a:gd name="T4" fmla="*/ 0 w 131"/>
                      <a:gd name="T5" fmla="*/ 0 h 275"/>
                      <a:gd name="T6" fmla="*/ 0 w 131"/>
                      <a:gd name="T7" fmla="*/ 0 h 275"/>
                      <a:gd name="T8" fmla="*/ 0 w 131"/>
                      <a:gd name="T9" fmla="*/ 0 h 275"/>
                      <a:gd name="T10" fmla="*/ 0 w 131"/>
                      <a:gd name="T11" fmla="*/ 0 h 275"/>
                      <a:gd name="T12" fmla="*/ 0 w 131"/>
                      <a:gd name="T13" fmla="*/ 0 h 275"/>
                      <a:gd name="T14" fmla="*/ 0 w 131"/>
                      <a:gd name="T15" fmla="*/ 0 h 275"/>
                      <a:gd name="T16" fmla="*/ 0 w 131"/>
                      <a:gd name="T17" fmla="*/ 0 h 275"/>
                      <a:gd name="T18" fmla="*/ 0 w 131"/>
                      <a:gd name="T19" fmla="*/ 0 h 275"/>
                      <a:gd name="T20" fmla="*/ 0 w 131"/>
                      <a:gd name="T21" fmla="*/ 0 h 275"/>
                      <a:gd name="T22" fmla="*/ 0 w 131"/>
                      <a:gd name="T23" fmla="*/ 0 h 275"/>
                      <a:gd name="T24" fmla="*/ 0 w 131"/>
                      <a:gd name="T25" fmla="*/ 0 h 275"/>
                      <a:gd name="T26" fmla="*/ 0 w 131"/>
                      <a:gd name="T27" fmla="*/ 0 h 275"/>
                      <a:gd name="T28" fmla="*/ 0 w 131"/>
                      <a:gd name="T29" fmla="*/ 0 h 275"/>
                      <a:gd name="T30" fmla="*/ 0 w 131"/>
                      <a:gd name="T31" fmla="*/ 0 h 275"/>
                      <a:gd name="T32" fmla="*/ 0 w 131"/>
                      <a:gd name="T33" fmla="*/ 0 h 275"/>
                      <a:gd name="T34" fmla="*/ 0 w 131"/>
                      <a:gd name="T35" fmla="*/ 0 h 275"/>
                      <a:gd name="T36" fmla="*/ 0 w 131"/>
                      <a:gd name="T37" fmla="*/ 0 h 275"/>
                      <a:gd name="T38" fmla="*/ 0 w 131"/>
                      <a:gd name="T39" fmla="*/ 0 h 275"/>
                      <a:gd name="T40" fmla="*/ 0 w 131"/>
                      <a:gd name="T41" fmla="*/ 0 h 275"/>
                      <a:gd name="T42" fmla="*/ 0 w 131"/>
                      <a:gd name="T43" fmla="*/ 0 h 275"/>
                      <a:gd name="T44" fmla="*/ 0 w 131"/>
                      <a:gd name="T45" fmla="*/ 0 h 275"/>
                      <a:gd name="T46" fmla="*/ 0 w 131"/>
                      <a:gd name="T47" fmla="*/ 0 h 275"/>
                      <a:gd name="T48" fmla="*/ 0 w 131"/>
                      <a:gd name="T49" fmla="*/ 0 h 275"/>
                      <a:gd name="T50" fmla="*/ 0 w 131"/>
                      <a:gd name="T51" fmla="*/ 0 h 275"/>
                      <a:gd name="T52" fmla="*/ 0 w 131"/>
                      <a:gd name="T53" fmla="*/ 0 h 275"/>
                      <a:gd name="T54" fmla="*/ 0 w 131"/>
                      <a:gd name="T55" fmla="*/ 0 h 275"/>
                      <a:gd name="T56" fmla="*/ 0 w 131"/>
                      <a:gd name="T57" fmla="*/ 0 h 275"/>
                      <a:gd name="T58" fmla="*/ 0 w 131"/>
                      <a:gd name="T59" fmla="*/ 0 h 275"/>
                      <a:gd name="T60" fmla="*/ 0 w 131"/>
                      <a:gd name="T61" fmla="*/ 0 h 275"/>
                      <a:gd name="T62" fmla="*/ 0 w 131"/>
                      <a:gd name="T63" fmla="*/ 0 h 275"/>
                      <a:gd name="T64" fmla="*/ 0 w 131"/>
                      <a:gd name="T65" fmla="*/ 0 h 275"/>
                      <a:gd name="T66" fmla="*/ 0 w 131"/>
                      <a:gd name="T67" fmla="*/ 0 h 275"/>
                      <a:gd name="T68" fmla="*/ 0 w 131"/>
                      <a:gd name="T69" fmla="*/ 0 h 275"/>
                      <a:gd name="T70" fmla="*/ 0 w 131"/>
                      <a:gd name="T71" fmla="*/ 0 h 275"/>
                      <a:gd name="T72" fmla="*/ 0 w 131"/>
                      <a:gd name="T73" fmla="*/ 0 h 275"/>
                      <a:gd name="T74" fmla="*/ 0 w 131"/>
                      <a:gd name="T75" fmla="*/ 0 h 275"/>
                      <a:gd name="T76" fmla="*/ 0 w 131"/>
                      <a:gd name="T77" fmla="*/ 0 h 275"/>
                      <a:gd name="T78" fmla="*/ 0 w 131"/>
                      <a:gd name="T79" fmla="*/ 0 h 275"/>
                      <a:gd name="T80" fmla="*/ 0 w 131"/>
                      <a:gd name="T81" fmla="*/ 0 h 275"/>
                      <a:gd name="T82" fmla="*/ 0 w 131"/>
                      <a:gd name="T83" fmla="*/ 0 h 275"/>
                      <a:gd name="T84" fmla="*/ 0 w 131"/>
                      <a:gd name="T85" fmla="*/ 0 h 275"/>
                      <a:gd name="T86" fmla="*/ 0 w 131"/>
                      <a:gd name="T87" fmla="*/ 0 h 275"/>
                      <a:gd name="T88" fmla="*/ 0 w 131"/>
                      <a:gd name="T89" fmla="*/ 0 h 275"/>
                      <a:gd name="T90" fmla="*/ 0 w 131"/>
                      <a:gd name="T91" fmla="*/ 0 h 275"/>
                      <a:gd name="T92" fmla="*/ 0 w 131"/>
                      <a:gd name="T93" fmla="*/ 0 h 275"/>
                      <a:gd name="T94" fmla="*/ 0 w 131"/>
                      <a:gd name="T95" fmla="*/ 0 h 275"/>
                      <a:gd name="T96" fmla="*/ 0 w 131"/>
                      <a:gd name="T97" fmla="*/ 0 h 275"/>
                      <a:gd name="T98" fmla="*/ 0 w 131"/>
                      <a:gd name="T99" fmla="*/ 0 h 275"/>
                      <a:gd name="T100" fmla="*/ 0 w 131"/>
                      <a:gd name="T101" fmla="*/ 0 h 275"/>
                      <a:gd name="T102" fmla="*/ 0 w 131"/>
                      <a:gd name="T103" fmla="*/ 0 h 275"/>
                      <a:gd name="T104" fmla="*/ 0 w 131"/>
                      <a:gd name="T105" fmla="*/ 0 h 275"/>
                      <a:gd name="T106" fmla="*/ 0 w 131"/>
                      <a:gd name="T107" fmla="*/ 0 h 275"/>
                      <a:gd name="T108" fmla="*/ 0 w 131"/>
                      <a:gd name="T109" fmla="*/ 0 h 275"/>
                      <a:gd name="T110" fmla="*/ 0 w 131"/>
                      <a:gd name="T111" fmla="*/ 0 h 275"/>
                      <a:gd name="T112" fmla="*/ 0 w 131"/>
                      <a:gd name="T113" fmla="*/ 0 h 275"/>
                      <a:gd name="T114" fmla="*/ 0 w 131"/>
                      <a:gd name="T115" fmla="*/ 0 h 275"/>
                      <a:gd name="T116" fmla="*/ 0 w 131"/>
                      <a:gd name="T117" fmla="*/ 0 h 275"/>
                      <a:gd name="T118" fmla="*/ 0 w 131"/>
                      <a:gd name="T119" fmla="*/ 0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
                      <a:gd name="T181" fmla="*/ 0 h 275"/>
                      <a:gd name="T182" fmla="*/ 131 w 131"/>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 h="275">
                        <a:moveTo>
                          <a:pt x="51" y="0"/>
                        </a:moveTo>
                        <a:lnTo>
                          <a:pt x="58" y="9"/>
                        </a:lnTo>
                        <a:lnTo>
                          <a:pt x="66" y="20"/>
                        </a:lnTo>
                        <a:lnTo>
                          <a:pt x="74" y="29"/>
                        </a:lnTo>
                        <a:lnTo>
                          <a:pt x="82" y="41"/>
                        </a:lnTo>
                        <a:lnTo>
                          <a:pt x="89" y="53"/>
                        </a:lnTo>
                        <a:lnTo>
                          <a:pt x="97" y="67"/>
                        </a:lnTo>
                        <a:lnTo>
                          <a:pt x="103" y="80"/>
                        </a:lnTo>
                        <a:lnTo>
                          <a:pt x="108" y="89"/>
                        </a:lnTo>
                        <a:lnTo>
                          <a:pt x="112" y="99"/>
                        </a:lnTo>
                        <a:lnTo>
                          <a:pt x="116" y="112"/>
                        </a:lnTo>
                        <a:lnTo>
                          <a:pt x="121" y="124"/>
                        </a:lnTo>
                        <a:lnTo>
                          <a:pt x="124" y="135"/>
                        </a:lnTo>
                        <a:lnTo>
                          <a:pt x="125" y="144"/>
                        </a:lnTo>
                        <a:lnTo>
                          <a:pt x="128" y="150"/>
                        </a:lnTo>
                        <a:lnTo>
                          <a:pt x="130" y="164"/>
                        </a:lnTo>
                        <a:lnTo>
                          <a:pt x="131" y="174"/>
                        </a:lnTo>
                        <a:lnTo>
                          <a:pt x="131" y="190"/>
                        </a:lnTo>
                        <a:lnTo>
                          <a:pt x="128" y="210"/>
                        </a:lnTo>
                        <a:lnTo>
                          <a:pt x="123" y="226"/>
                        </a:lnTo>
                        <a:lnTo>
                          <a:pt x="116" y="239"/>
                        </a:lnTo>
                        <a:lnTo>
                          <a:pt x="111" y="248"/>
                        </a:lnTo>
                        <a:lnTo>
                          <a:pt x="106" y="254"/>
                        </a:lnTo>
                        <a:lnTo>
                          <a:pt x="99" y="261"/>
                        </a:lnTo>
                        <a:lnTo>
                          <a:pt x="92" y="267"/>
                        </a:lnTo>
                        <a:lnTo>
                          <a:pt x="85" y="270"/>
                        </a:lnTo>
                        <a:lnTo>
                          <a:pt x="78" y="274"/>
                        </a:lnTo>
                        <a:lnTo>
                          <a:pt x="73" y="275"/>
                        </a:lnTo>
                        <a:lnTo>
                          <a:pt x="66" y="275"/>
                        </a:lnTo>
                        <a:lnTo>
                          <a:pt x="58" y="275"/>
                        </a:lnTo>
                        <a:lnTo>
                          <a:pt x="51" y="274"/>
                        </a:lnTo>
                        <a:lnTo>
                          <a:pt x="44" y="272"/>
                        </a:lnTo>
                        <a:lnTo>
                          <a:pt x="39" y="267"/>
                        </a:lnTo>
                        <a:lnTo>
                          <a:pt x="33" y="262"/>
                        </a:lnTo>
                        <a:lnTo>
                          <a:pt x="27" y="258"/>
                        </a:lnTo>
                        <a:lnTo>
                          <a:pt x="21" y="253"/>
                        </a:lnTo>
                        <a:lnTo>
                          <a:pt x="16" y="245"/>
                        </a:lnTo>
                        <a:lnTo>
                          <a:pt x="12" y="238"/>
                        </a:lnTo>
                        <a:lnTo>
                          <a:pt x="8" y="229"/>
                        </a:lnTo>
                        <a:lnTo>
                          <a:pt x="6" y="219"/>
                        </a:lnTo>
                        <a:lnTo>
                          <a:pt x="3" y="208"/>
                        </a:lnTo>
                        <a:lnTo>
                          <a:pt x="1" y="198"/>
                        </a:lnTo>
                        <a:lnTo>
                          <a:pt x="0" y="188"/>
                        </a:lnTo>
                        <a:lnTo>
                          <a:pt x="0" y="179"/>
                        </a:lnTo>
                        <a:lnTo>
                          <a:pt x="0" y="170"/>
                        </a:lnTo>
                        <a:lnTo>
                          <a:pt x="0" y="162"/>
                        </a:lnTo>
                        <a:lnTo>
                          <a:pt x="2" y="152"/>
                        </a:lnTo>
                        <a:lnTo>
                          <a:pt x="3" y="145"/>
                        </a:lnTo>
                        <a:lnTo>
                          <a:pt x="6" y="137"/>
                        </a:lnTo>
                        <a:lnTo>
                          <a:pt x="8" y="125"/>
                        </a:lnTo>
                        <a:lnTo>
                          <a:pt x="14" y="110"/>
                        </a:lnTo>
                        <a:lnTo>
                          <a:pt x="25" y="85"/>
                        </a:lnTo>
                        <a:lnTo>
                          <a:pt x="32" y="66"/>
                        </a:lnTo>
                        <a:lnTo>
                          <a:pt x="39" y="55"/>
                        </a:lnTo>
                        <a:lnTo>
                          <a:pt x="42" y="48"/>
                        </a:lnTo>
                        <a:lnTo>
                          <a:pt x="44" y="41"/>
                        </a:lnTo>
                        <a:lnTo>
                          <a:pt x="47" y="33"/>
                        </a:lnTo>
                        <a:lnTo>
                          <a:pt x="49" y="26"/>
                        </a:lnTo>
                        <a:lnTo>
                          <a:pt x="51" y="19"/>
                        </a:lnTo>
                        <a:lnTo>
                          <a:pt x="51"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0" name="Freeform 109"/>
                  <p:cNvSpPr>
                    <a:spLocks/>
                  </p:cNvSpPr>
                  <p:nvPr/>
                </p:nvSpPr>
                <p:spPr bwMode="auto">
                  <a:xfrm>
                    <a:off x="402" y="2792"/>
                    <a:ext cx="48" cy="86"/>
                  </a:xfrm>
                  <a:custGeom>
                    <a:avLst/>
                    <a:gdLst>
                      <a:gd name="T0" fmla="*/ 0 w 188"/>
                      <a:gd name="T1" fmla="*/ 0 h 344"/>
                      <a:gd name="T2" fmla="*/ 0 w 188"/>
                      <a:gd name="T3" fmla="*/ 0 h 344"/>
                      <a:gd name="T4" fmla="*/ 0 w 188"/>
                      <a:gd name="T5" fmla="*/ 0 h 344"/>
                      <a:gd name="T6" fmla="*/ 0 w 188"/>
                      <a:gd name="T7" fmla="*/ 0 h 344"/>
                      <a:gd name="T8" fmla="*/ 0 w 188"/>
                      <a:gd name="T9" fmla="*/ 0 h 344"/>
                      <a:gd name="T10" fmla="*/ 0 w 188"/>
                      <a:gd name="T11" fmla="*/ 0 h 344"/>
                      <a:gd name="T12" fmla="*/ 0 w 188"/>
                      <a:gd name="T13" fmla="*/ 0 h 344"/>
                      <a:gd name="T14" fmla="*/ 0 w 188"/>
                      <a:gd name="T15" fmla="*/ 0 h 344"/>
                      <a:gd name="T16" fmla="*/ 0 w 188"/>
                      <a:gd name="T17" fmla="*/ 0 h 344"/>
                      <a:gd name="T18" fmla="*/ 0 w 188"/>
                      <a:gd name="T19" fmla="*/ 0 h 344"/>
                      <a:gd name="T20" fmla="*/ 0 w 188"/>
                      <a:gd name="T21" fmla="*/ 0 h 344"/>
                      <a:gd name="T22" fmla="*/ 0 w 188"/>
                      <a:gd name="T23" fmla="*/ 0 h 344"/>
                      <a:gd name="T24" fmla="*/ 0 w 188"/>
                      <a:gd name="T25" fmla="*/ 0 h 344"/>
                      <a:gd name="T26" fmla="*/ 0 w 188"/>
                      <a:gd name="T27" fmla="*/ 0 h 344"/>
                      <a:gd name="T28" fmla="*/ 0 w 188"/>
                      <a:gd name="T29" fmla="*/ 0 h 344"/>
                      <a:gd name="T30" fmla="*/ 0 w 188"/>
                      <a:gd name="T31" fmla="*/ 0 h 344"/>
                      <a:gd name="T32" fmla="*/ 0 w 188"/>
                      <a:gd name="T33" fmla="*/ 0 h 344"/>
                      <a:gd name="T34" fmla="*/ 0 w 188"/>
                      <a:gd name="T35" fmla="*/ 0 h 344"/>
                      <a:gd name="T36" fmla="*/ 0 w 188"/>
                      <a:gd name="T37" fmla="*/ 0 h 344"/>
                      <a:gd name="T38" fmla="*/ 0 w 188"/>
                      <a:gd name="T39" fmla="*/ 0 h 344"/>
                      <a:gd name="T40" fmla="*/ 0 w 188"/>
                      <a:gd name="T41" fmla="*/ 0 h 344"/>
                      <a:gd name="T42" fmla="*/ 0 w 188"/>
                      <a:gd name="T43" fmla="*/ 0 h 344"/>
                      <a:gd name="T44" fmla="*/ 0 w 188"/>
                      <a:gd name="T45" fmla="*/ 0 h 344"/>
                      <a:gd name="T46" fmla="*/ 0 w 188"/>
                      <a:gd name="T47" fmla="*/ 0 h 344"/>
                      <a:gd name="T48" fmla="*/ 0 w 188"/>
                      <a:gd name="T49" fmla="*/ 0 h 344"/>
                      <a:gd name="T50" fmla="*/ 0 w 188"/>
                      <a:gd name="T51" fmla="*/ 0 h 344"/>
                      <a:gd name="T52" fmla="*/ 0 w 188"/>
                      <a:gd name="T53" fmla="*/ 0 h 344"/>
                      <a:gd name="T54" fmla="*/ 0 w 188"/>
                      <a:gd name="T55" fmla="*/ 0 h 344"/>
                      <a:gd name="T56" fmla="*/ 0 w 188"/>
                      <a:gd name="T57" fmla="*/ 0 h 344"/>
                      <a:gd name="T58" fmla="*/ 0 w 188"/>
                      <a:gd name="T59" fmla="*/ 0 h 344"/>
                      <a:gd name="T60" fmla="*/ 0 w 188"/>
                      <a:gd name="T61" fmla="*/ 0 h 344"/>
                      <a:gd name="T62" fmla="*/ 0 w 188"/>
                      <a:gd name="T63" fmla="*/ 0 h 344"/>
                      <a:gd name="T64" fmla="*/ 0 w 188"/>
                      <a:gd name="T65" fmla="*/ 0 h 344"/>
                      <a:gd name="T66" fmla="*/ 0 w 188"/>
                      <a:gd name="T67" fmla="*/ 0 h 344"/>
                      <a:gd name="T68" fmla="*/ 0 w 188"/>
                      <a:gd name="T69" fmla="*/ 0 h 344"/>
                      <a:gd name="T70" fmla="*/ 0 w 188"/>
                      <a:gd name="T71" fmla="*/ 0 h 344"/>
                      <a:gd name="T72" fmla="*/ 0 w 188"/>
                      <a:gd name="T73" fmla="*/ 0 h 344"/>
                      <a:gd name="T74" fmla="*/ 0 w 188"/>
                      <a:gd name="T75" fmla="*/ 0 h 344"/>
                      <a:gd name="T76" fmla="*/ 0 w 188"/>
                      <a:gd name="T77" fmla="*/ 0 h 344"/>
                      <a:gd name="T78" fmla="*/ 0 w 188"/>
                      <a:gd name="T79" fmla="*/ 0 h 344"/>
                      <a:gd name="T80" fmla="*/ 0 w 188"/>
                      <a:gd name="T81" fmla="*/ 0 h 344"/>
                      <a:gd name="T82" fmla="*/ 0 w 188"/>
                      <a:gd name="T83" fmla="*/ 0 h 344"/>
                      <a:gd name="T84" fmla="*/ 0 w 188"/>
                      <a:gd name="T85" fmla="*/ 0 h 344"/>
                      <a:gd name="T86" fmla="*/ 0 w 188"/>
                      <a:gd name="T87" fmla="*/ 0 h 344"/>
                      <a:gd name="T88" fmla="*/ 0 w 188"/>
                      <a:gd name="T89" fmla="*/ 0 h 344"/>
                      <a:gd name="T90" fmla="*/ 0 w 188"/>
                      <a:gd name="T91" fmla="*/ 0 h 344"/>
                      <a:gd name="T92" fmla="*/ 0 w 188"/>
                      <a:gd name="T93" fmla="*/ 0 h 344"/>
                      <a:gd name="T94" fmla="*/ 0 w 188"/>
                      <a:gd name="T95" fmla="*/ 0 h 344"/>
                      <a:gd name="T96" fmla="*/ 0 w 188"/>
                      <a:gd name="T97" fmla="*/ 0 h 344"/>
                      <a:gd name="T98" fmla="*/ 0 w 188"/>
                      <a:gd name="T99" fmla="*/ 0 h 344"/>
                      <a:gd name="T100" fmla="*/ 0 w 188"/>
                      <a:gd name="T101" fmla="*/ 0 h 344"/>
                      <a:gd name="T102" fmla="*/ 0 w 188"/>
                      <a:gd name="T103" fmla="*/ 0 h 344"/>
                      <a:gd name="T104" fmla="*/ 0 w 188"/>
                      <a:gd name="T105" fmla="*/ 0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344"/>
                      <a:gd name="T161" fmla="*/ 188 w 188"/>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344">
                        <a:moveTo>
                          <a:pt x="188" y="0"/>
                        </a:moveTo>
                        <a:lnTo>
                          <a:pt x="154" y="5"/>
                        </a:lnTo>
                        <a:lnTo>
                          <a:pt x="138" y="9"/>
                        </a:lnTo>
                        <a:lnTo>
                          <a:pt x="119" y="16"/>
                        </a:lnTo>
                        <a:lnTo>
                          <a:pt x="104" y="26"/>
                        </a:lnTo>
                        <a:lnTo>
                          <a:pt x="90" y="36"/>
                        </a:lnTo>
                        <a:lnTo>
                          <a:pt x="76" y="49"/>
                        </a:lnTo>
                        <a:lnTo>
                          <a:pt x="62" y="67"/>
                        </a:lnTo>
                        <a:lnTo>
                          <a:pt x="55" y="77"/>
                        </a:lnTo>
                        <a:lnTo>
                          <a:pt x="49" y="89"/>
                        </a:lnTo>
                        <a:lnTo>
                          <a:pt x="38" y="106"/>
                        </a:lnTo>
                        <a:lnTo>
                          <a:pt x="30" y="120"/>
                        </a:lnTo>
                        <a:lnTo>
                          <a:pt x="25" y="135"/>
                        </a:lnTo>
                        <a:lnTo>
                          <a:pt x="16" y="156"/>
                        </a:lnTo>
                        <a:lnTo>
                          <a:pt x="14" y="169"/>
                        </a:lnTo>
                        <a:lnTo>
                          <a:pt x="8" y="190"/>
                        </a:lnTo>
                        <a:lnTo>
                          <a:pt x="4" y="213"/>
                        </a:lnTo>
                        <a:lnTo>
                          <a:pt x="1" y="232"/>
                        </a:lnTo>
                        <a:lnTo>
                          <a:pt x="0" y="246"/>
                        </a:lnTo>
                        <a:lnTo>
                          <a:pt x="1" y="262"/>
                        </a:lnTo>
                        <a:lnTo>
                          <a:pt x="4" y="282"/>
                        </a:lnTo>
                        <a:lnTo>
                          <a:pt x="8" y="296"/>
                        </a:lnTo>
                        <a:lnTo>
                          <a:pt x="14" y="306"/>
                        </a:lnTo>
                        <a:lnTo>
                          <a:pt x="21" y="316"/>
                        </a:lnTo>
                        <a:lnTo>
                          <a:pt x="27" y="326"/>
                        </a:lnTo>
                        <a:lnTo>
                          <a:pt x="36" y="333"/>
                        </a:lnTo>
                        <a:lnTo>
                          <a:pt x="46" y="339"/>
                        </a:lnTo>
                        <a:lnTo>
                          <a:pt x="58" y="342"/>
                        </a:lnTo>
                        <a:lnTo>
                          <a:pt x="68" y="344"/>
                        </a:lnTo>
                        <a:lnTo>
                          <a:pt x="76" y="343"/>
                        </a:lnTo>
                        <a:lnTo>
                          <a:pt x="85" y="339"/>
                        </a:lnTo>
                        <a:lnTo>
                          <a:pt x="96" y="333"/>
                        </a:lnTo>
                        <a:lnTo>
                          <a:pt x="99" y="329"/>
                        </a:lnTo>
                        <a:lnTo>
                          <a:pt x="107" y="320"/>
                        </a:lnTo>
                        <a:lnTo>
                          <a:pt x="116" y="307"/>
                        </a:lnTo>
                        <a:lnTo>
                          <a:pt x="125" y="287"/>
                        </a:lnTo>
                        <a:lnTo>
                          <a:pt x="128" y="267"/>
                        </a:lnTo>
                        <a:lnTo>
                          <a:pt x="130" y="250"/>
                        </a:lnTo>
                        <a:lnTo>
                          <a:pt x="130" y="234"/>
                        </a:lnTo>
                        <a:lnTo>
                          <a:pt x="128" y="211"/>
                        </a:lnTo>
                        <a:lnTo>
                          <a:pt x="127" y="186"/>
                        </a:lnTo>
                        <a:lnTo>
                          <a:pt x="126" y="156"/>
                        </a:lnTo>
                        <a:lnTo>
                          <a:pt x="125" y="132"/>
                        </a:lnTo>
                        <a:lnTo>
                          <a:pt x="125" y="107"/>
                        </a:lnTo>
                        <a:lnTo>
                          <a:pt x="127" y="93"/>
                        </a:lnTo>
                        <a:lnTo>
                          <a:pt x="130" y="76"/>
                        </a:lnTo>
                        <a:lnTo>
                          <a:pt x="134" y="62"/>
                        </a:lnTo>
                        <a:lnTo>
                          <a:pt x="141" y="49"/>
                        </a:lnTo>
                        <a:lnTo>
                          <a:pt x="152" y="36"/>
                        </a:lnTo>
                        <a:lnTo>
                          <a:pt x="160" y="28"/>
                        </a:lnTo>
                        <a:lnTo>
                          <a:pt x="165" y="20"/>
                        </a:lnTo>
                        <a:lnTo>
                          <a:pt x="172" y="14"/>
                        </a:lnTo>
                        <a:lnTo>
                          <a:pt x="188"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1" name="Freeform 110"/>
                  <p:cNvSpPr>
                    <a:spLocks/>
                  </p:cNvSpPr>
                  <p:nvPr/>
                </p:nvSpPr>
                <p:spPr bwMode="auto">
                  <a:xfrm>
                    <a:off x="422" y="2522"/>
                    <a:ext cx="76" cy="49"/>
                  </a:xfrm>
                  <a:custGeom>
                    <a:avLst/>
                    <a:gdLst>
                      <a:gd name="T0" fmla="*/ 0 w 302"/>
                      <a:gd name="T1" fmla="*/ 0 h 195"/>
                      <a:gd name="T2" fmla="*/ 0 w 302"/>
                      <a:gd name="T3" fmla="*/ 0 h 195"/>
                      <a:gd name="T4" fmla="*/ 0 w 302"/>
                      <a:gd name="T5" fmla="*/ 0 h 195"/>
                      <a:gd name="T6" fmla="*/ 0 w 302"/>
                      <a:gd name="T7" fmla="*/ 0 h 195"/>
                      <a:gd name="T8" fmla="*/ 0 w 302"/>
                      <a:gd name="T9" fmla="*/ 0 h 195"/>
                      <a:gd name="T10" fmla="*/ 0 w 302"/>
                      <a:gd name="T11" fmla="*/ 0 h 195"/>
                      <a:gd name="T12" fmla="*/ 0 w 302"/>
                      <a:gd name="T13" fmla="*/ 0 h 195"/>
                      <a:gd name="T14" fmla="*/ 0 w 302"/>
                      <a:gd name="T15" fmla="*/ 0 h 195"/>
                      <a:gd name="T16" fmla="*/ 0 w 302"/>
                      <a:gd name="T17" fmla="*/ 0 h 195"/>
                      <a:gd name="T18" fmla="*/ 0 w 302"/>
                      <a:gd name="T19" fmla="*/ 0 h 195"/>
                      <a:gd name="T20" fmla="*/ 0 w 302"/>
                      <a:gd name="T21" fmla="*/ 0 h 195"/>
                      <a:gd name="T22" fmla="*/ 0 w 302"/>
                      <a:gd name="T23" fmla="*/ 0 h 195"/>
                      <a:gd name="T24" fmla="*/ 0 w 302"/>
                      <a:gd name="T25" fmla="*/ 0 h 195"/>
                      <a:gd name="T26" fmla="*/ 0 w 302"/>
                      <a:gd name="T27" fmla="*/ 0 h 195"/>
                      <a:gd name="T28" fmla="*/ 0 w 302"/>
                      <a:gd name="T29" fmla="*/ 0 h 195"/>
                      <a:gd name="T30" fmla="*/ 0 w 302"/>
                      <a:gd name="T31" fmla="*/ 0 h 195"/>
                      <a:gd name="T32" fmla="*/ 0 w 302"/>
                      <a:gd name="T33" fmla="*/ 0 h 195"/>
                      <a:gd name="T34" fmla="*/ 0 w 302"/>
                      <a:gd name="T35" fmla="*/ 0 h 195"/>
                      <a:gd name="T36" fmla="*/ 0 w 302"/>
                      <a:gd name="T37" fmla="*/ 0 h 195"/>
                      <a:gd name="T38" fmla="*/ 0 w 302"/>
                      <a:gd name="T39" fmla="*/ 0 h 195"/>
                      <a:gd name="T40" fmla="*/ 0 w 302"/>
                      <a:gd name="T41" fmla="*/ 0 h 195"/>
                      <a:gd name="T42" fmla="*/ 0 w 302"/>
                      <a:gd name="T43" fmla="*/ 0 h 195"/>
                      <a:gd name="T44" fmla="*/ 0 w 302"/>
                      <a:gd name="T45" fmla="*/ 0 h 195"/>
                      <a:gd name="T46" fmla="*/ 0 w 302"/>
                      <a:gd name="T47" fmla="*/ 0 h 195"/>
                      <a:gd name="T48" fmla="*/ 0 w 302"/>
                      <a:gd name="T49" fmla="*/ 0 h 195"/>
                      <a:gd name="T50" fmla="*/ 0 w 302"/>
                      <a:gd name="T51" fmla="*/ 0 h 195"/>
                      <a:gd name="T52" fmla="*/ 0 w 302"/>
                      <a:gd name="T53" fmla="*/ 0 h 195"/>
                      <a:gd name="T54" fmla="*/ 0 w 302"/>
                      <a:gd name="T55" fmla="*/ 0 h 195"/>
                      <a:gd name="T56" fmla="*/ 0 w 302"/>
                      <a:gd name="T57" fmla="*/ 0 h 195"/>
                      <a:gd name="T58" fmla="*/ 0 w 302"/>
                      <a:gd name="T59" fmla="*/ 0 h 195"/>
                      <a:gd name="T60" fmla="*/ 0 w 302"/>
                      <a:gd name="T61" fmla="*/ 0 h 195"/>
                      <a:gd name="T62" fmla="*/ 0 w 302"/>
                      <a:gd name="T63" fmla="*/ 0 h 195"/>
                      <a:gd name="T64" fmla="*/ 0 w 302"/>
                      <a:gd name="T65" fmla="*/ 0 h 195"/>
                      <a:gd name="T66" fmla="*/ 0 w 302"/>
                      <a:gd name="T67" fmla="*/ 0 h 195"/>
                      <a:gd name="T68" fmla="*/ 0 w 302"/>
                      <a:gd name="T69" fmla="*/ 0 h 195"/>
                      <a:gd name="T70" fmla="*/ 0 w 302"/>
                      <a:gd name="T71" fmla="*/ 0 h 195"/>
                      <a:gd name="T72" fmla="*/ 0 w 302"/>
                      <a:gd name="T73" fmla="*/ 0 h 195"/>
                      <a:gd name="T74" fmla="*/ 0 w 302"/>
                      <a:gd name="T75" fmla="*/ 0 h 195"/>
                      <a:gd name="T76" fmla="*/ 0 w 302"/>
                      <a:gd name="T77" fmla="*/ 0 h 195"/>
                      <a:gd name="T78" fmla="*/ 0 w 302"/>
                      <a:gd name="T79" fmla="*/ 0 h 195"/>
                      <a:gd name="T80" fmla="*/ 0 w 302"/>
                      <a:gd name="T81" fmla="*/ 0 h 195"/>
                      <a:gd name="T82" fmla="*/ 0 w 302"/>
                      <a:gd name="T83" fmla="*/ 0 h 195"/>
                      <a:gd name="T84" fmla="*/ 0 w 302"/>
                      <a:gd name="T85" fmla="*/ 0 h 195"/>
                      <a:gd name="T86" fmla="*/ 0 w 302"/>
                      <a:gd name="T87" fmla="*/ 0 h 195"/>
                      <a:gd name="T88" fmla="*/ 0 w 302"/>
                      <a:gd name="T89" fmla="*/ 0 h 195"/>
                      <a:gd name="T90" fmla="*/ 0 w 302"/>
                      <a:gd name="T91" fmla="*/ 0 h 195"/>
                      <a:gd name="T92" fmla="*/ 0 w 302"/>
                      <a:gd name="T93" fmla="*/ 0 h 195"/>
                      <a:gd name="T94" fmla="*/ 0 w 302"/>
                      <a:gd name="T95" fmla="*/ 0 h 195"/>
                      <a:gd name="T96" fmla="*/ 0 w 302"/>
                      <a:gd name="T97" fmla="*/ 0 h 195"/>
                      <a:gd name="T98" fmla="*/ 0 w 302"/>
                      <a:gd name="T99" fmla="*/ 0 h 195"/>
                      <a:gd name="T100" fmla="*/ 0 w 302"/>
                      <a:gd name="T101" fmla="*/ 0 h 195"/>
                      <a:gd name="T102" fmla="*/ 0 w 302"/>
                      <a:gd name="T103" fmla="*/ 0 h 1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2"/>
                      <a:gd name="T157" fmla="*/ 0 h 195"/>
                      <a:gd name="T158" fmla="*/ 302 w 302"/>
                      <a:gd name="T159" fmla="*/ 195 h 1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2" h="195">
                        <a:moveTo>
                          <a:pt x="257" y="74"/>
                        </a:moveTo>
                        <a:lnTo>
                          <a:pt x="263" y="72"/>
                        </a:lnTo>
                        <a:lnTo>
                          <a:pt x="267" y="72"/>
                        </a:lnTo>
                        <a:lnTo>
                          <a:pt x="277" y="70"/>
                        </a:lnTo>
                        <a:lnTo>
                          <a:pt x="287" y="70"/>
                        </a:lnTo>
                        <a:lnTo>
                          <a:pt x="302" y="70"/>
                        </a:lnTo>
                        <a:lnTo>
                          <a:pt x="272" y="51"/>
                        </a:lnTo>
                        <a:lnTo>
                          <a:pt x="251" y="38"/>
                        </a:lnTo>
                        <a:lnTo>
                          <a:pt x="229" y="26"/>
                        </a:lnTo>
                        <a:lnTo>
                          <a:pt x="204" y="16"/>
                        </a:lnTo>
                        <a:lnTo>
                          <a:pt x="178" y="7"/>
                        </a:lnTo>
                        <a:lnTo>
                          <a:pt x="158" y="3"/>
                        </a:lnTo>
                        <a:lnTo>
                          <a:pt x="130" y="0"/>
                        </a:lnTo>
                        <a:lnTo>
                          <a:pt x="113" y="0"/>
                        </a:lnTo>
                        <a:lnTo>
                          <a:pt x="89" y="5"/>
                        </a:lnTo>
                        <a:lnTo>
                          <a:pt x="71" y="13"/>
                        </a:lnTo>
                        <a:lnTo>
                          <a:pt x="54" y="24"/>
                        </a:lnTo>
                        <a:lnTo>
                          <a:pt x="41" y="32"/>
                        </a:lnTo>
                        <a:lnTo>
                          <a:pt x="27" y="46"/>
                        </a:lnTo>
                        <a:lnTo>
                          <a:pt x="19" y="61"/>
                        </a:lnTo>
                        <a:lnTo>
                          <a:pt x="13" y="74"/>
                        </a:lnTo>
                        <a:lnTo>
                          <a:pt x="6" y="91"/>
                        </a:lnTo>
                        <a:lnTo>
                          <a:pt x="1" y="106"/>
                        </a:lnTo>
                        <a:lnTo>
                          <a:pt x="0" y="122"/>
                        </a:lnTo>
                        <a:lnTo>
                          <a:pt x="0" y="136"/>
                        </a:lnTo>
                        <a:lnTo>
                          <a:pt x="3" y="151"/>
                        </a:lnTo>
                        <a:lnTo>
                          <a:pt x="6" y="162"/>
                        </a:lnTo>
                        <a:lnTo>
                          <a:pt x="11" y="170"/>
                        </a:lnTo>
                        <a:lnTo>
                          <a:pt x="15" y="177"/>
                        </a:lnTo>
                        <a:lnTo>
                          <a:pt x="24" y="183"/>
                        </a:lnTo>
                        <a:lnTo>
                          <a:pt x="34" y="187"/>
                        </a:lnTo>
                        <a:lnTo>
                          <a:pt x="46" y="191"/>
                        </a:lnTo>
                        <a:lnTo>
                          <a:pt x="54" y="192"/>
                        </a:lnTo>
                        <a:lnTo>
                          <a:pt x="66" y="195"/>
                        </a:lnTo>
                        <a:lnTo>
                          <a:pt x="78" y="195"/>
                        </a:lnTo>
                        <a:lnTo>
                          <a:pt x="89" y="194"/>
                        </a:lnTo>
                        <a:lnTo>
                          <a:pt x="101" y="192"/>
                        </a:lnTo>
                        <a:lnTo>
                          <a:pt x="113" y="191"/>
                        </a:lnTo>
                        <a:lnTo>
                          <a:pt x="123" y="187"/>
                        </a:lnTo>
                        <a:lnTo>
                          <a:pt x="134" y="183"/>
                        </a:lnTo>
                        <a:lnTo>
                          <a:pt x="147" y="171"/>
                        </a:lnTo>
                        <a:lnTo>
                          <a:pt x="156" y="161"/>
                        </a:lnTo>
                        <a:lnTo>
                          <a:pt x="167" y="148"/>
                        </a:lnTo>
                        <a:lnTo>
                          <a:pt x="176" y="133"/>
                        </a:lnTo>
                        <a:lnTo>
                          <a:pt x="186" y="119"/>
                        </a:lnTo>
                        <a:lnTo>
                          <a:pt x="196" y="108"/>
                        </a:lnTo>
                        <a:lnTo>
                          <a:pt x="208" y="93"/>
                        </a:lnTo>
                        <a:lnTo>
                          <a:pt x="218" y="84"/>
                        </a:lnTo>
                        <a:lnTo>
                          <a:pt x="229" y="79"/>
                        </a:lnTo>
                        <a:lnTo>
                          <a:pt x="242" y="75"/>
                        </a:lnTo>
                        <a:lnTo>
                          <a:pt x="250" y="74"/>
                        </a:lnTo>
                        <a:lnTo>
                          <a:pt x="257" y="74"/>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2" name="Freeform 111"/>
                  <p:cNvSpPr>
                    <a:spLocks/>
                  </p:cNvSpPr>
                  <p:nvPr/>
                </p:nvSpPr>
                <p:spPr bwMode="auto">
                  <a:xfrm>
                    <a:off x="406" y="2980"/>
                    <a:ext cx="24" cy="52"/>
                  </a:xfrm>
                  <a:custGeom>
                    <a:avLst/>
                    <a:gdLst>
                      <a:gd name="T0" fmla="*/ 0 w 97"/>
                      <a:gd name="T1" fmla="*/ 0 h 206"/>
                      <a:gd name="T2" fmla="*/ 0 w 97"/>
                      <a:gd name="T3" fmla="*/ 0 h 206"/>
                      <a:gd name="T4" fmla="*/ 0 w 97"/>
                      <a:gd name="T5" fmla="*/ 0 h 206"/>
                      <a:gd name="T6" fmla="*/ 0 w 97"/>
                      <a:gd name="T7" fmla="*/ 0 h 206"/>
                      <a:gd name="T8" fmla="*/ 0 w 97"/>
                      <a:gd name="T9" fmla="*/ 0 h 206"/>
                      <a:gd name="T10" fmla="*/ 0 w 97"/>
                      <a:gd name="T11" fmla="*/ 0 h 206"/>
                      <a:gd name="T12" fmla="*/ 0 w 97"/>
                      <a:gd name="T13" fmla="*/ 0 h 206"/>
                      <a:gd name="T14" fmla="*/ 0 w 97"/>
                      <a:gd name="T15" fmla="*/ 0 h 206"/>
                      <a:gd name="T16" fmla="*/ 0 w 97"/>
                      <a:gd name="T17" fmla="*/ 0 h 206"/>
                      <a:gd name="T18" fmla="*/ 0 w 97"/>
                      <a:gd name="T19" fmla="*/ 0 h 206"/>
                      <a:gd name="T20" fmla="*/ 0 w 97"/>
                      <a:gd name="T21" fmla="*/ 0 h 206"/>
                      <a:gd name="T22" fmla="*/ 0 w 97"/>
                      <a:gd name="T23" fmla="*/ 0 h 206"/>
                      <a:gd name="T24" fmla="*/ 0 w 97"/>
                      <a:gd name="T25" fmla="*/ 0 h 206"/>
                      <a:gd name="T26" fmla="*/ 0 w 97"/>
                      <a:gd name="T27" fmla="*/ 0 h 206"/>
                      <a:gd name="T28" fmla="*/ 0 w 97"/>
                      <a:gd name="T29" fmla="*/ 0 h 206"/>
                      <a:gd name="T30" fmla="*/ 0 w 97"/>
                      <a:gd name="T31" fmla="*/ 0 h 206"/>
                      <a:gd name="T32" fmla="*/ 0 w 97"/>
                      <a:gd name="T33" fmla="*/ 0 h 206"/>
                      <a:gd name="T34" fmla="*/ 0 w 97"/>
                      <a:gd name="T35" fmla="*/ 0 h 206"/>
                      <a:gd name="T36" fmla="*/ 0 w 97"/>
                      <a:gd name="T37" fmla="*/ 0 h 206"/>
                      <a:gd name="T38" fmla="*/ 0 w 97"/>
                      <a:gd name="T39" fmla="*/ 0 h 206"/>
                      <a:gd name="T40" fmla="*/ 0 w 97"/>
                      <a:gd name="T41" fmla="*/ 0 h 206"/>
                      <a:gd name="T42" fmla="*/ 0 w 97"/>
                      <a:gd name="T43" fmla="*/ 0 h 206"/>
                      <a:gd name="T44" fmla="*/ 0 w 97"/>
                      <a:gd name="T45" fmla="*/ 0 h 206"/>
                      <a:gd name="T46" fmla="*/ 0 w 97"/>
                      <a:gd name="T47" fmla="*/ 0 h 206"/>
                      <a:gd name="T48" fmla="*/ 0 w 97"/>
                      <a:gd name="T49" fmla="*/ 0 h 206"/>
                      <a:gd name="T50" fmla="*/ 0 w 97"/>
                      <a:gd name="T51" fmla="*/ 0 h 206"/>
                      <a:gd name="T52" fmla="*/ 0 w 97"/>
                      <a:gd name="T53" fmla="*/ 0 h 206"/>
                      <a:gd name="T54" fmla="*/ 0 w 97"/>
                      <a:gd name="T55" fmla="*/ 0 h 206"/>
                      <a:gd name="T56" fmla="*/ 0 w 97"/>
                      <a:gd name="T57" fmla="*/ 0 h 206"/>
                      <a:gd name="T58" fmla="*/ 0 w 97"/>
                      <a:gd name="T59" fmla="*/ 0 h 206"/>
                      <a:gd name="T60" fmla="*/ 0 w 97"/>
                      <a:gd name="T61" fmla="*/ 0 h 206"/>
                      <a:gd name="T62" fmla="*/ 0 w 97"/>
                      <a:gd name="T63" fmla="*/ 0 h 206"/>
                      <a:gd name="T64" fmla="*/ 0 w 97"/>
                      <a:gd name="T65" fmla="*/ 0 h 206"/>
                      <a:gd name="T66" fmla="*/ 0 w 97"/>
                      <a:gd name="T67" fmla="*/ 0 h 206"/>
                      <a:gd name="T68" fmla="*/ 0 w 97"/>
                      <a:gd name="T69" fmla="*/ 0 h 206"/>
                      <a:gd name="T70" fmla="*/ 0 w 97"/>
                      <a:gd name="T71" fmla="*/ 0 h 206"/>
                      <a:gd name="T72" fmla="*/ 0 w 97"/>
                      <a:gd name="T73" fmla="*/ 0 h 206"/>
                      <a:gd name="T74" fmla="*/ 0 w 97"/>
                      <a:gd name="T75" fmla="*/ 0 h 206"/>
                      <a:gd name="T76" fmla="*/ 0 w 97"/>
                      <a:gd name="T77" fmla="*/ 0 h 206"/>
                      <a:gd name="T78" fmla="*/ 0 w 97"/>
                      <a:gd name="T79" fmla="*/ 0 h 206"/>
                      <a:gd name="T80" fmla="*/ 0 w 97"/>
                      <a:gd name="T81" fmla="*/ 0 h 206"/>
                      <a:gd name="T82" fmla="*/ 0 w 97"/>
                      <a:gd name="T83" fmla="*/ 0 h 206"/>
                      <a:gd name="T84" fmla="*/ 0 w 97"/>
                      <a:gd name="T85" fmla="*/ 0 h 206"/>
                      <a:gd name="T86" fmla="*/ 0 w 97"/>
                      <a:gd name="T87" fmla="*/ 0 h 206"/>
                      <a:gd name="T88" fmla="*/ 0 w 97"/>
                      <a:gd name="T89" fmla="*/ 0 h 206"/>
                      <a:gd name="T90" fmla="*/ 0 w 97"/>
                      <a:gd name="T91" fmla="*/ 0 h 206"/>
                      <a:gd name="T92" fmla="*/ 0 w 97"/>
                      <a:gd name="T93" fmla="*/ 0 h 206"/>
                      <a:gd name="T94" fmla="*/ 0 w 97"/>
                      <a:gd name="T95" fmla="*/ 0 h 206"/>
                      <a:gd name="T96" fmla="*/ 0 w 97"/>
                      <a:gd name="T97" fmla="*/ 0 h 206"/>
                      <a:gd name="T98" fmla="*/ 0 w 97"/>
                      <a:gd name="T99" fmla="*/ 0 h 206"/>
                      <a:gd name="T100" fmla="*/ 0 w 97"/>
                      <a:gd name="T101" fmla="*/ 0 h 206"/>
                      <a:gd name="T102" fmla="*/ 0 w 97"/>
                      <a:gd name="T103" fmla="*/ 0 h 206"/>
                      <a:gd name="T104" fmla="*/ 0 w 97"/>
                      <a:gd name="T105" fmla="*/ 0 h 206"/>
                      <a:gd name="T106" fmla="*/ 0 w 97"/>
                      <a:gd name="T107" fmla="*/ 0 h 206"/>
                      <a:gd name="T108" fmla="*/ 0 w 97"/>
                      <a:gd name="T109" fmla="*/ 0 h 206"/>
                      <a:gd name="T110" fmla="*/ 0 w 97"/>
                      <a:gd name="T111" fmla="*/ 0 h 206"/>
                      <a:gd name="T112" fmla="*/ 0 w 97"/>
                      <a:gd name="T113" fmla="*/ 0 h 206"/>
                      <a:gd name="T114" fmla="*/ 0 w 97"/>
                      <a:gd name="T115" fmla="*/ 0 h 206"/>
                      <a:gd name="T116" fmla="*/ 0 w 97"/>
                      <a:gd name="T117" fmla="*/ 0 h 206"/>
                      <a:gd name="T118" fmla="*/ 0 w 97"/>
                      <a:gd name="T119" fmla="*/ 0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
                      <a:gd name="T181" fmla="*/ 0 h 206"/>
                      <a:gd name="T182" fmla="*/ 97 w 97"/>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 h="206">
                        <a:moveTo>
                          <a:pt x="59" y="0"/>
                        </a:moveTo>
                        <a:lnTo>
                          <a:pt x="55" y="7"/>
                        </a:lnTo>
                        <a:lnTo>
                          <a:pt x="49" y="14"/>
                        </a:lnTo>
                        <a:lnTo>
                          <a:pt x="42" y="21"/>
                        </a:lnTo>
                        <a:lnTo>
                          <a:pt x="37" y="31"/>
                        </a:lnTo>
                        <a:lnTo>
                          <a:pt x="30" y="39"/>
                        </a:lnTo>
                        <a:lnTo>
                          <a:pt x="25" y="49"/>
                        </a:lnTo>
                        <a:lnTo>
                          <a:pt x="20" y="60"/>
                        </a:lnTo>
                        <a:lnTo>
                          <a:pt x="17" y="67"/>
                        </a:lnTo>
                        <a:lnTo>
                          <a:pt x="15" y="75"/>
                        </a:lnTo>
                        <a:lnTo>
                          <a:pt x="10" y="83"/>
                        </a:lnTo>
                        <a:lnTo>
                          <a:pt x="7" y="93"/>
                        </a:lnTo>
                        <a:lnTo>
                          <a:pt x="6" y="100"/>
                        </a:lnTo>
                        <a:lnTo>
                          <a:pt x="3" y="107"/>
                        </a:lnTo>
                        <a:lnTo>
                          <a:pt x="2" y="111"/>
                        </a:lnTo>
                        <a:lnTo>
                          <a:pt x="0" y="122"/>
                        </a:lnTo>
                        <a:lnTo>
                          <a:pt x="0" y="130"/>
                        </a:lnTo>
                        <a:lnTo>
                          <a:pt x="0" y="142"/>
                        </a:lnTo>
                        <a:lnTo>
                          <a:pt x="2" y="157"/>
                        </a:lnTo>
                        <a:lnTo>
                          <a:pt x="6" y="169"/>
                        </a:lnTo>
                        <a:lnTo>
                          <a:pt x="10" y="179"/>
                        </a:lnTo>
                        <a:lnTo>
                          <a:pt x="15" y="186"/>
                        </a:lnTo>
                        <a:lnTo>
                          <a:pt x="18" y="190"/>
                        </a:lnTo>
                        <a:lnTo>
                          <a:pt x="23" y="196"/>
                        </a:lnTo>
                        <a:lnTo>
                          <a:pt x="29" y="199"/>
                        </a:lnTo>
                        <a:lnTo>
                          <a:pt x="34" y="203"/>
                        </a:lnTo>
                        <a:lnTo>
                          <a:pt x="39" y="205"/>
                        </a:lnTo>
                        <a:lnTo>
                          <a:pt x="43" y="206"/>
                        </a:lnTo>
                        <a:lnTo>
                          <a:pt x="48" y="206"/>
                        </a:lnTo>
                        <a:lnTo>
                          <a:pt x="55" y="206"/>
                        </a:lnTo>
                        <a:lnTo>
                          <a:pt x="59" y="205"/>
                        </a:lnTo>
                        <a:lnTo>
                          <a:pt x="64" y="203"/>
                        </a:lnTo>
                        <a:lnTo>
                          <a:pt x="69" y="199"/>
                        </a:lnTo>
                        <a:lnTo>
                          <a:pt x="73" y="197"/>
                        </a:lnTo>
                        <a:lnTo>
                          <a:pt x="78" y="192"/>
                        </a:lnTo>
                        <a:lnTo>
                          <a:pt x="82" y="189"/>
                        </a:lnTo>
                        <a:lnTo>
                          <a:pt x="85" y="183"/>
                        </a:lnTo>
                        <a:lnTo>
                          <a:pt x="87" y="178"/>
                        </a:lnTo>
                        <a:lnTo>
                          <a:pt x="91" y="171"/>
                        </a:lnTo>
                        <a:lnTo>
                          <a:pt x="92" y="164"/>
                        </a:lnTo>
                        <a:lnTo>
                          <a:pt x="95" y="156"/>
                        </a:lnTo>
                        <a:lnTo>
                          <a:pt x="97" y="148"/>
                        </a:lnTo>
                        <a:lnTo>
                          <a:pt x="97" y="141"/>
                        </a:lnTo>
                        <a:lnTo>
                          <a:pt x="97" y="134"/>
                        </a:lnTo>
                        <a:lnTo>
                          <a:pt x="97" y="127"/>
                        </a:lnTo>
                        <a:lnTo>
                          <a:pt x="97" y="120"/>
                        </a:lnTo>
                        <a:lnTo>
                          <a:pt x="96" y="114"/>
                        </a:lnTo>
                        <a:lnTo>
                          <a:pt x="93" y="108"/>
                        </a:lnTo>
                        <a:lnTo>
                          <a:pt x="92" y="101"/>
                        </a:lnTo>
                        <a:lnTo>
                          <a:pt x="91" y="93"/>
                        </a:lnTo>
                        <a:lnTo>
                          <a:pt x="86" y="81"/>
                        </a:lnTo>
                        <a:lnTo>
                          <a:pt x="79" y="63"/>
                        </a:lnTo>
                        <a:lnTo>
                          <a:pt x="73" y="49"/>
                        </a:lnTo>
                        <a:lnTo>
                          <a:pt x="69" y="41"/>
                        </a:lnTo>
                        <a:lnTo>
                          <a:pt x="66" y="35"/>
                        </a:lnTo>
                        <a:lnTo>
                          <a:pt x="65" y="31"/>
                        </a:lnTo>
                        <a:lnTo>
                          <a:pt x="63" y="25"/>
                        </a:lnTo>
                        <a:lnTo>
                          <a:pt x="62" y="19"/>
                        </a:lnTo>
                        <a:lnTo>
                          <a:pt x="59" y="14"/>
                        </a:lnTo>
                        <a:lnTo>
                          <a:pt x="59"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3" name="Freeform 112"/>
                  <p:cNvSpPr>
                    <a:spLocks/>
                  </p:cNvSpPr>
                  <p:nvPr/>
                </p:nvSpPr>
                <p:spPr bwMode="auto">
                  <a:xfrm>
                    <a:off x="892" y="2643"/>
                    <a:ext cx="47" cy="86"/>
                  </a:xfrm>
                  <a:custGeom>
                    <a:avLst/>
                    <a:gdLst>
                      <a:gd name="T0" fmla="*/ 0 w 187"/>
                      <a:gd name="T1" fmla="*/ 0 h 344"/>
                      <a:gd name="T2" fmla="*/ 0 w 187"/>
                      <a:gd name="T3" fmla="*/ 0 h 344"/>
                      <a:gd name="T4" fmla="*/ 0 w 187"/>
                      <a:gd name="T5" fmla="*/ 0 h 344"/>
                      <a:gd name="T6" fmla="*/ 0 w 187"/>
                      <a:gd name="T7" fmla="*/ 0 h 344"/>
                      <a:gd name="T8" fmla="*/ 0 w 187"/>
                      <a:gd name="T9" fmla="*/ 0 h 344"/>
                      <a:gd name="T10" fmla="*/ 0 w 187"/>
                      <a:gd name="T11" fmla="*/ 0 h 344"/>
                      <a:gd name="T12" fmla="*/ 0 w 187"/>
                      <a:gd name="T13" fmla="*/ 0 h 344"/>
                      <a:gd name="T14" fmla="*/ 0 w 187"/>
                      <a:gd name="T15" fmla="*/ 0 h 344"/>
                      <a:gd name="T16" fmla="*/ 0 w 187"/>
                      <a:gd name="T17" fmla="*/ 0 h 344"/>
                      <a:gd name="T18" fmla="*/ 0 w 187"/>
                      <a:gd name="T19" fmla="*/ 0 h 344"/>
                      <a:gd name="T20" fmla="*/ 0 w 187"/>
                      <a:gd name="T21" fmla="*/ 0 h 344"/>
                      <a:gd name="T22" fmla="*/ 0 w 187"/>
                      <a:gd name="T23" fmla="*/ 0 h 344"/>
                      <a:gd name="T24" fmla="*/ 0 w 187"/>
                      <a:gd name="T25" fmla="*/ 0 h 344"/>
                      <a:gd name="T26" fmla="*/ 0 w 187"/>
                      <a:gd name="T27" fmla="*/ 0 h 344"/>
                      <a:gd name="T28" fmla="*/ 0 w 187"/>
                      <a:gd name="T29" fmla="*/ 0 h 344"/>
                      <a:gd name="T30" fmla="*/ 0 w 187"/>
                      <a:gd name="T31" fmla="*/ 0 h 344"/>
                      <a:gd name="T32" fmla="*/ 0 w 187"/>
                      <a:gd name="T33" fmla="*/ 0 h 344"/>
                      <a:gd name="T34" fmla="*/ 0 w 187"/>
                      <a:gd name="T35" fmla="*/ 0 h 344"/>
                      <a:gd name="T36" fmla="*/ 0 w 187"/>
                      <a:gd name="T37" fmla="*/ 0 h 344"/>
                      <a:gd name="T38" fmla="*/ 0 w 187"/>
                      <a:gd name="T39" fmla="*/ 0 h 344"/>
                      <a:gd name="T40" fmla="*/ 0 w 187"/>
                      <a:gd name="T41" fmla="*/ 0 h 344"/>
                      <a:gd name="T42" fmla="*/ 0 w 187"/>
                      <a:gd name="T43" fmla="*/ 0 h 344"/>
                      <a:gd name="T44" fmla="*/ 0 w 187"/>
                      <a:gd name="T45" fmla="*/ 0 h 344"/>
                      <a:gd name="T46" fmla="*/ 0 w 187"/>
                      <a:gd name="T47" fmla="*/ 0 h 344"/>
                      <a:gd name="T48" fmla="*/ 0 w 187"/>
                      <a:gd name="T49" fmla="*/ 0 h 344"/>
                      <a:gd name="T50" fmla="*/ 0 w 187"/>
                      <a:gd name="T51" fmla="*/ 0 h 344"/>
                      <a:gd name="T52" fmla="*/ 0 w 187"/>
                      <a:gd name="T53" fmla="*/ 0 h 344"/>
                      <a:gd name="T54" fmla="*/ 0 w 187"/>
                      <a:gd name="T55" fmla="*/ 0 h 344"/>
                      <a:gd name="T56" fmla="*/ 0 w 187"/>
                      <a:gd name="T57" fmla="*/ 0 h 344"/>
                      <a:gd name="T58" fmla="*/ 0 w 187"/>
                      <a:gd name="T59" fmla="*/ 0 h 344"/>
                      <a:gd name="T60" fmla="*/ 0 w 187"/>
                      <a:gd name="T61" fmla="*/ 0 h 344"/>
                      <a:gd name="T62" fmla="*/ 0 w 187"/>
                      <a:gd name="T63" fmla="*/ 0 h 344"/>
                      <a:gd name="T64" fmla="*/ 0 w 187"/>
                      <a:gd name="T65" fmla="*/ 0 h 344"/>
                      <a:gd name="T66" fmla="*/ 0 w 187"/>
                      <a:gd name="T67" fmla="*/ 0 h 344"/>
                      <a:gd name="T68" fmla="*/ 0 w 187"/>
                      <a:gd name="T69" fmla="*/ 0 h 344"/>
                      <a:gd name="T70" fmla="*/ 0 w 187"/>
                      <a:gd name="T71" fmla="*/ 0 h 344"/>
                      <a:gd name="T72" fmla="*/ 0 w 187"/>
                      <a:gd name="T73" fmla="*/ 0 h 344"/>
                      <a:gd name="T74" fmla="*/ 0 w 187"/>
                      <a:gd name="T75" fmla="*/ 0 h 344"/>
                      <a:gd name="T76" fmla="*/ 0 w 187"/>
                      <a:gd name="T77" fmla="*/ 0 h 344"/>
                      <a:gd name="T78" fmla="*/ 0 w 187"/>
                      <a:gd name="T79" fmla="*/ 0 h 344"/>
                      <a:gd name="T80" fmla="*/ 0 w 187"/>
                      <a:gd name="T81" fmla="*/ 0 h 344"/>
                      <a:gd name="T82" fmla="*/ 0 w 187"/>
                      <a:gd name="T83" fmla="*/ 0 h 344"/>
                      <a:gd name="T84" fmla="*/ 0 w 187"/>
                      <a:gd name="T85" fmla="*/ 0 h 344"/>
                      <a:gd name="T86" fmla="*/ 0 w 187"/>
                      <a:gd name="T87" fmla="*/ 0 h 344"/>
                      <a:gd name="T88" fmla="*/ 0 w 187"/>
                      <a:gd name="T89" fmla="*/ 0 h 344"/>
                      <a:gd name="T90" fmla="*/ 0 w 187"/>
                      <a:gd name="T91" fmla="*/ 0 h 344"/>
                      <a:gd name="T92" fmla="*/ 0 w 187"/>
                      <a:gd name="T93" fmla="*/ 0 h 344"/>
                      <a:gd name="T94" fmla="*/ 0 w 187"/>
                      <a:gd name="T95" fmla="*/ 0 h 344"/>
                      <a:gd name="T96" fmla="*/ 0 w 187"/>
                      <a:gd name="T97" fmla="*/ 0 h 344"/>
                      <a:gd name="T98" fmla="*/ 0 w 187"/>
                      <a:gd name="T99" fmla="*/ 0 h 344"/>
                      <a:gd name="T100" fmla="*/ 0 w 187"/>
                      <a:gd name="T101" fmla="*/ 0 h 344"/>
                      <a:gd name="T102" fmla="*/ 0 w 187"/>
                      <a:gd name="T103" fmla="*/ 0 h 344"/>
                      <a:gd name="T104" fmla="*/ 0 w 187"/>
                      <a:gd name="T105" fmla="*/ 0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344"/>
                      <a:gd name="T161" fmla="*/ 187 w 187"/>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344">
                        <a:moveTo>
                          <a:pt x="0" y="0"/>
                        </a:moveTo>
                        <a:lnTo>
                          <a:pt x="33" y="4"/>
                        </a:lnTo>
                        <a:lnTo>
                          <a:pt x="48" y="9"/>
                        </a:lnTo>
                        <a:lnTo>
                          <a:pt x="67" y="16"/>
                        </a:lnTo>
                        <a:lnTo>
                          <a:pt x="83" y="26"/>
                        </a:lnTo>
                        <a:lnTo>
                          <a:pt x="97" y="36"/>
                        </a:lnTo>
                        <a:lnTo>
                          <a:pt x="112" y="49"/>
                        </a:lnTo>
                        <a:lnTo>
                          <a:pt x="125" y="67"/>
                        </a:lnTo>
                        <a:lnTo>
                          <a:pt x="132" y="77"/>
                        </a:lnTo>
                        <a:lnTo>
                          <a:pt x="139" y="90"/>
                        </a:lnTo>
                        <a:lnTo>
                          <a:pt x="149" y="105"/>
                        </a:lnTo>
                        <a:lnTo>
                          <a:pt x="157" y="120"/>
                        </a:lnTo>
                        <a:lnTo>
                          <a:pt x="163" y="134"/>
                        </a:lnTo>
                        <a:lnTo>
                          <a:pt x="171" y="156"/>
                        </a:lnTo>
                        <a:lnTo>
                          <a:pt x="173" y="168"/>
                        </a:lnTo>
                        <a:lnTo>
                          <a:pt x="179" y="190"/>
                        </a:lnTo>
                        <a:lnTo>
                          <a:pt x="183" y="213"/>
                        </a:lnTo>
                        <a:lnTo>
                          <a:pt x="186" y="232"/>
                        </a:lnTo>
                        <a:lnTo>
                          <a:pt x="187" y="246"/>
                        </a:lnTo>
                        <a:lnTo>
                          <a:pt x="186" y="263"/>
                        </a:lnTo>
                        <a:lnTo>
                          <a:pt x="183" y="282"/>
                        </a:lnTo>
                        <a:lnTo>
                          <a:pt x="179" y="296"/>
                        </a:lnTo>
                        <a:lnTo>
                          <a:pt x="173" y="305"/>
                        </a:lnTo>
                        <a:lnTo>
                          <a:pt x="167" y="316"/>
                        </a:lnTo>
                        <a:lnTo>
                          <a:pt x="160" y="325"/>
                        </a:lnTo>
                        <a:lnTo>
                          <a:pt x="151" y="334"/>
                        </a:lnTo>
                        <a:lnTo>
                          <a:pt x="142" y="338"/>
                        </a:lnTo>
                        <a:lnTo>
                          <a:pt x="129" y="342"/>
                        </a:lnTo>
                        <a:lnTo>
                          <a:pt x="119" y="344"/>
                        </a:lnTo>
                        <a:lnTo>
                          <a:pt x="112" y="343"/>
                        </a:lnTo>
                        <a:lnTo>
                          <a:pt x="102" y="338"/>
                        </a:lnTo>
                        <a:lnTo>
                          <a:pt x="91" y="334"/>
                        </a:lnTo>
                        <a:lnTo>
                          <a:pt x="88" y="329"/>
                        </a:lnTo>
                        <a:lnTo>
                          <a:pt x="78" y="320"/>
                        </a:lnTo>
                        <a:lnTo>
                          <a:pt x="71" y="307"/>
                        </a:lnTo>
                        <a:lnTo>
                          <a:pt x="62" y="287"/>
                        </a:lnTo>
                        <a:lnTo>
                          <a:pt x="58" y="268"/>
                        </a:lnTo>
                        <a:lnTo>
                          <a:pt x="57" y="249"/>
                        </a:lnTo>
                        <a:lnTo>
                          <a:pt x="57" y="234"/>
                        </a:lnTo>
                        <a:lnTo>
                          <a:pt x="58" y="212"/>
                        </a:lnTo>
                        <a:lnTo>
                          <a:pt x="61" y="186"/>
                        </a:lnTo>
                        <a:lnTo>
                          <a:pt x="61" y="156"/>
                        </a:lnTo>
                        <a:lnTo>
                          <a:pt x="62" y="132"/>
                        </a:lnTo>
                        <a:lnTo>
                          <a:pt x="62" y="106"/>
                        </a:lnTo>
                        <a:lnTo>
                          <a:pt x="61" y="92"/>
                        </a:lnTo>
                        <a:lnTo>
                          <a:pt x="57" y="76"/>
                        </a:lnTo>
                        <a:lnTo>
                          <a:pt x="51" y="62"/>
                        </a:lnTo>
                        <a:lnTo>
                          <a:pt x="44" y="49"/>
                        </a:lnTo>
                        <a:lnTo>
                          <a:pt x="35" y="36"/>
                        </a:lnTo>
                        <a:lnTo>
                          <a:pt x="28" y="29"/>
                        </a:lnTo>
                        <a:lnTo>
                          <a:pt x="22" y="20"/>
                        </a:lnTo>
                        <a:lnTo>
                          <a:pt x="15" y="14"/>
                        </a:lnTo>
                        <a:lnTo>
                          <a:pt x="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4" name="Freeform 113"/>
                  <p:cNvSpPr>
                    <a:spLocks/>
                  </p:cNvSpPr>
                  <p:nvPr/>
                </p:nvSpPr>
                <p:spPr bwMode="auto">
                  <a:xfrm>
                    <a:off x="835" y="2536"/>
                    <a:ext cx="61" cy="39"/>
                  </a:xfrm>
                  <a:custGeom>
                    <a:avLst/>
                    <a:gdLst>
                      <a:gd name="T0" fmla="*/ 0 w 246"/>
                      <a:gd name="T1" fmla="*/ 0 h 158"/>
                      <a:gd name="T2" fmla="*/ 0 w 246"/>
                      <a:gd name="T3" fmla="*/ 0 h 158"/>
                      <a:gd name="T4" fmla="*/ 0 w 246"/>
                      <a:gd name="T5" fmla="*/ 0 h 158"/>
                      <a:gd name="T6" fmla="*/ 0 w 246"/>
                      <a:gd name="T7" fmla="*/ 0 h 158"/>
                      <a:gd name="T8" fmla="*/ 0 w 246"/>
                      <a:gd name="T9" fmla="*/ 0 h 158"/>
                      <a:gd name="T10" fmla="*/ 0 w 246"/>
                      <a:gd name="T11" fmla="*/ 0 h 158"/>
                      <a:gd name="T12" fmla="*/ 0 w 246"/>
                      <a:gd name="T13" fmla="*/ 0 h 158"/>
                      <a:gd name="T14" fmla="*/ 0 w 246"/>
                      <a:gd name="T15" fmla="*/ 0 h 158"/>
                      <a:gd name="T16" fmla="*/ 0 w 246"/>
                      <a:gd name="T17" fmla="*/ 0 h 158"/>
                      <a:gd name="T18" fmla="*/ 0 w 246"/>
                      <a:gd name="T19" fmla="*/ 0 h 158"/>
                      <a:gd name="T20" fmla="*/ 0 w 246"/>
                      <a:gd name="T21" fmla="*/ 0 h 158"/>
                      <a:gd name="T22" fmla="*/ 0 w 246"/>
                      <a:gd name="T23" fmla="*/ 0 h 158"/>
                      <a:gd name="T24" fmla="*/ 0 w 246"/>
                      <a:gd name="T25" fmla="*/ 0 h 158"/>
                      <a:gd name="T26" fmla="*/ 0 w 246"/>
                      <a:gd name="T27" fmla="*/ 0 h 158"/>
                      <a:gd name="T28" fmla="*/ 0 w 246"/>
                      <a:gd name="T29" fmla="*/ 0 h 158"/>
                      <a:gd name="T30" fmla="*/ 0 w 246"/>
                      <a:gd name="T31" fmla="*/ 0 h 158"/>
                      <a:gd name="T32" fmla="*/ 0 w 246"/>
                      <a:gd name="T33" fmla="*/ 0 h 158"/>
                      <a:gd name="T34" fmla="*/ 0 w 246"/>
                      <a:gd name="T35" fmla="*/ 0 h 158"/>
                      <a:gd name="T36" fmla="*/ 0 w 246"/>
                      <a:gd name="T37" fmla="*/ 0 h 158"/>
                      <a:gd name="T38" fmla="*/ 0 w 246"/>
                      <a:gd name="T39" fmla="*/ 0 h 158"/>
                      <a:gd name="T40" fmla="*/ 0 w 246"/>
                      <a:gd name="T41" fmla="*/ 0 h 158"/>
                      <a:gd name="T42" fmla="*/ 0 w 246"/>
                      <a:gd name="T43" fmla="*/ 0 h 158"/>
                      <a:gd name="T44" fmla="*/ 0 w 246"/>
                      <a:gd name="T45" fmla="*/ 0 h 158"/>
                      <a:gd name="T46" fmla="*/ 0 w 246"/>
                      <a:gd name="T47" fmla="*/ 0 h 158"/>
                      <a:gd name="T48" fmla="*/ 0 w 246"/>
                      <a:gd name="T49" fmla="*/ 0 h 158"/>
                      <a:gd name="T50" fmla="*/ 0 w 246"/>
                      <a:gd name="T51" fmla="*/ 0 h 158"/>
                      <a:gd name="T52" fmla="*/ 0 w 246"/>
                      <a:gd name="T53" fmla="*/ 0 h 158"/>
                      <a:gd name="T54" fmla="*/ 0 w 246"/>
                      <a:gd name="T55" fmla="*/ 0 h 158"/>
                      <a:gd name="T56" fmla="*/ 0 w 246"/>
                      <a:gd name="T57" fmla="*/ 0 h 158"/>
                      <a:gd name="T58" fmla="*/ 0 w 246"/>
                      <a:gd name="T59" fmla="*/ 0 h 158"/>
                      <a:gd name="T60" fmla="*/ 0 w 246"/>
                      <a:gd name="T61" fmla="*/ 0 h 158"/>
                      <a:gd name="T62" fmla="*/ 0 w 246"/>
                      <a:gd name="T63" fmla="*/ 0 h 158"/>
                      <a:gd name="T64" fmla="*/ 0 w 246"/>
                      <a:gd name="T65" fmla="*/ 0 h 158"/>
                      <a:gd name="T66" fmla="*/ 0 w 246"/>
                      <a:gd name="T67" fmla="*/ 0 h 158"/>
                      <a:gd name="T68" fmla="*/ 0 w 246"/>
                      <a:gd name="T69" fmla="*/ 0 h 158"/>
                      <a:gd name="T70" fmla="*/ 0 w 246"/>
                      <a:gd name="T71" fmla="*/ 0 h 158"/>
                      <a:gd name="T72" fmla="*/ 0 w 246"/>
                      <a:gd name="T73" fmla="*/ 0 h 158"/>
                      <a:gd name="T74" fmla="*/ 0 w 246"/>
                      <a:gd name="T75" fmla="*/ 0 h 158"/>
                      <a:gd name="T76" fmla="*/ 0 w 246"/>
                      <a:gd name="T77" fmla="*/ 0 h 158"/>
                      <a:gd name="T78" fmla="*/ 0 w 246"/>
                      <a:gd name="T79" fmla="*/ 0 h 158"/>
                      <a:gd name="T80" fmla="*/ 0 w 246"/>
                      <a:gd name="T81" fmla="*/ 0 h 158"/>
                      <a:gd name="T82" fmla="*/ 0 w 246"/>
                      <a:gd name="T83" fmla="*/ 0 h 158"/>
                      <a:gd name="T84" fmla="*/ 0 w 246"/>
                      <a:gd name="T85" fmla="*/ 0 h 158"/>
                      <a:gd name="T86" fmla="*/ 0 w 246"/>
                      <a:gd name="T87" fmla="*/ 0 h 158"/>
                      <a:gd name="T88" fmla="*/ 0 w 246"/>
                      <a:gd name="T89" fmla="*/ 0 h 158"/>
                      <a:gd name="T90" fmla="*/ 0 w 246"/>
                      <a:gd name="T91" fmla="*/ 0 h 158"/>
                      <a:gd name="T92" fmla="*/ 0 w 246"/>
                      <a:gd name="T93" fmla="*/ 0 h 158"/>
                      <a:gd name="T94" fmla="*/ 0 w 246"/>
                      <a:gd name="T95" fmla="*/ 0 h 158"/>
                      <a:gd name="T96" fmla="*/ 0 w 246"/>
                      <a:gd name="T97" fmla="*/ 0 h 158"/>
                      <a:gd name="T98" fmla="*/ 0 w 246"/>
                      <a:gd name="T99" fmla="*/ 0 h 158"/>
                      <a:gd name="T100" fmla="*/ 0 w 246"/>
                      <a:gd name="T101" fmla="*/ 0 h 158"/>
                      <a:gd name="T102" fmla="*/ 0 w 246"/>
                      <a:gd name="T103" fmla="*/ 0 h 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158"/>
                      <a:gd name="T158" fmla="*/ 246 w 246"/>
                      <a:gd name="T159" fmla="*/ 158 h 1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158">
                        <a:moveTo>
                          <a:pt x="37" y="60"/>
                        </a:moveTo>
                        <a:lnTo>
                          <a:pt x="33" y="59"/>
                        </a:lnTo>
                        <a:lnTo>
                          <a:pt x="30" y="59"/>
                        </a:lnTo>
                        <a:lnTo>
                          <a:pt x="21" y="58"/>
                        </a:lnTo>
                        <a:lnTo>
                          <a:pt x="13" y="57"/>
                        </a:lnTo>
                        <a:lnTo>
                          <a:pt x="0" y="58"/>
                        </a:lnTo>
                        <a:lnTo>
                          <a:pt x="26" y="41"/>
                        </a:lnTo>
                        <a:lnTo>
                          <a:pt x="43" y="31"/>
                        </a:lnTo>
                        <a:lnTo>
                          <a:pt x="60" y="21"/>
                        </a:lnTo>
                        <a:lnTo>
                          <a:pt x="80" y="13"/>
                        </a:lnTo>
                        <a:lnTo>
                          <a:pt x="100" y="6"/>
                        </a:lnTo>
                        <a:lnTo>
                          <a:pt x="117" y="3"/>
                        </a:lnTo>
                        <a:lnTo>
                          <a:pt x="140" y="0"/>
                        </a:lnTo>
                        <a:lnTo>
                          <a:pt x="155" y="0"/>
                        </a:lnTo>
                        <a:lnTo>
                          <a:pt x="173" y="5"/>
                        </a:lnTo>
                        <a:lnTo>
                          <a:pt x="188" y="11"/>
                        </a:lnTo>
                        <a:lnTo>
                          <a:pt x="202" y="19"/>
                        </a:lnTo>
                        <a:lnTo>
                          <a:pt x="211" y="26"/>
                        </a:lnTo>
                        <a:lnTo>
                          <a:pt x="223" y="38"/>
                        </a:lnTo>
                        <a:lnTo>
                          <a:pt x="231" y="51"/>
                        </a:lnTo>
                        <a:lnTo>
                          <a:pt x="236" y="61"/>
                        </a:lnTo>
                        <a:lnTo>
                          <a:pt x="242" y="74"/>
                        </a:lnTo>
                        <a:lnTo>
                          <a:pt x="245" y="87"/>
                        </a:lnTo>
                        <a:lnTo>
                          <a:pt x="246" y="100"/>
                        </a:lnTo>
                        <a:lnTo>
                          <a:pt x="246" y="110"/>
                        </a:lnTo>
                        <a:lnTo>
                          <a:pt x="244" y="123"/>
                        </a:lnTo>
                        <a:lnTo>
                          <a:pt x="242" y="131"/>
                        </a:lnTo>
                        <a:lnTo>
                          <a:pt x="238" y="137"/>
                        </a:lnTo>
                        <a:lnTo>
                          <a:pt x="232" y="143"/>
                        </a:lnTo>
                        <a:lnTo>
                          <a:pt x="226" y="148"/>
                        </a:lnTo>
                        <a:lnTo>
                          <a:pt x="218" y="153"/>
                        </a:lnTo>
                        <a:lnTo>
                          <a:pt x="209" y="156"/>
                        </a:lnTo>
                        <a:lnTo>
                          <a:pt x="202" y="157"/>
                        </a:lnTo>
                        <a:lnTo>
                          <a:pt x="192" y="158"/>
                        </a:lnTo>
                        <a:lnTo>
                          <a:pt x="183" y="158"/>
                        </a:lnTo>
                        <a:lnTo>
                          <a:pt x="173" y="157"/>
                        </a:lnTo>
                        <a:lnTo>
                          <a:pt x="163" y="157"/>
                        </a:lnTo>
                        <a:lnTo>
                          <a:pt x="155" y="156"/>
                        </a:lnTo>
                        <a:lnTo>
                          <a:pt x="147" y="151"/>
                        </a:lnTo>
                        <a:lnTo>
                          <a:pt x="137" y="148"/>
                        </a:lnTo>
                        <a:lnTo>
                          <a:pt x="128" y="138"/>
                        </a:lnTo>
                        <a:lnTo>
                          <a:pt x="119" y="131"/>
                        </a:lnTo>
                        <a:lnTo>
                          <a:pt x="110" y="120"/>
                        </a:lnTo>
                        <a:lnTo>
                          <a:pt x="103" y="108"/>
                        </a:lnTo>
                        <a:lnTo>
                          <a:pt x="94" y="96"/>
                        </a:lnTo>
                        <a:lnTo>
                          <a:pt x="87" y="88"/>
                        </a:lnTo>
                        <a:lnTo>
                          <a:pt x="78" y="76"/>
                        </a:lnTo>
                        <a:lnTo>
                          <a:pt x="68" y="68"/>
                        </a:lnTo>
                        <a:lnTo>
                          <a:pt x="60" y="65"/>
                        </a:lnTo>
                        <a:lnTo>
                          <a:pt x="50" y="61"/>
                        </a:lnTo>
                        <a:lnTo>
                          <a:pt x="43" y="61"/>
                        </a:lnTo>
                        <a:lnTo>
                          <a:pt x="37" y="6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5" name="Freeform 114"/>
                  <p:cNvSpPr>
                    <a:spLocks/>
                  </p:cNvSpPr>
                  <p:nvPr/>
                </p:nvSpPr>
                <p:spPr bwMode="auto">
                  <a:xfrm>
                    <a:off x="836" y="2890"/>
                    <a:ext cx="19" cy="50"/>
                  </a:xfrm>
                  <a:custGeom>
                    <a:avLst/>
                    <a:gdLst>
                      <a:gd name="T0" fmla="*/ 0 w 75"/>
                      <a:gd name="T1" fmla="*/ 0 h 201"/>
                      <a:gd name="T2" fmla="*/ 0 w 75"/>
                      <a:gd name="T3" fmla="*/ 0 h 201"/>
                      <a:gd name="T4" fmla="*/ 0 w 75"/>
                      <a:gd name="T5" fmla="*/ 0 h 201"/>
                      <a:gd name="T6" fmla="*/ 0 w 75"/>
                      <a:gd name="T7" fmla="*/ 0 h 201"/>
                      <a:gd name="T8" fmla="*/ 0 w 75"/>
                      <a:gd name="T9" fmla="*/ 0 h 201"/>
                      <a:gd name="T10" fmla="*/ 0 w 75"/>
                      <a:gd name="T11" fmla="*/ 0 h 201"/>
                      <a:gd name="T12" fmla="*/ 0 w 75"/>
                      <a:gd name="T13" fmla="*/ 0 h 201"/>
                      <a:gd name="T14" fmla="*/ 0 w 75"/>
                      <a:gd name="T15" fmla="*/ 0 h 201"/>
                      <a:gd name="T16" fmla="*/ 0 w 75"/>
                      <a:gd name="T17" fmla="*/ 0 h 201"/>
                      <a:gd name="T18" fmla="*/ 0 w 75"/>
                      <a:gd name="T19" fmla="*/ 0 h 201"/>
                      <a:gd name="T20" fmla="*/ 0 w 75"/>
                      <a:gd name="T21" fmla="*/ 0 h 201"/>
                      <a:gd name="T22" fmla="*/ 0 w 75"/>
                      <a:gd name="T23" fmla="*/ 0 h 201"/>
                      <a:gd name="T24" fmla="*/ 0 w 75"/>
                      <a:gd name="T25" fmla="*/ 0 h 201"/>
                      <a:gd name="T26" fmla="*/ 0 w 75"/>
                      <a:gd name="T27" fmla="*/ 0 h 201"/>
                      <a:gd name="T28" fmla="*/ 0 w 75"/>
                      <a:gd name="T29" fmla="*/ 0 h 201"/>
                      <a:gd name="T30" fmla="*/ 0 w 75"/>
                      <a:gd name="T31" fmla="*/ 0 h 201"/>
                      <a:gd name="T32" fmla="*/ 0 w 75"/>
                      <a:gd name="T33" fmla="*/ 0 h 201"/>
                      <a:gd name="T34" fmla="*/ 0 w 75"/>
                      <a:gd name="T35" fmla="*/ 0 h 201"/>
                      <a:gd name="T36" fmla="*/ 0 w 75"/>
                      <a:gd name="T37" fmla="*/ 0 h 201"/>
                      <a:gd name="T38" fmla="*/ 0 w 75"/>
                      <a:gd name="T39" fmla="*/ 0 h 201"/>
                      <a:gd name="T40" fmla="*/ 0 w 75"/>
                      <a:gd name="T41" fmla="*/ 0 h 201"/>
                      <a:gd name="T42" fmla="*/ 0 w 75"/>
                      <a:gd name="T43" fmla="*/ 0 h 201"/>
                      <a:gd name="T44" fmla="*/ 0 w 75"/>
                      <a:gd name="T45" fmla="*/ 0 h 201"/>
                      <a:gd name="T46" fmla="*/ 0 w 75"/>
                      <a:gd name="T47" fmla="*/ 0 h 201"/>
                      <a:gd name="T48" fmla="*/ 0 w 75"/>
                      <a:gd name="T49" fmla="*/ 0 h 201"/>
                      <a:gd name="T50" fmla="*/ 0 w 75"/>
                      <a:gd name="T51" fmla="*/ 0 h 201"/>
                      <a:gd name="T52" fmla="*/ 0 w 75"/>
                      <a:gd name="T53" fmla="*/ 0 h 201"/>
                      <a:gd name="T54" fmla="*/ 0 w 75"/>
                      <a:gd name="T55" fmla="*/ 0 h 201"/>
                      <a:gd name="T56" fmla="*/ 0 w 75"/>
                      <a:gd name="T57" fmla="*/ 0 h 201"/>
                      <a:gd name="T58" fmla="*/ 0 w 75"/>
                      <a:gd name="T59" fmla="*/ 0 h 201"/>
                      <a:gd name="T60" fmla="*/ 0 w 75"/>
                      <a:gd name="T61" fmla="*/ 0 h 201"/>
                      <a:gd name="T62" fmla="*/ 0 w 75"/>
                      <a:gd name="T63" fmla="*/ 0 h 201"/>
                      <a:gd name="T64" fmla="*/ 0 w 75"/>
                      <a:gd name="T65" fmla="*/ 0 h 201"/>
                      <a:gd name="T66" fmla="*/ 0 w 75"/>
                      <a:gd name="T67" fmla="*/ 0 h 201"/>
                      <a:gd name="T68" fmla="*/ 0 w 75"/>
                      <a:gd name="T69" fmla="*/ 0 h 201"/>
                      <a:gd name="T70" fmla="*/ 0 w 75"/>
                      <a:gd name="T71" fmla="*/ 0 h 201"/>
                      <a:gd name="T72" fmla="*/ 0 w 75"/>
                      <a:gd name="T73" fmla="*/ 0 h 201"/>
                      <a:gd name="T74" fmla="*/ 0 w 75"/>
                      <a:gd name="T75" fmla="*/ 0 h 201"/>
                      <a:gd name="T76" fmla="*/ 0 w 75"/>
                      <a:gd name="T77" fmla="*/ 0 h 201"/>
                      <a:gd name="T78" fmla="*/ 0 w 75"/>
                      <a:gd name="T79" fmla="*/ 0 h 201"/>
                      <a:gd name="T80" fmla="*/ 0 w 75"/>
                      <a:gd name="T81" fmla="*/ 0 h 201"/>
                      <a:gd name="T82" fmla="*/ 0 w 75"/>
                      <a:gd name="T83" fmla="*/ 0 h 201"/>
                      <a:gd name="T84" fmla="*/ 0 w 75"/>
                      <a:gd name="T85" fmla="*/ 0 h 201"/>
                      <a:gd name="T86" fmla="*/ 0 w 75"/>
                      <a:gd name="T87" fmla="*/ 0 h 201"/>
                      <a:gd name="T88" fmla="*/ 0 w 75"/>
                      <a:gd name="T89" fmla="*/ 0 h 201"/>
                      <a:gd name="T90" fmla="*/ 0 w 75"/>
                      <a:gd name="T91" fmla="*/ 0 h 201"/>
                      <a:gd name="T92" fmla="*/ 0 w 75"/>
                      <a:gd name="T93" fmla="*/ 0 h 201"/>
                      <a:gd name="T94" fmla="*/ 0 w 75"/>
                      <a:gd name="T95" fmla="*/ 0 h 201"/>
                      <a:gd name="T96" fmla="*/ 0 w 75"/>
                      <a:gd name="T97" fmla="*/ 0 h 201"/>
                      <a:gd name="T98" fmla="*/ 0 w 75"/>
                      <a:gd name="T99" fmla="*/ 0 h 201"/>
                      <a:gd name="T100" fmla="*/ 0 w 75"/>
                      <a:gd name="T101" fmla="*/ 0 h 201"/>
                      <a:gd name="T102" fmla="*/ 0 w 75"/>
                      <a:gd name="T103" fmla="*/ 0 h 201"/>
                      <a:gd name="T104" fmla="*/ 0 w 75"/>
                      <a:gd name="T105" fmla="*/ 0 h 201"/>
                      <a:gd name="T106" fmla="*/ 0 w 75"/>
                      <a:gd name="T107" fmla="*/ 0 h 201"/>
                      <a:gd name="T108" fmla="*/ 0 w 75"/>
                      <a:gd name="T109" fmla="*/ 0 h 201"/>
                      <a:gd name="T110" fmla="*/ 0 w 75"/>
                      <a:gd name="T111" fmla="*/ 0 h 201"/>
                      <a:gd name="T112" fmla="*/ 0 w 75"/>
                      <a:gd name="T113" fmla="*/ 0 h 201"/>
                      <a:gd name="T114" fmla="*/ 0 w 75"/>
                      <a:gd name="T115" fmla="*/ 0 h 201"/>
                      <a:gd name="T116" fmla="*/ 0 w 75"/>
                      <a:gd name="T117" fmla="*/ 0 h 201"/>
                      <a:gd name="T118" fmla="*/ 0 w 75"/>
                      <a:gd name="T119" fmla="*/ 0 h 2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
                      <a:gd name="T181" fmla="*/ 0 h 201"/>
                      <a:gd name="T182" fmla="*/ 75 w 75"/>
                      <a:gd name="T183" fmla="*/ 201 h 2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 h="201">
                        <a:moveTo>
                          <a:pt x="30" y="0"/>
                        </a:moveTo>
                        <a:lnTo>
                          <a:pt x="34" y="7"/>
                        </a:lnTo>
                        <a:lnTo>
                          <a:pt x="38" y="15"/>
                        </a:lnTo>
                        <a:lnTo>
                          <a:pt x="43" y="22"/>
                        </a:lnTo>
                        <a:lnTo>
                          <a:pt x="47" y="30"/>
                        </a:lnTo>
                        <a:lnTo>
                          <a:pt x="52" y="38"/>
                        </a:lnTo>
                        <a:lnTo>
                          <a:pt x="55" y="48"/>
                        </a:lnTo>
                        <a:lnTo>
                          <a:pt x="59" y="59"/>
                        </a:lnTo>
                        <a:lnTo>
                          <a:pt x="61" y="65"/>
                        </a:lnTo>
                        <a:lnTo>
                          <a:pt x="65" y="73"/>
                        </a:lnTo>
                        <a:lnTo>
                          <a:pt x="67" y="82"/>
                        </a:lnTo>
                        <a:lnTo>
                          <a:pt x="69" y="91"/>
                        </a:lnTo>
                        <a:lnTo>
                          <a:pt x="71" y="99"/>
                        </a:lnTo>
                        <a:lnTo>
                          <a:pt x="72" y="105"/>
                        </a:lnTo>
                        <a:lnTo>
                          <a:pt x="73" y="109"/>
                        </a:lnTo>
                        <a:lnTo>
                          <a:pt x="75" y="120"/>
                        </a:lnTo>
                        <a:lnTo>
                          <a:pt x="75" y="128"/>
                        </a:lnTo>
                        <a:lnTo>
                          <a:pt x="75" y="139"/>
                        </a:lnTo>
                        <a:lnTo>
                          <a:pt x="73" y="154"/>
                        </a:lnTo>
                        <a:lnTo>
                          <a:pt x="71" y="164"/>
                        </a:lnTo>
                        <a:lnTo>
                          <a:pt x="67" y="175"/>
                        </a:lnTo>
                        <a:lnTo>
                          <a:pt x="64" y="182"/>
                        </a:lnTo>
                        <a:lnTo>
                          <a:pt x="61" y="186"/>
                        </a:lnTo>
                        <a:lnTo>
                          <a:pt x="57" y="190"/>
                        </a:lnTo>
                        <a:lnTo>
                          <a:pt x="53" y="195"/>
                        </a:lnTo>
                        <a:lnTo>
                          <a:pt x="50" y="197"/>
                        </a:lnTo>
                        <a:lnTo>
                          <a:pt x="45" y="200"/>
                        </a:lnTo>
                        <a:lnTo>
                          <a:pt x="41" y="201"/>
                        </a:lnTo>
                        <a:lnTo>
                          <a:pt x="38" y="201"/>
                        </a:lnTo>
                        <a:lnTo>
                          <a:pt x="34" y="201"/>
                        </a:lnTo>
                        <a:lnTo>
                          <a:pt x="30" y="200"/>
                        </a:lnTo>
                        <a:lnTo>
                          <a:pt x="26" y="198"/>
                        </a:lnTo>
                        <a:lnTo>
                          <a:pt x="23" y="195"/>
                        </a:lnTo>
                        <a:lnTo>
                          <a:pt x="19" y="193"/>
                        </a:lnTo>
                        <a:lnTo>
                          <a:pt x="16" y="188"/>
                        </a:lnTo>
                        <a:lnTo>
                          <a:pt x="12" y="184"/>
                        </a:lnTo>
                        <a:lnTo>
                          <a:pt x="9" y="180"/>
                        </a:lnTo>
                        <a:lnTo>
                          <a:pt x="7" y="174"/>
                        </a:lnTo>
                        <a:lnTo>
                          <a:pt x="5" y="168"/>
                        </a:lnTo>
                        <a:lnTo>
                          <a:pt x="4" y="160"/>
                        </a:lnTo>
                        <a:lnTo>
                          <a:pt x="2" y="153"/>
                        </a:lnTo>
                        <a:lnTo>
                          <a:pt x="0" y="145"/>
                        </a:lnTo>
                        <a:lnTo>
                          <a:pt x="0" y="137"/>
                        </a:lnTo>
                        <a:lnTo>
                          <a:pt x="0" y="130"/>
                        </a:lnTo>
                        <a:lnTo>
                          <a:pt x="0" y="125"/>
                        </a:lnTo>
                        <a:lnTo>
                          <a:pt x="0" y="118"/>
                        </a:lnTo>
                        <a:lnTo>
                          <a:pt x="2" y="112"/>
                        </a:lnTo>
                        <a:lnTo>
                          <a:pt x="3" y="106"/>
                        </a:lnTo>
                        <a:lnTo>
                          <a:pt x="4" y="100"/>
                        </a:lnTo>
                        <a:lnTo>
                          <a:pt x="5" y="92"/>
                        </a:lnTo>
                        <a:lnTo>
                          <a:pt x="7" y="80"/>
                        </a:lnTo>
                        <a:lnTo>
                          <a:pt x="14" y="63"/>
                        </a:lnTo>
                        <a:lnTo>
                          <a:pt x="19" y="48"/>
                        </a:lnTo>
                        <a:lnTo>
                          <a:pt x="23" y="40"/>
                        </a:lnTo>
                        <a:lnTo>
                          <a:pt x="24" y="34"/>
                        </a:lnTo>
                        <a:lnTo>
                          <a:pt x="25" y="30"/>
                        </a:lnTo>
                        <a:lnTo>
                          <a:pt x="26" y="24"/>
                        </a:lnTo>
                        <a:lnTo>
                          <a:pt x="28" y="19"/>
                        </a:lnTo>
                        <a:lnTo>
                          <a:pt x="30" y="15"/>
                        </a:lnTo>
                        <a:lnTo>
                          <a:pt x="3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6" name="Freeform 115"/>
                  <p:cNvSpPr>
                    <a:spLocks/>
                  </p:cNvSpPr>
                  <p:nvPr/>
                </p:nvSpPr>
                <p:spPr bwMode="auto">
                  <a:xfrm>
                    <a:off x="736" y="2874"/>
                    <a:ext cx="24" cy="52"/>
                  </a:xfrm>
                  <a:custGeom>
                    <a:avLst/>
                    <a:gdLst>
                      <a:gd name="T0" fmla="*/ 0 w 99"/>
                      <a:gd name="T1" fmla="*/ 0 h 206"/>
                      <a:gd name="T2" fmla="*/ 0 w 99"/>
                      <a:gd name="T3" fmla="*/ 0 h 206"/>
                      <a:gd name="T4" fmla="*/ 0 w 99"/>
                      <a:gd name="T5" fmla="*/ 0 h 206"/>
                      <a:gd name="T6" fmla="*/ 0 w 99"/>
                      <a:gd name="T7" fmla="*/ 0 h 206"/>
                      <a:gd name="T8" fmla="*/ 0 w 99"/>
                      <a:gd name="T9" fmla="*/ 0 h 206"/>
                      <a:gd name="T10" fmla="*/ 0 w 99"/>
                      <a:gd name="T11" fmla="*/ 0 h 206"/>
                      <a:gd name="T12" fmla="*/ 0 w 99"/>
                      <a:gd name="T13" fmla="*/ 0 h 206"/>
                      <a:gd name="T14" fmla="*/ 0 w 99"/>
                      <a:gd name="T15" fmla="*/ 0 h 206"/>
                      <a:gd name="T16" fmla="*/ 0 w 99"/>
                      <a:gd name="T17" fmla="*/ 0 h 206"/>
                      <a:gd name="T18" fmla="*/ 0 w 99"/>
                      <a:gd name="T19" fmla="*/ 0 h 206"/>
                      <a:gd name="T20" fmla="*/ 0 w 99"/>
                      <a:gd name="T21" fmla="*/ 0 h 206"/>
                      <a:gd name="T22" fmla="*/ 0 w 99"/>
                      <a:gd name="T23" fmla="*/ 0 h 206"/>
                      <a:gd name="T24" fmla="*/ 0 w 99"/>
                      <a:gd name="T25" fmla="*/ 0 h 206"/>
                      <a:gd name="T26" fmla="*/ 0 w 99"/>
                      <a:gd name="T27" fmla="*/ 0 h 206"/>
                      <a:gd name="T28" fmla="*/ 0 w 99"/>
                      <a:gd name="T29" fmla="*/ 0 h 206"/>
                      <a:gd name="T30" fmla="*/ 0 w 99"/>
                      <a:gd name="T31" fmla="*/ 0 h 206"/>
                      <a:gd name="T32" fmla="*/ 0 w 99"/>
                      <a:gd name="T33" fmla="*/ 0 h 206"/>
                      <a:gd name="T34" fmla="*/ 0 w 99"/>
                      <a:gd name="T35" fmla="*/ 0 h 206"/>
                      <a:gd name="T36" fmla="*/ 0 w 99"/>
                      <a:gd name="T37" fmla="*/ 0 h 206"/>
                      <a:gd name="T38" fmla="*/ 0 w 99"/>
                      <a:gd name="T39" fmla="*/ 0 h 206"/>
                      <a:gd name="T40" fmla="*/ 0 w 99"/>
                      <a:gd name="T41" fmla="*/ 0 h 206"/>
                      <a:gd name="T42" fmla="*/ 0 w 99"/>
                      <a:gd name="T43" fmla="*/ 0 h 206"/>
                      <a:gd name="T44" fmla="*/ 0 w 99"/>
                      <a:gd name="T45" fmla="*/ 0 h 206"/>
                      <a:gd name="T46" fmla="*/ 0 w 99"/>
                      <a:gd name="T47" fmla="*/ 0 h 206"/>
                      <a:gd name="T48" fmla="*/ 0 w 99"/>
                      <a:gd name="T49" fmla="*/ 0 h 206"/>
                      <a:gd name="T50" fmla="*/ 0 w 99"/>
                      <a:gd name="T51" fmla="*/ 0 h 206"/>
                      <a:gd name="T52" fmla="*/ 0 w 99"/>
                      <a:gd name="T53" fmla="*/ 0 h 206"/>
                      <a:gd name="T54" fmla="*/ 0 w 99"/>
                      <a:gd name="T55" fmla="*/ 0 h 206"/>
                      <a:gd name="T56" fmla="*/ 0 w 99"/>
                      <a:gd name="T57" fmla="*/ 0 h 206"/>
                      <a:gd name="T58" fmla="*/ 0 w 99"/>
                      <a:gd name="T59" fmla="*/ 0 h 206"/>
                      <a:gd name="T60" fmla="*/ 0 w 99"/>
                      <a:gd name="T61" fmla="*/ 0 h 206"/>
                      <a:gd name="T62" fmla="*/ 0 w 99"/>
                      <a:gd name="T63" fmla="*/ 0 h 206"/>
                      <a:gd name="T64" fmla="*/ 0 w 99"/>
                      <a:gd name="T65" fmla="*/ 0 h 206"/>
                      <a:gd name="T66" fmla="*/ 0 w 99"/>
                      <a:gd name="T67" fmla="*/ 0 h 206"/>
                      <a:gd name="T68" fmla="*/ 0 w 99"/>
                      <a:gd name="T69" fmla="*/ 0 h 206"/>
                      <a:gd name="T70" fmla="*/ 0 w 99"/>
                      <a:gd name="T71" fmla="*/ 0 h 206"/>
                      <a:gd name="T72" fmla="*/ 0 w 99"/>
                      <a:gd name="T73" fmla="*/ 0 h 206"/>
                      <a:gd name="T74" fmla="*/ 0 w 99"/>
                      <a:gd name="T75" fmla="*/ 0 h 206"/>
                      <a:gd name="T76" fmla="*/ 0 w 99"/>
                      <a:gd name="T77" fmla="*/ 0 h 206"/>
                      <a:gd name="T78" fmla="*/ 0 w 99"/>
                      <a:gd name="T79" fmla="*/ 0 h 206"/>
                      <a:gd name="T80" fmla="*/ 0 w 99"/>
                      <a:gd name="T81" fmla="*/ 0 h 206"/>
                      <a:gd name="T82" fmla="*/ 0 w 99"/>
                      <a:gd name="T83" fmla="*/ 0 h 206"/>
                      <a:gd name="T84" fmla="*/ 0 w 99"/>
                      <a:gd name="T85" fmla="*/ 0 h 206"/>
                      <a:gd name="T86" fmla="*/ 0 w 99"/>
                      <a:gd name="T87" fmla="*/ 0 h 206"/>
                      <a:gd name="T88" fmla="*/ 0 w 99"/>
                      <a:gd name="T89" fmla="*/ 0 h 206"/>
                      <a:gd name="T90" fmla="*/ 0 w 99"/>
                      <a:gd name="T91" fmla="*/ 0 h 206"/>
                      <a:gd name="T92" fmla="*/ 0 w 99"/>
                      <a:gd name="T93" fmla="*/ 0 h 206"/>
                      <a:gd name="T94" fmla="*/ 0 w 99"/>
                      <a:gd name="T95" fmla="*/ 0 h 206"/>
                      <a:gd name="T96" fmla="*/ 0 w 99"/>
                      <a:gd name="T97" fmla="*/ 0 h 206"/>
                      <a:gd name="T98" fmla="*/ 0 w 99"/>
                      <a:gd name="T99" fmla="*/ 0 h 206"/>
                      <a:gd name="T100" fmla="*/ 0 w 99"/>
                      <a:gd name="T101" fmla="*/ 0 h 206"/>
                      <a:gd name="T102" fmla="*/ 0 w 99"/>
                      <a:gd name="T103" fmla="*/ 0 h 206"/>
                      <a:gd name="T104" fmla="*/ 0 w 99"/>
                      <a:gd name="T105" fmla="*/ 0 h 206"/>
                      <a:gd name="T106" fmla="*/ 0 w 99"/>
                      <a:gd name="T107" fmla="*/ 0 h 206"/>
                      <a:gd name="T108" fmla="*/ 0 w 99"/>
                      <a:gd name="T109" fmla="*/ 0 h 206"/>
                      <a:gd name="T110" fmla="*/ 0 w 99"/>
                      <a:gd name="T111" fmla="*/ 0 h 206"/>
                      <a:gd name="T112" fmla="*/ 0 w 99"/>
                      <a:gd name="T113" fmla="*/ 0 h 206"/>
                      <a:gd name="T114" fmla="*/ 0 w 99"/>
                      <a:gd name="T115" fmla="*/ 0 h 206"/>
                      <a:gd name="T116" fmla="*/ 0 w 99"/>
                      <a:gd name="T117" fmla="*/ 0 h 206"/>
                      <a:gd name="T118" fmla="*/ 0 w 99"/>
                      <a:gd name="T119" fmla="*/ 0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206"/>
                      <a:gd name="T182" fmla="*/ 99 w 99"/>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206">
                        <a:moveTo>
                          <a:pt x="38" y="0"/>
                        </a:moveTo>
                        <a:lnTo>
                          <a:pt x="44" y="7"/>
                        </a:lnTo>
                        <a:lnTo>
                          <a:pt x="50" y="14"/>
                        </a:lnTo>
                        <a:lnTo>
                          <a:pt x="56" y="21"/>
                        </a:lnTo>
                        <a:lnTo>
                          <a:pt x="61" y="31"/>
                        </a:lnTo>
                        <a:lnTo>
                          <a:pt x="67" y="39"/>
                        </a:lnTo>
                        <a:lnTo>
                          <a:pt x="73" y="49"/>
                        </a:lnTo>
                        <a:lnTo>
                          <a:pt x="78" y="60"/>
                        </a:lnTo>
                        <a:lnTo>
                          <a:pt x="80" y="67"/>
                        </a:lnTo>
                        <a:lnTo>
                          <a:pt x="84" y="74"/>
                        </a:lnTo>
                        <a:lnTo>
                          <a:pt x="88" y="85"/>
                        </a:lnTo>
                        <a:lnTo>
                          <a:pt x="92" y="93"/>
                        </a:lnTo>
                        <a:lnTo>
                          <a:pt x="93" y="101"/>
                        </a:lnTo>
                        <a:lnTo>
                          <a:pt x="94" y="108"/>
                        </a:lnTo>
                        <a:lnTo>
                          <a:pt x="97" y="113"/>
                        </a:lnTo>
                        <a:lnTo>
                          <a:pt x="98" y="123"/>
                        </a:lnTo>
                        <a:lnTo>
                          <a:pt x="99" y="131"/>
                        </a:lnTo>
                        <a:lnTo>
                          <a:pt x="99" y="143"/>
                        </a:lnTo>
                        <a:lnTo>
                          <a:pt x="97" y="157"/>
                        </a:lnTo>
                        <a:lnTo>
                          <a:pt x="92" y="170"/>
                        </a:lnTo>
                        <a:lnTo>
                          <a:pt x="88" y="179"/>
                        </a:lnTo>
                        <a:lnTo>
                          <a:pt x="84" y="186"/>
                        </a:lnTo>
                        <a:lnTo>
                          <a:pt x="80" y="191"/>
                        </a:lnTo>
                        <a:lnTo>
                          <a:pt x="75" y="196"/>
                        </a:lnTo>
                        <a:lnTo>
                          <a:pt x="70" y="200"/>
                        </a:lnTo>
                        <a:lnTo>
                          <a:pt x="64" y="203"/>
                        </a:lnTo>
                        <a:lnTo>
                          <a:pt x="59" y="205"/>
                        </a:lnTo>
                        <a:lnTo>
                          <a:pt x="54" y="206"/>
                        </a:lnTo>
                        <a:lnTo>
                          <a:pt x="50" y="206"/>
                        </a:lnTo>
                        <a:lnTo>
                          <a:pt x="44" y="206"/>
                        </a:lnTo>
                        <a:lnTo>
                          <a:pt x="38" y="205"/>
                        </a:lnTo>
                        <a:lnTo>
                          <a:pt x="33" y="204"/>
                        </a:lnTo>
                        <a:lnTo>
                          <a:pt x="29" y="200"/>
                        </a:lnTo>
                        <a:lnTo>
                          <a:pt x="24" y="197"/>
                        </a:lnTo>
                        <a:lnTo>
                          <a:pt x="20" y="193"/>
                        </a:lnTo>
                        <a:lnTo>
                          <a:pt x="17" y="190"/>
                        </a:lnTo>
                        <a:lnTo>
                          <a:pt x="12" y="184"/>
                        </a:lnTo>
                        <a:lnTo>
                          <a:pt x="9" y="178"/>
                        </a:lnTo>
                        <a:lnTo>
                          <a:pt x="7" y="172"/>
                        </a:lnTo>
                        <a:lnTo>
                          <a:pt x="5" y="165"/>
                        </a:lnTo>
                        <a:lnTo>
                          <a:pt x="3" y="157"/>
                        </a:lnTo>
                        <a:lnTo>
                          <a:pt x="0" y="148"/>
                        </a:lnTo>
                        <a:lnTo>
                          <a:pt x="0" y="142"/>
                        </a:lnTo>
                        <a:lnTo>
                          <a:pt x="0" y="135"/>
                        </a:lnTo>
                        <a:lnTo>
                          <a:pt x="0" y="128"/>
                        </a:lnTo>
                        <a:lnTo>
                          <a:pt x="0" y="121"/>
                        </a:lnTo>
                        <a:lnTo>
                          <a:pt x="2" y="114"/>
                        </a:lnTo>
                        <a:lnTo>
                          <a:pt x="4" y="109"/>
                        </a:lnTo>
                        <a:lnTo>
                          <a:pt x="5" y="102"/>
                        </a:lnTo>
                        <a:lnTo>
                          <a:pt x="7" y="94"/>
                        </a:lnTo>
                        <a:lnTo>
                          <a:pt x="11" y="82"/>
                        </a:lnTo>
                        <a:lnTo>
                          <a:pt x="19" y="63"/>
                        </a:lnTo>
                        <a:lnTo>
                          <a:pt x="24" y="49"/>
                        </a:lnTo>
                        <a:lnTo>
                          <a:pt x="29" y="41"/>
                        </a:lnTo>
                        <a:lnTo>
                          <a:pt x="31" y="35"/>
                        </a:lnTo>
                        <a:lnTo>
                          <a:pt x="33" y="31"/>
                        </a:lnTo>
                        <a:lnTo>
                          <a:pt x="36" y="25"/>
                        </a:lnTo>
                        <a:lnTo>
                          <a:pt x="36" y="19"/>
                        </a:lnTo>
                        <a:lnTo>
                          <a:pt x="38" y="14"/>
                        </a:lnTo>
                        <a:lnTo>
                          <a:pt x="38"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7" name="Freeform 116"/>
                  <p:cNvSpPr>
                    <a:spLocks/>
                  </p:cNvSpPr>
                  <p:nvPr/>
                </p:nvSpPr>
                <p:spPr bwMode="auto">
                  <a:xfrm>
                    <a:off x="538" y="2867"/>
                    <a:ext cx="24" cy="52"/>
                  </a:xfrm>
                  <a:custGeom>
                    <a:avLst/>
                    <a:gdLst>
                      <a:gd name="T0" fmla="*/ 0 w 98"/>
                      <a:gd name="T1" fmla="*/ 0 h 207"/>
                      <a:gd name="T2" fmla="*/ 0 w 98"/>
                      <a:gd name="T3" fmla="*/ 0 h 207"/>
                      <a:gd name="T4" fmla="*/ 0 w 98"/>
                      <a:gd name="T5" fmla="*/ 0 h 207"/>
                      <a:gd name="T6" fmla="*/ 0 w 98"/>
                      <a:gd name="T7" fmla="*/ 0 h 207"/>
                      <a:gd name="T8" fmla="*/ 0 w 98"/>
                      <a:gd name="T9" fmla="*/ 0 h 207"/>
                      <a:gd name="T10" fmla="*/ 0 w 98"/>
                      <a:gd name="T11" fmla="*/ 0 h 207"/>
                      <a:gd name="T12" fmla="*/ 0 w 98"/>
                      <a:gd name="T13" fmla="*/ 0 h 207"/>
                      <a:gd name="T14" fmla="*/ 0 w 98"/>
                      <a:gd name="T15" fmla="*/ 0 h 207"/>
                      <a:gd name="T16" fmla="*/ 0 w 98"/>
                      <a:gd name="T17" fmla="*/ 0 h 207"/>
                      <a:gd name="T18" fmla="*/ 0 w 98"/>
                      <a:gd name="T19" fmla="*/ 0 h 207"/>
                      <a:gd name="T20" fmla="*/ 0 w 98"/>
                      <a:gd name="T21" fmla="*/ 0 h 207"/>
                      <a:gd name="T22" fmla="*/ 0 w 98"/>
                      <a:gd name="T23" fmla="*/ 0 h 207"/>
                      <a:gd name="T24" fmla="*/ 0 w 98"/>
                      <a:gd name="T25" fmla="*/ 0 h 207"/>
                      <a:gd name="T26" fmla="*/ 0 w 98"/>
                      <a:gd name="T27" fmla="*/ 0 h 207"/>
                      <a:gd name="T28" fmla="*/ 0 w 98"/>
                      <a:gd name="T29" fmla="*/ 0 h 207"/>
                      <a:gd name="T30" fmla="*/ 0 w 98"/>
                      <a:gd name="T31" fmla="*/ 0 h 207"/>
                      <a:gd name="T32" fmla="*/ 0 w 98"/>
                      <a:gd name="T33" fmla="*/ 0 h 207"/>
                      <a:gd name="T34" fmla="*/ 0 w 98"/>
                      <a:gd name="T35" fmla="*/ 0 h 207"/>
                      <a:gd name="T36" fmla="*/ 0 w 98"/>
                      <a:gd name="T37" fmla="*/ 0 h 207"/>
                      <a:gd name="T38" fmla="*/ 0 w 98"/>
                      <a:gd name="T39" fmla="*/ 0 h 207"/>
                      <a:gd name="T40" fmla="*/ 0 w 98"/>
                      <a:gd name="T41" fmla="*/ 0 h 207"/>
                      <a:gd name="T42" fmla="*/ 0 w 98"/>
                      <a:gd name="T43" fmla="*/ 0 h 207"/>
                      <a:gd name="T44" fmla="*/ 0 w 98"/>
                      <a:gd name="T45" fmla="*/ 0 h 207"/>
                      <a:gd name="T46" fmla="*/ 0 w 98"/>
                      <a:gd name="T47" fmla="*/ 0 h 207"/>
                      <a:gd name="T48" fmla="*/ 0 w 98"/>
                      <a:gd name="T49" fmla="*/ 0 h 207"/>
                      <a:gd name="T50" fmla="*/ 0 w 98"/>
                      <a:gd name="T51" fmla="*/ 0 h 207"/>
                      <a:gd name="T52" fmla="*/ 0 w 98"/>
                      <a:gd name="T53" fmla="*/ 0 h 207"/>
                      <a:gd name="T54" fmla="*/ 0 w 98"/>
                      <a:gd name="T55" fmla="*/ 0 h 207"/>
                      <a:gd name="T56" fmla="*/ 0 w 98"/>
                      <a:gd name="T57" fmla="*/ 0 h 207"/>
                      <a:gd name="T58" fmla="*/ 0 w 98"/>
                      <a:gd name="T59" fmla="*/ 0 h 207"/>
                      <a:gd name="T60" fmla="*/ 0 w 98"/>
                      <a:gd name="T61" fmla="*/ 0 h 207"/>
                      <a:gd name="T62" fmla="*/ 0 w 98"/>
                      <a:gd name="T63" fmla="*/ 0 h 207"/>
                      <a:gd name="T64" fmla="*/ 0 w 98"/>
                      <a:gd name="T65" fmla="*/ 0 h 207"/>
                      <a:gd name="T66" fmla="*/ 0 w 98"/>
                      <a:gd name="T67" fmla="*/ 0 h 207"/>
                      <a:gd name="T68" fmla="*/ 0 w 98"/>
                      <a:gd name="T69" fmla="*/ 0 h 207"/>
                      <a:gd name="T70" fmla="*/ 0 w 98"/>
                      <a:gd name="T71" fmla="*/ 0 h 207"/>
                      <a:gd name="T72" fmla="*/ 0 w 98"/>
                      <a:gd name="T73" fmla="*/ 0 h 207"/>
                      <a:gd name="T74" fmla="*/ 0 w 98"/>
                      <a:gd name="T75" fmla="*/ 0 h 207"/>
                      <a:gd name="T76" fmla="*/ 0 w 98"/>
                      <a:gd name="T77" fmla="*/ 0 h 207"/>
                      <a:gd name="T78" fmla="*/ 0 w 98"/>
                      <a:gd name="T79" fmla="*/ 0 h 207"/>
                      <a:gd name="T80" fmla="*/ 0 w 98"/>
                      <a:gd name="T81" fmla="*/ 0 h 207"/>
                      <a:gd name="T82" fmla="*/ 0 w 98"/>
                      <a:gd name="T83" fmla="*/ 0 h 207"/>
                      <a:gd name="T84" fmla="*/ 0 w 98"/>
                      <a:gd name="T85" fmla="*/ 0 h 207"/>
                      <a:gd name="T86" fmla="*/ 0 w 98"/>
                      <a:gd name="T87" fmla="*/ 0 h 207"/>
                      <a:gd name="T88" fmla="*/ 0 w 98"/>
                      <a:gd name="T89" fmla="*/ 0 h 207"/>
                      <a:gd name="T90" fmla="*/ 0 w 98"/>
                      <a:gd name="T91" fmla="*/ 0 h 207"/>
                      <a:gd name="T92" fmla="*/ 0 w 98"/>
                      <a:gd name="T93" fmla="*/ 0 h 207"/>
                      <a:gd name="T94" fmla="*/ 0 w 98"/>
                      <a:gd name="T95" fmla="*/ 0 h 207"/>
                      <a:gd name="T96" fmla="*/ 0 w 98"/>
                      <a:gd name="T97" fmla="*/ 0 h 207"/>
                      <a:gd name="T98" fmla="*/ 0 w 98"/>
                      <a:gd name="T99" fmla="*/ 0 h 207"/>
                      <a:gd name="T100" fmla="*/ 0 w 98"/>
                      <a:gd name="T101" fmla="*/ 0 h 207"/>
                      <a:gd name="T102" fmla="*/ 0 w 98"/>
                      <a:gd name="T103" fmla="*/ 0 h 207"/>
                      <a:gd name="T104" fmla="*/ 0 w 98"/>
                      <a:gd name="T105" fmla="*/ 0 h 207"/>
                      <a:gd name="T106" fmla="*/ 0 w 98"/>
                      <a:gd name="T107" fmla="*/ 0 h 207"/>
                      <a:gd name="T108" fmla="*/ 0 w 98"/>
                      <a:gd name="T109" fmla="*/ 0 h 207"/>
                      <a:gd name="T110" fmla="*/ 0 w 98"/>
                      <a:gd name="T111" fmla="*/ 0 h 207"/>
                      <a:gd name="T112" fmla="*/ 0 w 98"/>
                      <a:gd name="T113" fmla="*/ 0 h 207"/>
                      <a:gd name="T114" fmla="*/ 0 w 98"/>
                      <a:gd name="T115" fmla="*/ 0 h 207"/>
                      <a:gd name="T116" fmla="*/ 0 w 98"/>
                      <a:gd name="T117" fmla="*/ 0 h 207"/>
                      <a:gd name="T118" fmla="*/ 0 w 98"/>
                      <a:gd name="T119" fmla="*/ 0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
                      <a:gd name="T181" fmla="*/ 0 h 207"/>
                      <a:gd name="T182" fmla="*/ 98 w 98"/>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 h="207">
                        <a:moveTo>
                          <a:pt x="59" y="0"/>
                        </a:moveTo>
                        <a:lnTo>
                          <a:pt x="55" y="7"/>
                        </a:lnTo>
                        <a:lnTo>
                          <a:pt x="49" y="15"/>
                        </a:lnTo>
                        <a:lnTo>
                          <a:pt x="43" y="22"/>
                        </a:lnTo>
                        <a:lnTo>
                          <a:pt x="37" y="31"/>
                        </a:lnTo>
                        <a:lnTo>
                          <a:pt x="30" y="40"/>
                        </a:lnTo>
                        <a:lnTo>
                          <a:pt x="25" y="50"/>
                        </a:lnTo>
                        <a:lnTo>
                          <a:pt x="20" y="61"/>
                        </a:lnTo>
                        <a:lnTo>
                          <a:pt x="18" y="68"/>
                        </a:lnTo>
                        <a:lnTo>
                          <a:pt x="15" y="75"/>
                        </a:lnTo>
                        <a:lnTo>
                          <a:pt x="10" y="86"/>
                        </a:lnTo>
                        <a:lnTo>
                          <a:pt x="7" y="94"/>
                        </a:lnTo>
                        <a:lnTo>
                          <a:pt x="6" y="102"/>
                        </a:lnTo>
                        <a:lnTo>
                          <a:pt x="4" y="109"/>
                        </a:lnTo>
                        <a:lnTo>
                          <a:pt x="2" y="114"/>
                        </a:lnTo>
                        <a:lnTo>
                          <a:pt x="1" y="124"/>
                        </a:lnTo>
                        <a:lnTo>
                          <a:pt x="0" y="132"/>
                        </a:lnTo>
                        <a:lnTo>
                          <a:pt x="0" y="143"/>
                        </a:lnTo>
                        <a:lnTo>
                          <a:pt x="2" y="159"/>
                        </a:lnTo>
                        <a:lnTo>
                          <a:pt x="6" y="171"/>
                        </a:lnTo>
                        <a:lnTo>
                          <a:pt x="10" y="180"/>
                        </a:lnTo>
                        <a:lnTo>
                          <a:pt x="15" y="187"/>
                        </a:lnTo>
                        <a:lnTo>
                          <a:pt x="18" y="192"/>
                        </a:lnTo>
                        <a:lnTo>
                          <a:pt x="23" y="197"/>
                        </a:lnTo>
                        <a:lnTo>
                          <a:pt x="29" y="202"/>
                        </a:lnTo>
                        <a:lnTo>
                          <a:pt x="34" y="204"/>
                        </a:lnTo>
                        <a:lnTo>
                          <a:pt x="40" y="206"/>
                        </a:lnTo>
                        <a:lnTo>
                          <a:pt x="43" y="207"/>
                        </a:lnTo>
                        <a:lnTo>
                          <a:pt x="48" y="207"/>
                        </a:lnTo>
                        <a:lnTo>
                          <a:pt x="55" y="207"/>
                        </a:lnTo>
                        <a:lnTo>
                          <a:pt x="59" y="206"/>
                        </a:lnTo>
                        <a:lnTo>
                          <a:pt x="65" y="205"/>
                        </a:lnTo>
                        <a:lnTo>
                          <a:pt x="69" y="202"/>
                        </a:lnTo>
                        <a:lnTo>
                          <a:pt x="73" y="199"/>
                        </a:lnTo>
                        <a:lnTo>
                          <a:pt x="79" y="195"/>
                        </a:lnTo>
                        <a:lnTo>
                          <a:pt x="82" y="191"/>
                        </a:lnTo>
                        <a:lnTo>
                          <a:pt x="86" y="185"/>
                        </a:lnTo>
                        <a:lnTo>
                          <a:pt x="90" y="180"/>
                        </a:lnTo>
                        <a:lnTo>
                          <a:pt x="92" y="173"/>
                        </a:lnTo>
                        <a:lnTo>
                          <a:pt x="93" y="165"/>
                        </a:lnTo>
                        <a:lnTo>
                          <a:pt x="96" y="158"/>
                        </a:lnTo>
                        <a:lnTo>
                          <a:pt x="98" y="149"/>
                        </a:lnTo>
                        <a:lnTo>
                          <a:pt x="98" y="142"/>
                        </a:lnTo>
                        <a:lnTo>
                          <a:pt x="98" y="136"/>
                        </a:lnTo>
                        <a:lnTo>
                          <a:pt x="98" y="129"/>
                        </a:lnTo>
                        <a:lnTo>
                          <a:pt x="98" y="122"/>
                        </a:lnTo>
                        <a:lnTo>
                          <a:pt x="97" y="115"/>
                        </a:lnTo>
                        <a:lnTo>
                          <a:pt x="95" y="110"/>
                        </a:lnTo>
                        <a:lnTo>
                          <a:pt x="93" y="103"/>
                        </a:lnTo>
                        <a:lnTo>
                          <a:pt x="92" y="95"/>
                        </a:lnTo>
                        <a:lnTo>
                          <a:pt x="88" y="83"/>
                        </a:lnTo>
                        <a:lnTo>
                          <a:pt x="79" y="65"/>
                        </a:lnTo>
                        <a:lnTo>
                          <a:pt x="73" y="49"/>
                        </a:lnTo>
                        <a:lnTo>
                          <a:pt x="69" y="42"/>
                        </a:lnTo>
                        <a:lnTo>
                          <a:pt x="68" y="36"/>
                        </a:lnTo>
                        <a:lnTo>
                          <a:pt x="65" y="31"/>
                        </a:lnTo>
                        <a:lnTo>
                          <a:pt x="63" y="25"/>
                        </a:lnTo>
                        <a:lnTo>
                          <a:pt x="62" y="20"/>
                        </a:lnTo>
                        <a:lnTo>
                          <a:pt x="59" y="15"/>
                        </a:lnTo>
                        <a:lnTo>
                          <a:pt x="59" y="0"/>
                        </a:lnTo>
                        <a:close/>
                      </a:path>
                    </a:pathLst>
                  </a:custGeom>
                  <a:solidFill>
                    <a:srgbClr val="2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8" name="Freeform 117"/>
                  <p:cNvSpPr>
                    <a:spLocks/>
                  </p:cNvSpPr>
                  <p:nvPr/>
                </p:nvSpPr>
                <p:spPr bwMode="auto">
                  <a:xfrm>
                    <a:off x="544" y="2634"/>
                    <a:ext cx="46" cy="53"/>
                  </a:xfrm>
                  <a:custGeom>
                    <a:avLst/>
                    <a:gdLst>
                      <a:gd name="T0" fmla="*/ 0 w 184"/>
                      <a:gd name="T1" fmla="*/ 0 h 212"/>
                      <a:gd name="T2" fmla="*/ 0 w 184"/>
                      <a:gd name="T3" fmla="*/ 0 h 212"/>
                      <a:gd name="T4" fmla="*/ 0 w 184"/>
                      <a:gd name="T5" fmla="*/ 0 h 212"/>
                      <a:gd name="T6" fmla="*/ 0 w 184"/>
                      <a:gd name="T7" fmla="*/ 0 h 212"/>
                      <a:gd name="T8" fmla="*/ 0 w 184"/>
                      <a:gd name="T9" fmla="*/ 0 h 212"/>
                      <a:gd name="T10" fmla="*/ 0 w 184"/>
                      <a:gd name="T11" fmla="*/ 0 h 212"/>
                      <a:gd name="T12" fmla="*/ 0 w 184"/>
                      <a:gd name="T13" fmla="*/ 0 h 212"/>
                      <a:gd name="T14" fmla="*/ 0 w 184"/>
                      <a:gd name="T15" fmla="*/ 0 h 212"/>
                      <a:gd name="T16" fmla="*/ 0 w 184"/>
                      <a:gd name="T17" fmla="*/ 0 h 212"/>
                      <a:gd name="T18" fmla="*/ 0 w 184"/>
                      <a:gd name="T19" fmla="*/ 0 h 212"/>
                      <a:gd name="T20" fmla="*/ 0 w 184"/>
                      <a:gd name="T21" fmla="*/ 0 h 212"/>
                      <a:gd name="T22" fmla="*/ 0 w 184"/>
                      <a:gd name="T23" fmla="*/ 0 h 212"/>
                      <a:gd name="T24" fmla="*/ 0 w 184"/>
                      <a:gd name="T25" fmla="*/ 0 h 212"/>
                      <a:gd name="T26" fmla="*/ 0 w 184"/>
                      <a:gd name="T27" fmla="*/ 0 h 212"/>
                      <a:gd name="T28" fmla="*/ 0 w 184"/>
                      <a:gd name="T29" fmla="*/ 0 h 212"/>
                      <a:gd name="T30" fmla="*/ 0 w 184"/>
                      <a:gd name="T31" fmla="*/ 0 h 212"/>
                      <a:gd name="T32" fmla="*/ 0 w 184"/>
                      <a:gd name="T33" fmla="*/ 0 h 212"/>
                      <a:gd name="T34" fmla="*/ 0 w 184"/>
                      <a:gd name="T35" fmla="*/ 0 h 212"/>
                      <a:gd name="T36" fmla="*/ 0 w 184"/>
                      <a:gd name="T37" fmla="*/ 0 h 212"/>
                      <a:gd name="T38" fmla="*/ 0 w 184"/>
                      <a:gd name="T39" fmla="*/ 0 h 212"/>
                      <a:gd name="T40" fmla="*/ 0 w 184"/>
                      <a:gd name="T41" fmla="*/ 0 h 212"/>
                      <a:gd name="T42" fmla="*/ 0 w 184"/>
                      <a:gd name="T43" fmla="*/ 0 h 212"/>
                      <a:gd name="T44" fmla="*/ 0 w 184"/>
                      <a:gd name="T45" fmla="*/ 0 h 212"/>
                      <a:gd name="T46" fmla="*/ 0 w 184"/>
                      <a:gd name="T47" fmla="*/ 0 h 212"/>
                      <a:gd name="T48" fmla="*/ 0 w 184"/>
                      <a:gd name="T49" fmla="*/ 0 h 212"/>
                      <a:gd name="T50" fmla="*/ 0 w 184"/>
                      <a:gd name="T51" fmla="*/ 0 h 212"/>
                      <a:gd name="T52" fmla="*/ 0 w 184"/>
                      <a:gd name="T53" fmla="*/ 0 h 212"/>
                      <a:gd name="T54" fmla="*/ 0 w 184"/>
                      <a:gd name="T55" fmla="*/ 0 h 212"/>
                      <a:gd name="T56" fmla="*/ 0 w 184"/>
                      <a:gd name="T57" fmla="*/ 0 h 212"/>
                      <a:gd name="T58" fmla="*/ 0 w 184"/>
                      <a:gd name="T59" fmla="*/ 0 h 212"/>
                      <a:gd name="T60" fmla="*/ 0 w 184"/>
                      <a:gd name="T61" fmla="*/ 0 h 212"/>
                      <a:gd name="T62" fmla="*/ 0 w 184"/>
                      <a:gd name="T63" fmla="*/ 0 h 212"/>
                      <a:gd name="T64" fmla="*/ 0 w 184"/>
                      <a:gd name="T65" fmla="*/ 0 h 212"/>
                      <a:gd name="T66" fmla="*/ 0 w 184"/>
                      <a:gd name="T67" fmla="*/ 0 h 212"/>
                      <a:gd name="T68" fmla="*/ 0 w 184"/>
                      <a:gd name="T69" fmla="*/ 0 h 212"/>
                      <a:gd name="T70" fmla="*/ 0 w 184"/>
                      <a:gd name="T71" fmla="*/ 0 h 212"/>
                      <a:gd name="T72" fmla="*/ 0 w 184"/>
                      <a:gd name="T73" fmla="*/ 0 h 212"/>
                      <a:gd name="T74" fmla="*/ 0 w 184"/>
                      <a:gd name="T75" fmla="*/ 0 h 212"/>
                      <a:gd name="T76" fmla="*/ 0 w 184"/>
                      <a:gd name="T77" fmla="*/ 0 h 212"/>
                      <a:gd name="T78" fmla="*/ 0 w 184"/>
                      <a:gd name="T79" fmla="*/ 0 h 212"/>
                      <a:gd name="T80" fmla="*/ 0 w 184"/>
                      <a:gd name="T81" fmla="*/ 0 h 212"/>
                      <a:gd name="T82" fmla="*/ 0 w 184"/>
                      <a:gd name="T83" fmla="*/ 0 h 212"/>
                      <a:gd name="T84" fmla="*/ 0 w 184"/>
                      <a:gd name="T85" fmla="*/ 0 h 212"/>
                      <a:gd name="T86" fmla="*/ 0 w 184"/>
                      <a:gd name="T87" fmla="*/ 0 h 212"/>
                      <a:gd name="T88" fmla="*/ 0 w 184"/>
                      <a:gd name="T89" fmla="*/ 0 h 212"/>
                      <a:gd name="T90" fmla="*/ 0 w 184"/>
                      <a:gd name="T91" fmla="*/ 0 h 212"/>
                      <a:gd name="T92" fmla="*/ 0 w 184"/>
                      <a:gd name="T93" fmla="*/ 0 h 212"/>
                      <a:gd name="T94" fmla="*/ 0 w 184"/>
                      <a:gd name="T95" fmla="*/ 0 h 212"/>
                      <a:gd name="T96" fmla="*/ 0 w 184"/>
                      <a:gd name="T97" fmla="*/ 0 h 212"/>
                      <a:gd name="T98" fmla="*/ 0 w 184"/>
                      <a:gd name="T99" fmla="*/ 0 h 212"/>
                      <a:gd name="T100" fmla="*/ 0 w 184"/>
                      <a:gd name="T101" fmla="*/ 0 h 212"/>
                      <a:gd name="T102" fmla="*/ 0 w 184"/>
                      <a:gd name="T103" fmla="*/ 0 h 212"/>
                      <a:gd name="T104" fmla="*/ 0 w 184"/>
                      <a:gd name="T105" fmla="*/ 0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212"/>
                      <a:gd name="T161" fmla="*/ 184 w 184"/>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212">
                        <a:moveTo>
                          <a:pt x="184" y="0"/>
                        </a:moveTo>
                        <a:lnTo>
                          <a:pt x="152" y="1"/>
                        </a:lnTo>
                        <a:lnTo>
                          <a:pt x="137" y="4"/>
                        </a:lnTo>
                        <a:lnTo>
                          <a:pt x="118" y="9"/>
                        </a:lnTo>
                        <a:lnTo>
                          <a:pt x="102" y="14"/>
                        </a:lnTo>
                        <a:lnTo>
                          <a:pt x="87" y="21"/>
                        </a:lnTo>
                        <a:lnTo>
                          <a:pt x="73" y="29"/>
                        </a:lnTo>
                        <a:lnTo>
                          <a:pt x="59" y="40"/>
                        </a:lnTo>
                        <a:lnTo>
                          <a:pt x="54" y="45"/>
                        </a:lnTo>
                        <a:lnTo>
                          <a:pt x="46" y="54"/>
                        </a:lnTo>
                        <a:lnTo>
                          <a:pt x="36" y="63"/>
                        </a:lnTo>
                        <a:lnTo>
                          <a:pt x="28" y="74"/>
                        </a:lnTo>
                        <a:lnTo>
                          <a:pt x="23" y="82"/>
                        </a:lnTo>
                        <a:lnTo>
                          <a:pt x="15" y="95"/>
                        </a:lnTo>
                        <a:lnTo>
                          <a:pt x="11" y="103"/>
                        </a:lnTo>
                        <a:lnTo>
                          <a:pt x="7" y="116"/>
                        </a:lnTo>
                        <a:lnTo>
                          <a:pt x="3" y="130"/>
                        </a:lnTo>
                        <a:lnTo>
                          <a:pt x="0" y="142"/>
                        </a:lnTo>
                        <a:lnTo>
                          <a:pt x="0" y="150"/>
                        </a:lnTo>
                        <a:lnTo>
                          <a:pt x="0" y="161"/>
                        </a:lnTo>
                        <a:lnTo>
                          <a:pt x="3" y="173"/>
                        </a:lnTo>
                        <a:lnTo>
                          <a:pt x="7" y="181"/>
                        </a:lnTo>
                        <a:lnTo>
                          <a:pt x="11" y="188"/>
                        </a:lnTo>
                        <a:lnTo>
                          <a:pt x="17" y="194"/>
                        </a:lnTo>
                        <a:lnTo>
                          <a:pt x="24" y="200"/>
                        </a:lnTo>
                        <a:lnTo>
                          <a:pt x="34" y="205"/>
                        </a:lnTo>
                        <a:lnTo>
                          <a:pt x="43" y="208"/>
                        </a:lnTo>
                        <a:lnTo>
                          <a:pt x="56" y="211"/>
                        </a:lnTo>
                        <a:lnTo>
                          <a:pt x="65" y="212"/>
                        </a:lnTo>
                        <a:lnTo>
                          <a:pt x="73" y="212"/>
                        </a:lnTo>
                        <a:lnTo>
                          <a:pt x="84" y="208"/>
                        </a:lnTo>
                        <a:lnTo>
                          <a:pt x="93" y="205"/>
                        </a:lnTo>
                        <a:lnTo>
                          <a:pt x="98" y="201"/>
                        </a:lnTo>
                        <a:lnTo>
                          <a:pt x="106" y="197"/>
                        </a:lnTo>
                        <a:lnTo>
                          <a:pt x="113" y="190"/>
                        </a:lnTo>
                        <a:lnTo>
                          <a:pt x="124" y="177"/>
                        </a:lnTo>
                        <a:lnTo>
                          <a:pt x="126" y="164"/>
                        </a:lnTo>
                        <a:lnTo>
                          <a:pt x="128" y="152"/>
                        </a:lnTo>
                        <a:lnTo>
                          <a:pt x="128" y="143"/>
                        </a:lnTo>
                        <a:lnTo>
                          <a:pt x="126" y="129"/>
                        </a:lnTo>
                        <a:lnTo>
                          <a:pt x="124" y="113"/>
                        </a:lnTo>
                        <a:lnTo>
                          <a:pt x="124" y="95"/>
                        </a:lnTo>
                        <a:lnTo>
                          <a:pt x="124" y="81"/>
                        </a:lnTo>
                        <a:lnTo>
                          <a:pt x="124" y="64"/>
                        </a:lnTo>
                        <a:lnTo>
                          <a:pt x="124" y="56"/>
                        </a:lnTo>
                        <a:lnTo>
                          <a:pt x="128" y="45"/>
                        </a:lnTo>
                        <a:lnTo>
                          <a:pt x="133" y="37"/>
                        </a:lnTo>
                        <a:lnTo>
                          <a:pt x="139" y="29"/>
                        </a:lnTo>
                        <a:lnTo>
                          <a:pt x="150" y="21"/>
                        </a:lnTo>
                        <a:lnTo>
                          <a:pt x="157" y="16"/>
                        </a:lnTo>
                        <a:lnTo>
                          <a:pt x="162" y="10"/>
                        </a:lnTo>
                        <a:lnTo>
                          <a:pt x="168" y="7"/>
                        </a:lnTo>
                        <a:lnTo>
                          <a:pt x="184" y="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9" name="Freeform 118"/>
                  <p:cNvSpPr>
                    <a:spLocks/>
                  </p:cNvSpPr>
                  <p:nvPr/>
                </p:nvSpPr>
                <p:spPr bwMode="auto">
                  <a:xfrm>
                    <a:off x="650" y="2658"/>
                    <a:ext cx="33" cy="68"/>
                  </a:xfrm>
                  <a:custGeom>
                    <a:avLst/>
                    <a:gdLst>
                      <a:gd name="T0" fmla="*/ 0 w 132"/>
                      <a:gd name="T1" fmla="*/ 0 h 274"/>
                      <a:gd name="T2" fmla="*/ 0 w 132"/>
                      <a:gd name="T3" fmla="*/ 0 h 274"/>
                      <a:gd name="T4" fmla="*/ 0 w 132"/>
                      <a:gd name="T5" fmla="*/ 0 h 274"/>
                      <a:gd name="T6" fmla="*/ 0 w 132"/>
                      <a:gd name="T7" fmla="*/ 0 h 274"/>
                      <a:gd name="T8" fmla="*/ 0 w 132"/>
                      <a:gd name="T9" fmla="*/ 0 h 274"/>
                      <a:gd name="T10" fmla="*/ 0 w 132"/>
                      <a:gd name="T11" fmla="*/ 0 h 274"/>
                      <a:gd name="T12" fmla="*/ 0 w 132"/>
                      <a:gd name="T13" fmla="*/ 0 h 274"/>
                      <a:gd name="T14" fmla="*/ 0 w 132"/>
                      <a:gd name="T15" fmla="*/ 0 h 274"/>
                      <a:gd name="T16" fmla="*/ 0 w 132"/>
                      <a:gd name="T17" fmla="*/ 0 h 274"/>
                      <a:gd name="T18" fmla="*/ 0 w 132"/>
                      <a:gd name="T19" fmla="*/ 0 h 274"/>
                      <a:gd name="T20" fmla="*/ 0 w 132"/>
                      <a:gd name="T21" fmla="*/ 0 h 274"/>
                      <a:gd name="T22" fmla="*/ 0 w 132"/>
                      <a:gd name="T23" fmla="*/ 0 h 274"/>
                      <a:gd name="T24" fmla="*/ 0 w 132"/>
                      <a:gd name="T25" fmla="*/ 0 h 274"/>
                      <a:gd name="T26" fmla="*/ 0 w 132"/>
                      <a:gd name="T27" fmla="*/ 0 h 274"/>
                      <a:gd name="T28" fmla="*/ 0 w 132"/>
                      <a:gd name="T29" fmla="*/ 0 h 274"/>
                      <a:gd name="T30" fmla="*/ 0 w 132"/>
                      <a:gd name="T31" fmla="*/ 0 h 274"/>
                      <a:gd name="T32" fmla="*/ 0 w 132"/>
                      <a:gd name="T33" fmla="*/ 0 h 274"/>
                      <a:gd name="T34" fmla="*/ 0 w 132"/>
                      <a:gd name="T35" fmla="*/ 0 h 274"/>
                      <a:gd name="T36" fmla="*/ 0 w 132"/>
                      <a:gd name="T37" fmla="*/ 0 h 274"/>
                      <a:gd name="T38" fmla="*/ 0 w 132"/>
                      <a:gd name="T39" fmla="*/ 0 h 274"/>
                      <a:gd name="T40" fmla="*/ 0 w 132"/>
                      <a:gd name="T41" fmla="*/ 0 h 274"/>
                      <a:gd name="T42" fmla="*/ 0 w 132"/>
                      <a:gd name="T43" fmla="*/ 0 h 274"/>
                      <a:gd name="T44" fmla="*/ 0 w 132"/>
                      <a:gd name="T45" fmla="*/ 0 h 274"/>
                      <a:gd name="T46" fmla="*/ 0 w 132"/>
                      <a:gd name="T47" fmla="*/ 0 h 274"/>
                      <a:gd name="T48" fmla="*/ 0 w 132"/>
                      <a:gd name="T49" fmla="*/ 0 h 274"/>
                      <a:gd name="T50" fmla="*/ 0 w 132"/>
                      <a:gd name="T51" fmla="*/ 0 h 274"/>
                      <a:gd name="T52" fmla="*/ 0 w 132"/>
                      <a:gd name="T53" fmla="*/ 0 h 274"/>
                      <a:gd name="T54" fmla="*/ 0 w 132"/>
                      <a:gd name="T55" fmla="*/ 0 h 274"/>
                      <a:gd name="T56" fmla="*/ 0 w 132"/>
                      <a:gd name="T57" fmla="*/ 0 h 274"/>
                      <a:gd name="T58" fmla="*/ 0 w 132"/>
                      <a:gd name="T59" fmla="*/ 0 h 274"/>
                      <a:gd name="T60" fmla="*/ 0 w 132"/>
                      <a:gd name="T61" fmla="*/ 0 h 274"/>
                      <a:gd name="T62" fmla="*/ 0 w 132"/>
                      <a:gd name="T63" fmla="*/ 0 h 274"/>
                      <a:gd name="T64" fmla="*/ 0 w 132"/>
                      <a:gd name="T65" fmla="*/ 0 h 274"/>
                      <a:gd name="T66" fmla="*/ 0 w 132"/>
                      <a:gd name="T67" fmla="*/ 0 h 274"/>
                      <a:gd name="T68" fmla="*/ 0 w 132"/>
                      <a:gd name="T69" fmla="*/ 0 h 274"/>
                      <a:gd name="T70" fmla="*/ 0 w 132"/>
                      <a:gd name="T71" fmla="*/ 0 h 274"/>
                      <a:gd name="T72" fmla="*/ 0 w 132"/>
                      <a:gd name="T73" fmla="*/ 0 h 274"/>
                      <a:gd name="T74" fmla="*/ 0 w 132"/>
                      <a:gd name="T75" fmla="*/ 0 h 274"/>
                      <a:gd name="T76" fmla="*/ 0 w 132"/>
                      <a:gd name="T77" fmla="*/ 0 h 274"/>
                      <a:gd name="T78" fmla="*/ 0 w 132"/>
                      <a:gd name="T79" fmla="*/ 0 h 274"/>
                      <a:gd name="T80" fmla="*/ 0 w 132"/>
                      <a:gd name="T81" fmla="*/ 0 h 274"/>
                      <a:gd name="T82" fmla="*/ 0 w 132"/>
                      <a:gd name="T83" fmla="*/ 0 h 274"/>
                      <a:gd name="T84" fmla="*/ 0 w 132"/>
                      <a:gd name="T85" fmla="*/ 0 h 274"/>
                      <a:gd name="T86" fmla="*/ 0 w 132"/>
                      <a:gd name="T87" fmla="*/ 0 h 274"/>
                      <a:gd name="T88" fmla="*/ 0 w 132"/>
                      <a:gd name="T89" fmla="*/ 0 h 274"/>
                      <a:gd name="T90" fmla="*/ 0 w 132"/>
                      <a:gd name="T91" fmla="*/ 0 h 274"/>
                      <a:gd name="T92" fmla="*/ 0 w 132"/>
                      <a:gd name="T93" fmla="*/ 0 h 274"/>
                      <a:gd name="T94" fmla="*/ 0 w 132"/>
                      <a:gd name="T95" fmla="*/ 0 h 274"/>
                      <a:gd name="T96" fmla="*/ 0 w 132"/>
                      <a:gd name="T97" fmla="*/ 0 h 274"/>
                      <a:gd name="T98" fmla="*/ 0 w 132"/>
                      <a:gd name="T99" fmla="*/ 0 h 274"/>
                      <a:gd name="T100" fmla="*/ 0 w 132"/>
                      <a:gd name="T101" fmla="*/ 0 h 274"/>
                      <a:gd name="T102" fmla="*/ 0 w 132"/>
                      <a:gd name="T103" fmla="*/ 0 h 274"/>
                      <a:gd name="T104" fmla="*/ 0 w 132"/>
                      <a:gd name="T105" fmla="*/ 0 h 274"/>
                      <a:gd name="T106" fmla="*/ 0 w 132"/>
                      <a:gd name="T107" fmla="*/ 0 h 274"/>
                      <a:gd name="T108" fmla="*/ 0 w 132"/>
                      <a:gd name="T109" fmla="*/ 0 h 274"/>
                      <a:gd name="T110" fmla="*/ 0 w 132"/>
                      <a:gd name="T111" fmla="*/ 0 h 274"/>
                      <a:gd name="T112" fmla="*/ 0 w 132"/>
                      <a:gd name="T113" fmla="*/ 0 h 274"/>
                      <a:gd name="T114" fmla="*/ 0 w 132"/>
                      <a:gd name="T115" fmla="*/ 0 h 274"/>
                      <a:gd name="T116" fmla="*/ 0 w 132"/>
                      <a:gd name="T117" fmla="*/ 0 h 274"/>
                      <a:gd name="T118" fmla="*/ 0 w 132"/>
                      <a:gd name="T119" fmla="*/ 0 h 2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
                      <a:gd name="T181" fmla="*/ 0 h 274"/>
                      <a:gd name="T182" fmla="*/ 132 w 132"/>
                      <a:gd name="T183" fmla="*/ 274 h 2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 h="274">
                        <a:moveTo>
                          <a:pt x="51" y="0"/>
                        </a:moveTo>
                        <a:lnTo>
                          <a:pt x="59" y="9"/>
                        </a:lnTo>
                        <a:lnTo>
                          <a:pt x="66" y="19"/>
                        </a:lnTo>
                        <a:lnTo>
                          <a:pt x="73" y="29"/>
                        </a:lnTo>
                        <a:lnTo>
                          <a:pt x="82" y="41"/>
                        </a:lnTo>
                        <a:lnTo>
                          <a:pt x="89" y="52"/>
                        </a:lnTo>
                        <a:lnTo>
                          <a:pt x="98" y="66"/>
                        </a:lnTo>
                        <a:lnTo>
                          <a:pt x="104" y="79"/>
                        </a:lnTo>
                        <a:lnTo>
                          <a:pt x="108" y="89"/>
                        </a:lnTo>
                        <a:lnTo>
                          <a:pt x="112" y="99"/>
                        </a:lnTo>
                        <a:lnTo>
                          <a:pt x="116" y="112"/>
                        </a:lnTo>
                        <a:lnTo>
                          <a:pt x="121" y="124"/>
                        </a:lnTo>
                        <a:lnTo>
                          <a:pt x="125" y="134"/>
                        </a:lnTo>
                        <a:lnTo>
                          <a:pt x="126" y="144"/>
                        </a:lnTo>
                        <a:lnTo>
                          <a:pt x="128" y="149"/>
                        </a:lnTo>
                        <a:lnTo>
                          <a:pt x="130" y="163"/>
                        </a:lnTo>
                        <a:lnTo>
                          <a:pt x="132" y="174"/>
                        </a:lnTo>
                        <a:lnTo>
                          <a:pt x="132" y="189"/>
                        </a:lnTo>
                        <a:lnTo>
                          <a:pt x="128" y="209"/>
                        </a:lnTo>
                        <a:lnTo>
                          <a:pt x="123" y="224"/>
                        </a:lnTo>
                        <a:lnTo>
                          <a:pt x="116" y="237"/>
                        </a:lnTo>
                        <a:lnTo>
                          <a:pt x="112" y="247"/>
                        </a:lnTo>
                        <a:lnTo>
                          <a:pt x="107" y="252"/>
                        </a:lnTo>
                        <a:lnTo>
                          <a:pt x="99" y="260"/>
                        </a:lnTo>
                        <a:lnTo>
                          <a:pt x="93" y="265"/>
                        </a:lnTo>
                        <a:lnTo>
                          <a:pt x="86" y="269"/>
                        </a:lnTo>
                        <a:lnTo>
                          <a:pt x="79" y="272"/>
                        </a:lnTo>
                        <a:lnTo>
                          <a:pt x="73" y="274"/>
                        </a:lnTo>
                        <a:lnTo>
                          <a:pt x="66" y="274"/>
                        </a:lnTo>
                        <a:lnTo>
                          <a:pt x="59" y="274"/>
                        </a:lnTo>
                        <a:lnTo>
                          <a:pt x="51" y="272"/>
                        </a:lnTo>
                        <a:lnTo>
                          <a:pt x="46" y="270"/>
                        </a:lnTo>
                        <a:lnTo>
                          <a:pt x="39" y="265"/>
                        </a:lnTo>
                        <a:lnTo>
                          <a:pt x="33" y="261"/>
                        </a:lnTo>
                        <a:lnTo>
                          <a:pt x="27" y="256"/>
                        </a:lnTo>
                        <a:lnTo>
                          <a:pt x="22" y="251"/>
                        </a:lnTo>
                        <a:lnTo>
                          <a:pt x="17" y="243"/>
                        </a:lnTo>
                        <a:lnTo>
                          <a:pt x="12" y="236"/>
                        </a:lnTo>
                        <a:lnTo>
                          <a:pt x="9" y="228"/>
                        </a:lnTo>
                        <a:lnTo>
                          <a:pt x="6" y="219"/>
                        </a:lnTo>
                        <a:lnTo>
                          <a:pt x="4" y="208"/>
                        </a:lnTo>
                        <a:lnTo>
                          <a:pt x="2" y="197"/>
                        </a:lnTo>
                        <a:lnTo>
                          <a:pt x="0" y="188"/>
                        </a:lnTo>
                        <a:lnTo>
                          <a:pt x="0" y="179"/>
                        </a:lnTo>
                        <a:lnTo>
                          <a:pt x="0" y="169"/>
                        </a:lnTo>
                        <a:lnTo>
                          <a:pt x="0" y="161"/>
                        </a:lnTo>
                        <a:lnTo>
                          <a:pt x="3" y="152"/>
                        </a:lnTo>
                        <a:lnTo>
                          <a:pt x="4" y="145"/>
                        </a:lnTo>
                        <a:lnTo>
                          <a:pt x="7" y="137"/>
                        </a:lnTo>
                        <a:lnTo>
                          <a:pt x="9" y="125"/>
                        </a:lnTo>
                        <a:lnTo>
                          <a:pt x="15" y="110"/>
                        </a:lnTo>
                        <a:lnTo>
                          <a:pt x="25" y="85"/>
                        </a:lnTo>
                        <a:lnTo>
                          <a:pt x="33" y="65"/>
                        </a:lnTo>
                        <a:lnTo>
                          <a:pt x="39" y="55"/>
                        </a:lnTo>
                        <a:lnTo>
                          <a:pt x="43" y="48"/>
                        </a:lnTo>
                        <a:lnTo>
                          <a:pt x="46" y="41"/>
                        </a:lnTo>
                        <a:lnTo>
                          <a:pt x="47" y="32"/>
                        </a:lnTo>
                        <a:lnTo>
                          <a:pt x="50" y="25"/>
                        </a:lnTo>
                        <a:lnTo>
                          <a:pt x="51" y="18"/>
                        </a:lnTo>
                        <a:lnTo>
                          <a:pt x="51"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0" name="Freeform 119"/>
                  <p:cNvSpPr>
                    <a:spLocks/>
                  </p:cNvSpPr>
                  <p:nvPr/>
                </p:nvSpPr>
                <p:spPr bwMode="auto">
                  <a:xfrm>
                    <a:off x="710" y="2603"/>
                    <a:ext cx="62" cy="40"/>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w 246"/>
                      <a:gd name="T89" fmla="*/ 0 h 159"/>
                      <a:gd name="T90" fmla="*/ 0 w 246"/>
                      <a:gd name="T91" fmla="*/ 0 h 159"/>
                      <a:gd name="T92" fmla="*/ 0 w 246"/>
                      <a:gd name="T93" fmla="*/ 0 h 159"/>
                      <a:gd name="T94" fmla="*/ 0 w 246"/>
                      <a:gd name="T95" fmla="*/ 0 h 159"/>
                      <a:gd name="T96" fmla="*/ 0 w 246"/>
                      <a:gd name="T97" fmla="*/ 0 h 159"/>
                      <a:gd name="T98" fmla="*/ 0 w 246"/>
                      <a:gd name="T99" fmla="*/ 0 h 159"/>
                      <a:gd name="T100" fmla="*/ 0 w 246"/>
                      <a:gd name="T101" fmla="*/ 0 h 159"/>
                      <a:gd name="T102" fmla="*/ 0 w 246"/>
                      <a:gd name="T103" fmla="*/ 0 h 1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159"/>
                      <a:gd name="T158" fmla="*/ 246 w 246"/>
                      <a:gd name="T159" fmla="*/ 159 h 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159">
                        <a:moveTo>
                          <a:pt x="37" y="60"/>
                        </a:moveTo>
                        <a:lnTo>
                          <a:pt x="32" y="58"/>
                        </a:lnTo>
                        <a:lnTo>
                          <a:pt x="29" y="58"/>
                        </a:lnTo>
                        <a:lnTo>
                          <a:pt x="21" y="57"/>
                        </a:lnTo>
                        <a:lnTo>
                          <a:pt x="12" y="56"/>
                        </a:lnTo>
                        <a:lnTo>
                          <a:pt x="0" y="57"/>
                        </a:lnTo>
                        <a:lnTo>
                          <a:pt x="25" y="41"/>
                        </a:lnTo>
                        <a:lnTo>
                          <a:pt x="42" y="30"/>
                        </a:lnTo>
                        <a:lnTo>
                          <a:pt x="59" y="21"/>
                        </a:lnTo>
                        <a:lnTo>
                          <a:pt x="79" y="13"/>
                        </a:lnTo>
                        <a:lnTo>
                          <a:pt x="100" y="6"/>
                        </a:lnTo>
                        <a:lnTo>
                          <a:pt x="117" y="2"/>
                        </a:lnTo>
                        <a:lnTo>
                          <a:pt x="139" y="0"/>
                        </a:lnTo>
                        <a:lnTo>
                          <a:pt x="154" y="0"/>
                        </a:lnTo>
                        <a:lnTo>
                          <a:pt x="172" y="5"/>
                        </a:lnTo>
                        <a:lnTo>
                          <a:pt x="187" y="10"/>
                        </a:lnTo>
                        <a:lnTo>
                          <a:pt x="201" y="19"/>
                        </a:lnTo>
                        <a:lnTo>
                          <a:pt x="210" y="26"/>
                        </a:lnTo>
                        <a:lnTo>
                          <a:pt x="222" y="37"/>
                        </a:lnTo>
                        <a:lnTo>
                          <a:pt x="229" y="50"/>
                        </a:lnTo>
                        <a:lnTo>
                          <a:pt x="235" y="61"/>
                        </a:lnTo>
                        <a:lnTo>
                          <a:pt x="240" y="74"/>
                        </a:lnTo>
                        <a:lnTo>
                          <a:pt x="244" y="87"/>
                        </a:lnTo>
                        <a:lnTo>
                          <a:pt x="246" y="99"/>
                        </a:lnTo>
                        <a:lnTo>
                          <a:pt x="246" y="110"/>
                        </a:lnTo>
                        <a:lnTo>
                          <a:pt x="243" y="123"/>
                        </a:lnTo>
                        <a:lnTo>
                          <a:pt x="240" y="132"/>
                        </a:lnTo>
                        <a:lnTo>
                          <a:pt x="237" y="138"/>
                        </a:lnTo>
                        <a:lnTo>
                          <a:pt x="231" y="144"/>
                        </a:lnTo>
                        <a:lnTo>
                          <a:pt x="226" y="149"/>
                        </a:lnTo>
                        <a:lnTo>
                          <a:pt x="217" y="153"/>
                        </a:lnTo>
                        <a:lnTo>
                          <a:pt x="208" y="157"/>
                        </a:lnTo>
                        <a:lnTo>
                          <a:pt x="201" y="158"/>
                        </a:lnTo>
                        <a:lnTo>
                          <a:pt x="192" y="159"/>
                        </a:lnTo>
                        <a:lnTo>
                          <a:pt x="182" y="159"/>
                        </a:lnTo>
                        <a:lnTo>
                          <a:pt x="172" y="158"/>
                        </a:lnTo>
                        <a:lnTo>
                          <a:pt x="162" y="158"/>
                        </a:lnTo>
                        <a:lnTo>
                          <a:pt x="154" y="157"/>
                        </a:lnTo>
                        <a:lnTo>
                          <a:pt x="145" y="152"/>
                        </a:lnTo>
                        <a:lnTo>
                          <a:pt x="135" y="149"/>
                        </a:lnTo>
                        <a:lnTo>
                          <a:pt x="126" y="139"/>
                        </a:lnTo>
                        <a:lnTo>
                          <a:pt x="118" y="131"/>
                        </a:lnTo>
                        <a:lnTo>
                          <a:pt x="111" y="118"/>
                        </a:lnTo>
                        <a:lnTo>
                          <a:pt x="103" y="108"/>
                        </a:lnTo>
                        <a:lnTo>
                          <a:pt x="93" y="96"/>
                        </a:lnTo>
                        <a:lnTo>
                          <a:pt x="86" y="88"/>
                        </a:lnTo>
                        <a:lnTo>
                          <a:pt x="77" y="76"/>
                        </a:lnTo>
                        <a:lnTo>
                          <a:pt x="69" y="68"/>
                        </a:lnTo>
                        <a:lnTo>
                          <a:pt x="59" y="64"/>
                        </a:lnTo>
                        <a:lnTo>
                          <a:pt x="49" y="61"/>
                        </a:lnTo>
                        <a:lnTo>
                          <a:pt x="42" y="61"/>
                        </a:lnTo>
                        <a:lnTo>
                          <a:pt x="37" y="6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83981" name="Oval 120"/>
          <p:cNvSpPr>
            <a:spLocks noChangeArrowheads="1"/>
          </p:cNvSpPr>
          <p:nvPr/>
        </p:nvSpPr>
        <p:spPr bwMode="auto">
          <a:xfrm>
            <a:off x="4230688" y="1905000"/>
            <a:ext cx="1346200" cy="812800"/>
          </a:xfrm>
          <a:prstGeom prst="ellipse">
            <a:avLst/>
          </a:prstGeom>
          <a:solidFill>
            <a:srgbClr val="FFFFFF"/>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3982" name="Rectangle 121"/>
          <p:cNvSpPr>
            <a:spLocks noChangeArrowheads="1"/>
          </p:cNvSpPr>
          <p:nvPr/>
        </p:nvSpPr>
        <p:spPr bwMode="auto">
          <a:xfrm>
            <a:off x="4662488" y="2114550"/>
            <a:ext cx="492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Oil</a:t>
            </a:r>
          </a:p>
        </p:txBody>
      </p:sp>
      <p:sp>
        <p:nvSpPr>
          <p:cNvPr id="83983" name="Oval 122"/>
          <p:cNvSpPr>
            <a:spLocks noChangeArrowheads="1"/>
          </p:cNvSpPr>
          <p:nvPr/>
        </p:nvSpPr>
        <p:spPr bwMode="auto">
          <a:xfrm>
            <a:off x="4230688" y="3184525"/>
            <a:ext cx="1346200" cy="812800"/>
          </a:xfrm>
          <a:prstGeom prst="ellipse">
            <a:avLst/>
          </a:prstGeom>
          <a:solidFill>
            <a:srgbClr val="FFFFFF"/>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3984" name="Rectangle 123"/>
          <p:cNvSpPr>
            <a:spLocks noChangeArrowheads="1"/>
          </p:cNvSpPr>
          <p:nvPr/>
        </p:nvSpPr>
        <p:spPr bwMode="auto">
          <a:xfrm>
            <a:off x="4324350" y="3394075"/>
            <a:ext cx="1184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Gasoline</a:t>
            </a:r>
          </a:p>
        </p:txBody>
      </p:sp>
      <p:sp>
        <p:nvSpPr>
          <p:cNvPr id="83985" name="Oval 124"/>
          <p:cNvSpPr>
            <a:spLocks noChangeArrowheads="1"/>
          </p:cNvSpPr>
          <p:nvPr/>
        </p:nvSpPr>
        <p:spPr bwMode="auto">
          <a:xfrm>
            <a:off x="4230688" y="4457700"/>
            <a:ext cx="1346200" cy="812800"/>
          </a:xfrm>
          <a:prstGeom prst="ellipse">
            <a:avLst/>
          </a:prstGeom>
          <a:solidFill>
            <a:srgbClr val="FFFFFF"/>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3986" name="Rectangle 125"/>
          <p:cNvSpPr>
            <a:spLocks noChangeArrowheads="1"/>
          </p:cNvSpPr>
          <p:nvPr/>
        </p:nvSpPr>
        <p:spPr bwMode="auto">
          <a:xfrm>
            <a:off x="4251325" y="4667250"/>
            <a:ext cx="1368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Chemicals</a:t>
            </a:r>
          </a:p>
        </p:txBody>
      </p:sp>
      <p:graphicFrame>
        <p:nvGraphicFramePr>
          <p:cNvPr id="83987" name="Object 2"/>
          <p:cNvGraphicFramePr>
            <a:graphicFrameLocks/>
          </p:cNvGraphicFramePr>
          <p:nvPr/>
        </p:nvGraphicFramePr>
        <p:xfrm>
          <a:off x="5638800" y="3683000"/>
          <a:ext cx="314325" cy="603250"/>
        </p:xfrm>
        <a:graphic>
          <a:graphicData uri="http://schemas.openxmlformats.org/presentationml/2006/ole">
            <mc:AlternateContent xmlns:mc="http://schemas.openxmlformats.org/markup-compatibility/2006">
              <mc:Choice xmlns:v="urn:schemas-microsoft-com:vml" Requires="v">
                <p:oleObj spid="_x0000_s84097" name="Clip" r:id="rId4" imgW="1590743" imgH="3114675" progId="MS_ClipArt_Gallery.2">
                  <p:embed/>
                </p:oleObj>
              </mc:Choice>
              <mc:Fallback>
                <p:oleObj name="Clip" r:id="rId4" imgW="1590743" imgH="311467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683000"/>
                        <a:ext cx="314325" cy="603250"/>
                      </a:xfrm>
                      <a:prstGeom prst="rect">
                        <a:avLst/>
                      </a:prstGeom>
                      <a:solidFill>
                        <a:srgbClr val="000000"/>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88" name="Object 3"/>
          <p:cNvGraphicFramePr>
            <a:graphicFrameLocks/>
          </p:cNvGraphicFramePr>
          <p:nvPr/>
        </p:nvGraphicFramePr>
        <p:xfrm>
          <a:off x="5638800" y="2422525"/>
          <a:ext cx="314325" cy="603250"/>
        </p:xfrm>
        <a:graphic>
          <a:graphicData uri="http://schemas.openxmlformats.org/presentationml/2006/ole">
            <mc:AlternateContent xmlns:mc="http://schemas.openxmlformats.org/markup-compatibility/2006">
              <mc:Choice xmlns:v="urn:schemas-microsoft-com:vml" Requires="v">
                <p:oleObj spid="_x0000_s84098" name="Clip" r:id="rId6" imgW="1590743" imgH="3114675" progId="MS_ClipArt_Gallery.2">
                  <p:embed/>
                </p:oleObj>
              </mc:Choice>
              <mc:Fallback>
                <p:oleObj name="Clip" r:id="rId6" imgW="1590743" imgH="3114675" progId="MS_ClipArt_Gallery.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422525"/>
                        <a:ext cx="314325" cy="603250"/>
                      </a:xfrm>
                      <a:prstGeom prst="rect">
                        <a:avLst/>
                      </a:prstGeom>
                      <a:solidFill>
                        <a:srgbClr val="000000"/>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89" name="Object 4"/>
          <p:cNvGraphicFramePr>
            <a:graphicFrameLocks/>
          </p:cNvGraphicFramePr>
          <p:nvPr/>
        </p:nvGraphicFramePr>
        <p:xfrm>
          <a:off x="5638800" y="5054600"/>
          <a:ext cx="314325" cy="603250"/>
        </p:xfrm>
        <a:graphic>
          <a:graphicData uri="http://schemas.openxmlformats.org/presentationml/2006/ole">
            <mc:AlternateContent xmlns:mc="http://schemas.openxmlformats.org/markup-compatibility/2006">
              <mc:Choice xmlns:v="urn:schemas-microsoft-com:vml" Requires="v">
                <p:oleObj spid="_x0000_s84099" name="Clip" r:id="rId8" imgW="1590743" imgH="3114675" progId="MS_ClipArt_Gallery.2">
                  <p:embed/>
                </p:oleObj>
              </mc:Choice>
              <mc:Fallback>
                <p:oleObj name="Clip" r:id="rId8" imgW="1590743" imgH="3114675" progId="MS_ClipArt_Gallery.2">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5054600"/>
                        <a:ext cx="314325" cy="603250"/>
                      </a:xfrm>
                      <a:prstGeom prst="rect">
                        <a:avLst/>
                      </a:prstGeom>
                      <a:solidFill>
                        <a:srgbClr val="000000"/>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90" name="Rectangle 5"/>
          <p:cNvSpPr>
            <a:spLocks noChangeArrowheads="1"/>
          </p:cNvSpPr>
          <p:nvPr/>
        </p:nvSpPr>
        <p:spPr bwMode="auto">
          <a:xfrm>
            <a:off x="6324600" y="1616075"/>
            <a:ext cx="2590800" cy="5013325"/>
          </a:xfrm>
          <a:prstGeom prst="rect">
            <a:avLst/>
          </a:prstGeom>
          <a:solidFill>
            <a:srgbClr val="EBF7FF"/>
          </a:solidFill>
          <a:ln w="12699">
            <a:solidFill>
              <a:schemeClr val="tx2"/>
            </a:solidFill>
            <a:miter lim="800000"/>
            <a:headEnd/>
            <a:tailEnd/>
          </a:ln>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300" b="1">
                <a:solidFill>
                  <a:srgbClr val="FF0000"/>
                </a:solidFill>
              </a:rPr>
              <a:t>For example,      in the petroleum refining industry,  a large number      of products are extracted from crude oil, including gasoline, jet fuel, home heating oil, lubricants, asphalt, and various organic chemicals.</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p:spPr>
        <p:txBody>
          <a:bodyPr lIns="90488" tIns="44450" rIns="90488" bIns="44450"/>
          <a:lstStyle/>
          <a:p>
            <a:r>
              <a:rPr lang="en-US" altLang="en-US" smtClean="0"/>
              <a:t>Joint Products</a:t>
            </a:r>
          </a:p>
        </p:txBody>
      </p:sp>
      <p:sp>
        <p:nvSpPr>
          <p:cNvPr id="84995" name="Rectangle 3"/>
          <p:cNvSpPr>
            <a:spLocks noChangeArrowheads="1"/>
          </p:cNvSpPr>
          <p:nvPr/>
        </p:nvSpPr>
        <p:spPr bwMode="auto">
          <a:xfrm>
            <a:off x="6032500" y="1763713"/>
            <a:ext cx="1498600" cy="965200"/>
          </a:xfrm>
          <a:prstGeom prst="rect">
            <a:avLst/>
          </a:prstGeom>
          <a:solidFill>
            <a:srgbClr val="0000FF"/>
          </a:solidFill>
          <a:ln w="25399">
            <a:solidFill>
              <a:srgbClr val="0000CC"/>
            </a:solidFill>
            <a:miter lim="800000"/>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4996" name="Rectangle 4"/>
          <p:cNvSpPr>
            <a:spLocks noChangeArrowheads="1"/>
          </p:cNvSpPr>
          <p:nvPr/>
        </p:nvSpPr>
        <p:spPr bwMode="auto">
          <a:xfrm>
            <a:off x="6062663" y="1897063"/>
            <a:ext cx="1438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000">
                <a:solidFill>
                  <a:srgbClr val="FFFF00"/>
                </a:solidFill>
              </a:rPr>
              <a:t>Separate</a:t>
            </a:r>
          </a:p>
          <a:p>
            <a:pPr algn="ctr" eaLnBrk="1" hangingPunct="1"/>
            <a:r>
              <a:rPr lang="en-US" altLang="en-US" sz="2000">
                <a:solidFill>
                  <a:srgbClr val="FFFF00"/>
                </a:solidFill>
              </a:rPr>
              <a:t>Processing</a:t>
            </a:r>
          </a:p>
        </p:txBody>
      </p:sp>
      <p:sp>
        <p:nvSpPr>
          <p:cNvPr id="84997" name="Rectangle 5"/>
          <p:cNvSpPr>
            <a:spLocks noChangeArrowheads="1"/>
          </p:cNvSpPr>
          <p:nvPr/>
        </p:nvSpPr>
        <p:spPr bwMode="auto">
          <a:xfrm>
            <a:off x="6108700" y="4316413"/>
            <a:ext cx="1498600" cy="965200"/>
          </a:xfrm>
          <a:prstGeom prst="rect">
            <a:avLst/>
          </a:prstGeom>
          <a:solidFill>
            <a:srgbClr val="0000FF"/>
          </a:solidFill>
          <a:ln w="25399">
            <a:solidFill>
              <a:srgbClr val="0000CC"/>
            </a:solidFill>
            <a:miter lim="800000"/>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4998" name="Rectangle 6"/>
          <p:cNvSpPr>
            <a:spLocks noChangeArrowheads="1"/>
          </p:cNvSpPr>
          <p:nvPr/>
        </p:nvSpPr>
        <p:spPr bwMode="auto">
          <a:xfrm>
            <a:off x="6138863" y="4449763"/>
            <a:ext cx="1438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000">
                <a:solidFill>
                  <a:srgbClr val="FFFF00"/>
                </a:solidFill>
              </a:rPr>
              <a:t>Separate</a:t>
            </a:r>
          </a:p>
          <a:p>
            <a:pPr algn="ctr" eaLnBrk="1" hangingPunct="1"/>
            <a:r>
              <a:rPr lang="en-US" altLang="en-US" sz="2000">
                <a:solidFill>
                  <a:srgbClr val="FFFF00"/>
                </a:solidFill>
              </a:rPr>
              <a:t>Processing</a:t>
            </a:r>
          </a:p>
        </p:txBody>
      </p:sp>
      <p:sp>
        <p:nvSpPr>
          <p:cNvPr id="84999" name="Line 7"/>
          <p:cNvSpPr>
            <a:spLocks noChangeShapeType="1"/>
          </p:cNvSpPr>
          <p:nvPr/>
        </p:nvSpPr>
        <p:spPr bwMode="auto">
          <a:xfrm>
            <a:off x="5568950" y="2246313"/>
            <a:ext cx="4445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0" name="Line 8"/>
          <p:cNvSpPr>
            <a:spLocks noChangeShapeType="1"/>
          </p:cNvSpPr>
          <p:nvPr/>
        </p:nvSpPr>
        <p:spPr bwMode="auto">
          <a:xfrm>
            <a:off x="5645150" y="4837113"/>
            <a:ext cx="4445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1" name="Rectangle 9"/>
          <p:cNvSpPr>
            <a:spLocks noChangeArrowheads="1"/>
          </p:cNvSpPr>
          <p:nvPr/>
        </p:nvSpPr>
        <p:spPr bwMode="auto">
          <a:xfrm>
            <a:off x="8139113" y="1882775"/>
            <a:ext cx="8905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400" b="1">
                <a:solidFill>
                  <a:srgbClr val="0000CC"/>
                </a:solidFill>
              </a:rPr>
              <a:t>Final</a:t>
            </a:r>
          </a:p>
          <a:p>
            <a:pPr eaLnBrk="1" hangingPunct="1"/>
            <a:r>
              <a:rPr lang="en-US" altLang="en-US" sz="2400" b="1">
                <a:solidFill>
                  <a:srgbClr val="0000CC"/>
                </a:solidFill>
              </a:rPr>
              <a:t>Sale</a:t>
            </a:r>
          </a:p>
        </p:txBody>
      </p:sp>
      <p:sp>
        <p:nvSpPr>
          <p:cNvPr id="85002" name="Line 10"/>
          <p:cNvSpPr>
            <a:spLocks noChangeShapeType="1"/>
          </p:cNvSpPr>
          <p:nvPr/>
        </p:nvSpPr>
        <p:spPr bwMode="auto">
          <a:xfrm>
            <a:off x="7550150" y="2246313"/>
            <a:ext cx="5969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3" name="Rectangle 11"/>
          <p:cNvSpPr>
            <a:spLocks noChangeArrowheads="1"/>
          </p:cNvSpPr>
          <p:nvPr/>
        </p:nvSpPr>
        <p:spPr bwMode="auto">
          <a:xfrm>
            <a:off x="8139113" y="4473575"/>
            <a:ext cx="8905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400" b="1">
                <a:solidFill>
                  <a:srgbClr val="0000CC"/>
                </a:solidFill>
              </a:rPr>
              <a:t>Final</a:t>
            </a:r>
          </a:p>
          <a:p>
            <a:pPr eaLnBrk="1" hangingPunct="1"/>
            <a:r>
              <a:rPr lang="en-US" altLang="en-US" sz="2400" b="1">
                <a:solidFill>
                  <a:srgbClr val="0000CC"/>
                </a:solidFill>
              </a:rPr>
              <a:t>Sale</a:t>
            </a:r>
          </a:p>
        </p:txBody>
      </p:sp>
      <p:sp>
        <p:nvSpPr>
          <p:cNvPr id="85004" name="Line 12"/>
          <p:cNvSpPr>
            <a:spLocks noChangeShapeType="1"/>
          </p:cNvSpPr>
          <p:nvPr/>
        </p:nvSpPr>
        <p:spPr bwMode="auto">
          <a:xfrm>
            <a:off x="7626350" y="4837113"/>
            <a:ext cx="5969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5" name="Rectangle 13"/>
          <p:cNvSpPr>
            <a:spLocks noChangeArrowheads="1"/>
          </p:cNvSpPr>
          <p:nvPr/>
        </p:nvSpPr>
        <p:spPr bwMode="auto">
          <a:xfrm>
            <a:off x="6324600" y="3195638"/>
            <a:ext cx="7334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Final</a:t>
            </a:r>
          </a:p>
          <a:p>
            <a:pPr eaLnBrk="1" hangingPunct="1"/>
            <a:r>
              <a:rPr lang="en-US" altLang="en-US" sz="2000">
                <a:solidFill>
                  <a:srgbClr val="0000CC"/>
                </a:solidFill>
              </a:rPr>
              <a:t>Sale</a:t>
            </a:r>
          </a:p>
        </p:txBody>
      </p:sp>
      <p:sp>
        <p:nvSpPr>
          <p:cNvPr id="85006" name="Line 14"/>
          <p:cNvSpPr>
            <a:spLocks noChangeShapeType="1"/>
          </p:cNvSpPr>
          <p:nvPr/>
        </p:nvSpPr>
        <p:spPr bwMode="auto">
          <a:xfrm>
            <a:off x="5645150" y="3541713"/>
            <a:ext cx="60325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07" name="Rectangle 15"/>
          <p:cNvSpPr>
            <a:spLocks noChangeArrowheads="1"/>
          </p:cNvSpPr>
          <p:nvPr/>
        </p:nvSpPr>
        <p:spPr bwMode="auto">
          <a:xfrm>
            <a:off x="6130925" y="5508625"/>
            <a:ext cx="14843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rgbClr val="0000CC"/>
                </a:solidFill>
              </a:rPr>
              <a:t>Separate</a:t>
            </a:r>
          </a:p>
          <a:p>
            <a:pPr algn="ctr" eaLnBrk="1" hangingPunct="1"/>
            <a:r>
              <a:rPr lang="en-US" altLang="en-US" sz="2400" b="1">
                <a:solidFill>
                  <a:srgbClr val="0000CC"/>
                </a:solidFill>
              </a:rPr>
              <a:t>Product</a:t>
            </a:r>
          </a:p>
          <a:p>
            <a:pPr algn="ctr" eaLnBrk="1" hangingPunct="1"/>
            <a:r>
              <a:rPr lang="en-US" altLang="en-US" sz="2400" b="1">
                <a:solidFill>
                  <a:srgbClr val="0000CC"/>
                </a:solidFill>
              </a:rPr>
              <a:t>Costs</a:t>
            </a:r>
          </a:p>
        </p:txBody>
      </p:sp>
      <p:sp>
        <p:nvSpPr>
          <p:cNvPr id="85008" name="Line 16"/>
          <p:cNvSpPr>
            <a:spLocks noChangeShapeType="1"/>
          </p:cNvSpPr>
          <p:nvPr/>
        </p:nvSpPr>
        <p:spPr bwMode="auto">
          <a:xfrm flipV="1">
            <a:off x="6858000" y="5287963"/>
            <a:ext cx="0" cy="317500"/>
          </a:xfrm>
          <a:prstGeom prst="line">
            <a:avLst/>
          </a:prstGeom>
          <a:noFill/>
          <a:ln w="12699">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9" name="Oval 17"/>
          <p:cNvSpPr>
            <a:spLocks noChangeArrowheads="1"/>
          </p:cNvSpPr>
          <p:nvPr/>
        </p:nvSpPr>
        <p:spPr bwMode="auto">
          <a:xfrm>
            <a:off x="393700" y="3119438"/>
            <a:ext cx="1346200" cy="812800"/>
          </a:xfrm>
          <a:prstGeom prst="ellipse">
            <a:avLst/>
          </a:prstGeom>
          <a:solidFill>
            <a:srgbClr val="FFFF00"/>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5010" name="Rectangle 18"/>
          <p:cNvSpPr>
            <a:spLocks noChangeArrowheads="1"/>
          </p:cNvSpPr>
          <p:nvPr/>
        </p:nvSpPr>
        <p:spPr bwMode="auto">
          <a:xfrm>
            <a:off x="693738" y="3176588"/>
            <a:ext cx="744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Joint</a:t>
            </a:r>
          </a:p>
          <a:p>
            <a:pPr eaLnBrk="1" hangingPunct="1"/>
            <a:r>
              <a:rPr lang="en-US" altLang="en-US" sz="2000">
                <a:solidFill>
                  <a:srgbClr val="0000CC"/>
                </a:solidFill>
              </a:rPr>
              <a:t>Input</a:t>
            </a:r>
          </a:p>
        </p:txBody>
      </p:sp>
      <p:sp>
        <p:nvSpPr>
          <p:cNvPr id="448531" name="Rectangle 19"/>
          <p:cNvSpPr>
            <a:spLocks noChangeArrowheads="1"/>
          </p:cNvSpPr>
          <p:nvPr/>
        </p:nvSpPr>
        <p:spPr bwMode="auto">
          <a:xfrm>
            <a:off x="2192338" y="3040063"/>
            <a:ext cx="1408112" cy="1016000"/>
          </a:xfrm>
          <a:prstGeom prst="rect">
            <a:avLst/>
          </a:prstGeom>
          <a:solidFill>
            <a:schemeClr val="accent2">
              <a:lumMod val="20000"/>
              <a:lumOff val="80000"/>
            </a:schemeClr>
          </a:solidFill>
          <a:ln w="12699">
            <a:solidFill>
              <a:srgbClr val="0000CC"/>
            </a:solidFill>
            <a:miter lim="800000"/>
            <a:headEnd/>
            <a:tailEnd/>
          </a:ln>
          <a:effectLst/>
        </p:spPr>
        <p:txBody>
          <a:bodyPr wrap="none" lIns="90488" tIns="44450" rIns="90488" bIns="44450">
            <a:spAutoFit/>
          </a:bodyPr>
          <a:lstStyle/>
          <a:p>
            <a:pPr algn="ctr">
              <a:defRPr/>
            </a:pPr>
            <a:r>
              <a:rPr lang="en-US" sz="2000" dirty="0">
                <a:latin typeface="Arial" charset="0"/>
              </a:rPr>
              <a:t>Common</a:t>
            </a:r>
          </a:p>
          <a:p>
            <a:pPr algn="ctr">
              <a:defRPr/>
            </a:pPr>
            <a:r>
              <a:rPr lang="en-US" sz="2000" dirty="0">
                <a:latin typeface="Arial" charset="0"/>
              </a:rPr>
              <a:t>Production</a:t>
            </a:r>
          </a:p>
          <a:p>
            <a:pPr algn="ctr">
              <a:defRPr/>
            </a:pPr>
            <a:r>
              <a:rPr lang="en-US" sz="2000" dirty="0">
                <a:latin typeface="Arial" charset="0"/>
              </a:rPr>
              <a:t>Process</a:t>
            </a:r>
          </a:p>
        </p:txBody>
      </p:sp>
      <p:sp>
        <p:nvSpPr>
          <p:cNvPr id="85012" name="Line 20"/>
          <p:cNvSpPr>
            <a:spLocks noChangeShapeType="1"/>
          </p:cNvSpPr>
          <p:nvPr/>
        </p:nvSpPr>
        <p:spPr bwMode="auto">
          <a:xfrm>
            <a:off x="1758950" y="3541713"/>
            <a:ext cx="3683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13" name="Line 21"/>
          <p:cNvSpPr>
            <a:spLocks noChangeShapeType="1"/>
          </p:cNvSpPr>
          <p:nvPr/>
        </p:nvSpPr>
        <p:spPr bwMode="auto">
          <a:xfrm flipV="1">
            <a:off x="3663950" y="2620963"/>
            <a:ext cx="673100" cy="9271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14" name="Line 22"/>
          <p:cNvSpPr>
            <a:spLocks noChangeShapeType="1"/>
          </p:cNvSpPr>
          <p:nvPr/>
        </p:nvSpPr>
        <p:spPr bwMode="auto">
          <a:xfrm>
            <a:off x="3663950" y="3541713"/>
            <a:ext cx="444500" cy="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15" name="Line 23"/>
          <p:cNvSpPr>
            <a:spLocks noChangeShapeType="1"/>
          </p:cNvSpPr>
          <p:nvPr/>
        </p:nvSpPr>
        <p:spPr bwMode="auto">
          <a:xfrm>
            <a:off x="3663950" y="3548063"/>
            <a:ext cx="749300" cy="90170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16" name="Rectangle 24"/>
          <p:cNvSpPr>
            <a:spLocks noChangeArrowheads="1"/>
          </p:cNvSpPr>
          <p:nvPr/>
        </p:nvSpPr>
        <p:spPr bwMode="auto">
          <a:xfrm>
            <a:off x="2984500" y="5584825"/>
            <a:ext cx="1393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400" b="1">
                <a:solidFill>
                  <a:srgbClr val="0000CC"/>
                </a:solidFill>
              </a:rPr>
              <a:t>Split-Off</a:t>
            </a:r>
          </a:p>
          <a:p>
            <a:pPr algn="ctr" eaLnBrk="1" hangingPunct="1"/>
            <a:r>
              <a:rPr lang="en-US" altLang="en-US" sz="2400" b="1">
                <a:solidFill>
                  <a:srgbClr val="0000CC"/>
                </a:solidFill>
              </a:rPr>
              <a:t>Point</a:t>
            </a:r>
          </a:p>
        </p:txBody>
      </p:sp>
      <p:sp>
        <p:nvSpPr>
          <p:cNvPr id="85017" name="Line 25"/>
          <p:cNvSpPr>
            <a:spLocks noChangeShapeType="1"/>
          </p:cNvSpPr>
          <p:nvPr/>
        </p:nvSpPr>
        <p:spPr bwMode="auto">
          <a:xfrm>
            <a:off x="3675063" y="3548063"/>
            <a:ext cx="0" cy="1968500"/>
          </a:xfrm>
          <a:prstGeom prst="line">
            <a:avLst/>
          </a:prstGeom>
          <a:noFill/>
          <a:ln w="38100">
            <a:solidFill>
              <a:srgbClr val="FF0000"/>
            </a:solidFill>
            <a:prstDash val="dash"/>
            <a:round/>
            <a:headEnd type="triangle" w="med" len="me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5018" name="Line 27"/>
          <p:cNvSpPr>
            <a:spLocks noChangeShapeType="1"/>
          </p:cNvSpPr>
          <p:nvPr/>
        </p:nvSpPr>
        <p:spPr bwMode="auto">
          <a:xfrm>
            <a:off x="2895600" y="2405063"/>
            <a:ext cx="0" cy="596900"/>
          </a:xfrm>
          <a:prstGeom prst="line">
            <a:avLst/>
          </a:prstGeom>
          <a:noFill/>
          <a:ln w="12699">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9" name="Oval 135"/>
          <p:cNvSpPr>
            <a:spLocks noChangeArrowheads="1"/>
          </p:cNvSpPr>
          <p:nvPr/>
        </p:nvSpPr>
        <p:spPr bwMode="auto">
          <a:xfrm>
            <a:off x="4230688" y="1839913"/>
            <a:ext cx="1346200" cy="812800"/>
          </a:xfrm>
          <a:prstGeom prst="ellipse">
            <a:avLst/>
          </a:prstGeom>
          <a:solidFill>
            <a:srgbClr val="FFFFFF"/>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5020" name="Rectangle 136"/>
          <p:cNvSpPr>
            <a:spLocks noChangeArrowheads="1"/>
          </p:cNvSpPr>
          <p:nvPr/>
        </p:nvSpPr>
        <p:spPr bwMode="auto">
          <a:xfrm>
            <a:off x="4662488" y="2049463"/>
            <a:ext cx="492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Oil</a:t>
            </a:r>
          </a:p>
        </p:txBody>
      </p:sp>
      <p:sp>
        <p:nvSpPr>
          <p:cNvPr id="85021" name="Oval 137"/>
          <p:cNvSpPr>
            <a:spLocks noChangeArrowheads="1"/>
          </p:cNvSpPr>
          <p:nvPr/>
        </p:nvSpPr>
        <p:spPr bwMode="auto">
          <a:xfrm>
            <a:off x="4230688" y="3119438"/>
            <a:ext cx="1346200" cy="812800"/>
          </a:xfrm>
          <a:prstGeom prst="ellipse">
            <a:avLst/>
          </a:prstGeom>
          <a:solidFill>
            <a:srgbClr val="FFFFFF"/>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5022" name="Rectangle 138"/>
          <p:cNvSpPr>
            <a:spLocks noChangeArrowheads="1"/>
          </p:cNvSpPr>
          <p:nvPr/>
        </p:nvSpPr>
        <p:spPr bwMode="auto">
          <a:xfrm>
            <a:off x="4324350" y="3328988"/>
            <a:ext cx="1184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Gasoline</a:t>
            </a:r>
          </a:p>
        </p:txBody>
      </p:sp>
      <p:sp>
        <p:nvSpPr>
          <p:cNvPr id="85023" name="Oval 139"/>
          <p:cNvSpPr>
            <a:spLocks noChangeArrowheads="1"/>
          </p:cNvSpPr>
          <p:nvPr/>
        </p:nvSpPr>
        <p:spPr bwMode="auto">
          <a:xfrm>
            <a:off x="4230688" y="4392613"/>
            <a:ext cx="1346200" cy="812800"/>
          </a:xfrm>
          <a:prstGeom prst="ellipse">
            <a:avLst/>
          </a:prstGeom>
          <a:solidFill>
            <a:srgbClr val="FFFFFF"/>
          </a:solidFill>
          <a:ln w="25399">
            <a:solidFill>
              <a:srgbClr val="0000CC"/>
            </a:solidFill>
            <a:round/>
            <a:headEnd/>
            <a:tailEnd/>
          </a:ln>
        </p:spPr>
        <p:txBody>
          <a:bodyPr wrap="none" anchor="ct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5024" name="Rectangle 140"/>
          <p:cNvSpPr>
            <a:spLocks noChangeArrowheads="1"/>
          </p:cNvSpPr>
          <p:nvPr/>
        </p:nvSpPr>
        <p:spPr bwMode="auto">
          <a:xfrm>
            <a:off x="4251325" y="4602163"/>
            <a:ext cx="1368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2000">
                <a:solidFill>
                  <a:srgbClr val="0000CC"/>
                </a:solidFill>
              </a:rPr>
              <a:t>Chemicals</a:t>
            </a:r>
          </a:p>
        </p:txBody>
      </p:sp>
      <p:graphicFrame>
        <p:nvGraphicFramePr>
          <p:cNvPr id="85025" name="Object 2"/>
          <p:cNvGraphicFramePr>
            <a:graphicFrameLocks/>
          </p:cNvGraphicFramePr>
          <p:nvPr/>
        </p:nvGraphicFramePr>
        <p:xfrm>
          <a:off x="5638800" y="3617913"/>
          <a:ext cx="314325" cy="603250"/>
        </p:xfrm>
        <a:graphic>
          <a:graphicData uri="http://schemas.openxmlformats.org/presentationml/2006/ole">
            <mc:AlternateContent xmlns:mc="http://schemas.openxmlformats.org/markup-compatibility/2006">
              <mc:Choice xmlns:v="urn:schemas-microsoft-com:vml" Requires="v">
                <p:oleObj spid="_x0000_s85138" name="Clip" r:id="rId4" imgW="1590743" imgH="3114675" progId="MS_ClipArt_Gallery.2">
                  <p:embed/>
                </p:oleObj>
              </mc:Choice>
              <mc:Fallback>
                <p:oleObj name="Clip" r:id="rId4" imgW="1590743" imgH="311467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617913"/>
                        <a:ext cx="314325" cy="603250"/>
                      </a:xfrm>
                      <a:prstGeom prst="rect">
                        <a:avLst/>
                      </a:prstGeom>
                      <a:solidFill>
                        <a:srgbClr val="000000"/>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026" name="Object 3"/>
          <p:cNvGraphicFramePr>
            <a:graphicFrameLocks/>
          </p:cNvGraphicFramePr>
          <p:nvPr/>
        </p:nvGraphicFramePr>
        <p:xfrm>
          <a:off x="5638800" y="2357438"/>
          <a:ext cx="314325" cy="603250"/>
        </p:xfrm>
        <a:graphic>
          <a:graphicData uri="http://schemas.openxmlformats.org/presentationml/2006/ole">
            <mc:AlternateContent xmlns:mc="http://schemas.openxmlformats.org/markup-compatibility/2006">
              <mc:Choice xmlns:v="urn:schemas-microsoft-com:vml" Requires="v">
                <p:oleObj spid="_x0000_s85139" name="Clip" r:id="rId6" imgW="1590743" imgH="3114675" progId="MS_ClipArt_Gallery.2">
                  <p:embed/>
                </p:oleObj>
              </mc:Choice>
              <mc:Fallback>
                <p:oleObj name="Clip" r:id="rId6" imgW="1590743" imgH="3114675" progId="MS_ClipArt_Gallery.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357438"/>
                        <a:ext cx="314325" cy="603250"/>
                      </a:xfrm>
                      <a:prstGeom prst="rect">
                        <a:avLst/>
                      </a:prstGeom>
                      <a:solidFill>
                        <a:srgbClr val="000000"/>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027" name="Object 4"/>
          <p:cNvGraphicFramePr>
            <a:graphicFrameLocks/>
          </p:cNvGraphicFramePr>
          <p:nvPr/>
        </p:nvGraphicFramePr>
        <p:xfrm>
          <a:off x="5638800" y="4989513"/>
          <a:ext cx="314325" cy="603250"/>
        </p:xfrm>
        <a:graphic>
          <a:graphicData uri="http://schemas.openxmlformats.org/presentationml/2006/ole">
            <mc:AlternateContent xmlns:mc="http://schemas.openxmlformats.org/markup-compatibility/2006">
              <mc:Choice xmlns:v="urn:schemas-microsoft-com:vml" Requires="v">
                <p:oleObj spid="_x0000_s85140" name="Clip" r:id="rId8" imgW="1590743" imgH="3114675" progId="MS_ClipArt_Gallery.2">
                  <p:embed/>
                </p:oleObj>
              </mc:Choice>
              <mc:Fallback>
                <p:oleObj name="Clip" r:id="rId8" imgW="1590743" imgH="3114675" progId="MS_ClipArt_Gallery.2">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989513"/>
                        <a:ext cx="314325" cy="603250"/>
                      </a:xfrm>
                      <a:prstGeom prst="rect">
                        <a:avLst/>
                      </a:prstGeom>
                      <a:solidFill>
                        <a:srgbClr val="000000"/>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5028" name="AutoShape 144"/>
          <p:cNvCxnSpPr>
            <a:cxnSpLocks noChangeShapeType="1"/>
            <a:stCxn id="85018" idx="0"/>
            <a:endCxn id="85018" idx="1"/>
          </p:cNvCxnSpPr>
          <p:nvPr/>
        </p:nvCxnSpPr>
        <p:spPr bwMode="auto">
          <a:xfrm>
            <a:off x="2895600" y="2405063"/>
            <a:ext cx="0" cy="596900"/>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85029" name="AutoShape 145"/>
          <p:cNvCxnSpPr>
            <a:cxnSpLocks noChangeShapeType="1"/>
            <a:stCxn id="85008" idx="0"/>
            <a:endCxn id="85008" idx="1"/>
          </p:cNvCxnSpPr>
          <p:nvPr/>
        </p:nvCxnSpPr>
        <p:spPr bwMode="auto">
          <a:xfrm flipV="1">
            <a:off x="6858000" y="5287963"/>
            <a:ext cx="0" cy="317500"/>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cxnSp>
      <p:grpSp>
        <p:nvGrpSpPr>
          <p:cNvPr id="85030" name="Group 146"/>
          <p:cNvGrpSpPr>
            <a:grpSpLocks/>
          </p:cNvGrpSpPr>
          <p:nvPr/>
        </p:nvGrpSpPr>
        <p:grpSpPr bwMode="auto">
          <a:xfrm>
            <a:off x="457200" y="3998913"/>
            <a:ext cx="1219200" cy="2362200"/>
            <a:chOff x="387" y="2496"/>
            <a:chExt cx="552" cy="1008"/>
          </a:xfrm>
        </p:grpSpPr>
        <p:sp>
          <p:nvSpPr>
            <p:cNvPr id="85032" name="Oval 147"/>
            <p:cNvSpPr>
              <a:spLocks noChangeArrowheads="1"/>
            </p:cNvSpPr>
            <p:nvPr/>
          </p:nvSpPr>
          <p:spPr bwMode="auto">
            <a:xfrm>
              <a:off x="630" y="2933"/>
              <a:ext cx="27" cy="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nvGrpSpPr>
            <p:cNvPr id="85033" name="Group 148"/>
            <p:cNvGrpSpPr>
              <a:grpSpLocks/>
            </p:cNvGrpSpPr>
            <p:nvPr/>
          </p:nvGrpSpPr>
          <p:grpSpPr bwMode="auto">
            <a:xfrm>
              <a:off x="531" y="2936"/>
              <a:ext cx="212" cy="568"/>
              <a:chOff x="531" y="2936"/>
              <a:chExt cx="212" cy="568"/>
            </a:xfrm>
          </p:grpSpPr>
          <p:grpSp>
            <p:nvGrpSpPr>
              <p:cNvPr id="85057" name="Group 149"/>
              <p:cNvGrpSpPr>
                <a:grpSpLocks/>
              </p:cNvGrpSpPr>
              <p:nvPr/>
            </p:nvGrpSpPr>
            <p:grpSpPr bwMode="auto">
              <a:xfrm>
                <a:off x="531" y="2964"/>
                <a:ext cx="212" cy="540"/>
                <a:chOff x="531" y="2964"/>
                <a:chExt cx="212" cy="540"/>
              </a:xfrm>
            </p:grpSpPr>
            <p:grpSp>
              <p:nvGrpSpPr>
                <p:cNvPr id="85061" name="Group 150"/>
                <p:cNvGrpSpPr>
                  <a:grpSpLocks/>
                </p:cNvGrpSpPr>
                <p:nvPr/>
              </p:nvGrpSpPr>
              <p:grpSpPr bwMode="auto">
                <a:xfrm>
                  <a:off x="546" y="3014"/>
                  <a:ext cx="185" cy="490"/>
                  <a:chOff x="546" y="3014"/>
                  <a:chExt cx="185" cy="490"/>
                </a:xfrm>
              </p:grpSpPr>
              <p:grpSp>
                <p:nvGrpSpPr>
                  <p:cNvPr id="85103" name="Group 151"/>
                  <p:cNvGrpSpPr>
                    <a:grpSpLocks/>
                  </p:cNvGrpSpPr>
                  <p:nvPr/>
                </p:nvGrpSpPr>
                <p:grpSpPr bwMode="auto">
                  <a:xfrm>
                    <a:off x="561" y="3044"/>
                    <a:ext cx="112" cy="215"/>
                    <a:chOff x="561" y="3044"/>
                    <a:chExt cx="112" cy="215"/>
                  </a:xfrm>
                </p:grpSpPr>
                <p:sp>
                  <p:nvSpPr>
                    <p:cNvPr id="85136" name="Freeform 152"/>
                    <p:cNvSpPr>
                      <a:spLocks/>
                    </p:cNvSpPr>
                    <p:nvPr/>
                  </p:nvSpPr>
                  <p:spPr bwMode="auto">
                    <a:xfrm>
                      <a:off x="561" y="3044"/>
                      <a:ext cx="109" cy="214"/>
                    </a:xfrm>
                    <a:custGeom>
                      <a:avLst/>
                      <a:gdLst>
                        <a:gd name="T0" fmla="*/ 0 w 433"/>
                        <a:gd name="T1" fmla="*/ 0 h 859"/>
                        <a:gd name="T2" fmla="*/ 0 w 433"/>
                        <a:gd name="T3" fmla="*/ 0 h 859"/>
                        <a:gd name="T4" fmla="*/ 0 w 433"/>
                        <a:gd name="T5" fmla="*/ 0 h 859"/>
                        <a:gd name="T6" fmla="*/ 0 w 433"/>
                        <a:gd name="T7" fmla="*/ 0 h 859"/>
                        <a:gd name="T8" fmla="*/ 0 w 433"/>
                        <a:gd name="T9" fmla="*/ 0 h 859"/>
                        <a:gd name="T10" fmla="*/ 0 60000 65536"/>
                        <a:gd name="T11" fmla="*/ 0 60000 65536"/>
                        <a:gd name="T12" fmla="*/ 0 60000 65536"/>
                        <a:gd name="T13" fmla="*/ 0 60000 65536"/>
                        <a:gd name="T14" fmla="*/ 0 60000 65536"/>
                        <a:gd name="T15" fmla="*/ 0 w 433"/>
                        <a:gd name="T16" fmla="*/ 0 h 859"/>
                        <a:gd name="T17" fmla="*/ 433 w 433"/>
                        <a:gd name="T18" fmla="*/ 859 h 859"/>
                      </a:gdLst>
                      <a:ahLst/>
                      <a:cxnLst>
                        <a:cxn ang="T10">
                          <a:pos x="T0" y="T1"/>
                        </a:cxn>
                        <a:cxn ang="T11">
                          <a:pos x="T2" y="T3"/>
                        </a:cxn>
                        <a:cxn ang="T12">
                          <a:pos x="T4" y="T5"/>
                        </a:cxn>
                        <a:cxn ang="T13">
                          <a:pos x="T6" y="T7"/>
                        </a:cxn>
                        <a:cxn ang="T14">
                          <a:pos x="T8" y="T9"/>
                        </a:cxn>
                      </a:cxnLst>
                      <a:rect l="T15" t="T16" r="T17" b="T18"/>
                      <a:pathLst>
                        <a:path w="433" h="859">
                          <a:moveTo>
                            <a:pt x="428" y="0"/>
                          </a:moveTo>
                          <a:lnTo>
                            <a:pt x="4" y="735"/>
                          </a:lnTo>
                          <a:lnTo>
                            <a:pt x="0" y="859"/>
                          </a:lnTo>
                          <a:lnTo>
                            <a:pt x="433" y="106"/>
                          </a:lnTo>
                          <a:lnTo>
                            <a:pt x="428"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37" name="Freeform 153"/>
                    <p:cNvSpPr>
                      <a:spLocks/>
                    </p:cNvSpPr>
                    <p:nvPr/>
                  </p:nvSpPr>
                  <p:spPr bwMode="auto">
                    <a:xfrm>
                      <a:off x="561" y="3068"/>
                      <a:ext cx="112" cy="191"/>
                    </a:xfrm>
                    <a:custGeom>
                      <a:avLst/>
                      <a:gdLst>
                        <a:gd name="T0" fmla="*/ 0 w 447"/>
                        <a:gd name="T1" fmla="*/ 0 h 764"/>
                        <a:gd name="T2" fmla="*/ 0 w 447"/>
                        <a:gd name="T3" fmla="*/ 0 h 764"/>
                        <a:gd name="T4" fmla="*/ 0 w 447"/>
                        <a:gd name="T5" fmla="*/ 0 h 764"/>
                        <a:gd name="T6" fmla="*/ 0 w 447"/>
                        <a:gd name="T7" fmla="*/ 0 h 764"/>
                        <a:gd name="T8" fmla="*/ 0 w 447"/>
                        <a:gd name="T9" fmla="*/ 0 h 764"/>
                        <a:gd name="T10" fmla="*/ 0 60000 65536"/>
                        <a:gd name="T11" fmla="*/ 0 60000 65536"/>
                        <a:gd name="T12" fmla="*/ 0 60000 65536"/>
                        <a:gd name="T13" fmla="*/ 0 60000 65536"/>
                        <a:gd name="T14" fmla="*/ 0 60000 65536"/>
                        <a:gd name="T15" fmla="*/ 0 w 447"/>
                        <a:gd name="T16" fmla="*/ 0 h 764"/>
                        <a:gd name="T17" fmla="*/ 447 w 447"/>
                        <a:gd name="T18" fmla="*/ 764 h 764"/>
                      </a:gdLst>
                      <a:ahLst/>
                      <a:cxnLst>
                        <a:cxn ang="T10">
                          <a:pos x="T0" y="T1"/>
                        </a:cxn>
                        <a:cxn ang="T11">
                          <a:pos x="T2" y="T3"/>
                        </a:cxn>
                        <a:cxn ang="T12">
                          <a:pos x="T4" y="T5"/>
                        </a:cxn>
                        <a:cxn ang="T13">
                          <a:pos x="T6" y="T7"/>
                        </a:cxn>
                        <a:cxn ang="T14">
                          <a:pos x="T8" y="T9"/>
                        </a:cxn>
                      </a:cxnLst>
                      <a:rect l="T15" t="T16" r="T17" b="T18"/>
                      <a:pathLst>
                        <a:path w="447" h="764">
                          <a:moveTo>
                            <a:pt x="17" y="749"/>
                          </a:moveTo>
                          <a:lnTo>
                            <a:pt x="0" y="764"/>
                          </a:lnTo>
                          <a:lnTo>
                            <a:pt x="435" y="5"/>
                          </a:lnTo>
                          <a:lnTo>
                            <a:pt x="447" y="0"/>
                          </a:lnTo>
                          <a:lnTo>
                            <a:pt x="17" y="74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104" name="Group 154"/>
                  <p:cNvGrpSpPr>
                    <a:grpSpLocks/>
                  </p:cNvGrpSpPr>
                  <p:nvPr/>
                </p:nvGrpSpPr>
                <p:grpSpPr bwMode="auto">
                  <a:xfrm>
                    <a:off x="684" y="3261"/>
                    <a:ext cx="47" cy="201"/>
                    <a:chOff x="684" y="3261"/>
                    <a:chExt cx="47" cy="201"/>
                  </a:xfrm>
                </p:grpSpPr>
                <p:sp>
                  <p:nvSpPr>
                    <p:cNvPr id="85134" name="Freeform 155"/>
                    <p:cNvSpPr>
                      <a:spLocks/>
                    </p:cNvSpPr>
                    <p:nvPr/>
                  </p:nvSpPr>
                  <p:spPr bwMode="auto">
                    <a:xfrm>
                      <a:off x="685" y="3261"/>
                      <a:ext cx="46" cy="199"/>
                    </a:xfrm>
                    <a:custGeom>
                      <a:avLst/>
                      <a:gdLst>
                        <a:gd name="T0" fmla="*/ 0 w 182"/>
                        <a:gd name="T1" fmla="*/ 0 h 796"/>
                        <a:gd name="T2" fmla="*/ 0 w 182"/>
                        <a:gd name="T3" fmla="*/ 0 h 796"/>
                        <a:gd name="T4" fmla="*/ 0 w 182"/>
                        <a:gd name="T5" fmla="*/ 0 h 796"/>
                        <a:gd name="T6" fmla="*/ 0 w 182"/>
                        <a:gd name="T7" fmla="*/ 0 h 796"/>
                        <a:gd name="T8" fmla="*/ 0 w 182"/>
                        <a:gd name="T9" fmla="*/ 0 h 796"/>
                        <a:gd name="T10" fmla="*/ 0 60000 65536"/>
                        <a:gd name="T11" fmla="*/ 0 60000 65536"/>
                        <a:gd name="T12" fmla="*/ 0 60000 65536"/>
                        <a:gd name="T13" fmla="*/ 0 60000 65536"/>
                        <a:gd name="T14" fmla="*/ 0 60000 65536"/>
                        <a:gd name="T15" fmla="*/ 0 w 182"/>
                        <a:gd name="T16" fmla="*/ 0 h 796"/>
                        <a:gd name="T17" fmla="*/ 182 w 182"/>
                        <a:gd name="T18" fmla="*/ 796 h 796"/>
                      </a:gdLst>
                      <a:ahLst/>
                      <a:cxnLst>
                        <a:cxn ang="T10">
                          <a:pos x="T0" y="T1"/>
                        </a:cxn>
                        <a:cxn ang="T11">
                          <a:pos x="T2" y="T3"/>
                        </a:cxn>
                        <a:cxn ang="T12">
                          <a:pos x="T4" y="T5"/>
                        </a:cxn>
                        <a:cxn ang="T13">
                          <a:pos x="T6" y="T7"/>
                        </a:cxn>
                        <a:cxn ang="T14">
                          <a:pos x="T8" y="T9"/>
                        </a:cxn>
                      </a:cxnLst>
                      <a:rect l="T15" t="T16" r="T17" b="T18"/>
                      <a:pathLst>
                        <a:path w="182" h="796">
                          <a:moveTo>
                            <a:pt x="182" y="796"/>
                          </a:moveTo>
                          <a:lnTo>
                            <a:pt x="176" y="652"/>
                          </a:lnTo>
                          <a:lnTo>
                            <a:pt x="0" y="0"/>
                          </a:lnTo>
                          <a:lnTo>
                            <a:pt x="6" y="152"/>
                          </a:lnTo>
                          <a:lnTo>
                            <a:pt x="182" y="796"/>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35" name="Freeform 156"/>
                    <p:cNvSpPr>
                      <a:spLocks/>
                    </p:cNvSpPr>
                    <p:nvPr/>
                  </p:nvSpPr>
                  <p:spPr bwMode="auto">
                    <a:xfrm>
                      <a:off x="684" y="3299"/>
                      <a:ext cx="47" cy="163"/>
                    </a:xfrm>
                    <a:custGeom>
                      <a:avLst/>
                      <a:gdLst>
                        <a:gd name="T0" fmla="*/ 0 w 188"/>
                        <a:gd name="T1" fmla="*/ 0 h 652"/>
                        <a:gd name="T2" fmla="*/ 0 w 188"/>
                        <a:gd name="T3" fmla="*/ 0 h 652"/>
                        <a:gd name="T4" fmla="*/ 0 w 188"/>
                        <a:gd name="T5" fmla="*/ 0 h 652"/>
                        <a:gd name="T6" fmla="*/ 0 w 188"/>
                        <a:gd name="T7" fmla="*/ 0 h 652"/>
                        <a:gd name="T8" fmla="*/ 0 w 188"/>
                        <a:gd name="T9" fmla="*/ 0 h 652"/>
                        <a:gd name="T10" fmla="*/ 0 60000 65536"/>
                        <a:gd name="T11" fmla="*/ 0 60000 65536"/>
                        <a:gd name="T12" fmla="*/ 0 60000 65536"/>
                        <a:gd name="T13" fmla="*/ 0 60000 65536"/>
                        <a:gd name="T14" fmla="*/ 0 60000 65536"/>
                        <a:gd name="T15" fmla="*/ 0 w 188"/>
                        <a:gd name="T16" fmla="*/ 0 h 652"/>
                        <a:gd name="T17" fmla="*/ 188 w 188"/>
                        <a:gd name="T18" fmla="*/ 652 h 652"/>
                      </a:gdLst>
                      <a:ahLst/>
                      <a:cxnLst>
                        <a:cxn ang="T10">
                          <a:pos x="T0" y="T1"/>
                        </a:cxn>
                        <a:cxn ang="T11">
                          <a:pos x="T2" y="T3"/>
                        </a:cxn>
                        <a:cxn ang="T12">
                          <a:pos x="T4" y="T5"/>
                        </a:cxn>
                        <a:cxn ang="T13">
                          <a:pos x="T6" y="T7"/>
                        </a:cxn>
                        <a:cxn ang="T14">
                          <a:pos x="T8" y="T9"/>
                        </a:cxn>
                      </a:cxnLst>
                      <a:rect l="T15" t="T16" r="T17" b="T18"/>
                      <a:pathLst>
                        <a:path w="188" h="652">
                          <a:moveTo>
                            <a:pt x="188" y="639"/>
                          </a:moveTo>
                          <a:lnTo>
                            <a:pt x="175" y="652"/>
                          </a:lnTo>
                          <a:lnTo>
                            <a:pt x="0" y="9"/>
                          </a:lnTo>
                          <a:lnTo>
                            <a:pt x="11" y="0"/>
                          </a:lnTo>
                          <a:lnTo>
                            <a:pt x="188" y="63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5105" name="Freeform 157"/>
                  <p:cNvSpPr>
                    <a:spLocks/>
                  </p:cNvSpPr>
                  <p:nvPr/>
                </p:nvSpPr>
                <p:spPr bwMode="auto">
                  <a:xfrm>
                    <a:off x="683" y="3019"/>
                    <a:ext cx="23" cy="233"/>
                  </a:xfrm>
                  <a:custGeom>
                    <a:avLst/>
                    <a:gdLst>
                      <a:gd name="T0" fmla="*/ 0 w 89"/>
                      <a:gd name="T1" fmla="*/ 0 h 932"/>
                      <a:gd name="T2" fmla="*/ 0 w 89"/>
                      <a:gd name="T3" fmla="*/ 0 h 932"/>
                      <a:gd name="T4" fmla="*/ 0 w 89"/>
                      <a:gd name="T5" fmla="*/ 0 h 932"/>
                      <a:gd name="T6" fmla="*/ 0 w 89"/>
                      <a:gd name="T7" fmla="*/ 0 h 932"/>
                      <a:gd name="T8" fmla="*/ 0 w 89"/>
                      <a:gd name="T9" fmla="*/ 0 h 932"/>
                      <a:gd name="T10" fmla="*/ 0 60000 65536"/>
                      <a:gd name="T11" fmla="*/ 0 60000 65536"/>
                      <a:gd name="T12" fmla="*/ 0 60000 65536"/>
                      <a:gd name="T13" fmla="*/ 0 60000 65536"/>
                      <a:gd name="T14" fmla="*/ 0 60000 65536"/>
                      <a:gd name="T15" fmla="*/ 0 w 89"/>
                      <a:gd name="T16" fmla="*/ 0 h 932"/>
                      <a:gd name="T17" fmla="*/ 89 w 89"/>
                      <a:gd name="T18" fmla="*/ 932 h 932"/>
                    </a:gdLst>
                    <a:ahLst/>
                    <a:cxnLst>
                      <a:cxn ang="T10">
                        <a:pos x="T0" y="T1"/>
                      </a:cxn>
                      <a:cxn ang="T11">
                        <a:pos x="T2" y="T3"/>
                      </a:cxn>
                      <a:cxn ang="T12">
                        <a:pos x="T4" y="T5"/>
                      </a:cxn>
                      <a:cxn ang="T13">
                        <a:pos x="T6" y="T7"/>
                      </a:cxn>
                      <a:cxn ang="T14">
                        <a:pos x="T8" y="T9"/>
                      </a:cxn>
                    </a:cxnLst>
                    <a:rect l="T15" t="T16" r="T17" b="T18"/>
                    <a:pathLst>
                      <a:path w="89" h="932">
                        <a:moveTo>
                          <a:pt x="81" y="0"/>
                        </a:moveTo>
                        <a:lnTo>
                          <a:pt x="0" y="779"/>
                        </a:lnTo>
                        <a:lnTo>
                          <a:pt x="16" y="932"/>
                        </a:lnTo>
                        <a:lnTo>
                          <a:pt x="89" y="200"/>
                        </a:lnTo>
                        <a:lnTo>
                          <a:pt x="81"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6" name="Freeform 158"/>
                  <p:cNvSpPr>
                    <a:spLocks/>
                  </p:cNvSpPr>
                  <p:nvPr/>
                </p:nvSpPr>
                <p:spPr bwMode="auto">
                  <a:xfrm>
                    <a:off x="681" y="3019"/>
                    <a:ext cx="23" cy="195"/>
                  </a:xfrm>
                  <a:custGeom>
                    <a:avLst/>
                    <a:gdLst>
                      <a:gd name="T0" fmla="*/ 0 w 94"/>
                      <a:gd name="T1" fmla="*/ 0 h 781"/>
                      <a:gd name="T2" fmla="*/ 0 w 94"/>
                      <a:gd name="T3" fmla="*/ 0 h 781"/>
                      <a:gd name="T4" fmla="*/ 0 w 94"/>
                      <a:gd name="T5" fmla="*/ 0 h 781"/>
                      <a:gd name="T6" fmla="*/ 0 w 94"/>
                      <a:gd name="T7" fmla="*/ 0 h 781"/>
                      <a:gd name="T8" fmla="*/ 0 w 94"/>
                      <a:gd name="T9" fmla="*/ 0 h 781"/>
                      <a:gd name="T10" fmla="*/ 0 60000 65536"/>
                      <a:gd name="T11" fmla="*/ 0 60000 65536"/>
                      <a:gd name="T12" fmla="*/ 0 60000 65536"/>
                      <a:gd name="T13" fmla="*/ 0 60000 65536"/>
                      <a:gd name="T14" fmla="*/ 0 60000 65536"/>
                      <a:gd name="T15" fmla="*/ 0 w 94"/>
                      <a:gd name="T16" fmla="*/ 0 h 781"/>
                      <a:gd name="T17" fmla="*/ 94 w 94"/>
                      <a:gd name="T18" fmla="*/ 781 h 781"/>
                    </a:gdLst>
                    <a:ahLst/>
                    <a:cxnLst>
                      <a:cxn ang="T10">
                        <a:pos x="T0" y="T1"/>
                      </a:cxn>
                      <a:cxn ang="T11">
                        <a:pos x="T2" y="T3"/>
                      </a:cxn>
                      <a:cxn ang="T12">
                        <a:pos x="T4" y="T5"/>
                      </a:cxn>
                      <a:cxn ang="T13">
                        <a:pos x="T6" y="T7"/>
                      </a:cxn>
                      <a:cxn ang="T14">
                        <a:pos x="T8" y="T9"/>
                      </a:cxn>
                    </a:cxnLst>
                    <a:rect l="T15" t="T16" r="T17" b="T18"/>
                    <a:pathLst>
                      <a:path w="94" h="781">
                        <a:moveTo>
                          <a:pt x="94" y="0"/>
                        </a:moveTo>
                        <a:lnTo>
                          <a:pt x="82" y="13"/>
                        </a:lnTo>
                        <a:lnTo>
                          <a:pt x="0" y="781"/>
                        </a:lnTo>
                        <a:lnTo>
                          <a:pt x="12" y="779"/>
                        </a:lnTo>
                        <a:lnTo>
                          <a:pt x="94"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7" name="Freeform 159"/>
                  <p:cNvSpPr>
                    <a:spLocks/>
                  </p:cNvSpPr>
                  <p:nvPr/>
                </p:nvSpPr>
                <p:spPr bwMode="auto">
                  <a:xfrm>
                    <a:off x="695" y="3223"/>
                    <a:ext cx="23" cy="256"/>
                  </a:xfrm>
                  <a:custGeom>
                    <a:avLst/>
                    <a:gdLst>
                      <a:gd name="T0" fmla="*/ 0 w 95"/>
                      <a:gd name="T1" fmla="*/ 0 h 1025"/>
                      <a:gd name="T2" fmla="*/ 0 w 95"/>
                      <a:gd name="T3" fmla="*/ 0 h 1025"/>
                      <a:gd name="T4" fmla="*/ 0 w 95"/>
                      <a:gd name="T5" fmla="*/ 0 h 1025"/>
                      <a:gd name="T6" fmla="*/ 0 w 95"/>
                      <a:gd name="T7" fmla="*/ 0 h 1025"/>
                      <a:gd name="T8" fmla="*/ 0 w 95"/>
                      <a:gd name="T9" fmla="*/ 0 h 1025"/>
                      <a:gd name="T10" fmla="*/ 0 60000 65536"/>
                      <a:gd name="T11" fmla="*/ 0 60000 65536"/>
                      <a:gd name="T12" fmla="*/ 0 60000 65536"/>
                      <a:gd name="T13" fmla="*/ 0 60000 65536"/>
                      <a:gd name="T14" fmla="*/ 0 60000 65536"/>
                      <a:gd name="T15" fmla="*/ 0 w 95"/>
                      <a:gd name="T16" fmla="*/ 0 h 1025"/>
                      <a:gd name="T17" fmla="*/ 95 w 95"/>
                      <a:gd name="T18" fmla="*/ 1025 h 1025"/>
                    </a:gdLst>
                    <a:ahLst/>
                    <a:cxnLst>
                      <a:cxn ang="T10">
                        <a:pos x="T0" y="T1"/>
                      </a:cxn>
                      <a:cxn ang="T11">
                        <a:pos x="T2" y="T3"/>
                      </a:cxn>
                      <a:cxn ang="T12">
                        <a:pos x="T4" y="T5"/>
                      </a:cxn>
                      <a:cxn ang="T13">
                        <a:pos x="T6" y="T7"/>
                      </a:cxn>
                      <a:cxn ang="T14">
                        <a:pos x="T8" y="T9"/>
                      </a:cxn>
                    </a:cxnLst>
                    <a:rect l="T15" t="T16" r="T17" b="T18"/>
                    <a:pathLst>
                      <a:path w="95" h="1025">
                        <a:moveTo>
                          <a:pt x="81" y="0"/>
                        </a:moveTo>
                        <a:lnTo>
                          <a:pt x="0" y="866"/>
                        </a:lnTo>
                        <a:lnTo>
                          <a:pt x="19" y="1025"/>
                        </a:lnTo>
                        <a:lnTo>
                          <a:pt x="95" y="176"/>
                        </a:lnTo>
                        <a:lnTo>
                          <a:pt x="81"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8" name="Freeform 160"/>
                  <p:cNvSpPr>
                    <a:spLocks/>
                  </p:cNvSpPr>
                  <p:nvPr/>
                </p:nvSpPr>
                <p:spPr bwMode="auto">
                  <a:xfrm>
                    <a:off x="692" y="3223"/>
                    <a:ext cx="23" cy="222"/>
                  </a:xfrm>
                  <a:custGeom>
                    <a:avLst/>
                    <a:gdLst>
                      <a:gd name="T0" fmla="*/ 0 w 92"/>
                      <a:gd name="T1" fmla="*/ 0 h 887"/>
                      <a:gd name="T2" fmla="*/ 0 w 92"/>
                      <a:gd name="T3" fmla="*/ 0 h 887"/>
                      <a:gd name="T4" fmla="*/ 0 w 92"/>
                      <a:gd name="T5" fmla="*/ 0 h 887"/>
                      <a:gd name="T6" fmla="*/ 0 w 92"/>
                      <a:gd name="T7" fmla="*/ 0 h 887"/>
                      <a:gd name="T8" fmla="*/ 0 w 92"/>
                      <a:gd name="T9" fmla="*/ 0 h 887"/>
                      <a:gd name="T10" fmla="*/ 0 60000 65536"/>
                      <a:gd name="T11" fmla="*/ 0 60000 65536"/>
                      <a:gd name="T12" fmla="*/ 0 60000 65536"/>
                      <a:gd name="T13" fmla="*/ 0 60000 65536"/>
                      <a:gd name="T14" fmla="*/ 0 60000 65536"/>
                      <a:gd name="T15" fmla="*/ 0 w 92"/>
                      <a:gd name="T16" fmla="*/ 0 h 887"/>
                      <a:gd name="T17" fmla="*/ 92 w 92"/>
                      <a:gd name="T18" fmla="*/ 887 h 887"/>
                    </a:gdLst>
                    <a:ahLst/>
                    <a:cxnLst>
                      <a:cxn ang="T10">
                        <a:pos x="T0" y="T1"/>
                      </a:cxn>
                      <a:cxn ang="T11">
                        <a:pos x="T2" y="T3"/>
                      </a:cxn>
                      <a:cxn ang="T12">
                        <a:pos x="T4" y="T5"/>
                      </a:cxn>
                      <a:cxn ang="T13">
                        <a:pos x="T6" y="T7"/>
                      </a:cxn>
                      <a:cxn ang="T14">
                        <a:pos x="T8" y="T9"/>
                      </a:cxn>
                    </a:cxnLst>
                    <a:rect l="T15" t="T16" r="T17" b="T18"/>
                    <a:pathLst>
                      <a:path w="92" h="887">
                        <a:moveTo>
                          <a:pt x="92" y="0"/>
                        </a:moveTo>
                        <a:lnTo>
                          <a:pt x="78" y="18"/>
                        </a:lnTo>
                        <a:lnTo>
                          <a:pt x="0" y="881"/>
                        </a:lnTo>
                        <a:lnTo>
                          <a:pt x="14" y="887"/>
                        </a:lnTo>
                        <a:lnTo>
                          <a:pt x="92"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9" name="Freeform 161"/>
                  <p:cNvSpPr>
                    <a:spLocks/>
                  </p:cNvSpPr>
                  <p:nvPr/>
                </p:nvSpPr>
                <p:spPr bwMode="auto">
                  <a:xfrm>
                    <a:off x="676" y="3089"/>
                    <a:ext cx="42" cy="133"/>
                  </a:xfrm>
                  <a:custGeom>
                    <a:avLst/>
                    <a:gdLst>
                      <a:gd name="T0" fmla="*/ 0 w 169"/>
                      <a:gd name="T1" fmla="*/ 0 h 532"/>
                      <a:gd name="T2" fmla="*/ 0 w 169"/>
                      <a:gd name="T3" fmla="*/ 0 h 532"/>
                      <a:gd name="T4" fmla="*/ 0 w 169"/>
                      <a:gd name="T5" fmla="*/ 0 h 532"/>
                      <a:gd name="T6" fmla="*/ 0 w 169"/>
                      <a:gd name="T7" fmla="*/ 0 h 532"/>
                      <a:gd name="T8" fmla="*/ 0 w 169"/>
                      <a:gd name="T9" fmla="*/ 0 h 532"/>
                      <a:gd name="T10" fmla="*/ 0 60000 65536"/>
                      <a:gd name="T11" fmla="*/ 0 60000 65536"/>
                      <a:gd name="T12" fmla="*/ 0 60000 65536"/>
                      <a:gd name="T13" fmla="*/ 0 60000 65536"/>
                      <a:gd name="T14" fmla="*/ 0 60000 65536"/>
                      <a:gd name="T15" fmla="*/ 0 w 169"/>
                      <a:gd name="T16" fmla="*/ 0 h 532"/>
                      <a:gd name="T17" fmla="*/ 169 w 169"/>
                      <a:gd name="T18" fmla="*/ 532 h 532"/>
                    </a:gdLst>
                    <a:ahLst/>
                    <a:cxnLst>
                      <a:cxn ang="T10">
                        <a:pos x="T0" y="T1"/>
                      </a:cxn>
                      <a:cxn ang="T11">
                        <a:pos x="T2" y="T3"/>
                      </a:cxn>
                      <a:cxn ang="T12">
                        <a:pos x="T4" y="T5"/>
                      </a:cxn>
                      <a:cxn ang="T13">
                        <a:pos x="T6" y="T7"/>
                      </a:cxn>
                      <a:cxn ang="T14">
                        <a:pos x="T8" y="T9"/>
                      </a:cxn>
                    </a:cxnLst>
                    <a:rect l="T15" t="T16" r="T17" b="T18"/>
                    <a:pathLst>
                      <a:path w="169" h="532">
                        <a:moveTo>
                          <a:pt x="11" y="0"/>
                        </a:moveTo>
                        <a:lnTo>
                          <a:pt x="0" y="9"/>
                        </a:lnTo>
                        <a:lnTo>
                          <a:pt x="161" y="532"/>
                        </a:lnTo>
                        <a:lnTo>
                          <a:pt x="169" y="520"/>
                        </a:lnTo>
                        <a:lnTo>
                          <a:pt x="11"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10" name="Freeform 162"/>
                  <p:cNvSpPr>
                    <a:spLocks/>
                  </p:cNvSpPr>
                  <p:nvPr/>
                </p:nvSpPr>
                <p:spPr bwMode="auto">
                  <a:xfrm>
                    <a:off x="676" y="3049"/>
                    <a:ext cx="43" cy="171"/>
                  </a:xfrm>
                  <a:custGeom>
                    <a:avLst/>
                    <a:gdLst>
                      <a:gd name="T0" fmla="*/ 0 w 170"/>
                      <a:gd name="T1" fmla="*/ 0 h 683"/>
                      <a:gd name="T2" fmla="*/ 0 w 170"/>
                      <a:gd name="T3" fmla="*/ 0 h 683"/>
                      <a:gd name="T4" fmla="*/ 0 w 170"/>
                      <a:gd name="T5" fmla="*/ 0 h 683"/>
                      <a:gd name="T6" fmla="*/ 0 w 170"/>
                      <a:gd name="T7" fmla="*/ 0 h 683"/>
                      <a:gd name="T8" fmla="*/ 0 w 170"/>
                      <a:gd name="T9" fmla="*/ 0 h 683"/>
                      <a:gd name="T10" fmla="*/ 0 60000 65536"/>
                      <a:gd name="T11" fmla="*/ 0 60000 65536"/>
                      <a:gd name="T12" fmla="*/ 0 60000 65536"/>
                      <a:gd name="T13" fmla="*/ 0 60000 65536"/>
                      <a:gd name="T14" fmla="*/ 0 60000 65536"/>
                      <a:gd name="T15" fmla="*/ 0 w 170"/>
                      <a:gd name="T16" fmla="*/ 0 h 683"/>
                      <a:gd name="T17" fmla="*/ 170 w 170"/>
                      <a:gd name="T18" fmla="*/ 683 h 683"/>
                    </a:gdLst>
                    <a:ahLst/>
                    <a:cxnLst>
                      <a:cxn ang="T10">
                        <a:pos x="T0" y="T1"/>
                      </a:cxn>
                      <a:cxn ang="T11">
                        <a:pos x="T2" y="T3"/>
                      </a:cxn>
                      <a:cxn ang="T12">
                        <a:pos x="T4" y="T5"/>
                      </a:cxn>
                      <a:cxn ang="T13">
                        <a:pos x="T6" y="T7"/>
                      </a:cxn>
                      <a:cxn ang="T14">
                        <a:pos x="T8" y="T9"/>
                      </a:cxn>
                    </a:cxnLst>
                    <a:rect l="T15" t="T16" r="T17" b="T18"/>
                    <a:pathLst>
                      <a:path w="170" h="683">
                        <a:moveTo>
                          <a:pt x="170" y="683"/>
                        </a:moveTo>
                        <a:lnTo>
                          <a:pt x="155" y="537"/>
                        </a:lnTo>
                        <a:lnTo>
                          <a:pt x="0" y="0"/>
                        </a:lnTo>
                        <a:lnTo>
                          <a:pt x="8" y="158"/>
                        </a:lnTo>
                        <a:lnTo>
                          <a:pt x="170" y="683"/>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11" name="Freeform 163"/>
                  <p:cNvSpPr>
                    <a:spLocks/>
                  </p:cNvSpPr>
                  <p:nvPr/>
                </p:nvSpPr>
                <p:spPr bwMode="auto">
                  <a:xfrm>
                    <a:off x="676" y="3090"/>
                    <a:ext cx="42" cy="132"/>
                  </a:xfrm>
                  <a:custGeom>
                    <a:avLst/>
                    <a:gdLst>
                      <a:gd name="T0" fmla="*/ 0 w 168"/>
                      <a:gd name="T1" fmla="*/ 0 h 531"/>
                      <a:gd name="T2" fmla="*/ 0 w 168"/>
                      <a:gd name="T3" fmla="*/ 0 h 531"/>
                      <a:gd name="T4" fmla="*/ 0 w 168"/>
                      <a:gd name="T5" fmla="*/ 0 h 531"/>
                      <a:gd name="T6" fmla="*/ 0 w 168"/>
                      <a:gd name="T7" fmla="*/ 0 h 531"/>
                      <a:gd name="T8" fmla="*/ 0 w 168"/>
                      <a:gd name="T9" fmla="*/ 0 h 531"/>
                      <a:gd name="T10" fmla="*/ 0 60000 65536"/>
                      <a:gd name="T11" fmla="*/ 0 60000 65536"/>
                      <a:gd name="T12" fmla="*/ 0 60000 65536"/>
                      <a:gd name="T13" fmla="*/ 0 60000 65536"/>
                      <a:gd name="T14" fmla="*/ 0 60000 65536"/>
                      <a:gd name="T15" fmla="*/ 0 w 168"/>
                      <a:gd name="T16" fmla="*/ 0 h 531"/>
                      <a:gd name="T17" fmla="*/ 168 w 168"/>
                      <a:gd name="T18" fmla="*/ 531 h 531"/>
                    </a:gdLst>
                    <a:ahLst/>
                    <a:cxnLst>
                      <a:cxn ang="T10">
                        <a:pos x="T0" y="T1"/>
                      </a:cxn>
                      <a:cxn ang="T11">
                        <a:pos x="T2" y="T3"/>
                      </a:cxn>
                      <a:cxn ang="T12">
                        <a:pos x="T4" y="T5"/>
                      </a:cxn>
                      <a:cxn ang="T13">
                        <a:pos x="T6" y="T7"/>
                      </a:cxn>
                      <a:cxn ang="T14">
                        <a:pos x="T8" y="T9"/>
                      </a:cxn>
                    </a:cxnLst>
                    <a:rect l="T15" t="T16" r="T17" b="T18"/>
                    <a:pathLst>
                      <a:path w="168" h="531">
                        <a:moveTo>
                          <a:pt x="168" y="508"/>
                        </a:moveTo>
                        <a:lnTo>
                          <a:pt x="158" y="531"/>
                        </a:lnTo>
                        <a:lnTo>
                          <a:pt x="0" y="7"/>
                        </a:lnTo>
                        <a:lnTo>
                          <a:pt x="13" y="0"/>
                        </a:lnTo>
                        <a:lnTo>
                          <a:pt x="168" y="50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12" name="Freeform 164"/>
                  <p:cNvSpPr>
                    <a:spLocks/>
                  </p:cNvSpPr>
                  <p:nvPr/>
                </p:nvSpPr>
                <p:spPr bwMode="auto">
                  <a:xfrm>
                    <a:off x="559" y="3259"/>
                    <a:ext cx="132" cy="235"/>
                  </a:xfrm>
                  <a:custGeom>
                    <a:avLst/>
                    <a:gdLst>
                      <a:gd name="T0" fmla="*/ 0 w 527"/>
                      <a:gd name="T1" fmla="*/ 0 h 939"/>
                      <a:gd name="T2" fmla="*/ 0 w 527"/>
                      <a:gd name="T3" fmla="*/ 0 h 939"/>
                      <a:gd name="T4" fmla="*/ 0 w 527"/>
                      <a:gd name="T5" fmla="*/ 0 h 939"/>
                      <a:gd name="T6" fmla="*/ 0 w 527"/>
                      <a:gd name="T7" fmla="*/ 0 h 939"/>
                      <a:gd name="T8" fmla="*/ 0 w 527"/>
                      <a:gd name="T9" fmla="*/ 0 h 939"/>
                      <a:gd name="T10" fmla="*/ 0 60000 65536"/>
                      <a:gd name="T11" fmla="*/ 0 60000 65536"/>
                      <a:gd name="T12" fmla="*/ 0 60000 65536"/>
                      <a:gd name="T13" fmla="*/ 0 60000 65536"/>
                      <a:gd name="T14" fmla="*/ 0 60000 65536"/>
                      <a:gd name="T15" fmla="*/ 0 w 527"/>
                      <a:gd name="T16" fmla="*/ 0 h 939"/>
                      <a:gd name="T17" fmla="*/ 527 w 527"/>
                      <a:gd name="T18" fmla="*/ 939 h 939"/>
                    </a:gdLst>
                    <a:ahLst/>
                    <a:cxnLst>
                      <a:cxn ang="T10">
                        <a:pos x="T0" y="T1"/>
                      </a:cxn>
                      <a:cxn ang="T11">
                        <a:pos x="T2" y="T3"/>
                      </a:cxn>
                      <a:cxn ang="T12">
                        <a:pos x="T4" y="T5"/>
                      </a:cxn>
                      <a:cxn ang="T13">
                        <a:pos x="T6" y="T7"/>
                      </a:cxn>
                      <a:cxn ang="T14">
                        <a:pos x="T8" y="T9"/>
                      </a:cxn>
                    </a:cxnLst>
                    <a:rect l="T15" t="T16" r="T17" b="T18"/>
                    <a:pathLst>
                      <a:path w="527" h="939">
                        <a:moveTo>
                          <a:pt x="5" y="0"/>
                        </a:moveTo>
                        <a:lnTo>
                          <a:pt x="514" y="814"/>
                        </a:lnTo>
                        <a:lnTo>
                          <a:pt x="527" y="939"/>
                        </a:lnTo>
                        <a:lnTo>
                          <a:pt x="0" y="104"/>
                        </a:lnTo>
                        <a:lnTo>
                          <a:pt x="5"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13" name="Freeform 165"/>
                  <p:cNvSpPr>
                    <a:spLocks/>
                  </p:cNvSpPr>
                  <p:nvPr/>
                </p:nvSpPr>
                <p:spPr bwMode="auto">
                  <a:xfrm>
                    <a:off x="561" y="3256"/>
                    <a:ext cx="128" cy="207"/>
                  </a:xfrm>
                  <a:custGeom>
                    <a:avLst/>
                    <a:gdLst>
                      <a:gd name="T0" fmla="*/ 0 w 513"/>
                      <a:gd name="T1" fmla="*/ 0 h 824"/>
                      <a:gd name="T2" fmla="*/ 0 w 513"/>
                      <a:gd name="T3" fmla="*/ 0 h 824"/>
                      <a:gd name="T4" fmla="*/ 0 w 513"/>
                      <a:gd name="T5" fmla="*/ 0 h 824"/>
                      <a:gd name="T6" fmla="*/ 0 w 513"/>
                      <a:gd name="T7" fmla="*/ 0 h 824"/>
                      <a:gd name="T8" fmla="*/ 0 w 513"/>
                      <a:gd name="T9" fmla="*/ 0 h 824"/>
                      <a:gd name="T10" fmla="*/ 0 60000 65536"/>
                      <a:gd name="T11" fmla="*/ 0 60000 65536"/>
                      <a:gd name="T12" fmla="*/ 0 60000 65536"/>
                      <a:gd name="T13" fmla="*/ 0 60000 65536"/>
                      <a:gd name="T14" fmla="*/ 0 60000 65536"/>
                      <a:gd name="T15" fmla="*/ 0 w 513"/>
                      <a:gd name="T16" fmla="*/ 0 h 824"/>
                      <a:gd name="T17" fmla="*/ 513 w 513"/>
                      <a:gd name="T18" fmla="*/ 824 h 824"/>
                    </a:gdLst>
                    <a:ahLst/>
                    <a:cxnLst>
                      <a:cxn ang="T10">
                        <a:pos x="T0" y="T1"/>
                      </a:cxn>
                      <a:cxn ang="T11">
                        <a:pos x="T2" y="T3"/>
                      </a:cxn>
                      <a:cxn ang="T12">
                        <a:pos x="T4" y="T5"/>
                      </a:cxn>
                      <a:cxn ang="T13">
                        <a:pos x="T6" y="T7"/>
                      </a:cxn>
                      <a:cxn ang="T14">
                        <a:pos x="T8" y="T9"/>
                      </a:cxn>
                    </a:cxnLst>
                    <a:rect l="T15" t="T16" r="T17" b="T18"/>
                    <a:pathLst>
                      <a:path w="513" h="824">
                        <a:moveTo>
                          <a:pt x="513" y="802"/>
                        </a:moveTo>
                        <a:lnTo>
                          <a:pt x="507" y="824"/>
                        </a:lnTo>
                        <a:lnTo>
                          <a:pt x="0" y="11"/>
                        </a:lnTo>
                        <a:lnTo>
                          <a:pt x="12" y="0"/>
                        </a:lnTo>
                        <a:lnTo>
                          <a:pt x="513" y="802"/>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14" name="Freeform 166"/>
                  <p:cNvSpPr>
                    <a:spLocks/>
                  </p:cNvSpPr>
                  <p:nvPr/>
                </p:nvSpPr>
                <p:spPr bwMode="auto">
                  <a:xfrm>
                    <a:off x="552" y="3255"/>
                    <a:ext cx="126" cy="209"/>
                  </a:xfrm>
                  <a:custGeom>
                    <a:avLst/>
                    <a:gdLst>
                      <a:gd name="T0" fmla="*/ 0 w 504"/>
                      <a:gd name="T1" fmla="*/ 0 h 836"/>
                      <a:gd name="T2" fmla="*/ 0 w 504"/>
                      <a:gd name="T3" fmla="*/ 0 h 836"/>
                      <a:gd name="T4" fmla="*/ 0 w 504"/>
                      <a:gd name="T5" fmla="*/ 0 h 836"/>
                      <a:gd name="T6" fmla="*/ 0 w 504"/>
                      <a:gd name="T7" fmla="*/ 0 h 836"/>
                      <a:gd name="T8" fmla="*/ 0 w 504"/>
                      <a:gd name="T9" fmla="*/ 0 h 836"/>
                      <a:gd name="T10" fmla="*/ 0 60000 65536"/>
                      <a:gd name="T11" fmla="*/ 0 60000 65536"/>
                      <a:gd name="T12" fmla="*/ 0 60000 65536"/>
                      <a:gd name="T13" fmla="*/ 0 60000 65536"/>
                      <a:gd name="T14" fmla="*/ 0 60000 65536"/>
                      <a:gd name="T15" fmla="*/ 0 w 504"/>
                      <a:gd name="T16" fmla="*/ 0 h 836"/>
                      <a:gd name="T17" fmla="*/ 504 w 504"/>
                      <a:gd name="T18" fmla="*/ 836 h 836"/>
                    </a:gdLst>
                    <a:ahLst/>
                    <a:cxnLst>
                      <a:cxn ang="T10">
                        <a:pos x="T0" y="T1"/>
                      </a:cxn>
                      <a:cxn ang="T11">
                        <a:pos x="T2" y="T3"/>
                      </a:cxn>
                      <a:cxn ang="T12">
                        <a:pos x="T4" y="T5"/>
                      </a:cxn>
                      <a:cxn ang="T13">
                        <a:pos x="T6" y="T7"/>
                      </a:cxn>
                      <a:cxn ang="T14">
                        <a:pos x="T8" y="T9"/>
                      </a:cxn>
                    </a:cxnLst>
                    <a:rect l="T15" t="T16" r="T17" b="T18"/>
                    <a:pathLst>
                      <a:path w="504" h="836">
                        <a:moveTo>
                          <a:pt x="504" y="0"/>
                        </a:moveTo>
                        <a:lnTo>
                          <a:pt x="503" y="21"/>
                        </a:lnTo>
                        <a:lnTo>
                          <a:pt x="0" y="836"/>
                        </a:lnTo>
                        <a:lnTo>
                          <a:pt x="5" y="811"/>
                        </a:lnTo>
                        <a:lnTo>
                          <a:pt x="504"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5115" name="Group 167"/>
                  <p:cNvGrpSpPr>
                    <a:grpSpLocks/>
                  </p:cNvGrpSpPr>
                  <p:nvPr/>
                </p:nvGrpSpPr>
                <p:grpSpPr bwMode="auto">
                  <a:xfrm>
                    <a:off x="569" y="3042"/>
                    <a:ext cx="109" cy="218"/>
                    <a:chOff x="569" y="3042"/>
                    <a:chExt cx="109" cy="218"/>
                  </a:xfrm>
                </p:grpSpPr>
                <p:sp>
                  <p:nvSpPr>
                    <p:cNvPr id="85132" name="Freeform 168"/>
                    <p:cNvSpPr>
                      <a:spLocks/>
                    </p:cNvSpPr>
                    <p:nvPr/>
                  </p:nvSpPr>
                  <p:spPr bwMode="auto">
                    <a:xfrm>
                      <a:off x="569" y="3042"/>
                      <a:ext cx="108" cy="185"/>
                    </a:xfrm>
                    <a:custGeom>
                      <a:avLst/>
                      <a:gdLst>
                        <a:gd name="T0" fmla="*/ 0 w 432"/>
                        <a:gd name="T1" fmla="*/ 0 h 740"/>
                        <a:gd name="T2" fmla="*/ 0 w 432"/>
                        <a:gd name="T3" fmla="*/ 0 h 740"/>
                        <a:gd name="T4" fmla="*/ 0 w 432"/>
                        <a:gd name="T5" fmla="*/ 0 h 740"/>
                        <a:gd name="T6" fmla="*/ 0 w 432"/>
                        <a:gd name="T7" fmla="*/ 0 h 740"/>
                        <a:gd name="T8" fmla="*/ 0 w 432"/>
                        <a:gd name="T9" fmla="*/ 0 h 740"/>
                        <a:gd name="T10" fmla="*/ 0 60000 65536"/>
                        <a:gd name="T11" fmla="*/ 0 60000 65536"/>
                        <a:gd name="T12" fmla="*/ 0 60000 65536"/>
                        <a:gd name="T13" fmla="*/ 0 60000 65536"/>
                        <a:gd name="T14" fmla="*/ 0 60000 65536"/>
                        <a:gd name="T15" fmla="*/ 0 w 432"/>
                        <a:gd name="T16" fmla="*/ 0 h 740"/>
                        <a:gd name="T17" fmla="*/ 432 w 432"/>
                        <a:gd name="T18" fmla="*/ 740 h 740"/>
                      </a:gdLst>
                      <a:ahLst/>
                      <a:cxnLst>
                        <a:cxn ang="T10">
                          <a:pos x="T0" y="T1"/>
                        </a:cxn>
                        <a:cxn ang="T11">
                          <a:pos x="T2" y="T3"/>
                        </a:cxn>
                        <a:cxn ang="T12">
                          <a:pos x="T4" y="T5"/>
                        </a:cxn>
                        <a:cxn ang="T13">
                          <a:pos x="T6" y="T7"/>
                        </a:cxn>
                        <a:cxn ang="T14">
                          <a:pos x="T8" y="T9"/>
                        </a:cxn>
                      </a:cxnLst>
                      <a:rect l="T15" t="T16" r="T17" b="T18"/>
                      <a:pathLst>
                        <a:path w="432" h="740">
                          <a:moveTo>
                            <a:pt x="7" y="0"/>
                          </a:moveTo>
                          <a:lnTo>
                            <a:pt x="0" y="9"/>
                          </a:lnTo>
                          <a:lnTo>
                            <a:pt x="425" y="740"/>
                          </a:lnTo>
                          <a:lnTo>
                            <a:pt x="432" y="730"/>
                          </a:lnTo>
                          <a:lnTo>
                            <a:pt x="7"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33" name="Freeform 169"/>
                    <p:cNvSpPr>
                      <a:spLocks/>
                    </p:cNvSpPr>
                    <p:nvPr/>
                  </p:nvSpPr>
                  <p:spPr bwMode="auto">
                    <a:xfrm>
                      <a:off x="569" y="3044"/>
                      <a:ext cx="109" cy="216"/>
                    </a:xfrm>
                    <a:custGeom>
                      <a:avLst/>
                      <a:gdLst>
                        <a:gd name="T0" fmla="*/ 0 w 438"/>
                        <a:gd name="T1" fmla="*/ 0 h 862"/>
                        <a:gd name="T2" fmla="*/ 0 w 438"/>
                        <a:gd name="T3" fmla="*/ 0 h 862"/>
                        <a:gd name="T4" fmla="*/ 0 w 438"/>
                        <a:gd name="T5" fmla="*/ 0 h 862"/>
                        <a:gd name="T6" fmla="*/ 0 w 438"/>
                        <a:gd name="T7" fmla="*/ 0 h 862"/>
                        <a:gd name="T8" fmla="*/ 0 w 438"/>
                        <a:gd name="T9" fmla="*/ 0 h 862"/>
                        <a:gd name="T10" fmla="*/ 0 60000 65536"/>
                        <a:gd name="T11" fmla="*/ 0 60000 65536"/>
                        <a:gd name="T12" fmla="*/ 0 60000 65536"/>
                        <a:gd name="T13" fmla="*/ 0 60000 65536"/>
                        <a:gd name="T14" fmla="*/ 0 60000 65536"/>
                        <a:gd name="T15" fmla="*/ 0 w 438"/>
                        <a:gd name="T16" fmla="*/ 0 h 862"/>
                        <a:gd name="T17" fmla="*/ 438 w 438"/>
                        <a:gd name="T18" fmla="*/ 862 h 862"/>
                      </a:gdLst>
                      <a:ahLst/>
                      <a:cxnLst>
                        <a:cxn ang="T10">
                          <a:pos x="T0" y="T1"/>
                        </a:cxn>
                        <a:cxn ang="T11">
                          <a:pos x="T2" y="T3"/>
                        </a:cxn>
                        <a:cxn ang="T12">
                          <a:pos x="T4" y="T5"/>
                        </a:cxn>
                        <a:cxn ang="T13">
                          <a:pos x="T6" y="T7"/>
                        </a:cxn>
                        <a:cxn ang="T14">
                          <a:pos x="T8" y="T9"/>
                        </a:cxn>
                      </a:cxnLst>
                      <a:rect l="T15" t="T16" r="T17" b="T18"/>
                      <a:pathLst>
                        <a:path w="438" h="862">
                          <a:moveTo>
                            <a:pt x="2" y="0"/>
                          </a:moveTo>
                          <a:lnTo>
                            <a:pt x="427" y="731"/>
                          </a:lnTo>
                          <a:lnTo>
                            <a:pt x="438" y="862"/>
                          </a:lnTo>
                          <a:lnTo>
                            <a:pt x="0" y="104"/>
                          </a:lnTo>
                          <a:lnTo>
                            <a:pt x="2"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5116" name="Freeform 170"/>
                  <p:cNvSpPr>
                    <a:spLocks/>
                  </p:cNvSpPr>
                  <p:nvPr/>
                </p:nvSpPr>
                <p:spPr bwMode="auto">
                  <a:xfrm>
                    <a:off x="551" y="3259"/>
                    <a:ext cx="130" cy="235"/>
                  </a:xfrm>
                  <a:custGeom>
                    <a:avLst/>
                    <a:gdLst>
                      <a:gd name="T0" fmla="*/ 0 w 516"/>
                      <a:gd name="T1" fmla="*/ 0 h 938"/>
                      <a:gd name="T2" fmla="*/ 0 w 516"/>
                      <a:gd name="T3" fmla="*/ 0 h 938"/>
                      <a:gd name="T4" fmla="*/ 0 w 516"/>
                      <a:gd name="T5" fmla="*/ 0 h 938"/>
                      <a:gd name="T6" fmla="*/ 0 w 516"/>
                      <a:gd name="T7" fmla="*/ 0 h 938"/>
                      <a:gd name="T8" fmla="*/ 0 w 516"/>
                      <a:gd name="T9" fmla="*/ 0 h 938"/>
                      <a:gd name="T10" fmla="*/ 0 60000 65536"/>
                      <a:gd name="T11" fmla="*/ 0 60000 65536"/>
                      <a:gd name="T12" fmla="*/ 0 60000 65536"/>
                      <a:gd name="T13" fmla="*/ 0 60000 65536"/>
                      <a:gd name="T14" fmla="*/ 0 60000 65536"/>
                      <a:gd name="T15" fmla="*/ 0 w 516"/>
                      <a:gd name="T16" fmla="*/ 0 h 938"/>
                      <a:gd name="T17" fmla="*/ 516 w 516"/>
                      <a:gd name="T18" fmla="*/ 938 h 938"/>
                    </a:gdLst>
                    <a:ahLst/>
                    <a:cxnLst>
                      <a:cxn ang="T10">
                        <a:pos x="T0" y="T1"/>
                      </a:cxn>
                      <a:cxn ang="T11">
                        <a:pos x="T2" y="T3"/>
                      </a:cxn>
                      <a:cxn ang="T12">
                        <a:pos x="T4" y="T5"/>
                      </a:cxn>
                      <a:cxn ang="T13">
                        <a:pos x="T6" y="T7"/>
                      </a:cxn>
                      <a:cxn ang="T14">
                        <a:pos x="T8" y="T9"/>
                      </a:cxn>
                    </a:cxnLst>
                    <a:rect l="T15" t="T16" r="T17" b="T18"/>
                    <a:pathLst>
                      <a:path w="516" h="938">
                        <a:moveTo>
                          <a:pt x="507" y="0"/>
                        </a:moveTo>
                        <a:lnTo>
                          <a:pt x="3" y="820"/>
                        </a:lnTo>
                        <a:lnTo>
                          <a:pt x="0" y="938"/>
                        </a:lnTo>
                        <a:lnTo>
                          <a:pt x="516" y="100"/>
                        </a:lnTo>
                        <a:lnTo>
                          <a:pt x="507"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17" name="Freeform 171"/>
                  <p:cNvSpPr>
                    <a:spLocks/>
                  </p:cNvSpPr>
                  <p:nvPr/>
                </p:nvSpPr>
                <p:spPr bwMode="auto">
                  <a:xfrm>
                    <a:off x="550" y="3257"/>
                    <a:ext cx="128" cy="208"/>
                  </a:xfrm>
                  <a:custGeom>
                    <a:avLst/>
                    <a:gdLst>
                      <a:gd name="T0" fmla="*/ 0 w 512"/>
                      <a:gd name="T1" fmla="*/ 0 h 833"/>
                      <a:gd name="T2" fmla="*/ 0 w 512"/>
                      <a:gd name="T3" fmla="*/ 0 h 833"/>
                      <a:gd name="T4" fmla="*/ 0 w 512"/>
                      <a:gd name="T5" fmla="*/ 0 h 833"/>
                      <a:gd name="T6" fmla="*/ 0 w 512"/>
                      <a:gd name="T7" fmla="*/ 0 h 833"/>
                      <a:gd name="T8" fmla="*/ 0 w 512"/>
                      <a:gd name="T9" fmla="*/ 0 h 833"/>
                      <a:gd name="T10" fmla="*/ 0 60000 65536"/>
                      <a:gd name="T11" fmla="*/ 0 60000 65536"/>
                      <a:gd name="T12" fmla="*/ 0 60000 65536"/>
                      <a:gd name="T13" fmla="*/ 0 60000 65536"/>
                      <a:gd name="T14" fmla="*/ 0 60000 65536"/>
                      <a:gd name="T15" fmla="*/ 0 w 512"/>
                      <a:gd name="T16" fmla="*/ 0 h 833"/>
                      <a:gd name="T17" fmla="*/ 512 w 512"/>
                      <a:gd name="T18" fmla="*/ 833 h 833"/>
                    </a:gdLst>
                    <a:ahLst/>
                    <a:cxnLst>
                      <a:cxn ang="T10">
                        <a:pos x="T0" y="T1"/>
                      </a:cxn>
                      <a:cxn ang="T11">
                        <a:pos x="T2" y="T3"/>
                      </a:cxn>
                      <a:cxn ang="T12">
                        <a:pos x="T4" y="T5"/>
                      </a:cxn>
                      <a:cxn ang="T13">
                        <a:pos x="T6" y="T7"/>
                      </a:cxn>
                      <a:cxn ang="T14">
                        <a:pos x="T8" y="T9"/>
                      </a:cxn>
                    </a:cxnLst>
                    <a:rect l="T15" t="T16" r="T17" b="T18"/>
                    <a:pathLst>
                      <a:path w="512" h="833">
                        <a:moveTo>
                          <a:pt x="512" y="17"/>
                        </a:moveTo>
                        <a:lnTo>
                          <a:pt x="501" y="0"/>
                        </a:lnTo>
                        <a:lnTo>
                          <a:pt x="0" y="814"/>
                        </a:lnTo>
                        <a:lnTo>
                          <a:pt x="5" y="833"/>
                        </a:lnTo>
                        <a:lnTo>
                          <a:pt x="512" y="17"/>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5118" name="Group 172"/>
                  <p:cNvGrpSpPr>
                    <a:grpSpLocks/>
                  </p:cNvGrpSpPr>
                  <p:nvPr/>
                </p:nvGrpSpPr>
                <p:grpSpPr bwMode="auto">
                  <a:xfrm>
                    <a:off x="667" y="3018"/>
                    <a:ext cx="36" cy="483"/>
                    <a:chOff x="667" y="3018"/>
                    <a:chExt cx="36" cy="483"/>
                  </a:xfrm>
                </p:grpSpPr>
                <p:sp>
                  <p:nvSpPr>
                    <p:cNvPr id="85130" name="Freeform 173"/>
                    <p:cNvSpPr>
                      <a:spLocks/>
                    </p:cNvSpPr>
                    <p:nvPr/>
                  </p:nvSpPr>
                  <p:spPr bwMode="auto">
                    <a:xfrm>
                      <a:off x="667" y="3023"/>
                      <a:ext cx="25" cy="478"/>
                    </a:xfrm>
                    <a:custGeom>
                      <a:avLst/>
                      <a:gdLst>
                        <a:gd name="T0" fmla="*/ 0 w 102"/>
                        <a:gd name="T1" fmla="*/ 0 h 1913"/>
                        <a:gd name="T2" fmla="*/ 0 w 102"/>
                        <a:gd name="T3" fmla="*/ 0 h 1913"/>
                        <a:gd name="T4" fmla="*/ 0 w 102"/>
                        <a:gd name="T5" fmla="*/ 0 h 1913"/>
                        <a:gd name="T6" fmla="*/ 0 w 102"/>
                        <a:gd name="T7" fmla="*/ 0 h 1913"/>
                        <a:gd name="T8" fmla="*/ 0 w 102"/>
                        <a:gd name="T9" fmla="*/ 0 h 1913"/>
                        <a:gd name="T10" fmla="*/ 0 60000 65536"/>
                        <a:gd name="T11" fmla="*/ 0 60000 65536"/>
                        <a:gd name="T12" fmla="*/ 0 60000 65536"/>
                        <a:gd name="T13" fmla="*/ 0 60000 65536"/>
                        <a:gd name="T14" fmla="*/ 0 60000 65536"/>
                        <a:gd name="T15" fmla="*/ 0 w 102"/>
                        <a:gd name="T16" fmla="*/ 0 h 1913"/>
                        <a:gd name="T17" fmla="*/ 102 w 102"/>
                        <a:gd name="T18" fmla="*/ 1913 h 1913"/>
                      </a:gdLst>
                      <a:ahLst/>
                      <a:cxnLst>
                        <a:cxn ang="T10">
                          <a:pos x="T0" y="T1"/>
                        </a:cxn>
                        <a:cxn ang="T11">
                          <a:pos x="T2" y="T3"/>
                        </a:cxn>
                        <a:cxn ang="T12">
                          <a:pos x="T4" y="T5"/>
                        </a:cxn>
                        <a:cxn ang="T13">
                          <a:pos x="T6" y="T7"/>
                        </a:cxn>
                        <a:cxn ang="T14">
                          <a:pos x="T8" y="T9"/>
                        </a:cxn>
                      </a:cxnLst>
                      <a:rect l="T15" t="T16" r="T17" b="T18"/>
                      <a:pathLst>
                        <a:path w="102" h="1913">
                          <a:moveTo>
                            <a:pt x="36" y="0"/>
                          </a:moveTo>
                          <a:lnTo>
                            <a:pt x="102" y="1913"/>
                          </a:lnTo>
                          <a:lnTo>
                            <a:pt x="67" y="1913"/>
                          </a:lnTo>
                          <a:lnTo>
                            <a:pt x="0" y="0"/>
                          </a:lnTo>
                          <a:lnTo>
                            <a:pt x="36"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31" name="Freeform 174"/>
                    <p:cNvSpPr>
                      <a:spLocks/>
                    </p:cNvSpPr>
                    <p:nvPr/>
                  </p:nvSpPr>
                  <p:spPr bwMode="auto">
                    <a:xfrm>
                      <a:off x="674" y="3018"/>
                      <a:ext cx="29" cy="483"/>
                    </a:xfrm>
                    <a:custGeom>
                      <a:avLst/>
                      <a:gdLst>
                        <a:gd name="T0" fmla="*/ 0 w 116"/>
                        <a:gd name="T1" fmla="*/ 0 h 1931"/>
                        <a:gd name="T2" fmla="*/ 0 w 116"/>
                        <a:gd name="T3" fmla="*/ 0 h 1931"/>
                        <a:gd name="T4" fmla="*/ 0 w 116"/>
                        <a:gd name="T5" fmla="*/ 0 h 1931"/>
                        <a:gd name="T6" fmla="*/ 0 w 116"/>
                        <a:gd name="T7" fmla="*/ 0 h 1931"/>
                        <a:gd name="T8" fmla="*/ 0 w 116"/>
                        <a:gd name="T9" fmla="*/ 0 h 1931"/>
                        <a:gd name="T10" fmla="*/ 0 60000 65536"/>
                        <a:gd name="T11" fmla="*/ 0 60000 65536"/>
                        <a:gd name="T12" fmla="*/ 0 60000 65536"/>
                        <a:gd name="T13" fmla="*/ 0 60000 65536"/>
                        <a:gd name="T14" fmla="*/ 0 60000 65536"/>
                        <a:gd name="T15" fmla="*/ 0 w 116"/>
                        <a:gd name="T16" fmla="*/ 0 h 1931"/>
                        <a:gd name="T17" fmla="*/ 116 w 116"/>
                        <a:gd name="T18" fmla="*/ 1931 h 1931"/>
                      </a:gdLst>
                      <a:ahLst/>
                      <a:cxnLst>
                        <a:cxn ang="T10">
                          <a:pos x="T0" y="T1"/>
                        </a:cxn>
                        <a:cxn ang="T11">
                          <a:pos x="T2" y="T3"/>
                        </a:cxn>
                        <a:cxn ang="T12">
                          <a:pos x="T4" y="T5"/>
                        </a:cxn>
                        <a:cxn ang="T13">
                          <a:pos x="T6" y="T7"/>
                        </a:cxn>
                        <a:cxn ang="T14">
                          <a:pos x="T8" y="T9"/>
                        </a:cxn>
                      </a:cxnLst>
                      <a:rect l="T15" t="T16" r="T17" b="T18"/>
                      <a:pathLst>
                        <a:path w="116" h="1931">
                          <a:moveTo>
                            <a:pt x="49" y="0"/>
                          </a:moveTo>
                          <a:lnTo>
                            <a:pt x="116" y="1931"/>
                          </a:lnTo>
                          <a:lnTo>
                            <a:pt x="65" y="1931"/>
                          </a:lnTo>
                          <a:lnTo>
                            <a:pt x="0" y="0"/>
                          </a:lnTo>
                          <a:lnTo>
                            <a:pt x="49"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119" name="Group 175"/>
                  <p:cNvGrpSpPr>
                    <a:grpSpLocks/>
                  </p:cNvGrpSpPr>
                  <p:nvPr/>
                </p:nvGrpSpPr>
                <p:grpSpPr bwMode="auto">
                  <a:xfrm>
                    <a:off x="630" y="3041"/>
                    <a:ext cx="27" cy="463"/>
                    <a:chOff x="630" y="3041"/>
                    <a:chExt cx="27" cy="463"/>
                  </a:xfrm>
                </p:grpSpPr>
                <p:sp>
                  <p:nvSpPr>
                    <p:cNvPr id="85128" name="Freeform 176"/>
                    <p:cNvSpPr>
                      <a:spLocks/>
                    </p:cNvSpPr>
                    <p:nvPr/>
                  </p:nvSpPr>
                  <p:spPr bwMode="auto">
                    <a:xfrm>
                      <a:off x="630" y="3041"/>
                      <a:ext cx="27" cy="463"/>
                    </a:xfrm>
                    <a:custGeom>
                      <a:avLst/>
                      <a:gdLst>
                        <a:gd name="T0" fmla="*/ 0 w 109"/>
                        <a:gd name="T1" fmla="*/ 0 h 1856"/>
                        <a:gd name="T2" fmla="*/ 0 w 109"/>
                        <a:gd name="T3" fmla="*/ 0 h 1856"/>
                        <a:gd name="T4" fmla="*/ 0 w 109"/>
                        <a:gd name="T5" fmla="*/ 0 h 1856"/>
                        <a:gd name="T6" fmla="*/ 0 w 109"/>
                        <a:gd name="T7" fmla="*/ 0 h 1856"/>
                        <a:gd name="T8" fmla="*/ 0 w 109"/>
                        <a:gd name="T9" fmla="*/ 0 h 1856"/>
                        <a:gd name="T10" fmla="*/ 0 60000 65536"/>
                        <a:gd name="T11" fmla="*/ 0 60000 65536"/>
                        <a:gd name="T12" fmla="*/ 0 60000 65536"/>
                        <a:gd name="T13" fmla="*/ 0 60000 65536"/>
                        <a:gd name="T14" fmla="*/ 0 60000 65536"/>
                        <a:gd name="T15" fmla="*/ 0 w 109"/>
                        <a:gd name="T16" fmla="*/ 0 h 1856"/>
                        <a:gd name="T17" fmla="*/ 109 w 109"/>
                        <a:gd name="T18" fmla="*/ 1856 h 1856"/>
                      </a:gdLst>
                      <a:ahLst/>
                      <a:cxnLst>
                        <a:cxn ang="T10">
                          <a:pos x="T0" y="T1"/>
                        </a:cxn>
                        <a:cxn ang="T11">
                          <a:pos x="T2" y="T3"/>
                        </a:cxn>
                        <a:cxn ang="T12">
                          <a:pos x="T4" y="T5"/>
                        </a:cxn>
                        <a:cxn ang="T13">
                          <a:pos x="T6" y="T7"/>
                        </a:cxn>
                        <a:cxn ang="T14">
                          <a:pos x="T8" y="T9"/>
                        </a:cxn>
                      </a:cxnLst>
                      <a:rect l="T15" t="T16" r="T17" b="T18"/>
                      <a:pathLst>
                        <a:path w="109" h="1856">
                          <a:moveTo>
                            <a:pt x="0" y="1856"/>
                          </a:moveTo>
                          <a:lnTo>
                            <a:pt x="109" y="1856"/>
                          </a:lnTo>
                          <a:lnTo>
                            <a:pt x="109" y="0"/>
                          </a:lnTo>
                          <a:lnTo>
                            <a:pt x="1" y="0"/>
                          </a:lnTo>
                          <a:lnTo>
                            <a:pt x="0" y="1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29" name="Freeform 177"/>
                    <p:cNvSpPr>
                      <a:spLocks/>
                    </p:cNvSpPr>
                    <p:nvPr/>
                  </p:nvSpPr>
                  <p:spPr bwMode="auto">
                    <a:xfrm>
                      <a:off x="634" y="3041"/>
                      <a:ext cx="6" cy="463"/>
                    </a:xfrm>
                    <a:custGeom>
                      <a:avLst/>
                      <a:gdLst>
                        <a:gd name="T0" fmla="*/ 0 w 21"/>
                        <a:gd name="T1" fmla="*/ 0 h 1852"/>
                        <a:gd name="T2" fmla="*/ 0 w 21"/>
                        <a:gd name="T3" fmla="*/ 0 h 1852"/>
                        <a:gd name="T4" fmla="*/ 0 w 21"/>
                        <a:gd name="T5" fmla="*/ 0 h 1852"/>
                        <a:gd name="T6" fmla="*/ 0 w 21"/>
                        <a:gd name="T7" fmla="*/ 0 h 1852"/>
                        <a:gd name="T8" fmla="*/ 0 w 21"/>
                        <a:gd name="T9" fmla="*/ 0 h 1852"/>
                        <a:gd name="T10" fmla="*/ 0 60000 65536"/>
                        <a:gd name="T11" fmla="*/ 0 60000 65536"/>
                        <a:gd name="T12" fmla="*/ 0 60000 65536"/>
                        <a:gd name="T13" fmla="*/ 0 60000 65536"/>
                        <a:gd name="T14" fmla="*/ 0 60000 65536"/>
                        <a:gd name="T15" fmla="*/ 0 w 21"/>
                        <a:gd name="T16" fmla="*/ 0 h 1852"/>
                        <a:gd name="T17" fmla="*/ 21 w 21"/>
                        <a:gd name="T18" fmla="*/ 1852 h 1852"/>
                      </a:gdLst>
                      <a:ahLst/>
                      <a:cxnLst>
                        <a:cxn ang="T10">
                          <a:pos x="T0" y="T1"/>
                        </a:cxn>
                        <a:cxn ang="T11">
                          <a:pos x="T2" y="T3"/>
                        </a:cxn>
                        <a:cxn ang="T12">
                          <a:pos x="T4" y="T5"/>
                        </a:cxn>
                        <a:cxn ang="T13">
                          <a:pos x="T6" y="T7"/>
                        </a:cxn>
                        <a:cxn ang="T14">
                          <a:pos x="T8" y="T9"/>
                        </a:cxn>
                      </a:cxnLst>
                      <a:rect l="T15" t="T16" r="T17" b="T18"/>
                      <a:pathLst>
                        <a:path w="21" h="1852">
                          <a:moveTo>
                            <a:pt x="0" y="10"/>
                          </a:moveTo>
                          <a:lnTo>
                            <a:pt x="0" y="1852"/>
                          </a:lnTo>
                          <a:lnTo>
                            <a:pt x="21" y="1852"/>
                          </a:lnTo>
                          <a:lnTo>
                            <a:pt x="21" y="0"/>
                          </a:lnTo>
                          <a:lnTo>
                            <a:pt x="0"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5120" name="Freeform 178"/>
                  <p:cNvSpPr>
                    <a:spLocks/>
                  </p:cNvSpPr>
                  <p:nvPr/>
                </p:nvSpPr>
                <p:spPr bwMode="auto">
                  <a:xfrm>
                    <a:off x="604" y="3054"/>
                    <a:ext cx="106" cy="181"/>
                  </a:xfrm>
                  <a:custGeom>
                    <a:avLst/>
                    <a:gdLst>
                      <a:gd name="T0" fmla="*/ 0 w 424"/>
                      <a:gd name="T1" fmla="*/ 0 h 721"/>
                      <a:gd name="T2" fmla="*/ 0 w 424"/>
                      <a:gd name="T3" fmla="*/ 0 h 721"/>
                      <a:gd name="T4" fmla="*/ 0 w 424"/>
                      <a:gd name="T5" fmla="*/ 0 h 721"/>
                      <a:gd name="T6" fmla="*/ 0 w 424"/>
                      <a:gd name="T7" fmla="*/ 0 h 721"/>
                      <a:gd name="T8" fmla="*/ 0 w 424"/>
                      <a:gd name="T9" fmla="*/ 0 h 721"/>
                      <a:gd name="T10" fmla="*/ 0 60000 65536"/>
                      <a:gd name="T11" fmla="*/ 0 60000 65536"/>
                      <a:gd name="T12" fmla="*/ 0 60000 65536"/>
                      <a:gd name="T13" fmla="*/ 0 60000 65536"/>
                      <a:gd name="T14" fmla="*/ 0 60000 65536"/>
                      <a:gd name="T15" fmla="*/ 0 w 424"/>
                      <a:gd name="T16" fmla="*/ 0 h 721"/>
                      <a:gd name="T17" fmla="*/ 424 w 424"/>
                      <a:gd name="T18" fmla="*/ 721 h 721"/>
                    </a:gdLst>
                    <a:ahLst/>
                    <a:cxnLst>
                      <a:cxn ang="T10">
                        <a:pos x="T0" y="T1"/>
                      </a:cxn>
                      <a:cxn ang="T11">
                        <a:pos x="T2" y="T3"/>
                      </a:cxn>
                      <a:cxn ang="T12">
                        <a:pos x="T4" y="T5"/>
                      </a:cxn>
                      <a:cxn ang="T13">
                        <a:pos x="T6" y="T7"/>
                      </a:cxn>
                      <a:cxn ang="T14">
                        <a:pos x="T8" y="T9"/>
                      </a:cxn>
                    </a:cxnLst>
                    <a:rect l="T15" t="T16" r="T17" b="T18"/>
                    <a:pathLst>
                      <a:path w="424" h="721">
                        <a:moveTo>
                          <a:pt x="418" y="0"/>
                        </a:moveTo>
                        <a:lnTo>
                          <a:pt x="424" y="9"/>
                        </a:lnTo>
                        <a:lnTo>
                          <a:pt x="7" y="721"/>
                        </a:lnTo>
                        <a:lnTo>
                          <a:pt x="0" y="713"/>
                        </a:lnTo>
                        <a:lnTo>
                          <a:pt x="418"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5121" name="Group 179"/>
                  <p:cNvGrpSpPr>
                    <a:grpSpLocks/>
                  </p:cNvGrpSpPr>
                  <p:nvPr/>
                </p:nvGrpSpPr>
                <p:grpSpPr bwMode="auto">
                  <a:xfrm>
                    <a:off x="546" y="3270"/>
                    <a:ext cx="49" cy="214"/>
                    <a:chOff x="546" y="3270"/>
                    <a:chExt cx="49" cy="214"/>
                  </a:xfrm>
                </p:grpSpPr>
                <p:sp>
                  <p:nvSpPr>
                    <p:cNvPr id="85126" name="Freeform 180"/>
                    <p:cNvSpPr>
                      <a:spLocks/>
                    </p:cNvSpPr>
                    <p:nvPr/>
                  </p:nvSpPr>
                  <p:spPr bwMode="auto">
                    <a:xfrm>
                      <a:off x="546" y="3270"/>
                      <a:ext cx="48" cy="211"/>
                    </a:xfrm>
                    <a:custGeom>
                      <a:avLst/>
                      <a:gdLst>
                        <a:gd name="T0" fmla="*/ 0 w 190"/>
                        <a:gd name="T1" fmla="*/ 0 h 842"/>
                        <a:gd name="T2" fmla="*/ 0 w 190"/>
                        <a:gd name="T3" fmla="*/ 0 h 842"/>
                        <a:gd name="T4" fmla="*/ 0 w 190"/>
                        <a:gd name="T5" fmla="*/ 0 h 842"/>
                        <a:gd name="T6" fmla="*/ 0 w 190"/>
                        <a:gd name="T7" fmla="*/ 0 h 842"/>
                        <a:gd name="T8" fmla="*/ 0 w 190"/>
                        <a:gd name="T9" fmla="*/ 0 h 842"/>
                        <a:gd name="T10" fmla="*/ 0 60000 65536"/>
                        <a:gd name="T11" fmla="*/ 0 60000 65536"/>
                        <a:gd name="T12" fmla="*/ 0 60000 65536"/>
                        <a:gd name="T13" fmla="*/ 0 60000 65536"/>
                        <a:gd name="T14" fmla="*/ 0 60000 65536"/>
                        <a:gd name="T15" fmla="*/ 0 w 190"/>
                        <a:gd name="T16" fmla="*/ 0 h 842"/>
                        <a:gd name="T17" fmla="*/ 190 w 190"/>
                        <a:gd name="T18" fmla="*/ 842 h 842"/>
                      </a:gdLst>
                      <a:ahLst/>
                      <a:cxnLst>
                        <a:cxn ang="T10">
                          <a:pos x="T0" y="T1"/>
                        </a:cxn>
                        <a:cxn ang="T11">
                          <a:pos x="T2" y="T3"/>
                        </a:cxn>
                        <a:cxn ang="T12">
                          <a:pos x="T4" y="T5"/>
                        </a:cxn>
                        <a:cxn ang="T13">
                          <a:pos x="T6" y="T7"/>
                        </a:cxn>
                        <a:cxn ang="T14">
                          <a:pos x="T8" y="T9"/>
                        </a:cxn>
                      </a:cxnLst>
                      <a:rect l="T15" t="T16" r="T17" b="T18"/>
                      <a:pathLst>
                        <a:path w="190" h="842">
                          <a:moveTo>
                            <a:pt x="0" y="842"/>
                          </a:moveTo>
                          <a:lnTo>
                            <a:pt x="7" y="689"/>
                          </a:lnTo>
                          <a:lnTo>
                            <a:pt x="190" y="0"/>
                          </a:lnTo>
                          <a:lnTo>
                            <a:pt x="185" y="160"/>
                          </a:lnTo>
                          <a:lnTo>
                            <a:pt x="0" y="84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27" name="Freeform 181"/>
                    <p:cNvSpPr>
                      <a:spLocks/>
                    </p:cNvSpPr>
                    <p:nvPr/>
                  </p:nvSpPr>
                  <p:spPr bwMode="auto">
                    <a:xfrm>
                      <a:off x="546" y="3311"/>
                      <a:ext cx="49" cy="173"/>
                    </a:xfrm>
                    <a:custGeom>
                      <a:avLst/>
                      <a:gdLst>
                        <a:gd name="T0" fmla="*/ 0 w 198"/>
                        <a:gd name="T1" fmla="*/ 0 h 690"/>
                        <a:gd name="T2" fmla="*/ 0 w 198"/>
                        <a:gd name="T3" fmla="*/ 0 h 690"/>
                        <a:gd name="T4" fmla="*/ 0 w 198"/>
                        <a:gd name="T5" fmla="*/ 0 h 690"/>
                        <a:gd name="T6" fmla="*/ 0 w 198"/>
                        <a:gd name="T7" fmla="*/ 0 h 690"/>
                        <a:gd name="T8" fmla="*/ 0 w 198"/>
                        <a:gd name="T9" fmla="*/ 0 h 690"/>
                        <a:gd name="T10" fmla="*/ 0 60000 65536"/>
                        <a:gd name="T11" fmla="*/ 0 60000 65536"/>
                        <a:gd name="T12" fmla="*/ 0 60000 65536"/>
                        <a:gd name="T13" fmla="*/ 0 60000 65536"/>
                        <a:gd name="T14" fmla="*/ 0 60000 65536"/>
                        <a:gd name="T15" fmla="*/ 0 w 198"/>
                        <a:gd name="T16" fmla="*/ 0 h 690"/>
                        <a:gd name="T17" fmla="*/ 198 w 198"/>
                        <a:gd name="T18" fmla="*/ 690 h 690"/>
                      </a:gdLst>
                      <a:ahLst/>
                      <a:cxnLst>
                        <a:cxn ang="T10">
                          <a:pos x="T0" y="T1"/>
                        </a:cxn>
                        <a:cxn ang="T11">
                          <a:pos x="T2" y="T3"/>
                        </a:cxn>
                        <a:cxn ang="T12">
                          <a:pos x="T4" y="T5"/>
                        </a:cxn>
                        <a:cxn ang="T13">
                          <a:pos x="T6" y="T7"/>
                        </a:cxn>
                        <a:cxn ang="T14">
                          <a:pos x="T8" y="T9"/>
                        </a:cxn>
                      </a:cxnLst>
                      <a:rect l="T15" t="T16" r="T17" b="T18"/>
                      <a:pathLst>
                        <a:path w="198" h="690">
                          <a:moveTo>
                            <a:pt x="0" y="679"/>
                          </a:moveTo>
                          <a:lnTo>
                            <a:pt x="16" y="690"/>
                          </a:lnTo>
                          <a:lnTo>
                            <a:pt x="198" y="10"/>
                          </a:lnTo>
                          <a:lnTo>
                            <a:pt x="187" y="0"/>
                          </a:lnTo>
                          <a:lnTo>
                            <a:pt x="0" y="67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122" name="Group 182"/>
                  <p:cNvGrpSpPr>
                    <a:grpSpLocks/>
                  </p:cNvGrpSpPr>
                  <p:nvPr/>
                </p:nvGrpSpPr>
                <p:grpSpPr bwMode="auto">
                  <a:xfrm>
                    <a:off x="573" y="3014"/>
                    <a:ext cx="26" cy="247"/>
                    <a:chOff x="573" y="3014"/>
                    <a:chExt cx="26" cy="247"/>
                  </a:xfrm>
                </p:grpSpPr>
                <p:sp>
                  <p:nvSpPr>
                    <p:cNvPr id="85124" name="Freeform 183"/>
                    <p:cNvSpPr>
                      <a:spLocks/>
                    </p:cNvSpPr>
                    <p:nvPr/>
                  </p:nvSpPr>
                  <p:spPr bwMode="auto">
                    <a:xfrm>
                      <a:off x="573" y="3015"/>
                      <a:ext cx="23" cy="246"/>
                    </a:xfrm>
                    <a:custGeom>
                      <a:avLst/>
                      <a:gdLst>
                        <a:gd name="T0" fmla="*/ 0 w 93"/>
                        <a:gd name="T1" fmla="*/ 0 h 986"/>
                        <a:gd name="T2" fmla="*/ 0 w 93"/>
                        <a:gd name="T3" fmla="*/ 0 h 986"/>
                        <a:gd name="T4" fmla="*/ 0 w 93"/>
                        <a:gd name="T5" fmla="*/ 0 h 986"/>
                        <a:gd name="T6" fmla="*/ 0 w 93"/>
                        <a:gd name="T7" fmla="*/ 0 h 986"/>
                        <a:gd name="T8" fmla="*/ 0 w 93"/>
                        <a:gd name="T9" fmla="*/ 0 h 986"/>
                        <a:gd name="T10" fmla="*/ 0 60000 65536"/>
                        <a:gd name="T11" fmla="*/ 0 60000 65536"/>
                        <a:gd name="T12" fmla="*/ 0 60000 65536"/>
                        <a:gd name="T13" fmla="*/ 0 60000 65536"/>
                        <a:gd name="T14" fmla="*/ 0 60000 65536"/>
                        <a:gd name="T15" fmla="*/ 0 w 93"/>
                        <a:gd name="T16" fmla="*/ 0 h 986"/>
                        <a:gd name="T17" fmla="*/ 93 w 93"/>
                        <a:gd name="T18" fmla="*/ 986 h 986"/>
                      </a:gdLst>
                      <a:ahLst/>
                      <a:cxnLst>
                        <a:cxn ang="T10">
                          <a:pos x="T0" y="T1"/>
                        </a:cxn>
                        <a:cxn ang="T11">
                          <a:pos x="T2" y="T3"/>
                        </a:cxn>
                        <a:cxn ang="T12">
                          <a:pos x="T4" y="T5"/>
                        </a:cxn>
                        <a:cxn ang="T13">
                          <a:pos x="T6" y="T7"/>
                        </a:cxn>
                        <a:cxn ang="T14">
                          <a:pos x="T8" y="T9"/>
                        </a:cxn>
                      </a:cxnLst>
                      <a:rect l="T15" t="T16" r="T17" b="T18"/>
                      <a:pathLst>
                        <a:path w="93" h="986">
                          <a:moveTo>
                            <a:pt x="9" y="0"/>
                          </a:moveTo>
                          <a:lnTo>
                            <a:pt x="93" y="825"/>
                          </a:lnTo>
                          <a:lnTo>
                            <a:pt x="76" y="986"/>
                          </a:lnTo>
                          <a:lnTo>
                            <a:pt x="0" y="212"/>
                          </a:lnTo>
                          <a:lnTo>
                            <a:pt x="9"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25" name="Freeform 184"/>
                    <p:cNvSpPr>
                      <a:spLocks/>
                    </p:cNvSpPr>
                    <p:nvPr/>
                  </p:nvSpPr>
                  <p:spPr bwMode="auto">
                    <a:xfrm>
                      <a:off x="575" y="3014"/>
                      <a:ext cx="24" cy="207"/>
                    </a:xfrm>
                    <a:custGeom>
                      <a:avLst/>
                      <a:gdLst>
                        <a:gd name="T0" fmla="*/ 0 w 96"/>
                        <a:gd name="T1" fmla="*/ 0 h 828"/>
                        <a:gd name="T2" fmla="*/ 0 w 96"/>
                        <a:gd name="T3" fmla="*/ 0 h 828"/>
                        <a:gd name="T4" fmla="*/ 0 w 96"/>
                        <a:gd name="T5" fmla="*/ 0 h 828"/>
                        <a:gd name="T6" fmla="*/ 0 w 96"/>
                        <a:gd name="T7" fmla="*/ 0 h 828"/>
                        <a:gd name="T8" fmla="*/ 0 w 96"/>
                        <a:gd name="T9" fmla="*/ 0 h 828"/>
                        <a:gd name="T10" fmla="*/ 0 60000 65536"/>
                        <a:gd name="T11" fmla="*/ 0 60000 65536"/>
                        <a:gd name="T12" fmla="*/ 0 60000 65536"/>
                        <a:gd name="T13" fmla="*/ 0 60000 65536"/>
                        <a:gd name="T14" fmla="*/ 0 60000 65536"/>
                        <a:gd name="T15" fmla="*/ 0 w 96"/>
                        <a:gd name="T16" fmla="*/ 0 h 828"/>
                        <a:gd name="T17" fmla="*/ 96 w 96"/>
                        <a:gd name="T18" fmla="*/ 828 h 828"/>
                      </a:gdLst>
                      <a:ahLst/>
                      <a:cxnLst>
                        <a:cxn ang="T10">
                          <a:pos x="T0" y="T1"/>
                        </a:cxn>
                        <a:cxn ang="T11">
                          <a:pos x="T2" y="T3"/>
                        </a:cxn>
                        <a:cxn ang="T12">
                          <a:pos x="T4" y="T5"/>
                        </a:cxn>
                        <a:cxn ang="T13">
                          <a:pos x="T6" y="T7"/>
                        </a:cxn>
                        <a:cxn ang="T14">
                          <a:pos x="T8" y="T9"/>
                        </a:cxn>
                      </a:cxnLst>
                      <a:rect l="T15" t="T16" r="T17" b="T18"/>
                      <a:pathLst>
                        <a:path w="96" h="828">
                          <a:moveTo>
                            <a:pt x="0" y="0"/>
                          </a:moveTo>
                          <a:lnTo>
                            <a:pt x="13" y="14"/>
                          </a:lnTo>
                          <a:lnTo>
                            <a:pt x="96" y="828"/>
                          </a:lnTo>
                          <a:lnTo>
                            <a:pt x="83" y="826"/>
                          </a:lnTo>
                          <a:lnTo>
                            <a:pt x="0"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5123" name="Freeform 185"/>
                  <p:cNvSpPr>
                    <a:spLocks/>
                  </p:cNvSpPr>
                  <p:nvPr/>
                </p:nvSpPr>
                <p:spPr bwMode="auto">
                  <a:xfrm>
                    <a:off x="559" y="3089"/>
                    <a:ext cx="45" cy="140"/>
                  </a:xfrm>
                  <a:custGeom>
                    <a:avLst/>
                    <a:gdLst>
                      <a:gd name="T0" fmla="*/ 0 w 179"/>
                      <a:gd name="T1" fmla="*/ 0 h 561"/>
                      <a:gd name="T2" fmla="*/ 0 w 179"/>
                      <a:gd name="T3" fmla="*/ 0 h 561"/>
                      <a:gd name="T4" fmla="*/ 0 w 179"/>
                      <a:gd name="T5" fmla="*/ 0 h 561"/>
                      <a:gd name="T6" fmla="*/ 0 w 179"/>
                      <a:gd name="T7" fmla="*/ 0 h 561"/>
                      <a:gd name="T8" fmla="*/ 0 w 179"/>
                      <a:gd name="T9" fmla="*/ 0 h 561"/>
                      <a:gd name="T10" fmla="*/ 0 60000 65536"/>
                      <a:gd name="T11" fmla="*/ 0 60000 65536"/>
                      <a:gd name="T12" fmla="*/ 0 60000 65536"/>
                      <a:gd name="T13" fmla="*/ 0 60000 65536"/>
                      <a:gd name="T14" fmla="*/ 0 60000 65536"/>
                      <a:gd name="T15" fmla="*/ 0 w 179"/>
                      <a:gd name="T16" fmla="*/ 0 h 561"/>
                      <a:gd name="T17" fmla="*/ 179 w 179"/>
                      <a:gd name="T18" fmla="*/ 561 h 561"/>
                    </a:gdLst>
                    <a:ahLst/>
                    <a:cxnLst>
                      <a:cxn ang="T10">
                        <a:pos x="T0" y="T1"/>
                      </a:cxn>
                      <a:cxn ang="T11">
                        <a:pos x="T2" y="T3"/>
                      </a:cxn>
                      <a:cxn ang="T12">
                        <a:pos x="T4" y="T5"/>
                      </a:cxn>
                      <a:cxn ang="T13">
                        <a:pos x="T6" y="T7"/>
                      </a:cxn>
                      <a:cxn ang="T14">
                        <a:pos x="T8" y="T9"/>
                      </a:cxn>
                    </a:cxnLst>
                    <a:rect l="T15" t="T16" r="T17" b="T18"/>
                    <a:pathLst>
                      <a:path w="179" h="561">
                        <a:moveTo>
                          <a:pt x="166" y="0"/>
                        </a:moveTo>
                        <a:lnTo>
                          <a:pt x="179" y="8"/>
                        </a:lnTo>
                        <a:lnTo>
                          <a:pt x="9" y="561"/>
                        </a:lnTo>
                        <a:lnTo>
                          <a:pt x="0" y="548"/>
                        </a:lnTo>
                        <a:lnTo>
                          <a:pt x="1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62" name="Group 186"/>
                <p:cNvGrpSpPr>
                  <a:grpSpLocks/>
                </p:cNvGrpSpPr>
                <p:nvPr/>
              </p:nvGrpSpPr>
              <p:grpSpPr bwMode="auto">
                <a:xfrm>
                  <a:off x="531" y="2991"/>
                  <a:ext cx="72" cy="511"/>
                  <a:chOff x="531" y="2991"/>
                  <a:chExt cx="72" cy="511"/>
                </a:xfrm>
              </p:grpSpPr>
              <p:grpSp>
                <p:nvGrpSpPr>
                  <p:cNvPr id="85093" name="Group 187"/>
                  <p:cNvGrpSpPr>
                    <a:grpSpLocks/>
                  </p:cNvGrpSpPr>
                  <p:nvPr/>
                </p:nvGrpSpPr>
                <p:grpSpPr bwMode="auto">
                  <a:xfrm>
                    <a:off x="531" y="2991"/>
                    <a:ext cx="56" cy="511"/>
                    <a:chOff x="531" y="2991"/>
                    <a:chExt cx="56" cy="511"/>
                  </a:xfrm>
                </p:grpSpPr>
                <p:grpSp>
                  <p:nvGrpSpPr>
                    <p:cNvPr id="85097" name="Group 188"/>
                    <p:cNvGrpSpPr>
                      <a:grpSpLocks/>
                    </p:cNvGrpSpPr>
                    <p:nvPr/>
                  </p:nvGrpSpPr>
                  <p:grpSpPr bwMode="auto">
                    <a:xfrm>
                      <a:off x="531" y="2991"/>
                      <a:ext cx="53" cy="510"/>
                      <a:chOff x="531" y="2991"/>
                      <a:chExt cx="53" cy="510"/>
                    </a:xfrm>
                  </p:grpSpPr>
                  <p:sp>
                    <p:nvSpPr>
                      <p:cNvPr id="85101" name="Freeform 189"/>
                      <p:cNvSpPr>
                        <a:spLocks/>
                      </p:cNvSpPr>
                      <p:nvPr/>
                    </p:nvSpPr>
                    <p:spPr bwMode="auto">
                      <a:xfrm>
                        <a:off x="531" y="2991"/>
                        <a:ext cx="42" cy="510"/>
                      </a:xfrm>
                      <a:custGeom>
                        <a:avLst/>
                        <a:gdLst>
                          <a:gd name="T0" fmla="*/ 0 w 167"/>
                          <a:gd name="T1" fmla="*/ 0 h 2036"/>
                          <a:gd name="T2" fmla="*/ 0 w 167"/>
                          <a:gd name="T3" fmla="*/ 0 h 2036"/>
                          <a:gd name="T4" fmla="*/ 0 w 167"/>
                          <a:gd name="T5" fmla="*/ 0 h 2036"/>
                          <a:gd name="T6" fmla="*/ 0 w 167"/>
                          <a:gd name="T7" fmla="*/ 0 h 2036"/>
                          <a:gd name="T8" fmla="*/ 0 w 167"/>
                          <a:gd name="T9" fmla="*/ 0 h 2036"/>
                          <a:gd name="T10" fmla="*/ 0 60000 65536"/>
                          <a:gd name="T11" fmla="*/ 0 60000 65536"/>
                          <a:gd name="T12" fmla="*/ 0 60000 65536"/>
                          <a:gd name="T13" fmla="*/ 0 60000 65536"/>
                          <a:gd name="T14" fmla="*/ 0 60000 65536"/>
                          <a:gd name="T15" fmla="*/ 0 w 167"/>
                          <a:gd name="T16" fmla="*/ 0 h 2036"/>
                          <a:gd name="T17" fmla="*/ 167 w 167"/>
                          <a:gd name="T18" fmla="*/ 2036 h 2036"/>
                        </a:gdLst>
                        <a:ahLst/>
                        <a:cxnLst>
                          <a:cxn ang="T10">
                            <a:pos x="T0" y="T1"/>
                          </a:cxn>
                          <a:cxn ang="T11">
                            <a:pos x="T2" y="T3"/>
                          </a:cxn>
                          <a:cxn ang="T12">
                            <a:pos x="T4" y="T5"/>
                          </a:cxn>
                          <a:cxn ang="T13">
                            <a:pos x="T6" y="T7"/>
                          </a:cxn>
                          <a:cxn ang="T14">
                            <a:pos x="T8" y="T9"/>
                          </a:cxn>
                        </a:cxnLst>
                        <a:rect l="T15" t="T16" r="T17" b="T18"/>
                        <a:pathLst>
                          <a:path w="167" h="2036">
                            <a:moveTo>
                              <a:pt x="130" y="0"/>
                            </a:moveTo>
                            <a:lnTo>
                              <a:pt x="0" y="2036"/>
                            </a:lnTo>
                            <a:lnTo>
                              <a:pt x="36" y="2036"/>
                            </a:lnTo>
                            <a:lnTo>
                              <a:pt x="167" y="43"/>
                            </a:lnTo>
                            <a:lnTo>
                              <a:pt x="13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2" name="Freeform 190"/>
                      <p:cNvSpPr>
                        <a:spLocks/>
                      </p:cNvSpPr>
                      <p:nvPr/>
                    </p:nvSpPr>
                    <p:spPr bwMode="auto">
                      <a:xfrm>
                        <a:off x="539" y="3005"/>
                        <a:ext cx="45" cy="496"/>
                      </a:xfrm>
                      <a:custGeom>
                        <a:avLst/>
                        <a:gdLst>
                          <a:gd name="T0" fmla="*/ 0 w 181"/>
                          <a:gd name="T1" fmla="*/ 0 h 1984"/>
                          <a:gd name="T2" fmla="*/ 0 w 181"/>
                          <a:gd name="T3" fmla="*/ 0 h 1984"/>
                          <a:gd name="T4" fmla="*/ 0 w 181"/>
                          <a:gd name="T5" fmla="*/ 0 h 1984"/>
                          <a:gd name="T6" fmla="*/ 0 w 181"/>
                          <a:gd name="T7" fmla="*/ 0 h 1984"/>
                          <a:gd name="T8" fmla="*/ 0 w 181"/>
                          <a:gd name="T9" fmla="*/ 0 h 1984"/>
                          <a:gd name="T10" fmla="*/ 0 60000 65536"/>
                          <a:gd name="T11" fmla="*/ 0 60000 65536"/>
                          <a:gd name="T12" fmla="*/ 0 60000 65536"/>
                          <a:gd name="T13" fmla="*/ 0 60000 65536"/>
                          <a:gd name="T14" fmla="*/ 0 60000 65536"/>
                          <a:gd name="T15" fmla="*/ 0 w 181"/>
                          <a:gd name="T16" fmla="*/ 0 h 1984"/>
                          <a:gd name="T17" fmla="*/ 181 w 181"/>
                          <a:gd name="T18" fmla="*/ 1984 h 1984"/>
                        </a:gdLst>
                        <a:ahLst/>
                        <a:cxnLst>
                          <a:cxn ang="T10">
                            <a:pos x="T0" y="T1"/>
                          </a:cxn>
                          <a:cxn ang="T11">
                            <a:pos x="T2" y="T3"/>
                          </a:cxn>
                          <a:cxn ang="T12">
                            <a:pos x="T4" y="T5"/>
                          </a:cxn>
                          <a:cxn ang="T13">
                            <a:pos x="T6" y="T7"/>
                          </a:cxn>
                          <a:cxn ang="T14">
                            <a:pos x="T8" y="T9"/>
                          </a:cxn>
                        </a:cxnLst>
                        <a:rect l="T15" t="T16" r="T17" b="T18"/>
                        <a:pathLst>
                          <a:path w="181" h="1984">
                            <a:moveTo>
                              <a:pt x="130" y="0"/>
                            </a:moveTo>
                            <a:lnTo>
                              <a:pt x="0" y="1984"/>
                            </a:lnTo>
                            <a:lnTo>
                              <a:pt x="49" y="1984"/>
                            </a:lnTo>
                            <a:lnTo>
                              <a:pt x="181" y="55"/>
                            </a:lnTo>
                            <a:lnTo>
                              <a:pt x="13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98" name="Group 191"/>
                    <p:cNvGrpSpPr>
                      <a:grpSpLocks/>
                    </p:cNvGrpSpPr>
                    <p:nvPr/>
                  </p:nvGrpSpPr>
                  <p:grpSpPr bwMode="auto">
                    <a:xfrm>
                      <a:off x="559" y="3231"/>
                      <a:ext cx="28" cy="271"/>
                      <a:chOff x="559" y="3231"/>
                      <a:chExt cx="28" cy="271"/>
                    </a:xfrm>
                  </p:grpSpPr>
                  <p:sp>
                    <p:nvSpPr>
                      <p:cNvPr id="85099" name="Freeform 192"/>
                      <p:cNvSpPr>
                        <a:spLocks/>
                      </p:cNvSpPr>
                      <p:nvPr/>
                    </p:nvSpPr>
                    <p:spPr bwMode="auto">
                      <a:xfrm>
                        <a:off x="559" y="3231"/>
                        <a:ext cx="25" cy="271"/>
                      </a:xfrm>
                      <a:custGeom>
                        <a:avLst/>
                        <a:gdLst>
                          <a:gd name="T0" fmla="*/ 0 w 101"/>
                          <a:gd name="T1" fmla="*/ 0 h 1084"/>
                          <a:gd name="T2" fmla="*/ 0 w 101"/>
                          <a:gd name="T3" fmla="*/ 0 h 1084"/>
                          <a:gd name="T4" fmla="*/ 0 w 101"/>
                          <a:gd name="T5" fmla="*/ 0 h 1084"/>
                          <a:gd name="T6" fmla="*/ 0 w 101"/>
                          <a:gd name="T7" fmla="*/ 0 h 1084"/>
                          <a:gd name="T8" fmla="*/ 0 w 101"/>
                          <a:gd name="T9" fmla="*/ 0 h 1084"/>
                          <a:gd name="T10" fmla="*/ 0 60000 65536"/>
                          <a:gd name="T11" fmla="*/ 0 60000 65536"/>
                          <a:gd name="T12" fmla="*/ 0 60000 65536"/>
                          <a:gd name="T13" fmla="*/ 0 60000 65536"/>
                          <a:gd name="T14" fmla="*/ 0 60000 65536"/>
                          <a:gd name="T15" fmla="*/ 0 w 101"/>
                          <a:gd name="T16" fmla="*/ 0 h 1084"/>
                          <a:gd name="T17" fmla="*/ 101 w 101"/>
                          <a:gd name="T18" fmla="*/ 1084 h 1084"/>
                        </a:gdLst>
                        <a:ahLst/>
                        <a:cxnLst>
                          <a:cxn ang="T10">
                            <a:pos x="T0" y="T1"/>
                          </a:cxn>
                          <a:cxn ang="T11">
                            <a:pos x="T2" y="T3"/>
                          </a:cxn>
                          <a:cxn ang="T12">
                            <a:pos x="T4" y="T5"/>
                          </a:cxn>
                          <a:cxn ang="T13">
                            <a:pos x="T6" y="T7"/>
                          </a:cxn>
                          <a:cxn ang="T14">
                            <a:pos x="T8" y="T9"/>
                          </a:cxn>
                        </a:cxnLst>
                        <a:rect l="T15" t="T16" r="T17" b="T18"/>
                        <a:pathLst>
                          <a:path w="101" h="1084">
                            <a:moveTo>
                              <a:pt x="15" y="0"/>
                            </a:moveTo>
                            <a:lnTo>
                              <a:pt x="101" y="917"/>
                            </a:lnTo>
                            <a:lnTo>
                              <a:pt x="81" y="1084"/>
                            </a:lnTo>
                            <a:lnTo>
                              <a:pt x="0" y="186"/>
                            </a:lnTo>
                            <a:lnTo>
                              <a:pt x="15"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100" name="Freeform 193"/>
                      <p:cNvSpPr>
                        <a:spLocks/>
                      </p:cNvSpPr>
                      <p:nvPr/>
                    </p:nvSpPr>
                    <p:spPr bwMode="auto">
                      <a:xfrm>
                        <a:off x="563" y="3231"/>
                        <a:ext cx="24" cy="234"/>
                      </a:xfrm>
                      <a:custGeom>
                        <a:avLst/>
                        <a:gdLst>
                          <a:gd name="T0" fmla="*/ 0 w 96"/>
                          <a:gd name="T1" fmla="*/ 0 h 938"/>
                          <a:gd name="T2" fmla="*/ 0 w 96"/>
                          <a:gd name="T3" fmla="*/ 0 h 938"/>
                          <a:gd name="T4" fmla="*/ 0 w 96"/>
                          <a:gd name="T5" fmla="*/ 0 h 938"/>
                          <a:gd name="T6" fmla="*/ 0 w 96"/>
                          <a:gd name="T7" fmla="*/ 0 h 938"/>
                          <a:gd name="T8" fmla="*/ 0 w 96"/>
                          <a:gd name="T9" fmla="*/ 0 h 938"/>
                          <a:gd name="T10" fmla="*/ 0 60000 65536"/>
                          <a:gd name="T11" fmla="*/ 0 60000 65536"/>
                          <a:gd name="T12" fmla="*/ 0 60000 65536"/>
                          <a:gd name="T13" fmla="*/ 0 60000 65536"/>
                          <a:gd name="T14" fmla="*/ 0 60000 65536"/>
                          <a:gd name="T15" fmla="*/ 0 w 96"/>
                          <a:gd name="T16" fmla="*/ 0 h 938"/>
                          <a:gd name="T17" fmla="*/ 96 w 96"/>
                          <a:gd name="T18" fmla="*/ 938 h 938"/>
                        </a:gdLst>
                        <a:ahLst/>
                        <a:cxnLst>
                          <a:cxn ang="T10">
                            <a:pos x="T0" y="T1"/>
                          </a:cxn>
                          <a:cxn ang="T11">
                            <a:pos x="T2" y="T3"/>
                          </a:cxn>
                          <a:cxn ang="T12">
                            <a:pos x="T4" y="T5"/>
                          </a:cxn>
                          <a:cxn ang="T13">
                            <a:pos x="T6" y="T7"/>
                          </a:cxn>
                          <a:cxn ang="T14">
                            <a:pos x="T8" y="T9"/>
                          </a:cxn>
                        </a:cxnLst>
                        <a:rect l="T15" t="T16" r="T17" b="T18"/>
                        <a:pathLst>
                          <a:path w="96" h="938">
                            <a:moveTo>
                              <a:pt x="0" y="0"/>
                            </a:moveTo>
                            <a:lnTo>
                              <a:pt x="14" y="17"/>
                            </a:lnTo>
                            <a:lnTo>
                              <a:pt x="96" y="932"/>
                            </a:lnTo>
                            <a:lnTo>
                              <a:pt x="85" y="938"/>
                            </a:lnTo>
                            <a:lnTo>
                              <a:pt x="0"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5094" name="Group 194"/>
                  <p:cNvGrpSpPr>
                    <a:grpSpLocks/>
                  </p:cNvGrpSpPr>
                  <p:nvPr/>
                </p:nvGrpSpPr>
                <p:grpSpPr bwMode="auto">
                  <a:xfrm>
                    <a:off x="559" y="3046"/>
                    <a:ext cx="44" cy="183"/>
                    <a:chOff x="559" y="3046"/>
                    <a:chExt cx="44" cy="183"/>
                  </a:xfrm>
                </p:grpSpPr>
                <p:sp>
                  <p:nvSpPr>
                    <p:cNvPr id="85095" name="Freeform 195"/>
                    <p:cNvSpPr>
                      <a:spLocks/>
                    </p:cNvSpPr>
                    <p:nvPr/>
                  </p:nvSpPr>
                  <p:spPr bwMode="auto">
                    <a:xfrm>
                      <a:off x="559" y="3046"/>
                      <a:ext cx="44" cy="181"/>
                    </a:xfrm>
                    <a:custGeom>
                      <a:avLst/>
                      <a:gdLst>
                        <a:gd name="T0" fmla="*/ 0 w 178"/>
                        <a:gd name="T1" fmla="*/ 0 h 722"/>
                        <a:gd name="T2" fmla="*/ 0 w 178"/>
                        <a:gd name="T3" fmla="*/ 0 h 722"/>
                        <a:gd name="T4" fmla="*/ 0 w 178"/>
                        <a:gd name="T5" fmla="*/ 0 h 722"/>
                        <a:gd name="T6" fmla="*/ 0 w 178"/>
                        <a:gd name="T7" fmla="*/ 0 h 722"/>
                        <a:gd name="T8" fmla="*/ 0 w 178"/>
                        <a:gd name="T9" fmla="*/ 0 h 722"/>
                        <a:gd name="T10" fmla="*/ 0 60000 65536"/>
                        <a:gd name="T11" fmla="*/ 0 60000 65536"/>
                        <a:gd name="T12" fmla="*/ 0 60000 65536"/>
                        <a:gd name="T13" fmla="*/ 0 60000 65536"/>
                        <a:gd name="T14" fmla="*/ 0 60000 65536"/>
                        <a:gd name="T15" fmla="*/ 0 w 178"/>
                        <a:gd name="T16" fmla="*/ 0 h 722"/>
                        <a:gd name="T17" fmla="*/ 178 w 178"/>
                        <a:gd name="T18" fmla="*/ 722 h 722"/>
                      </a:gdLst>
                      <a:ahLst/>
                      <a:cxnLst>
                        <a:cxn ang="T10">
                          <a:pos x="T0" y="T1"/>
                        </a:cxn>
                        <a:cxn ang="T11">
                          <a:pos x="T2" y="T3"/>
                        </a:cxn>
                        <a:cxn ang="T12">
                          <a:pos x="T4" y="T5"/>
                        </a:cxn>
                        <a:cxn ang="T13">
                          <a:pos x="T6" y="T7"/>
                        </a:cxn>
                        <a:cxn ang="T14">
                          <a:pos x="T8" y="T9"/>
                        </a:cxn>
                      </a:cxnLst>
                      <a:rect l="T15" t="T16" r="T17" b="T18"/>
                      <a:pathLst>
                        <a:path w="178" h="722">
                          <a:moveTo>
                            <a:pt x="0" y="722"/>
                          </a:moveTo>
                          <a:lnTo>
                            <a:pt x="15" y="568"/>
                          </a:lnTo>
                          <a:lnTo>
                            <a:pt x="178" y="0"/>
                          </a:lnTo>
                          <a:lnTo>
                            <a:pt x="169" y="167"/>
                          </a:lnTo>
                          <a:lnTo>
                            <a:pt x="0" y="72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96" name="Freeform 196"/>
                    <p:cNvSpPr>
                      <a:spLocks/>
                    </p:cNvSpPr>
                    <p:nvPr/>
                  </p:nvSpPr>
                  <p:spPr bwMode="auto">
                    <a:xfrm>
                      <a:off x="559" y="3089"/>
                      <a:ext cx="44" cy="140"/>
                    </a:xfrm>
                    <a:custGeom>
                      <a:avLst/>
                      <a:gdLst>
                        <a:gd name="T0" fmla="*/ 0 w 178"/>
                        <a:gd name="T1" fmla="*/ 0 h 561"/>
                        <a:gd name="T2" fmla="*/ 0 w 178"/>
                        <a:gd name="T3" fmla="*/ 0 h 561"/>
                        <a:gd name="T4" fmla="*/ 0 w 178"/>
                        <a:gd name="T5" fmla="*/ 0 h 561"/>
                        <a:gd name="T6" fmla="*/ 0 w 178"/>
                        <a:gd name="T7" fmla="*/ 0 h 561"/>
                        <a:gd name="T8" fmla="*/ 0 w 178"/>
                        <a:gd name="T9" fmla="*/ 0 h 561"/>
                        <a:gd name="T10" fmla="*/ 0 60000 65536"/>
                        <a:gd name="T11" fmla="*/ 0 60000 65536"/>
                        <a:gd name="T12" fmla="*/ 0 60000 65536"/>
                        <a:gd name="T13" fmla="*/ 0 60000 65536"/>
                        <a:gd name="T14" fmla="*/ 0 60000 65536"/>
                        <a:gd name="T15" fmla="*/ 0 w 178"/>
                        <a:gd name="T16" fmla="*/ 0 h 561"/>
                        <a:gd name="T17" fmla="*/ 178 w 178"/>
                        <a:gd name="T18" fmla="*/ 561 h 561"/>
                      </a:gdLst>
                      <a:ahLst/>
                      <a:cxnLst>
                        <a:cxn ang="T10">
                          <a:pos x="T0" y="T1"/>
                        </a:cxn>
                        <a:cxn ang="T11">
                          <a:pos x="T2" y="T3"/>
                        </a:cxn>
                        <a:cxn ang="T12">
                          <a:pos x="T4" y="T5"/>
                        </a:cxn>
                        <a:cxn ang="T13">
                          <a:pos x="T6" y="T7"/>
                        </a:cxn>
                        <a:cxn ang="T14">
                          <a:pos x="T8" y="T9"/>
                        </a:cxn>
                      </a:cxnLst>
                      <a:rect l="T15" t="T16" r="T17" b="T18"/>
                      <a:pathLst>
                        <a:path w="178" h="561">
                          <a:moveTo>
                            <a:pt x="0" y="548"/>
                          </a:moveTo>
                          <a:lnTo>
                            <a:pt x="12" y="561"/>
                          </a:lnTo>
                          <a:lnTo>
                            <a:pt x="178" y="7"/>
                          </a:lnTo>
                          <a:lnTo>
                            <a:pt x="164" y="0"/>
                          </a:lnTo>
                          <a:lnTo>
                            <a:pt x="0" y="54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5063" name="Group 197"/>
                <p:cNvGrpSpPr>
                  <a:grpSpLocks/>
                </p:cNvGrpSpPr>
                <p:nvPr/>
              </p:nvGrpSpPr>
              <p:grpSpPr bwMode="auto">
                <a:xfrm>
                  <a:off x="575" y="3032"/>
                  <a:ext cx="168" cy="469"/>
                  <a:chOff x="575" y="3032"/>
                  <a:chExt cx="168" cy="469"/>
                </a:xfrm>
              </p:grpSpPr>
              <p:grpSp>
                <p:nvGrpSpPr>
                  <p:cNvPr id="85075" name="Group 198"/>
                  <p:cNvGrpSpPr>
                    <a:grpSpLocks/>
                  </p:cNvGrpSpPr>
                  <p:nvPr/>
                </p:nvGrpSpPr>
                <p:grpSpPr bwMode="auto">
                  <a:xfrm>
                    <a:off x="590" y="3263"/>
                    <a:ext cx="130" cy="232"/>
                    <a:chOff x="590" y="3263"/>
                    <a:chExt cx="130" cy="232"/>
                  </a:xfrm>
                </p:grpSpPr>
                <p:sp>
                  <p:nvSpPr>
                    <p:cNvPr id="85091" name="Freeform 199"/>
                    <p:cNvSpPr>
                      <a:spLocks/>
                    </p:cNvSpPr>
                    <p:nvPr/>
                  </p:nvSpPr>
                  <p:spPr bwMode="auto">
                    <a:xfrm>
                      <a:off x="590" y="3266"/>
                      <a:ext cx="130" cy="229"/>
                    </a:xfrm>
                    <a:custGeom>
                      <a:avLst/>
                      <a:gdLst>
                        <a:gd name="T0" fmla="*/ 0 w 516"/>
                        <a:gd name="T1" fmla="*/ 0 h 917"/>
                        <a:gd name="T2" fmla="*/ 0 w 516"/>
                        <a:gd name="T3" fmla="*/ 0 h 917"/>
                        <a:gd name="T4" fmla="*/ 0 w 516"/>
                        <a:gd name="T5" fmla="*/ 0 h 917"/>
                        <a:gd name="T6" fmla="*/ 0 w 516"/>
                        <a:gd name="T7" fmla="*/ 0 h 917"/>
                        <a:gd name="T8" fmla="*/ 0 w 516"/>
                        <a:gd name="T9" fmla="*/ 0 h 917"/>
                        <a:gd name="T10" fmla="*/ 0 60000 65536"/>
                        <a:gd name="T11" fmla="*/ 0 60000 65536"/>
                        <a:gd name="T12" fmla="*/ 0 60000 65536"/>
                        <a:gd name="T13" fmla="*/ 0 60000 65536"/>
                        <a:gd name="T14" fmla="*/ 0 60000 65536"/>
                        <a:gd name="T15" fmla="*/ 0 w 516"/>
                        <a:gd name="T16" fmla="*/ 0 h 917"/>
                        <a:gd name="T17" fmla="*/ 516 w 516"/>
                        <a:gd name="T18" fmla="*/ 917 h 917"/>
                      </a:gdLst>
                      <a:ahLst/>
                      <a:cxnLst>
                        <a:cxn ang="T10">
                          <a:pos x="T0" y="T1"/>
                        </a:cxn>
                        <a:cxn ang="T11">
                          <a:pos x="T2" y="T3"/>
                        </a:cxn>
                        <a:cxn ang="T12">
                          <a:pos x="T4" y="T5"/>
                        </a:cxn>
                        <a:cxn ang="T13">
                          <a:pos x="T6" y="T7"/>
                        </a:cxn>
                        <a:cxn ang="T14">
                          <a:pos x="T8" y="T9"/>
                        </a:cxn>
                      </a:cxnLst>
                      <a:rect l="T15" t="T16" r="T17" b="T18"/>
                      <a:pathLst>
                        <a:path w="516" h="917">
                          <a:moveTo>
                            <a:pt x="511" y="0"/>
                          </a:moveTo>
                          <a:lnTo>
                            <a:pt x="12" y="794"/>
                          </a:lnTo>
                          <a:lnTo>
                            <a:pt x="0" y="917"/>
                          </a:lnTo>
                          <a:lnTo>
                            <a:pt x="516" y="101"/>
                          </a:lnTo>
                          <a:lnTo>
                            <a:pt x="511"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92" name="Freeform 200"/>
                    <p:cNvSpPr>
                      <a:spLocks/>
                    </p:cNvSpPr>
                    <p:nvPr/>
                  </p:nvSpPr>
                  <p:spPr bwMode="auto">
                    <a:xfrm>
                      <a:off x="592" y="3263"/>
                      <a:ext cx="126" cy="201"/>
                    </a:xfrm>
                    <a:custGeom>
                      <a:avLst/>
                      <a:gdLst>
                        <a:gd name="T0" fmla="*/ 0 w 503"/>
                        <a:gd name="T1" fmla="*/ 0 h 804"/>
                        <a:gd name="T2" fmla="*/ 0 w 503"/>
                        <a:gd name="T3" fmla="*/ 0 h 804"/>
                        <a:gd name="T4" fmla="*/ 0 w 503"/>
                        <a:gd name="T5" fmla="*/ 0 h 804"/>
                        <a:gd name="T6" fmla="*/ 0 w 503"/>
                        <a:gd name="T7" fmla="*/ 0 h 804"/>
                        <a:gd name="T8" fmla="*/ 0 w 503"/>
                        <a:gd name="T9" fmla="*/ 0 h 804"/>
                        <a:gd name="T10" fmla="*/ 0 60000 65536"/>
                        <a:gd name="T11" fmla="*/ 0 60000 65536"/>
                        <a:gd name="T12" fmla="*/ 0 60000 65536"/>
                        <a:gd name="T13" fmla="*/ 0 60000 65536"/>
                        <a:gd name="T14" fmla="*/ 0 60000 65536"/>
                        <a:gd name="T15" fmla="*/ 0 w 503"/>
                        <a:gd name="T16" fmla="*/ 0 h 804"/>
                        <a:gd name="T17" fmla="*/ 503 w 503"/>
                        <a:gd name="T18" fmla="*/ 804 h 804"/>
                      </a:gdLst>
                      <a:ahLst/>
                      <a:cxnLst>
                        <a:cxn ang="T10">
                          <a:pos x="T0" y="T1"/>
                        </a:cxn>
                        <a:cxn ang="T11">
                          <a:pos x="T2" y="T3"/>
                        </a:cxn>
                        <a:cxn ang="T12">
                          <a:pos x="T4" y="T5"/>
                        </a:cxn>
                        <a:cxn ang="T13">
                          <a:pos x="T6" y="T7"/>
                        </a:cxn>
                        <a:cxn ang="T14">
                          <a:pos x="T8" y="T9"/>
                        </a:cxn>
                      </a:cxnLst>
                      <a:rect l="T15" t="T16" r="T17" b="T18"/>
                      <a:pathLst>
                        <a:path w="503" h="804">
                          <a:moveTo>
                            <a:pt x="0" y="783"/>
                          </a:moveTo>
                          <a:lnTo>
                            <a:pt x="5" y="804"/>
                          </a:lnTo>
                          <a:lnTo>
                            <a:pt x="503" y="11"/>
                          </a:lnTo>
                          <a:lnTo>
                            <a:pt x="493" y="0"/>
                          </a:lnTo>
                          <a:lnTo>
                            <a:pt x="0" y="783"/>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76" name="Group 201"/>
                  <p:cNvGrpSpPr>
                    <a:grpSpLocks/>
                  </p:cNvGrpSpPr>
                  <p:nvPr/>
                </p:nvGrpSpPr>
                <p:grpSpPr bwMode="auto">
                  <a:xfrm>
                    <a:off x="575" y="3032"/>
                    <a:ext cx="168" cy="469"/>
                    <a:chOff x="575" y="3032"/>
                    <a:chExt cx="168" cy="469"/>
                  </a:xfrm>
                </p:grpSpPr>
                <p:grpSp>
                  <p:nvGrpSpPr>
                    <p:cNvPr id="85077" name="Group 202"/>
                    <p:cNvGrpSpPr>
                      <a:grpSpLocks/>
                    </p:cNvGrpSpPr>
                    <p:nvPr/>
                  </p:nvGrpSpPr>
                  <p:grpSpPr bwMode="auto">
                    <a:xfrm>
                      <a:off x="601" y="3262"/>
                      <a:ext cx="126" cy="233"/>
                      <a:chOff x="601" y="3262"/>
                      <a:chExt cx="126" cy="233"/>
                    </a:xfrm>
                  </p:grpSpPr>
                  <p:sp>
                    <p:nvSpPr>
                      <p:cNvPr id="85089" name="Freeform 203"/>
                      <p:cNvSpPr>
                        <a:spLocks/>
                      </p:cNvSpPr>
                      <p:nvPr/>
                    </p:nvSpPr>
                    <p:spPr bwMode="auto">
                      <a:xfrm>
                        <a:off x="601" y="3266"/>
                        <a:ext cx="126" cy="229"/>
                      </a:xfrm>
                      <a:custGeom>
                        <a:avLst/>
                        <a:gdLst>
                          <a:gd name="T0" fmla="*/ 0 w 506"/>
                          <a:gd name="T1" fmla="*/ 0 h 915"/>
                          <a:gd name="T2" fmla="*/ 0 w 506"/>
                          <a:gd name="T3" fmla="*/ 0 h 915"/>
                          <a:gd name="T4" fmla="*/ 0 w 506"/>
                          <a:gd name="T5" fmla="*/ 0 h 915"/>
                          <a:gd name="T6" fmla="*/ 0 w 506"/>
                          <a:gd name="T7" fmla="*/ 0 h 915"/>
                          <a:gd name="T8" fmla="*/ 0 w 506"/>
                          <a:gd name="T9" fmla="*/ 0 h 915"/>
                          <a:gd name="T10" fmla="*/ 0 60000 65536"/>
                          <a:gd name="T11" fmla="*/ 0 60000 65536"/>
                          <a:gd name="T12" fmla="*/ 0 60000 65536"/>
                          <a:gd name="T13" fmla="*/ 0 60000 65536"/>
                          <a:gd name="T14" fmla="*/ 0 60000 65536"/>
                          <a:gd name="T15" fmla="*/ 0 w 506"/>
                          <a:gd name="T16" fmla="*/ 0 h 915"/>
                          <a:gd name="T17" fmla="*/ 506 w 506"/>
                          <a:gd name="T18" fmla="*/ 915 h 915"/>
                        </a:gdLst>
                        <a:ahLst/>
                        <a:cxnLst>
                          <a:cxn ang="T10">
                            <a:pos x="T0" y="T1"/>
                          </a:cxn>
                          <a:cxn ang="T11">
                            <a:pos x="T2" y="T3"/>
                          </a:cxn>
                          <a:cxn ang="T12">
                            <a:pos x="T4" y="T5"/>
                          </a:cxn>
                          <a:cxn ang="T13">
                            <a:pos x="T6" y="T7"/>
                          </a:cxn>
                          <a:cxn ang="T14">
                            <a:pos x="T8" y="T9"/>
                          </a:cxn>
                        </a:cxnLst>
                        <a:rect l="T15" t="T16" r="T17" b="T18"/>
                        <a:pathLst>
                          <a:path w="506" h="915">
                            <a:moveTo>
                              <a:pt x="8" y="0"/>
                            </a:moveTo>
                            <a:lnTo>
                              <a:pt x="502" y="799"/>
                            </a:lnTo>
                            <a:lnTo>
                              <a:pt x="506" y="915"/>
                            </a:lnTo>
                            <a:lnTo>
                              <a:pt x="0" y="97"/>
                            </a:lnTo>
                            <a:lnTo>
                              <a:pt x="8"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90" name="Freeform 204"/>
                      <p:cNvSpPr>
                        <a:spLocks/>
                      </p:cNvSpPr>
                      <p:nvPr/>
                    </p:nvSpPr>
                    <p:spPr bwMode="auto">
                      <a:xfrm>
                        <a:off x="603" y="3262"/>
                        <a:ext cx="123" cy="204"/>
                      </a:xfrm>
                      <a:custGeom>
                        <a:avLst/>
                        <a:gdLst>
                          <a:gd name="T0" fmla="*/ 0 w 494"/>
                          <a:gd name="T1" fmla="*/ 0 h 815"/>
                          <a:gd name="T2" fmla="*/ 0 w 494"/>
                          <a:gd name="T3" fmla="*/ 0 h 815"/>
                          <a:gd name="T4" fmla="*/ 0 w 494"/>
                          <a:gd name="T5" fmla="*/ 0 h 815"/>
                          <a:gd name="T6" fmla="*/ 0 w 494"/>
                          <a:gd name="T7" fmla="*/ 0 h 815"/>
                          <a:gd name="T8" fmla="*/ 0 w 494"/>
                          <a:gd name="T9" fmla="*/ 0 h 815"/>
                          <a:gd name="T10" fmla="*/ 0 60000 65536"/>
                          <a:gd name="T11" fmla="*/ 0 60000 65536"/>
                          <a:gd name="T12" fmla="*/ 0 60000 65536"/>
                          <a:gd name="T13" fmla="*/ 0 60000 65536"/>
                          <a:gd name="T14" fmla="*/ 0 60000 65536"/>
                          <a:gd name="T15" fmla="*/ 0 w 494"/>
                          <a:gd name="T16" fmla="*/ 0 h 815"/>
                          <a:gd name="T17" fmla="*/ 494 w 494"/>
                          <a:gd name="T18" fmla="*/ 815 h 815"/>
                        </a:gdLst>
                        <a:ahLst/>
                        <a:cxnLst>
                          <a:cxn ang="T10">
                            <a:pos x="T0" y="T1"/>
                          </a:cxn>
                          <a:cxn ang="T11">
                            <a:pos x="T2" y="T3"/>
                          </a:cxn>
                          <a:cxn ang="T12">
                            <a:pos x="T4" y="T5"/>
                          </a:cxn>
                          <a:cxn ang="T13">
                            <a:pos x="T6" y="T7"/>
                          </a:cxn>
                          <a:cxn ang="T14">
                            <a:pos x="T8" y="T9"/>
                          </a:cxn>
                        </a:cxnLst>
                        <a:rect l="T15" t="T16" r="T17" b="T18"/>
                        <a:pathLst>
                          <a:path w="494" h="815">
                            <a:moveTo>
                              <a:pt x="0" y="0"/>
                            </a:moveTo>
                            <a:lnTo>
                              <a:pt x="1" y="20"/>
                            </a:lnTo>
                            <a:lnTo>
                              <a:pt x="494" y="815"/>
                            </a:lnTo>
                            <a:lnTo>
                              <a:pt x="490" y="792"/>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78" name="Group 205"/>
                    <p:cNvGrpSpPr>
                      <a:grpSpLocks/>
                    </p:cNvGrpSpPr>
                    <p:nvPr/>
                  </p:nvGrpSpPr>
                  <p:grpSpPr bwMode="auto">
                    <a:xfrm>
                      <a:off x="603" y="3056"/>
                      <a:ext cx="115" cy="211"/>
                      <a:chOff x="603" y="3056"/>
                      <a:chExt cx="115" cy="211"/>
                    </a:xfrm>
                  </p:grpSpPr>
                  <p:grpSp>
                    <p:nvGrpSpPr>
                      <p:cNvPr id="85085" name="Group 206"/>
                      <p:cNvGrpSpPr>
                        <a:grpSpLocks/>
                      </p:cNvGrpSpPr>
                      <p:nvPr/>
                    </p:nvGrpSpPr>
                    <p:grpSpPr bwMode="auto">
                      <a:xfrm>
                        <a:off x="603" y="3056"/>
                        <a:ext cx="114" cy="211"/>
                        <a:chOff x="603" y="3056"/>
                        <a:chExt cx="114" cy="211"/>
                      </a:xfrm>
                    </p:grpSpPr>
                    <p:sp>
                      <p:nvSpPr>
                        <p:cNvPr id="85087" name="Freeform 207"/>
                        <p:cNvSpPr>
                          <a:spLocks/>
                        </p:cNvSpPr>
                        <p:nvPr/>
                      </p:nvSpPr>
                      <p:spPr bwMode="auto">
                        <a:xfrm>
                          <a:off x="603" y="3056"/>
                          <a:ext cx="107" cy="211"/>
                        </a:xfrm>
                        <a:custGeom>
                          <a:avLst/>
                          <a:gdLst>
                            <a:gd name="T0" fmla="*/ 0 w 430"/>
                            <a:gd name="T1" fmla="*/ 0 h 842"/>
                            <a:gd name="T2" fmla="*/ 0 w 430"/>
                            <a:gd name="T3" fmla="*/ 0 h 842"/>
                            <a:gd name="T4" fmla="*/ 0 w 430"/>
                            <a:gd name="T5" fmla="*/ 0 h 842"/>
                            <a:gd name="T6" fmla="*/ 0 w 430"/>
                            <a:gd name="T7" fmla="*/ 0 h 842"/>
                            <a:gd name="T8" fmla="*/ 0 w 430"/>
                            <a:gd name="T9" fmla="*/ 0 h 842"/>
                            <a:gd name="T10" fmla="*/ 0 60000 65536"/>
                            <a:gd name="T11" fmla="*/ 0 60000 65536"/>
                            <a:gd name="T12" fmla="*/ 0 60000 65536"/>
                            <a:gd name="T13" fmla="*/ 0 60000 65536"/>
                            <a:gd name="T14" fmla="*/ 0 60000 65536"/>
                            <a:gd name="T15" fmla="*/ 0 w 430"/>
                            <a:gd name="T16" fmla="*/ 0 h 842"/>
                            <a:gd name="T17" fmla="*/ 430 w 430"/>
                            <a:gd name="T18" fmla="*/ 842 h 842"/>
                          </a:gdLst>
                          <a:ahLst/>
                          <a:cxnLst>
                            <a:cxn ang="T10">
                              <a:pos x="T0" y="T1"/>
                            </a:cxn>
                            <a:cxn ang="T11">
                              <a:pos x="T2" y="T3"/>
                            </a:cxn>
                            <a:cxn ang="T12">
                              <a:pos x="T4" y="T5"/>
                            </a:cxn>
                            <a:cxn ang="T13">
                              <a:pos x="T6" y="T7"/>
                            </a:cxn>
                            <a:cxn ang="T14">
                              <a:pos x="T8" y="T9"/>
                            </a:cxn>
                          </a:cxnLst>
                          <a:rect l="T15" t="T16" r="T17" b="T18"/>
                          <a:pathLst>
                            <a:path w="430" h="842">
                              <a:moveTo>
                                <a:pt x="426" y="0"/>
                              </a:moveTo>
                              <a:lnTo>
                                <a:pt x="10" y="713"/>
                              </a:lnTo>
                              <a:lnTo>
                                <a:pt x="0" y="842"/>
                              </a:lnTo>
                              <a:lnTo>
                                <a:pt x="430" y="103"/>
                              </a:lnTo>
                              <a:lnTo>
                                <a:pt x="426"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88" name="Freeform 208"/>
                        <p:cNvSpPr>
                          <a:spLocks/>
                        </p:cNvSpPr>
                        <p:nvPr/>
                      </p:nvSpPr>
                      <p:spPr bwMode="auto">
                        <a:xfrm>
                          <a:off x="611" y="3056"/>
                          <a:ext cx="106" cy="209"/>
                        </a:xfrm>
                        <a:custGeom>
                          <a:avLst/>
                          <a:gdLst>
                            <a:gd name="T0" fmla="*/ 0 w 424"/>
                            <a:gd name="T1" fmla="*/ 0 h 837"/>
                            <a:gd name="T2" fmla="*/ 0 w 424"/>
                            <a:gd name="T3" fmla="*/ 0 h 837"/>
                            <a:gd name="T4" fmla="*/ 0 w 424"/>
                            <a:gd name="T5" fmla="*/ 0 h 837"/>
                            <a:gd name="T6" fmla="*/ 0 w 424"/>
                            <a:gd name="T7" fmla="*/ 0 h 837"/>
                            <a:gd name="T8" fmla="*/ 0 w 424"/>
                            <a:gd name="T9" fmla="*/ 0 h 837"/>
                            <a:gd name="T10" fmla="*/ 0 60000 65536"/>
                            <a:gd name="T11" fmla="*/ 0 60000 65536"/>
                            <a:gd name="T12" fmla="*/ 0 60000 65536"/>
                            <a:gd name="T13" fmla="*/ 0 60000 65536"/>
                            <a:gd name="T14" fmla="*/ 0 60000 65536"/>
                            <a:gd name="T15" fmla="*/ 0 w 424"/>
                            <a:gd name="T16" fmla="*/ 0 h 837"/>
                            <a:gd name="T17" fmla="*/ 424 w 424"/>
                            <a:gd name="T18" fmla="*/ 837 h 837"/>
                          </a:gdLst>
                          <a:ahLst/>
                          <a:cxnLst>
                            <a:cxn ang="T10">
                              <a:pos x="T0" y="T1"/>
                            </a:cxn>
                            <a:cxn ang="T11">
                              <a:pos x="T2" y="T3"/>
                            </a:cxn>
                            <a:cxn ang="T12">
                              <a:pos x="T4" y="T5"/>
                            </a:cxn>
                            <a:cxn ang="T13">
                              <a:pos x="T6" y="T7"/>
                            </a:cxn>
                            <a:cxn ang="T14">
                              <a:pos x="T8" y="T9"/>
                            </a:cxn>
                          </a:cxnLst>
                          <a:rect l="T15" t="T16" r="T17" b="T18"/>
                          <a:pathLst>
                            <a:path w="424" h="837">
                              <a:moveTo>
                                <a:pt x="4" y="0"/>
                              </a:moveTo>
                              <a:lnTo>
                                <a:pt x="420" y="716"/>
                              </a:lnTo>
                              <a:lnTo>
                                <a:pt x="424" y="837"/>
                              </a:lnTo>
                              <a:lnTo>
                                <a:pt x="0" y="102"/>
                              </a:lnTo>
                              <a:lnTo>
                                <a:pt x="4"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5086" name="Freeform 209"/>
                      <p:cNvSpPr>
                        <a:spLocks/>
                      </p:cNvSpPr>
                      <p:nvPr/>
                    </p:nvSpPr>
                    <p:spPr bwMode="auto">
                      <a:xfrm>
                        <a:off x="608" y="3080"/>
                        <a:ext cx="110" cy="185"/>
                      </a:xfrm>
                      <a:custGeom>
                        <a:avLst/>
                        <a:gdLst>
                          <a:gd name="T0" fmla="*/ 0 w 439"/>
                          <a:gd name="T1" fmla="*/ 0 h 744"/>
                          <a:gd name="T2" fmla="*/ 0 w 439"/>
                          <a:gd name="T3" fmla="*/ 0 h 744"/>
                          <a:gd name="T4" fmla="*/ 0 w 439"/>
                          <a:gd name="T5" fmla="*/ 0 h 744"/>
                          <a:gd name="T6" fmla="*/ 0 w 439"/>
                          <a:gd name="T7" fmla="*/ 0 h 744"/>
                          <a:gd name="T8" fmla="*/ 0 w 439"/>
                          <a:gd name="T9" fmla="*/ 0 h 744"/>
                          <a:gd name="T10" fmla="*/ 0 60000 65536"/>
                          <a:gd name="T11" fmla="*/ 0 60000 65536"/>
                          <a:gd name="T12" fmla="*/ 0 60000 65536"/>
                          <a:gd name="T13" fmla="*/ 0 60000 65536"/>
                          <a:gd name="T14" fmla="*/ 0 60000 65536"/>
                          <a:gd name="T15" fmla="*/ 0 w 439"/>
                          <a:gd name="T16" fmla="*/ 0 h 744"/>
                          <a:gd name="T17" fmla="*/ 439 w 439"/>
                          <a:gd name="T18" fmla="*/ 744 h 744"/>
                        </a:gdLst>
                        <a:ahLst/>
                        <a:cxnLst>
                          <a:cxn ang="T10">
                            <a:pos x="T0" y="T1"/>
                          </a:cxn>
                          <a:cxn ang="T11">
                            <a:pos x="T2" y="T3"/>
                          </a:cxn>
                          <a:cxn ang="T12">
                            <a:pos x="T4" y="T5"/>
                          </a:cxn>
                          <a:cxn ang="T13">
                            <a:pos x="T6" y="T7"/>
                          </a:cxn>
                          <a:cxn ang="T14">
                            <a:pos x="T8" y="T9"/>
                          </a:cxn>
                        </a:cxnLst>
                        <a:rect l="T15" t="T16" r="T17" b="T18"/>
                        <a:pathLst>
                          <a:path w="439" h="744">
                            <a:moveTo>
                              <a:pt x="423" y="730"/>
                            </a:moveTo>
                            <a:lnTo>
                              <a:pt x="439" y="744"/>
                            </a:lnTo>
                            <a:lnTo>
                              <a:pt x="12" y="5"/>
                            </a:lnTo>
                            <a:lnTo>
                              <a:pt x="0" y="0"/>
                            </a:lnTo>
                            <a:lnTo>
                              <a:pt x="423" y="73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79" name="Group 210"/>
                    <p:cNvGrpSpPr>
                      <a:grpSpLocks/>
                    </p:cNvGrpSpPr>
                    <p:nvPr/>
                  </p:nvGrpSpPr>
                  <p:grpSpPr bwMode="auto">
                    <a:xfrm>
                      <a:off x="575" y="3032"/>
                      <a:ext cx="44" cy="469"/>
                      <a:chOff x="575" y="3032"/>
                      <a:chExt cx="44" cy="469"/>
                    </a:xfrm>
                  </p:grpSpPr>
                  <p:sp>
                    <p:nvSpPr>
                      <p:cNvPr id="85083" name="Freeform 211"/>
                      <p:cNvSpPr>
                        <a:spLocks/>
                      </p:cNvSpPr>
                      <p:nvPr/>
                    </p:nvSpPr>
                    <p:spPr bwMode="auto">
                      <a:xfrm>
                        <a:off x="583" y="3041"/>
                        <a:ext cx="36" cy="460"/>
                      </a:xfrm>
                      <a:custGeom>
                        <a:avLst/>
                        <a:gdLst>
                          <a:gd name="T0" fmla="*/ 0 w 146"/>
                          <a:gd name="T1" fmla="*/ 0 h 1840"/>
                          <a:gd name="T2" fmla="*/ 0 w 146"/>
                          <a:gd name="T3" fmla="*/ 0 h 1840"/>
                          <a:gd name="T4" fmla="*/ 0 w 146"/>
                          <a:gd name="T5" fmla="*/ 0 h 1840"/>
                          <a:gd name="T6" fmla="*/ 0 w 146"/>
                          <a:gd name="T7" fmla="*/ 0 h 1840"/>
                          <a:gd name="T8" fmla="*/ 0 w 146"/>
                          <a:gd name="T9" fmla="*/ 0 h 1840"/>
                          <a:gd name="T10" fmla="*/ 0 60000 65536"/>
                          <a:gd name="T11" fmla="*/ 0 60000 65536"/>
                          <a:gd name="T12" fmla="*/ 0 60000 65536"/>
                          <a:gd name="T13" fmla="*/ 0 60000 65536"/>
                          <a:gd name="T14" fmla="*/ 0 60000 65536"/>
                          <a:gd name="T15" fmla="*/ 0 w 146"/>
                          <a:gd name="T16" fmla="*/ 0 h 1840"/>
                          <a:gd name="T17" fmla="*/ 146 w 146"/>
                          <a:gd name="T18" fmla="*/ 1840 h 1840"/>
                        </a:gdLst>
                        <a:ahLst/>
                        <a:cxnLst>
                          <a:cxn ang="T10">
                            <a:pos x="T0" y="T1"/>
                          </a:cxn>
                          <a:cxn ang="T11">
                            <a:pos x="T2" y="T3"/>
                          </a:cxn>
                          <a:cxn ang="T12">
                            <a:pos x="T4" y="T5"/>
                          </a:cxn>
                          <a:cxn ang="T13">
                            <a:pos x="T6" y="T7"/>
                          </a:cxn>
                          <a:cxn ang="T14">
                            <a:pos x="T8" y="T9"/>
                          </a:cxn>
                        </a:cxnLst>
                        <a:rect l="T15" t="T16" r="T17" b="T18"/>
                        <a:pathLst>
                          <a:path w="146" h="1840">
                            <a:moveTo>
                              <a:pt x="97" y="0"/>
                            </a:moveTo>
                            <a:lnTo>
                              <a:pt x="0" y="1840"/>
                            </a:lnTo>
                            <a:lnTo>
                              <a:pt x="48" y="1838"/>
                            </a:lnTo>
                            <a:lnTo>
                              <a:pt x="146" y="0"/>
                            </a:lnTo>
                            <a:lnTo>
                              <a:pt x="97"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84" name="Freeform 212"/>
                      <p:cNvSpPr>
                        <a:spLocks/>
                      </p:cNvSpPr>
                      <p:nvPr/>
                    </p:nvSpPr>
                    <p:spPr bwMode="auto">
                      <a:xfrm>
                        <a:off x="575" y="3032"/>
                        <a:ext cx="32" cy="469"/>
                      </a:xfrm>
                      <a:custGeom>
                        <a:avLst/>
                        <a:gdLst>
                          <a:gd name="T0" fmla="*/ 0 w 130"/>
                          <a:gd name="T1" fmla="*/ 0 h 1874"/>
                          <a:gd name="T2" fmla="*/ 0 w 130"/>
                          <a:gd name="T3" fmla="*/ 0 h 1874"/>
                          <a:gd name="T4" fmla="*/ 0 w 130"/>
                          <a:gd name="T5" fmla="*/ 0 h 1874"/>
                          <a:gd name="T6" fmla="*/ 0 w 130"/>
                          <a:gd name="T7" fmla="*/ 0 h 1874"/>
                          <a:gd name="T8" fmla="*/ 0 w 130"/>
                          <a:gd name="T9" fmla="*/ 0 h 1874"/>
                          <a:gd name="T10" fmla="*/ 0 60000 65536"/>
                          <a:gd name="T11" fmla="*/ 0 60000 65536"/>
                          <a:gd name="T12" fmla="*/ 0 60000 65536"/>
                          <a:gd name="T13" fmla="*/ 0 60000 65536"/>
                          <a:gd name="T14" fmla="*/ 0 60000 65536"/>
                          <a:gd name="T15" fmla="*/ 0 w 130"/>
                          <a:gd name="T16" fmla="*/ 0 h 1874"/>
                          <a:gd name="T17" fmla="*/ 130 w 130"/>
                          <a:gd name="T18" fmla="*/ 1874 h 1874"/>
                        </a:gdLst>
                        <a:ahLst/>
                        <a:cxnLst>
                          <a:cxn ang="T10">
                            <a:pos x="T0" y="T1"/>
                          </a:cxn>
                          <a:cxn ang="T11">
                            <a:pos x="T2" y="T3"/>
                          </a:cxn>
                          <a:cxn ang="T12">
                            <a:pos x="T4" y="T5"/>
                          </a:cxn>
                          <a:cxn ang="T13">
                            <a:pos x="T6" y="T7"/>
                          </a:cxn>
                          <a:cxn ang="T14">
                            <a:pos x="T8" y="T9"/>
                          </a:cxn>
                        </a:cxnLst>
                        <a:rect l="T15" t="T16" r="T17" b="T18"/>
                        <a:pathLst>
                          <a:path w="130" h="1874">
                            <a:moveTo>
                              <a:pt x="130" y="34"/>
                            </a:moveTo>
                            <a:lnTo>
                              <a:pt x="33" y="1874"/>
                            </a:lnTo>
                            <a:lnTo>
                              <a:pt x="0" y="1872"/>
                            </a:lnTo>
                            <a:lnTo>
                              <a:pt x="98" y="0"/>
                            </a:lnTo>
                            <a:lnTo>
                              <a:pt x="130" y="34"/>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80" name="Group 213"/>
                    <p:cNvGrpSpPr>
                      <a:grpSpLocks/>
                    </p:cNvGrpSpPr>
                    <p:nvPr/>
                  </p:nvGrpSpPr>
                  <p:grpSpPr bwMode="auto">
                    <a:xfrm>
                      <a:off x="703" y="3041"/>
                      <a:ext cx="40" cy="460"/>
                      <a:chOff x="703" y="3041"/>
                      <a:chExt cx="40" cy="460"/>
                    </a:xfrm>
                  </p:grpSpPr>
                  <p:sp>
                    <p:nvSpPr>
                      <p:cNvPr id="85081" name="Freeform 214"/>
                      <p:cNvSpPr>
                        <a:spLocks/>
                      </p:cNvSpPr>
                      <p:nvPr/>
                    </p:nvSpPr>
                    <p:spPr bwMode="auto">
                      <a:xfrm>
                        <a:off x="703" y="3041"/>
                        <a:ext cx="28" cy="460"/>
                      </a:xfrm>
                      <a:custGeom>
                        <a:avLst/>
                        <a:gdLst>
                          <a:gd name="T0" fmla="*/ 0 w 115"/>
                          <a:gd name="T1" fmla="*/ 0 h 1840"/>
                          <a:gd name="T2" fmla="*/ 0 w 115"/>
                          <a:gd name="T3" fmla="*/ 0 h 1840"/>
                          <a:gd name="T4" fmla="*/ 0 w 115"/>
                          <a:gd name="T5" fmla="*/ 0 h 1840"/>
                          <a:gd name="T6" fmla="*/ 0 w 115"/>
                          <a:gd name="T7" fmla="*/ 0 h 1840"/>
                          <a:gd name="T8" fmla="*/ 0 w 115"/>
                          <a:gd name="T9" fmla="*/ 0 h 1840"/>
                          <a:gd name="T10" fmla="*/ 0 60000 65536"/>
                          <a:gd name="T11" fmla="*/ 0 60000 65536"/>
                          <a:gd name="T12" fmla="*/ 0 60000 65536"/>
                          <a:gd name="T13" fmla="*/ 0 60000 65536"/>
                          <a:gd name="T14" fmla="*/ 0 60000 65536"/>
                          <a:gd name="T15" fmla="*/ 0 w 115"/>
                          <a:gd name="T16" fmla="*/ 0 h 1840"/>
                          <a:gd name="T17" fmla="*/ 115 w 115"/>
                          <a:gd name="T18" fmla="*/ 1840 h 1840"/>
                        </a:gdLst>
                        <a:ahLst/>
                        <a:cxnLst>
                          <a:cxn ang="T10">
                            <a:pos x="T0" y="T1"/>
                          </a:cxn>
                          <a:cxn ang="T11">
                            <a:pos x="T2" y="T3"/>
                          </a:cxn>
                          <a:cxn ang="T12">
                            <a:pos x="T4" y="T5"/>
                          </a:cxn>
                          <a:cxn ang="T13">
                            <a:pos x="T6" y="T7"/>
                          </a:cxn>
                          <a:cxn ang="T14">
                            <a:pos x="T8" y="T9"/>
                          </a:cxn>
                        </a:cxnLst>
                        <a:rect l="T15" t="T16" r="T17" b="T18"/>
                        <a:pathLst>
                          <a:path w="115" h="1840">
                            <a:moveTo>
                              <a:pt x="32" y="0"/>
                            </a:moveTo>
                            <a:lnTo>
                              <a:pt x="115" y="1840"/>
                            </a:lnTo>
                            <a:lnTo>
                              <a:pt x="83" y="1840"/>
                            </a:lnTo>
                            <a:lnTo>
                              <a:pt x="0" y="0"/>
                            </a:lnTo>
                            <a:lnTo>
                              <a:pt x="3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82" name="Freeform 215"/>
                      <p:cNvSpPr>
                        <a:spLocks/>
                      </p:cNvSpPr>
                      <p:nvPr/>
                    </p:nvSpPr>
                    <p:spPr bwMode="auto">
                      <a:xfrm>
                        <a:off x="710" y="3041"/>
                        <a:ext cx="33" cy="460"/>
                      </a:xfrm>
                      <a:custGeom>
                        <a:avLst/>
                        <a:gdLst>
                          <a:gd name="T0" fmla="*/ 0 w 131"/>
                          <a:gd name="T1" fmla="*/ 0 h 1840"/>
                          <a:gd name="T2" fmla="*/ 0 w 131"/>
                          <a:gd name="T3" fmla="*/ 0 h 1840"/>
                          <a:gd name="T4" fmla="*/ 0 w 131"/>
                          <a:gd name="T5" fmla="*/ 0 h 1840"/>
                          <a:gd name="T6" fmla="*/ 0 w 131"/>
                          <a:gd name="T7" fmla="*/ 0 h 1840"/>
                          <a:gd name="T8" fmla="*/ 0 w 131"/>
                          <a:gd name="T9" fmla="*/ 0 h 1840"/>
                          <a:gd name="T10" fmla="*/ 0 60000 65536"/>
                          <a:gd name="T11" fmla="*/ 0 60000 65536"/>
                          <a:gd name="T12" fmla="*/ 0 60000 65536"/>
                          <a:gd name="T13" fmla="*/ 0 60000 65536"/>
                          <a:gd name="T14" fmla="*/ 0 60000 65536"/>
                          <a:gd name="T15" fmla="*/ 0 w 131"/>
                          <a:gd name="T16" fmla="*/ 0 h 1840"/>
                          <a:gd name="T17" fmla="*/ 131 w 131"/>
                          <a:gd name="T18" fmla="*/ 1840 h 1840"/>
                        </a:gdLst>
                        <a:ahLst/>
                        <a:cxnLst>
                          <a:cxn ang="T10">
                            <a:pos x="T0" y="T1"/>
                          </a:cxn>
                          <a:cxn ang="T11">
                            <a:pos x="T2" y="T3"/>
                          </a:cxn>
                          <a:cxn ang="T12">
                            <a:pos x="T4" y="T5"/>
                          </a:cxn>
                          <a:cxn ang="T13">
                            <a:pos x="T6" y="T7"/>
                          </a:cxn>
                          <a:cxn ang="T14">
                            <a:pos x="T8" y="T9"/>
                          </a:cxn>
                        </a:cxnLst>
                        <a:rect l="T15" t="T16" r="T17" b="T18"/>
                        <a:pathLst>
                          <a:path w="131" h="1840">
                            <a:moveTo>
                              <a:pt x="50" y="0"/>
                            </a:moveTo>
                            <a:lnTo>
                              <a:pt x="131" y="1840"/>
                            </a:lnTo>
                            <a:lnTo>
                              <a:pt x="82" y="1840"/>
                            </a:lnTo>
                            <a:lnTo>
                              <a:pt x="0" y="0"/>
                            </a:lnTo>
                            <a:lnTo>
                              <a:pt x="50"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85064" name="Freeform 216"/>
                <p:cNvSpPr>
                  <a:spLocks/>
                </p:cNvSpPr>
                <p:nvPr/>
              </p:nvSpPr>
              <p:spPr bwMode="auto">
                <a:xfrm>
                  <a:off x="559" y="2991"/>
                  <a:ext cx="168" cy="50"/>
                </a:xfrm>
                <a:custGeom>
                  <a:avLst/>
                  <a:gdLst>
                    <a:gd name="T0" fmla="*/ 0 w 675"/>
                    <a:gd name="T1" fmla="*/ 0 h 200"/>
                    <a:gd name="T2" fmla="*/ 0 w 675"/>
                    <a:gd name="T3" fmla="*/ 0 h 200"/>
                    <a:gd name="T4" fmla="*/ 0 w 675"/>
                    <a:gd name="T5" fmla="*/ 0 h 200"/>
                    <a:gd name="T6" fmla="*/ 0 w 675"/>
                    <a:gd name="T7" fmla="*/ 0 h 200"/>
                    <a:gd name="T8" fmla="*/ 0 w 675"/>
                    <a:gd name="T9" fmla="*/ 0 h 200"/>
                    <a:gd name="T10" fmla="*/ 0 60000 65536"/>
                    <a:gd name="T11" fmla="*/ 0 60000 65536"/>
                    <a:gd name="T12" fmla="*/ 0 60000 65536"/>
                    <a:gd name="T13" fmla="*/ 0 60000 65536"/>
                    <a:gd name="T14" fmla="*/ 0 60000 65536"/>
                    <a:gd name="T15" fmla="*/ 0 w 675"/>
                    <a:gd name="T16" fmla="*/ 0 h 200"/>
                    <a:gd name="T17" fmla="*/ 675 w 675"/>
                    <a:gd name="T18" fmla="*/ 200 h 200"/>
                  </a:gdLst>
                  <a:ahLst/>
                  <a:cxnLst>
                    <a:cxn ang="T10">
                      <a:pos x="T0" y="T1"/>
                    </a:cxn>
                    <a:cxn ang="T11">
                      <a:pos x="T2" y="T3"/>
                    </a:cxn>
                    <a:cxn ang="T12">
                      <a:pos x="T4" y="T5"/>
                    </a:cxn>
                    <a:cxn ang="T13">
                      <a:pos x="T6" y="T7"/>
                    </a:cxn>
                    <a:cxn ang="T14">
                      <a:pos x="T8" y="T9"/>
                    </a:cxn>
                  </a:cxnLst>
                  <a:rect l="T15" t="T16" r="T17" b="T18"/>
                  <a:pathLst>
                    <a:path w="675" h="200">
                      <a:moveTo>
                        <a:pt x="0" y="0"/>
                      </a:moveTo>
                      <a:lnTo>
                        <a:pt x="177" y="200"/>
                      </a:lnTo>
                      <a:lnTo>
                        <a:pt x="675" y="200"/>
                      </a:lnTo>
                      <a:lnTo>
                        <a:pt x="4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5065" name="Group 217"/>
                <p:cNvGrpSpPr>
                  <a:grpSpLocks/>
                </p:cNvGrpSpPr>
                <p:nvPr/>
              </p:nvGrpSpPr>
              <p:grpSpPr bwMode="auto">
                <a:xfrm>
                  <a:off x="559" y="2969"/>
                  <a:ext cx="168" cy="72"/>
                  <a:chOff x="559" y="2969"/>
                  <a:chExt cx="168" cy="72"/>
                </a:xfrm>
              </p:grpSpPr>
              <p:sp>
                <p:nvSpPr>
                  <p:cNvPr id="85071" name="Freeform 218"/>
                  <p:cNvSpPr>
                    <a:spLocks/>
                  </p:cNvSpPr>
                  <p:nvPr/>
                </p:nvSpPr>
                <p:spPr bwMode="auto">
                  <a:xfrm>
                    <a:off x="559" y="2969"/>
                    <a:ext cx="168" cy="50"/>
                  </a:xfrm>
                  <a:custGeom>
                    <a:avLst/>
                    <a:gdLst>
                      <a:gd name="T0" fmla="*/ 0 w 675"/>
                      <a:gd name="T1" fmla="*/ 0 h 200"/>
                      <a:gd name="T2" fmla="*/ 0 w 675"/>
                      <a:gd name="T3" fmla="*/ 0 h 200"/>
                      <a:gd name="T4" fmla="*/ 0 w 675"/>
                      <a:gd name="T5" fmla="*/ 0 h 200"/>
                      <a:gd name="T6" fmla="*/ 0 w 675"/>
                      <a:gd name="T7" fmla="*/ 0 h 200"/>
                      <a:gd name="T8" fmla="*/ 0 w 675"/>
                      <a:gd name="T9" fmla="*/ 0 h 200"/>
                      <a:gd name="T10" fmla="*/ 0 60000 65536"/>
                      <a:gd name="T11" fmla="*/ 0 60000 65536"/>
                      <a:gd name="T12" fmla="*/ 0 60000 65536"/>
                      <a:gd name="T13" fmla="*/ 0 60000 65536"/>
                      <a:gd name="T14" fmla="*/ 0 60000 65536"/>
                      <a:gd name="T15" fmla="*/ 0 w 675"/>
                      <a:gd name="T16" fmla="*/ 0 h 200"/>
                      <a:gd name="T17" fmla="*/ 675 w 675"/>
                      <a:gd name="T18" fmla="*/ 200 h 200"/>
                    </a:gdLst>
                    <a:ahLst/>
                    <a:cxnLst>
                      <a:cxn ang="T10">
                        <a:pos x="T0" y="T1"/>
                      </a:cxn>
                      <a:cxn ang="T11">
                        <a:pos x="T2" y="T3"/>
                      </a:cxn>
                      <a:cxn ang="T12">
                        <a:pos x="T4" y="T5"/>
                      </a:cxn>
                      <a:cxn ang="T13">
                        <a:pos x="T6" y="T7"/>
                      </a:cxn>
                      <a:cxn ang="T14">
                        <a:pos x="T8" y="T9"/>
                      </a:cxn>
                    </a:cxnLst>
                    <a:rect l="T15" t="T16" r="T17" b="T18"/>
                    <a:pathLst>
                      <a:path w="675" h="200">
                        <a:moveTo>
                          <a:pt x="0" y="0"/>
                        </a:moveTo>
                        <a:lnTo>
                          <a:pt x="177" y="200"/>
                        </a:lnTo>
                        <a:lnTo>
                          <a:pt x="675" y="200"/>
                        </a:lnTo>
                        <a:lnTo>
                          <a:pt x="481" y="0"/>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72" name="Freeform 219"/>
                  <p:cNvSpPr>
                    <a:spLocks/>
                  </p:cNvSpPr>
                  <p:nvPr/>
                </p:nvSpPr>
                <p:spPr bwMode="auto">
                  <a:xfrm>
                    <a:off x="559" y="2969"/>
                    <a:ext cx="44" cy="72"/>
                  </a:xfrm>
                  <a:custGeom>
                    <a:avLst/>
                    <a:gdLst>
                      <a:gd name="T0" fmla="*/ 0 w 178"/>
                      <a:gd name="T1" fmla="*/ 0 h 290"/>
                      <a:gd name="T2" fmla="*/ 0 w 178"/>
                      <a:gd name="T3" fmla="*/ 0 h 290"/>
                      <a:gd name="T4" fmla="*/ 0 w 178"/>
                      <a:gd name="T5" fmla="*/ 0 h 290"/>
                      <a:gd name="T6" fmla="*/ 0 w 178"/>
                      <a:gd name="T7" fmla="*/ 0 h 290"/>
                      <a:gd name="T8" fmla="*/ 0 w 178"/>
                      <a:gd name="T9" fmla="*/ 0 h 290"/>
                      <a:gd name="T10" fmla="*/ 0 60000 65536"/>
                      <a:gd name="T11" fmla="*/ 0 60000 65536"/>
                      <a:gd name="T12" fmla="*/ 0 60000 65536"/>
                      <a:gd name="T13" fmla="*/ 0 60000 65536"/>
                      <a:gd name="T14" fmla="*/ 0 60000 65536"/>
                      <a:gd name="T15" fmla="*/ 0 w 178"/>
                      <a:gd name="T16" fmla="*/ 0 h 290"/>
                      <a:gd name="T17" fmla="*/ 178 w 178"/>
                      <a:gd name="T18" fmla="*/ 290 h 290"/>
                    </a:gdLst>
                    <a:ahLst/>
                    <a:cxnLst>
                      <a:cxn ang="T10">
                        <a:pos x="T0" y="T1"/>
                      </a:cxn>
                      <a:cxn ang="T11">
                        <a:pos x="T2" y="T3"/>
                      </a:cxn>
                      <a:cxn ang="T12">
                        <a:pos x="T4" y="T5"/>
                      </a:cxn>
                      <a:cxn ang="T13">
                        <a:pos x="T6" y="T7"/>
                      </a:cxn>
                      <a:cxn ang="T14">
                        <a:pos x="T8" y="T9"/>
                      </a:cxn>
                    </a:cxnLst>
                    <a:rect l="T15" t="T16" r="T17" b="T18"/>
                    <a:pathLst>
                      <a:path w="178" h="290">
                        <a:moveTo>
                          <a:pt x="0" y="0"/>
                        </a:moveTo>
                        <a:lnTo>
                          <a:pt x="0" y="91"/>
                        </a:lnTo>
                        <a:lnTo>
                          <a:pt x="178" y="290"/>
                        </a:lnTo>
                        <a:lnTo>
                          <a:pt x="178" y="199"/>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73" name="Rectangle 220"/>
                  <p:cNvSpPr>
                    <a:spLocks noChangeArrowheads="1"/>
                  </p:cNvSpPr>
                  <p:nvPr/>
                </p:nvSpPr>
                <p:spPr bwMode="auto">
                  <a:xfrm>
                    <a:off x="603" y="3018"/>
                    <a:ext cx="124" cy="23"/>
                  </a:xfrm>
                  <a:prstGeom prst="rect">
                    <a:avLst/>
                  </a:prstGeom>
                  <a:solidFill>
                    <a:srgbClr val="C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5074" name="Freeform 221"/>
                  <p:cNvSpPr>
                    <a:spLocks/>
                  </p:cNvSpPr>
                  <p:nvPr/>
                </p:nvSpPr>
                <p:spPr bwMode="auto">
                  <a:xfrm>
                    <a:off x="575" y="2973"/>
                    <a:ext cx="40" cy="37"/>
                  </a:xfrm>
                  <a:custGeom>
                    <a:avLst/>
                    <a:gdLst>
                      <a:gd name="T0" fmla="*/ 0 w 162"/>
                      <a:gd name="T1" fmla="*/ 0 h 146"/>
                      <a:gd name="T2" fmla="*/ 0 w 162"/>
                      <a:gd name="T3" fmla="*/ 0 h 146"/>
                      <a:gd name="T4" fmla="*/ 0 w 162"/>
                      <a:gd name="T5" fmla="*/ 0 h 146"/>
                      <a:gd name="T6" fmla="*/ 0 w 162"/>
                      <a:gd name="T7" fmla="*/ 0 h 146"/>
                      <a:gd name="T8" fmla="*/ 0 w 162"/>
                      <a:gd name="T9" fmla="*/ 0 h 146"/>
                      <a:gd name="T10" fmla="*/ 0 60000 65536"/>
                      <a:gd name="T11" fmla="*/ 0 60000 65536"/>
                      <a:gd name="T12" fmla="*/ 0 60000 65536"/>
                      <a:gd name="T13" fmla="*/ 0 60000 65536"/>
                      <a:gd name="T14" fmla="*/ 0 60000 65536"/>
                      <a:gd name="T15" fmla="*/ 0 w 162"/>
                      <a:gd name="T16" fmla="*/ 0 h 146"/>
                      <a:gd name="T17" fmla="*/ 162 w 162"/>
                      <a:gd name="T18" fmla="*/ 146 h 146"/>
                    </a:gdLst>
                    <a:ahLst/>
                    <a:cxnLst>
                      <a:cxn ang="T10">
                        <a:pos x="T0" y="T1"/>
                      </a:cxn>
                      <a:cxn ang="T11">
                        <a:pos x="T2" y="T3"/>
                      </a:cxn>
                      <a:cxn ang="T12">
                        <a:pos x="T4" y="T5"/>
                      </a:cxn>
                      <a:cxn ang="T13">
                        <a:pos x="T6" y="T7"/>
                      </a:cxn>
                      <a:cxn ang="T14">
                        <a:pos x="T8" y="T9"/>
                      </a:cxn>
                    </a:cxnLst>
                    <a:rect l="T15" t="T16" r="T17" b="T18"/>
                    <a:pathLst>
                      <a:path w="162" h="146">
                        <a:moveTo>
                          <a:pt x="162" y="146"/>
                        </a:moveTo>
                        <a:lnTo>
                          <a:pt x="81" y="109"/>
                        </a:lnTo>
                        <a:lnTo>
                          <a:pt x="0" y="0"/>
                        </a:lnTo>
                        <a:lnTo>
                          <a:pt x="64" y="0"/>
                        </a:lnTo>
                        <a:lnTo>
                          <a:pt x="162" y="14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66" name="Group 222"/>
                <p:cNvGrpSpPr>
                  <a:grpSpLocks/>
                </p:cNvGrpSpPr>
                <p:nvPr/>
              </p:nvGrpSpPr>
              <p:grpSpPr bwMode="auto">
                <a:xfrm>
                  <a:off x="587" y="2964"/>
                  <a:ext cx="112" cy="46"/>
                  <a:chOff x="587" y="2964"/>
                  <a:chExt cx="112" cy="46"/>
                </a:xfrm>
              </p:grpSpPr>
              <p:sp>
                <p:nvSpPr>
                  <p:cNvPr id="85067" name="Freeform 223"/>
                  <p:cNvSpPr>
                    <a:spLocks/>
                  </p:cNvSpPr>
                  <p:nvPr/>
                </p:nvSpPr>
                <p:spPr bwMode="auto">
                  <a:xfrm>
                    <a:off x="587" y="2965"/>
                    <a:ext cx="112" cy="32"/>
                  </a:xfrm>
                  <a:custGeom>
                    <a:avLst/>
                    <a:gdLst>
                      <a:gd name="T0" fmla="*/ 0 w 451"/>
                      <a:gd name="T1" fmla="*/ 0 h 128"/>
                      <a:gd name="T2" fmla="*/ 0 w 451"/>
                      <a:gd name="T3" fmla="*/ 0 h 128"/>
                      <a:gd name="T4" fmla="*/ 0 w 451"/>
                      <a:gd name="T5" fmla="*/ 0 h 128"/>
                      <a:gd name="T6" fmla="*/ 0 w 451"/>
                      <a:gd name="T7" fmla="*/ 0 h 128"/>
                      <a:gd name="T8" fmla="*/ 0 w 451"/>
                      <a:gd name="T9" fmla="*/ 0 h 128"/>
                      <a:gd name="T10" fmla="*/ 0 60000 65536"/>
                      <a:gd name="T11" fmla="*/ 0 60000 65536"/>
                      <a:gd name="T12" fmla="*/ 0 60000 65536"/>
                      <a:gd name="T13" fmla="*/ 0 60000 65536"/>
                      <a:gd name="T14" fmla="*/ 0 60000 65536"/>
                      <a:gd name="T15" fmla="*/ 0 w 451"/>
                      <a:gd name="T16" fmla="*/ 0 h 128"/>
                      <a:gd name="T17" fmla="*/ 451 w 451"/>
                      <a:gd name="T18" fmla="*/ 128 h 128"/>
                    </a:gdLst>
                    <a:ahLst/>
                    <a:cxnLst>
                      <a:cxn ang="T10">
                        <a:pos x="T0" y="T1"/>
                      </a:cxn>
                      <a:cxn ang="T11">
                        <a:pos x="T2" y="T3"/>
                      </a:cxn>
                      <a:cxn ang="T12">
                        <a:pos x="T4" y="T5"/>
                      </a:cxn>
                      <a:cxn ang="T13">
                        <a:pos x="T6" y="T7"/>
                      </a:cxn>
                      <a:cxn ang="T14">
                        <a:pos x="T8" y="T9"/>
                      </a:cxn>
                    </a:cxnLst>
                    <a:rect l="T15" t="T16" r="T17" b="T18"/>
                    <a:pathLst>
                      <a:path w="451" h="128">
                        <a:moveTo>
                          <a:pt x="0" y="0"/>
                        </a:moveTo>
                        <a:lnTo>
                          <a:pt x="114" y="128"/>
                        </a:lnTo>
                        <a:lnTo>
                          <a:pt x="451" y="126"/>
                        </a:lnTo>
                        <a:lnTo>
                          <a:pt x="322" y="0"/>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68" name="Rectangle 224"/>
                  <p:cNvSpPr>
                    <a:spLocks noChangeArrowheads="1"/>
                  </p:cNvSpPr>
                  <p:nvPr/>
                </p:nvSpPr>
                <p:spPr bwMode="auto">
                  <a:xfrm>
                    <a:off x="615" y="2996"/>
                    <a:ext cx="84" cy="14"/>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5069" name="Freeform 225"/>
                  <p:cNvSpPr>
                    <a:spLocks/>
                  </p:cNvSpPr>
                  <p:nvPr/>
                </p:nvSpPr>
                <p:spPr bwMode="auto">
                  <a:xfrm>
                    <a:off x="610" y="2972"/>
                    <a:ext cx="65" cy="18"/>
                  </a:xfrm>
                  <a:custGeom>
                    <a:avLst/>
                    <a:gdLst>
                      <a:gd name="T0" fmla="*/ 0 w 260"/>
                      <a:gd name="T1" fmla="*/ 0 h 74"/>
                      <a:gd name="T2" fmla="*/ 0 w 260"/>
                      <a:gd name="T3" fmla="*/ 0 h 74"/>
                      <a:gd name="T4" fmla="*/ 0 w 260"/>
                      <a:gd name="T5" fmla="*/ 0 h 74"/>
                      <a:gd name="T6" fmla="*/ 0 w 260"/>
                      <a:gd name="T7" fmla="*/ 0 h 74"/>
                      <a:gd name="T8" fmla="*/ 0 w 260"/>
                      <a:gd name="T9" fmla="*/ 0 h 74"/>
                      <a:gd name="T10" fmla="*/ 0 60000 65536"/>
                      <a:gd name="T11" fmla="*/ 0 60000 65536"/>
                      <a:gd name="T12" fmla="*/ 0 60000 65536"/>
                      <a:gd name="T13" fmla="*/ 0 60000 65536"/>
                      <a:gd name="T14" fmla="*/ 0 60000 65536"/>
                      <a:gd name="T15" fmla="*/ 0 w 260"/>
                      <a:gd name="T16" fmla="*/ 0 h 74"/>
                      <a:gd name="T17" fmla="*/ 260 w 260"/>
                      <a:gd name="T18" fmla="*/ 74 h 74"/>
                    </a:gdLst>
                    <a:ahLst/>
                    <a:cxnLst>
                      <a:cxn ang="T10">
                        <a:pos x="T0" y="T1"/>
                      </a:cxn>
                      <a:cxn ang="T11">
                        <a:pos x="T2" y="T3"/>
                      </a:cxn>
                      <a:cxn ang="T12">
                        <a:pos x="T4" y="T5"/>
                      </a:cxn>
                      <a:cxn ang="T13">
                        <a:pos x="T6" y="T7"/>
                      </a:cxn>
                      <a:cxn ang="T14">
                        <a:pos x="T8" y="T9"/>
                      </a:cxn>
                    </a:cxnLst>
                    <a:rect l="T15" t="T16" r="T17" b="T18"/>
                    <a:pathLst>
                      <a:path w="260" h="74">
                        <a:moveTo>
                          <a:pt x="0" y="0"/>
                        </a:moveTo>
                        <a:lnTo>
                          <a:pt x="66" y="74"/>
                        </a:lnTo>
                        <a:lnTo>
                          <a:pt x="260" y="73"/>
                        </a:lnTo>
                        <a:lnTo>
                          <a:pt x="186" y="0"/>
                        </a:lnTo>
                        <a:lnTo>
                          <a:pt x="0"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70" name="Freeform 226"/>
                  <p:cNvSpPr>
                    <a:spLocks/>
                  </p:cNvSpPr>
                  <p:nvPr/>
                </p:nvSpPr>
                <p:spPr bwMode="auto">
                  <a:xfrm>
                    <a:off x="587" y="2964"/>
                    <a:ext cx="28" cy="46"/>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60000 65536"/>
                      <a:gd name="T11" fmla="*/ 0 60000 65536"/>
                      <a:gd name="T12" fmla="*/ 0 60000 65536"/>
                      <a:gd name="T13" fmla="*/ 0 60000 65536"/>
                      <a:gd name="T14" fmla="*/ 0 60000 65536"/>
                      <a:gd name="T15" fmla="*/ 0 w 115"/>
                      <a:gd name="T16" fmla="*/ 0 h 181"/>
                      <a:gd name="T17" fmla="*/ 115 w 115"/>
                      <a:gd name="T18" fmla="*/ 181 h 181"/>
                    </a:gdLst>
                    <a:ahLst/>
                    <a:cxnLst>
                      <a:cxn ang="T10">
                        <a:pos x="T0" y="T1"/>
                      </a:cxn>
                      <a:cxn ang="T11">
                        <a:pos x="T2" y="T3"/>
                      </a:cxn>
                      <a:cxn ang="T12">
                        <a:pos x="T4" y="T5"/>
                      </a:cxn>
                      <a:cxn ang="T13">
                        <a:pos x="T6" y="T7"/>
                      </a:cxn>
                      <a:cxn ang="T14">
                        <a:pos x="T8" y="T9"/>
                      </a:cxn>
                    </a:cxnLst>
                    <a:rect l="T15" t="T16" r="T17" b="T18"/>
                    <a:pathLst>
                      <a:path w="115" h="181">
                        <a:moveTo>
                          <a:pt x="0" y="0"/>
                        </a:moveTo>
                        <a:lnTo>
                          <a:pt x="0" y="55"/>
                        </a:lnTo>
                        <a:lnTo>
                          <a:pt x="115" y="181"/>
                        </a:lnTo>
                        <a:lnTo>
                          <a:pt x="115" y="126"/>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5058" name="Group 227"/>
              <p:cNvGrpSpPr>
                <a:grpSpLocks/>
              </p:cNvGrpSpPr>
              <p:nvPr/>
            </p:nvGrpSpPr>
            <p:grpSpPr bwMode="auto">
              <a:xfrm>
                <a:off x="629" y="2936"/>
                <a:ext cx="28" cy="54"/>
                <a:chOff x="629" y="2936"/>
                <a:chExt cx="28" cy="54"/>
              </a:xfrm>
            </p:grpSpPr>
            <p:sp>
              <p:nvSpPr>
                <p:cNvPr id="85059" name="Freeform 228"/>
                <p:cNvSpPr>
                  <a:spLocks/>
                </p:cNvSpPr>
                <p:nvPr/>
              </p:nvSpPr>
              <p:spPr bwMode="auto">
                <a:xfrm>
                  <a:off x="629" y="2936"/>
                  <a:ext cx="28" cy="54"/>
                </a:xfrm>
                <a:custGeom>
                  <a:avLst/>
                  <a:gdLst>
                    <a:gd name="T0" fmla="*/ 0 w 109"/>
                    <a:gd name="T1" fmla="*/ 0 h 217"/>
                    <a:gd name="T2" fmla="*/ 0 w 109"/>
                    <a:gd name="T3" fmla="*/ 0 h 217"/>
                    <a:gd name="T4" fmla="*/ 0 w 109"/>
                    <a:gd name="T5" fmla="*/ 0 h 217"/>
                    <a:gd name="T6" fmla="*/ 0 w 109"/>
                    <a:gd name="T7" fmla="*/ 0 h 217"/>
                    <a:gd name="T8" fmla="*/ 0 w 109"/>
                    <a:gd name="T9" fmla="*/ 0 h 217"/>
                    <a:gd name="T10" fmla="*/ 0 60000 65536"/>
                    <a:gd name="T11" fmla="*/ 0 60000 65536"/>
                    <a:gd name="T12" fmla="*/ 0 60000 65536"/>
                    <a:gd name="T13" fmla="*/ 0 60000 65536"/>
                    <a:gd name="T14" fmla="*/ 0 60000 65536"/>
                    <a:gd name="T15" fmla="*/ 0 w 109"/>
                    <a:gd name="T16" fmla="*/ 0 h 217"/>
                    <a:gd name="T17" fmla="*/ 109 w 109"/>
                    <a:gd name="T18" fmla="*/ 217 h 217"/>
                  </a:gdLst>
                  <a:ahLst/>
                  <a:cxnLst>
                    <a:cxn ang="T10">
                      <a:pos x="T0" y="T1"/>
                    </a:cxn>
                    <a:cxn ang="T11">
                      <a:pos x="T2" y="T3"/>
                    </a:cxn>
                    <a:cxn ang="T12">
                      <a:pos x="T4" y="T5"/>
                    </a:cxn>
                    <a:cxn ang="T13">
                      <a:pos x="T6" y="T7"/>
                    </a:cxn>
                    <a:cxn ang="T14">
                      <a:pos x="T8" y="T9"/>
                    </a:cxn>
                  </a:cxnLst>
                  <a:rect l="T15" t="T16" r="T17" b="T18"/>
                  <a:pathLst>
                    <a:path w="109" h="217">
                      <a:moveTo>
                        <a:pt x="0" y="217"/>
                      </a:moveTo>
                      <a:lnTo>
                        <a:pt x="109" y="217"/>
                      </a:lnTo>
                      <a:lnTo>
                        <a:pt x="109" y="0"/>
                      </a:lnTo>
                      <a:lnTo>
                        <a:pt x="1" y="0"/>
                      </a:lnTo>
                      <a:lnTo>
                        <a:pt x="0" y="217"/>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60" name="Freeform 229"/>
                <p:cNvSpPr>
                  <a:spLocks/>
                </p:cNvSpPr>
                <p:nvPr/>
              </p:nvSpPr>
              <p:spPr bwMode="auto">
                <a:xfrm>
                  <a:off x="634" y="2936"/>
                  <a:ext cx="5" cy="54"/>
                </a:xfrm>
                <a:custGeom>
                  <a:avLst/>
                  <a:gdLst>
                    <a:gd name="T0" fmla="*/ 0 w 21"/>
                    <a:gd name="T1" fmla="*/ 0 h 217"/>
                    <a:gd name="T2" fmla="*/ 0 w 21"/>
                    <a:gd name="T3" fmla="*/ 0 h 217"/>
                    <a:gd name="T4" fmla="*/ 0 w 21"/>
                    <a:gd name="T5" fmla="*/ 0 h 217"/>
                    <a:gd name="T6" fmla="*/ 0 w 21"/>
                    <a:gd name="T7" fmla="*/ 0 h 217"/>
                    <a:gd name="T8" fmla="*/ 0 w 21"/>
                    <a:gd name="T9" fmla="*/ 0 h 217"/>
                    <a:gd name="T10" fmla="*/ 0 60000 65536"/>
                    <a:gd name="T11" fmla="*/ 0 60000 65536"/>
                    <a:gd name="T12" fmla="*/ 0 60000 65536"/>
                    <a:gd name="T13" fmla="*/ 0 60000 65536"/>
                    <a:gd name="T14" fmla="*/ 0 60000 65536"/>
                    <a:gd name="T15" fmla="*/ 0 w 21"/>
                    <a:gd name="T16" fmla="*/ 0 h 217"/>
                    <a:gd name="T17" fmla="*/ 21 w 21"/>
                    <a:gd name="T18" fmla="*/ 217 h 217"/>
                  </a:gdLst>
                  <a:ahLst/>
                  <a:cxnLst>
                    <a:cxn ang="T10">
                      <a:pos x="T0" y="T1"/>
                    </a:cxn>
                    <a:cxn ang="T11">
                      <a:pos x="T2" y="T3"/>
                    </a:cxn>
                    <a:cxn ang="T12">
                      <a:pos x="T4" y="T5"/>
                    </a:cxn>
                    <a:cxn ang="T13">
                      <a:pos x="T6" y="T7"/>
                    </a:cxn>
                    <a:cxn ang="T14">
                      <a:pos x="T8" y="T9"/>
                    </a:cxn>
                  </a:cxnLst>
                  <a:rect l="T15" t="T16" r="T17" b="T18"/>
                  <a:pathLst>
                    <a:path w="21" h="217">
                      <a:moveTo>
                        <a:pt x="0" y="2"/>
                      </a:moveTo>
                      <a:lnTo>
                        <a:pt x="0" y="217"/>
                      </a:lnTo>
                      <a:lnTo>
                        <a:pt x="21" y="217"/>
                      </a:lnTo>
                      <a:lnTo>
                        <a:pt x="2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5034" name="Group 230"/>
            <p:cNvGrpSpPr>
              <a:grpSpLocks/>
            </p:cNvGrpSpPr>
            <p:nvPr/>
          </p:nvGrpSpPr>
          <p:grpSpPr bwMode="auto">
            <a:xfrm>
              <a:off x="387" y="2496"/>
              <a:ext cx="552" cy="536"/>
              <a:chOff x="387" y="2496"/>
              <a:chExt cx="552" cy="536"/>
            </a:xfrm>
          </p:grpSpPr>
          <p:sp>
            <p:nvSpPr>
              <p:cNvPr id="85035" name="Freeform 231"/>
              <p:cNvSpPr>
                <a:spLocks/>
              </p:cNvSpPr>
              <p:nvPr/>
            </p:nvSpPr>
            <p:spPr bwMode="auto">
              <a:xfrm>
                <a:off x="616" y="2774"/>
                <a:ext cx="42" cy="166"/>
              </a:xfrm>
              <a:custGeom>
                <a:avLst/>
                <a:gdLst>
                  <a:gd name="T0" fmla="*/ 0 w 169"/>
                  <a:gd name="T1" fmla="*/ 0 h 667"/>
                  <a:gd name="T2" fmla="*/ 0 w 169"/>
                  <a:gd name="T3" fmla="*/ 0 h 667"/>
                  <a:gd name="T4" fmla="*/ 0 w 169"/>
                  <a:gd name="T5" fmla="*/ 0 h 667"/>
                  <a:gd name="T6" fmla="*/ 0 w 169"/>
                  <a:gd name="T7" fmla="*/ 0 h 667"/>
                  <a:gd name="T8" fmla="*/ 0 w 169"/>
                  <a:gd name="T9" fmla="*/ 0 h 667"/>
                  <a:gd name="T10" fmla="*/ 0 w 169"/>
                  <a:gd name="T11" fmla="*/ 0 h 667"/>
                  <a:gd name="T12" fmla="*/ 0 w 169"/>
                  <a:gd name="T13" fmla="*/ 0 h 667"/>
                  <a:gd name="T14" fmla="*/ 0 w 169"/>
                  <a:gd name="T15" fmla="*/ 0 h 667"/>
                  <a:gd name="T16" fmla="*/ 0 w 169"/>
                  <a:gd name="T17" fmla="*/ 0 h 667"/>
                  <a:gd name="T18" fmla="*/ 0 w 169"/>
                  <a:gd name="T19" fmla="*/ 0 h 667"/>
                  <a:gd name="T20" fmla="*/ 0 w 169"/>
                  <a:gd name="T21" fmla="*/ 0 h 667"/>
                  <a:gd name="T22" fmla="*/ 0 w 169"/>
                  <a:gd name="T23" fmla="*/ 0 h 667"/>
                  <a:gd name="T24" fmla="*/ 0 w 169"/>
                  <a:gd name="T25" fmla="*/ 0 h 667"/>
                  <a:gd name="T26" fmla="*/ 0 w 169"/>
                  <a:gd name="T27" fmla="*/ 0 h 667"/>
                  <a:gd name="T28" fmla="*/ 0 w 169"/>
                  <a:gd name="T29" fmla="*/ 0 h 667"/>
                  <a:gd name="T30" fmla="*/ 0 w 169"/>
                  <a:gd name="T31" fmla="*/ 0 h 6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667"/>
                  <a:gd name="T50" fmla="*/ 169 w 169"/>
                  <a:gd name="T51" fmla="*/ 667 h 6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667">
                    <a:moveTo>
                      <a:pt x="80" y="667"/>
                    </a:moveTo>
                    <a:lnTo>
                      <a:pt x="137" y="667"/>
                    </a:lnTo>
                    <a:lnTo>
                      <a:pt x="140" y="385"/>
                    </a:lnTo>
                    <a:lnTo>
                      <a:pt x="141" y="301"/>
                    </a:lnTo>
                    <a:lnTo>
                      <a:pt x="146" y="208"/>
                    </a:lnTo>
                    <a:lnTo>
                      <a:pt x="147" y="148"/>
                    </a:lnTo>
                    <a:lnTo>
                      <a:pt x="153" y="94"/>
                    </a:lnTo>
                    <a:lnTo>
                      <a:pt x="169" y="0"/>
                    </a:lnTo>
                    <a:lnTo>
                      <a:pt x="0" y="3"/>
                    </a:lnTo>
                    <a:lnTo>
                      <a:pt x="11" y="49"/>
                    </a:lnTo>
                    <a:lnTo>
                      <a:pt x="25" y="109"/>
                    </a:lnTo>
                    <a:lnTo>
                      <a:pt x="39" y="217"/>
                    </a:lnTo>
                    <a:lnTo>
                      <a:pt x="43" y="309"/>
                    </a:lnTo>
                    <a:lnTo>
                      <a:pt x="54" y="398"/>
                    </a:lnTo>
                    <a:lnTo>
                      <a:pt x="63" y="484"/>
                    </a:lnTo>
                    <a:lnTo>
                      <a:pt x="80" y="667"/>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5036" name="Group 232"/>
              <p:cNvGrpSpPr>
                <a:grpSpLocks/>
              </p:cNvGrpSpPr>
              <p:nvPr/>
            </p:nvGrpSpPr>
            <p:grpSpPr bwMode="auto">
              <a:xfrm>
                <a:off x="387" y="2496"/>
                <a:ext cx="552" cy="536"/>
                <a:chOff x="387" y="2496"/>
                <a:chExt cx="552" cy="536"/>
              </a:xfrm>
            </p:grpSpPr>
            <p:grpSp>
              <p:nvGrpSpPr>
                <p:cNvPr id="85037" name="Group 233"/>
                <p:cNvGrpSpPr>
                  <a:grpSpLocks/>
                </p:cNvGrpSpPr>
                <p:nvPr/>
              </p:nvGrpSpPr>
              <p:grpSpPr bwMode="auto">
                <a:xfrm>
                  <a:off x="454" y="2496"/>
                  <a:ext cx="431" cy="412"/>
                  <a:chOff x="454" y="2496"/>
                  <a:chExt cx="431" cy="412"/>
                </a:xfrm>
              </p:grpSpPr>
              <p:sp>
                <p:nvSpPr>
                  <p:cNvPr id="85052" name="Freeform 234"/>
                  <p:cNvSpPr>
                    <a:spLocks/>
                  </p:cNvSpPr>
                  <p:nvPr/>
                </p:nvSpPr>
                <p:spPr bwMode="auto">
                  <a:xfrm>
                    <a:off x="454" y="2496"/>
                    <a:ext cx="211" cy="176"/>
                  </a:xfrm>
                  <a:custGeom>
                    <a:avLst/>
                    <a:gdLst>
                      <a:gd name="T0" fmla="*/ 0 w 845"/>
                      <a:gd name="T1" fmla="*/ 0 h 703"/>
                      <a:gd name="T2" fmla="*/ 0 w 845"/>
                      <a:gd name="T3" fmla="*/ 0 h 703"/>
                      <a:gd name="T4" fmla="*/ 0 w 845"/>
                      <a:gd name="T5" fmla="*/ 0 h 703"/>
                      <a:gd name="T6" fmla="*/ 0 w 845"/>
                      <a:gd name="T7" fmla="*/ 0 h 703"/>
                      <a:gd name="T8" fmla="*/ 0 w 845"/>
                      <a:gd name="T9" fmla="*/ 0 h 703"/>
                      <a:gd name="T10" fmla="*/ 0 w 845"/>
                      <a:gd name="T11" fmla="*/ 0 h 703"/>
                      <a:gd name="T12" fmla="*/ 0 w 845"/>
                      <a:gd name="T13" fmla="*/ 0 h 703"/>
                      <a:gd name="T14" fmla="*/ 0 w 845"/>
                      <a:gd name="T15" fmla="*/ 0 h 703"/>
                      <a:gd name="T16" fmla="*/ 0 w 845"/>
                      <a:gd name="T17" fmla="*/ 0 h 703"/>
                      <a:gd name="T18" fmla="*/ 0 w 845"/>
                      <a:gd name="T19" fmla="*/ 0 h 703"/>
                      <a:gd name="T20" fmla="*/ 0 w 845"/>
                      <a:gd name="T21" fmla="*/ 0 h 703"/>
                      <a:gd name="T22" fmla="*/ 0 w 845"/>
                      <a:gd name="T23" fmla="*/ 0 h 703"/>
                      <a:gd name="T24" fmla="*/ 0 w 845"/>
                      <a:gd name="T25" fmla="*/ 0 h 703"/>
                      <a:gd name="T26" fmla="*/ 0 w 845"/>
                      <a:gd name="T27" fmla="*/ 0 h 703"/>
                      <a:gd name="T28" fmla="*/ 0 w 845"/>
                      <a:gd name="T29" fmla="*/ 0 h 703"/>
                      <a:gd name="T30" fmla="*/ 0 w 845"/>
                      <a:gd name="T31" fmla="*/ 0 h 703"/>
                      <a:gd name="T32" fmla="*/ 0 w 845"/>
                      <a:gd name="T33" fmla="*/ 0 h 703"/>
                      <a:gd name="T34" fmla="*/ 0 w 845"/>
                      <a:gd name="T35" fmla="*/ 0 h 703"/>
                      <a:gd name="T36" fmla="*/ 0 w 845"/>
                      <a:gd name="T37" fmla="*/ 0 h 703"/>
                      <a:gd name="T38" fmla="*/ 0 w 845"/>
                      <a:gd name="T39" fmla="*/ 0 h 703"/>
                      <a:gd name="T40" fmla="*/ 0 w 845"/>
                      <a:gd name="T41" fmla="*/ 0 h 703"/>
                      <a:gd name="T42" fmla="*/ 0 w 845"/>
                      <a:gd name="T43" fmla="*/ 0 h 703"/>
                      <a:gd name="T44" fmla="*/ 0 w 845"/>
                      <a:gd name="T45" fmla="*/ 0 h 703"/>
                      <a:gd name="T46" fmla="*/ 0 w 845"/>
                      <a:gd name="T47" fmla="*/ 0 h 703"/>
                      <a:gd name="T48" fmla="*/ 0 w 845"/>
                      <a:gd name="T49" fmla="*/ 0 h 703"/>
                      <a:gd name="T50" fmla="*/ 0 w 845"/>
                      <a:gd name="T51" fmla="*/ 0 h 703"/>
                      <a:gd name="T52" fmla="*/ 0 w 845"/>
                      <a:gd name="T53" fmla="*/ 0 h 703"/>
                      <a:gd name="T54" fmla="*/ 0 w 845"/>
                      <a:gd name="T55" fmla="*/ 0 h 703"/>
                      <a:gd name="T56" fmla="*/ 0 w 845"/>
                      <a:gd name="T57" fmla="*/ 0 h 703"/>
                      <a:gd name="T58" fmla="*/ 0 w 845"/>
                      <a:gd name="T59" fmla="*/ 0 h 703"/>
                      <a:gd name="T60" fmla="*/ 0 w 845"/>
                      <a:gd name="T61" fmla="*/ 0 h 703"/>
                      <a:gd name="T62" fmla="*/ 0 w 845"/>
                      <a:gd name="T63" fmla="*/ 0 h 703"/>
                      <a:gd name="T64" fmla="*/ 0 w 845"/>
                      <a:gd name="T65" fmla="*/ 0 h 703"/>
                      <a:gd name="T66" fmla="*/ 0 w 845"/>
                      <a:gd name="T67" fmla="*/ 0 h 703"/>
                      <a:gd name="T68" fmla="*/ 0 w 845"/>
                      <a:gd name="T69" fmla="*/ 0 h 703"/>
                      <a:gd name="T70" fmla="*/ 0 w 845"/>
                      <a:gd name="T71" fmla="*/ 0 h 703"/>
                      <a:gd name="T72" fmla="*/ 0 w 845"/>
                      <a:gd name="T73" fmla="*/ 0 h 703"/>
                      <a:gd name="T74" fmla="*/ 0 w 845"/>
                      <a:gd name="T75" fmla="*/ 0 h 703"/>
                      <a:gd name="T76" fmla="*/ 0 w 845"/>
                      <a:gd name="T77" fmla="*/ 0 h 703"/>
                      <a:gd name="T78" fmla="*/ 0 w 845"/>
                      <a:gd name="T79" fmla="*/ 0 h 703"/>
                      <a:gd name="T80" fmla="*/ 0 w 845"/>
                      <a:gd name="T81" fmla="*/ 0 h 703"/>
                      <a:gd name="T82" fmla="*/ 0 w 845"/>
                      <a:gd name="T83" fmla="*/ 0 h 703"/>
                      <a:gd name="T84" fmla="*/ 0 w 845"/>
                      <a:gd name="T85" fmla="*/ 0 h 703"/>
                      <a:gd name="T86" fmla="*/ 0 w 845"/>
                      <a:gd name="T87" fmla="*/ 0 h 703"/>
                      <a:gd name="T88" fmla="*/ 0 w 845"/>
                      <a:gd name="T89" fmla="*/ 0 h 703"/>
                      <a:gd name="T90" fmla="*/ 0 w 845"/>
                      <a:gd name="T91" fmla="*/ 0 h 703"/>
                      <a:gd name="T92" fmla="*/ 0 w 845"/>
                      <a:gd name="T93" fmla="*/ 0 h 703"/>
                      <a:gd name="T94" fmla="*/ 0 w 845"/>
                      <a:gd name="T95" fmla="*/ 0 h 703"/>
                      <a:gd name="T96" fmla="*/ 0 w 845"/>
                      <a:gd name="T97" fmla="*/ 0 h 703"/>
                      <a:gd name="T98" fmla="*/ 0 w 845"/>
                      <a:gd name="T99" fmla="*/ 0 h 703"/>
                      <a:gd name="T100" fmla="*/ 0 w 845"/>
                      <a:gd name="T101" fmla="*/ 0 h 703"/>
                      <a:gd name="T102" fmla="*/ 0 w 845"/>
                      <a:gd name="T103" fmla="*/ 0 h 703"/>
                      <a:gd name="T104" fmla="*/ 0 w 845"/>
                      <a:gd name="T105" fmla="*/ 0 h 703"/>
                      <a:gd name="T106" fmla="*/ 0 w 845"/>
                      <a:gd name="T107" fmla="*/ 0 h 703"/>
                      <a:gd name="T108" fmla="*/ 0 w 845"/>
                      <a:gd name="T109" fmla="*/ 0 h 703"/>
                      <a:gd name="T110" fmla="*/ 0 w 845"/>
                      <a:gd name="T111" fmla="*/ 0 h 703"/>
                      <a:gd name="T112" fmla="*/ 0 w 845"/>
                      <a:gd name="T113" fmla="*/ 0 h 703"/>
                      <a:gd name="T114" fmla="*/ 0 w 845"/>
                      <a:gd name="T115" fmla="*/ 0 h 703"/>
                      <a:gd name="T116" fmla="*/ 0 w 845"/>
                      <a:gd name="T117" fmla="*/ 0 h 703"/>
                      <a:gd name="T118" fmla="*/ 0 w 845"/>
                      <a:gd name="T119" fmla="*/ 0 h 703"/>
                      <a:gd name="T120" fmla="*/ 0 w 845"/>
                      <a:gd name="T121" fmla="*/ 0 h 703"/>
                      <a:gd name="T122" fmla="*/ 0 w 845"/>
                      <a:gd name="T123" fmla="*/ 0 h 7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703"/>
                      <a:gd name="T188" fmla="*/ 845 w 845"/>
                      <a:gd name="T189" fmla="*/ 703 h 7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703">
                        <a:moveTo>
                          <a:pt x="791" y="439"/>
                        </a:moveTo>
                        <a:lnTo>
                          <a:pt x="823" y="439"/>
                        </a:lnTo>
                        <a:lnTo>
                          <a:pt x="845" y="443"/>
                        </a:lnTo>
                        <a:lnTo>
                          <a:pt x="838" y="409"/>
                        </a:lnTo>
                        <a:lnTo>
                          <a:pt x="826" y="372"/>
                        </a:lnTo>
                        <a:lnTo>
                          <a:pt x="807" y="329"/>
                        </a:lnTo>
                        <a:lnTo>
                          <a:pt x="789" y="293"/>
                        </a:lnTo>
                        <a:lnTo>
                          <a:pt x="769" y="258"/>
                        </a:lnTo>
                        <a:lnTo>
                          <a:pt x="751" y="233"/>
                        </a:lnTo>
                        <a:lnTo>
                          <a:pt x="734" y="208"/>
                        </a:lnTo>
                        <a:lnTo>
                          <a:pt x="720" y="187"/>
                        </a:lnTo>
                        <a:lnTo>
                          <a:pt x="707" y="172"/>
                        </a:lnTo>
                        <a:lnTo>
                          <a:pt x="694" y="156"/>
                        </a:lnTo>
                        <a:lnTo>
                          <a:pt x="671" y="131"/>
                        </a:lnTo>
                        <a:lnTo>
                          <a:pt x="654" y="114"/>
                        </a:lnTo>
                        <a:lnTo>
                          <a:pt x="632" y="96"/>
                        </a:lnTo>
                        <a:lnTo>
                          <a:pt x="618" y="84"/>
                        </a:lnTo>
                        <a:lnTo>
                          <a:pt x="603" y="75"/>
                        </a:lnTo>
                        <a:lnTo>
                          <a:pt x="580" y="60"/>
                        </a:lnTo>
                        <a:lnTo>
                          <a:pt x="563" y="49"/>
                        </a:lnTo>
                        <a:lnTo>
                          <a:pt x="537" y="35"/>
                        </a:lnTo>
                        <a:lnTo>
                          <a:pt x="510" y="25"/>
                        </a:lnTo>
                        <a:lnTo>
                          <a:pt x="486" y="14"/>
                        </a:lnTo>
                        <a:lnTo>
                          <a:pt x="460" y="7"/>
                        </a:lnTo>
                        <a:lnTo>
                          <a:pt x="438" y="4"/>
                        </a:lnTo>
                        <a:lnTo>
                          <a:pt x="409" y="1"/>
                        </a:lnTo>
                        <a:lnTo>
                          <a:pt x="383" y="1"/>
                        </a:lnTo>
                        <a:lnTo>
                          <a:pt x="356" y="0"/>
                        </a:lnTo>
                        <a:lnTo>
                          <a:pt x="333" y="1"/>
                        </a:lnTo>
                        <a:lnTo>
                          <a:pt x="298" y="4"/>
                        </a:lnTo>
                        <a:lnTo>
                          <a:pt x="268" y="11"/>
                        </a:lnTo>
                        <a:lnTo>
                          <a:pt x="244" y="19"/>
                        </a:lnTo>
                        <a:lnTo>
                          <a:pt x="221" y="32"/>
                        </a:lnTo>
                        <a:lnTo>
                          <a:pt x="201" y="47"/>
                        </a:lnTo>
                        <a:lnTo>
                          <a:pt x="188" y="64"/>
                        </a:lnTo>
                        <a:lnTo>
                          <a:pt x="181" y="83"/>
                        </a:lnTo>
                        <a:lnTo>
                          <a:pt x="180" y="98"/>
                        </a:lnTo>
                        <a:lnTo>
                          <a:pt x="181" y="112"/>
                        </a:lnTo>
                        <a:lnTo>
                          <a:pt x="185" y="125"/>
                        </a:lnTo>
                        <a:lnTo>
                          <a:pt x="190" y="135"/>
                        </a:lnTo>
                        <a:lnTo>
                          <a:pt x="203" y="144"/>
                        </a:lnTo>
                        <a:lnTo>
                          <a:pt x="216" y="149"/>
                        </a:lnTo>
                        <a:lnTo>
                          <a:pt x="233" y="153"/>
                        </a:lnTo>
                        <a:lnTo>
                          <a:pt x="250" y="158"/>
                        </a:lnTo>
                        <a:lnTo>
                          <a:pt x="267" y="159"/>
                        </a:lnTo>
                        <a:lnTo>
                          <a:pt x="291" y="162"/>
                        </a:lnTo>
                        <a:lnTo>
                          <a:pt x="318" y="159"/>
                        </a:lnTo>
                        <a:lnTo>
                          <a:pt x="340" y="158"/>
                        </a:lnTo>
                        <a:lnTo>
                          <a:pt x="356" y="162"/>
                        </a:lnTo>
                        <a:lnTo>
                          <a:pt x="370" y="166"/>
                        </a:lnTo>
                        <a:lnTo>
                          <a:pt x="381" y="173"/>
                        </a:lnTo>
                        <a:lnTo>
                          <a:pt x="392" y="180"/>
                        </a:lnTo>
                        <a:lnTo>
                          <a:pt x="397" y="184"/>
                        </a:lnTo>
                        <a:lnTo>
                          <a:pt x="407" y="196"/>
                        </a:lnTo>
                        <a:lnTo>
                          <a:pt x="413" y="208"/>
                        </a:lnTo>
                        <a:lnTo>
                          <a:pt x="417" y="224"/>
                        </a:lnTo>
                        <a:lnTo>
                          <a:pt x="413" y="237"/>
                        </a:lnTo>
                        <a:lnTo>
                          <a:pt x="402" y="241"/>
                        </a:lnTo>
                        <a:lnTo>
                          <a:pt x="388" y="241"/>
                        </a:lnTo>
                        <a:lnTo>
                          <a:pt x="373" y="237"/>
                        </a:lnTo>
                        <a:lnTo>
                          <a:pt x="357" y="227"/>
                        </a:lnTo>
                        <a:lnTo>
                          <a:pt x="346" y="219"/>
                        </a:lnTo>
                        <a:lnTo>
                          <a:pt x="328" y="206"/>
                        </a:lnTo>
                        <a:lnTo>
                          <a:pt x="310" y="199"/>
                        </a:lnTo>
                        <a:lnTo>
                          <a:pt x="291" y="194"/>
                        </a:lnTo>
                        <a:lnTo>
                          <a:pt x="276" y="193"/>
                        </a:lnTo>
                        <a:lnTo>
                          <a:pt x="256" y="191"/>
                        </a:lnTo>
                        <a:lnTo>
                          <a:pt x="235" y="191"/>
                        </a:lnTo>
                        <a:lnTo>
                          <a:pt x="212" y="192"/>
                        </a:lnTo>
                        <a:lnTo>
                          <a:pt x="193" y="197"/>
                        </a:lnTo>
                        <a:lnTo>
                          <a:pt x="173" y="203"/>
                        </a:lnTo>
                        <a:lnTo>
                          <a:pt x="155" y="212"/>
                        </a:lnTo>
                        <a:lnTo>
                          <a:pt x="138" y="223"/>
                        </a:lnTo>
                        <a:lnTo>
                          <a:pt x="121" y="231"/>
                        </a:lnTo>
                        <a:lnTo>
                          <a:pt x="98" y="246"/>
                        </a:lnTo>
                        <a:lnTo>
                          <a:pt x="75" y="267"/>
                        </a:lnTo>
                        <a:lnTo>
                          <a:pt x="55" y="288"/>
                        </a:lnTo>
                        <a:lnTo>
                          <a:pt x="41" y="310"/>
                        </a:lnTo>
                        <a:lnTo>
                          <a:pt x="28" y="335"/>
                        </a:lnTo>
                        <a:lnTo>
                          <a:pt x="15" y="369"/>
                        </a:lnTo>
                        <a:lnTo>
                          <a:pt x="9" y="397"/>
                        </a:lnTo>
                        <a:lnTo>
                          <a:pt x="3" y="429"/>
                        </a:lnTo>
                        <a:lnTo>
                          <a:pt x="0" y="461"/>
                        </a:lnTo>
                        <a:lnTo>
                          <a:pt x="0" y="490"/>
                        </a:lnTo>
                        <a:lnTo>
                          <a:pt x="3" y="520"/>
                        </a:lnTo>
                        <a:lnTo>
                          <a:pt x="9" y="549"/>
                        </a:lnTo>
                        <a:lnTo>
                          <a:pt x="18" y="580"/>
                        </a:lnTo>
                        <a:lnTo>
                          <a:pt x="29" y="601"/>
                        </a:lnTo>
                        <a:lnTo>
                          <a:pt x="42" y="622"/>
                        </a:lnTo>
                        <a:lnTo>
                          <a:pt x="53" y="636"/>
                        </a:lnTo>
                        <a:lnTo>
                          <a:pt x="72" y="651"/>
                        </a:lnTo>
                        <a:lnTo>
                          <a:pt x="89" y="664"/>
                        </a:lnTo>
                        <a:lnTo>
                          <a:pt x="107" y="675"/>
                        </a:lnTo>
                        <a:lnTo>
                          <a:pt x="128" y="685"/>
                        </a:lnTo>
                        <a:lnTo>
                          <a:pt x="144" y="690"/>
                        </a:lnTo>
                        <a:lnTo>
                          <a:pt x="166" y="697"/>
                        </a:lnTo>
                        <a:lnTo>
                          <a:pt x="189" y="703"/>
                        </a:lnTo>
                        <a:lnTo>
                          <a:pt x="209" y="703"/>
                        </a:lnTo>
                        <a:lnTo>
                          <a:pt x="229" y="703"/>
                        </a:lnTo>
                        <a:lnTo>
                          <a:pt x="243" y="700"/>
                        </a:lnTo>
                        <a:lnTo>
                          <a:pt x="264" y="699"/>
                        </a:lnTo>
                        <a:lnTo>
                          <a:pt x="295" y="692"/>
                        </a:lnTo>
                        <a:lnTo>
                          <a:pt x="312" y="689"/>
                        </a:lnTo>
                        <a:lnTo>
                          <a:pt x="328" y="679"/>
                        </a:lnTo>
                        <a:lnTo>
                          <a:pt x="350" y="669"/>
                        </a:lnTo>
                        <a:lnTo>
                          <a:pt x="372" y="655"/>
                        </a:lnTo>
                        <a:lnTo>
                          <a:pt x="387" y="644"/>
                        </a:lnTo>
                        <a:lnTo>
                          <a:pt x="407" y="627"/>
                        </a:lnTo>
                        <a:lnTo>
                          <a:pt x="431" y="608"/>
                        </a:lnTo>
                        <a:lnTo>
                          <a:pt x="456" y="581"/>
                        </a:lnTo>
                        <a:lnTo>
                          <a:pt x="480" y="560"/>
                        </a:lnTo>
                        <a:lnTo>
                          <a:pt x="500" y="541"/>
                        </a:lnTo>
                        <a:lnTo>
                          <a:pt x="520" y="522"/>
                        </a:lnTo>
                        <a:lnTo>
                          <a:pt x="536" y="509"/>
                        </a:lnTo>
                        <a:lnTo>
                          <a:pt x="550" y="498"/>
                        </a:lnTo>
                        <a:lnTo>
                          <a:pt x="568" y="488"/>
                        </a:lnTo>
                        <a:lnTo>
                          <a:pt x="590" y="478"/>
                        </a:lnTo>
                        <a:lnTo>
                          <a:pt x="616" y="470"/>
                        </a:lnTo>
                        <a:lnTo>
                          <a:pt x="637" y="463"/>
                        </a:lnTo>
                        <a:lnTo>
                          <a:pt x="662" y="456"/>
                        </a:lnTo>
                        <a:lnTo>
                          <a:pt x="694" y="449"/>
                        </a:lnTo>
                        <a:lnTo>
                          <a:pt x="716" y="446"/>
                        </a:lnTo>
                        <a:lnTo>
                          <a:pt x="737" y="443"/>
                        </a:lnTo>
                        <a:lnTo>
                          <a:pt x="762" y="439"/>
                        </a:lnTo>
                        <a:lnTo>
                          <a:pt x="791" y="439"/>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3" name="Freeform 235"/>
                  <p:cNvSpPr>
                    <a:spLocks/>
                  </p:cNvSpPr>
                  <p:nvPr/>
                </p:nvSpPr>
                <p:spPr bwMode="auto">
                  <a:xfrm>
                    <a:off x="640" y="2552"/>
                    <a:ext cx="245" cy="159"/>
                  </a:xfrm>
                  <a:custGeom>
                    <a:avLst/>
                    <a:gdLst>
                      <a:gd name="T0" fmla="*/ 0 w 981"/>
                      <a:gd name="T1" fmla="*/ 0 h 633"/>
                      <a:gd name="T2" fmla="*/ 0 w 981"/>
                      <a:gd name="T3" fmla="*/ 0 h 633"/>
                      <a:gd name="T4" fmla="*/ 0 w 981"/>
                      <a:gd name="T5" fmla="*/ 0 h 633"/>
                      <a:gd name="T6" fmla="*/ 0 w 981"/>
                      <a:gd name="T7" fmla="*/ 0 h 633"/>
                      <a:gd name="T8" fmla="*/ 0 w 981"/>
                      <a:gd name="T9" fmla="*/ 0 h 633"/>
                      <a:gd name="T10" fmla="*/ 0 w 981"/>
                      <a:gd name="T11" fmla="*/ 0 h 633"/>
                      <a:gd name="T12" fmla="*/ 0 w 981"/>
                      <a:gd name="T13" fmla="*/ 0 h 633"/>
                      <a:gd name="T14" fmla="*/ 0 w 981"/>
                      <a:gd name="T15" fmla="*/ 0 h 633"/>
                      <a:gd name="T16" fmla="*/ 0 w 981"/>
                      <a:gd name="T17" fmla="*/ 0 h 633"/>
                      <a:gd name="T18" fmla="*/ 0 w 981"/>
                      <a:gd name="T19" fmla="*/ 0 h 633"/>
                      <a:gd name="T20" fmla="*/ 0 w 981"/>
                      <a:gd name="T21" fmla="*/ 0 h 633"/>
                      <a:gd name="T22" fmla="*/ 0 w 981"/>
                      <a:gd name="T23" fmla="*/ 0 h 633"/>
                      <a:gd name="T24" fmla="*/ 0 w 981"/>
                      <a:gd name="T25" fmla="*/ 0 h 633"/>
                      <a:gd name="T26" fmla="*/ 0 w 981"/>
                      <a:gd name="T27" fmla="*/ 0 h 633"/>
                      <a:gd name="T28" fmla="*/ 0 w 981"/>
                      <a:gd name="T29" fmla="*/ 0 h 633"/>
                      <a:gd name="T30" fmla="*/ 0 w 981"/>
                      <a:gd name="T31" fmla="*/ 0 h 633"/>
                      <a:gd name="T32" fmla="*/ 0 w 981"/>
                      <a:gd name="T33" fmla="*/ 0 h 633"/>
                      <a:gd name="T34" fmla="*/ 0 w 981"/>
                      <a:gd name="T35" fmla="*/ 0 h 633"/>
                      <a:gd name="T36" fmla="*/ 0 w 981"/>
                      <a:gd name="T37" fmla="*/ 0 h 633"/>
                      <a:gd name="T38" fmla="*/ 0 w 981"/>
                      <a:gd name="T39" fmla="*/ 0 h 633"/>
                      <a:gd name="T40" fmla="*/ 0 w 981"/>
                      <a:gd name="T41" fmla="*/ 0 h 633"/>
                      <a:gd name="T42" fmla="*/ 0 w 981"/>
                      <a:gd name="T43" fmla="*/ 0 h 633"/>
                      <a:gd name="T44" fmla="*/ 0 w 981"/>
                      <a:gd name="T45" fmla="*/ 0 h 633"/>
                      <a:gd name="T46" fmla="*/ 0 w 981"/>
                      <a:gd name="T47" fmla="*/ 0 h 633"/>
                      <a:gd name="T48" fmla="*/ 0 w 981"/>
                      <a:gd name="T49" fmla="*/ 0 h 633"/>
                      <a:gd name="T50" fmla="*/ 0 w 981"/>
                      <a:gd name="T51" fmla="*/ 0 h 633"/>
                      <a:gd name="T52" fmla="*/ 0 w 981"/>
                      <a:gd name="T53" fmla="*/ 0 h 633"/>
                      <a:gd name="T54" fmla="*/ 0 w 981"/>
                      <a:gd name="T55" fmla="*/ 0 h 633"/>
                      <a:gd name="T56" fmla="*/ 0 w 981"/>
                      <a:gd name="T57" fmla="*/ 0 h 633"/>
                      <a:gd name="T58" fmla="*/ 0 w 981"/>
                      <a:gd name="T59" fmla="*/ 0 h 633"/>
                      <a:gd name="T60" fmla="*/ 0 w 981"/>
                      <a:gd name="T61" fmla="*/ 0 h 633"/>
                      <a:gd name="T62" fmla="*/ 0 w 981"/>
                      <a:gd name="T63" fmla="*/ 0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1"/>
                      <a:gd name="T97" fmla="*/ 0 h 633"/>
                      <a:gd name="T98" fmla="*/ 981 w 981"/>
                      <a:gd name="T99" fmla="*/ 633 h 6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1" h="633">
                        <a:moveTo>
                          <a:pt x="147" y="239"/>
                        </a:moveTo>
                        <a:lnTo>
                          <a:pt x="128" y="233"/>
                        </a:lnTo>
                        <a:lnTo>
                          <a:pt x="114" y="233"/>
                        </a:lnTo>
                        <a:lnTo>
                          <a:pt x="82" y="227"/>
                        </a:lnTo>
                        <a:lnTo>
                          <a:pt x="51" y="224"/>
                        </a:lnTo>
                        <a:lnTo>
                          <a:pt x="0" y="227"/>
                        </a:lnTo>
                        <a:lnTo>
                          <a:pt x="26" y="207"/>
                        </a:lnTo>
                        <a:lnTo>
                          <a:pt x="61" y="186"/>
                        </a:lnTo>
                        <a:lnTo>
                          <a:pt x="99" y="164"/>
                        </a:lnTo>
                        <a:lnTo>
                          <a:pt x="126" y="143"/>
                        </a:lnTo>
                        <a:lnTo>
                          <a:pt x="167" y="118"/>
                        </a:lnTo>
                        <a:lnTo>
                          <a:pt x="204" y="101"/>
                        </a:lnTo>
                        <a:lnTo>
                          <a:pt x="237" y="88"/>
                        </a:lnTo>
                        <a:lnTo>
                          <a:pt x="279" y="69"/>
                        </a:lnTo>
                        <a:lnTo>
                          <a:pt x="318" y="55"/>
                        </a:lnTo>
                        <a:lnTo>
                          <a:pt x="367" y="39"/>
                        </a:lnTo>
                        <a:lnTo>
                          <a:pt x="407" y="28"/>
                        </a:lnTo>
                        <a:lnTo>
                          <a:pt x="460" y="17"/>
                        </a:lnTo>
                        <a:lnTo>
                          <a:pt x="506" y="7"/>
                        </a:lnTo>
                        <a:lnTo>
                          <a:pt x="557" y="0"/>
                        </a:lnTo>
                        <a:lnTo>
                          <a:pt x="604" y="0"/>
                        </a:lnTo>
                        <a:lnTo>
                          <a:pt x="639" y="3"/>
                        </a:lnTo>
                        <a:lnTo>
                          <a:pt x="676" y="10"/>
                        </a:lnTo>
                        <a:lnTo>
                          <a:pt x="720" y="24"/>
                        </a:lnTo>
                        <a:lnTo>
                          <a:pt x="759" y="42"/>
                        </a:lnTo>
                        <a:lnTo>
                          <a:pt x="803" y="65"/>
                        </a:lnTo>
                        <a:lnTo>
                          <a:pt x="844" y="105"/>
                        </a:lnTo>
                        <a:lnTo>
                          <a:pt x="887" y="150"/>
                        </a:lnTo>
                        <a:lnTo>
                          <a:pt x="916" y="200"/>
                        </a:lnTo>
                        <a:lnTo>
                          <a:pt x="937" y="242"/>
                        </a:lnTo>
                        <a:lnTo>
                          <a:pt x="959" y="293"/>
                        </a:lnTo>
                        <a:lnTo>
                          <a:pt x="976" y="344"/>
                        </a:lnTo>
                        <a:lnTo>
                          <a:pt x="981" y="395"/>
                        </a:lnTo>
                        <a:lnTo>
                          <a:pt x="981" y="440"/>
                        </a:lnTo>
                        <a:lnTo>
                          <a:pt x="973" y="486"/>
                        </a:lnTo>
                        <a:lnTo>
                          <a:pt x="959" y="522"/>
                        </a:lnTo>
                        <a:lnTo>
                          <a:pt x="946" y="547"/>
                        </a:lnTo>
                        <a:lnTo>
                          <a:pt x="927" y="569"/>
                        </a:lnTo>
                        <a:lnTo>
                          <a:pt x="902" y="589"/>
                        </a:lnTo>
                        <a:lnTo>
                          <a:pt x="868" y="607"/>
                        </a:lnTo>
                        <a:lnTo>
                          <a:pt x="827" y="618"/>
                        </a:lnTo>
                        <a:lnTo>
                          <a:pt x="803" y="625"/>
                        </a:lnTo>
                        <a:lnTo>
                          <a:pt x="765" y="631"/>
                        </a:lnTo>
                        <a:lnTo>
                          <a:pt x="728" y="633"/>
                        </a:lnTo>
                        <a:lnTo>
                          <a:pt x="695" y="630"/>
                        </a:lnTo>
                        <a:lnTo>
                          <a:pt x="663" y="626"/>
                        </a:lnTo>
                        <a:lnTo>
                          <a:pt x="622" y="619"/>
                        </a:lnTo>
                        <a:lnTo>
                          <a:pt x="581" y="612"/>
                        </a:lnTo>
                        <a:lnTo>
                          <a:pt x="551" y="598"/>
                        </a:lnTo>
                        <a:lnTo>
                          <a:pt x="513" y="574"/>
                        </a:lnTo>
                        <a:lnTo>
                          <a:pt x="491" y="556"/>
                        </a:lnTo>
                        <a:lnTo>
                          <a:pt x="463" y="525"/>
                        </a:lnTo>
                        <a:lnTo>
                          <a:pt x="435" y="489"/>
                        </a:lnTo>
                        <a:lnTo>
                          <a:pt x="413" y="457"/>
                        </a:lnTo>
                        <a:lnTo>
                          <a:pt x="389" y="418"/>
                        </a:lnTo>
                        <a:lnTo>
                          <a:pt x="371" y="379"/>
                        </a:lnTo>
                        <a:lnTo>
                          <a:pt x="352" y="348"/>
                        </a:lnTo>
                        <a:lnTo>
                          <a:pt x="332" y="316"/>
                        </a:lnTo>
                        <a:lnTo>
                          <a:pt x="304" y="292"/>
                        </a:lnTo>
                        <a:lnTo>
                          <a:pt x="270" y="272"/>
                        </a:lnTo>
                        <a:lnTo>
                          <a:pt x="237" y="256"/>
                        </a:lnTo>
                        <a:lnTo>
                          <a:pt x="195" y="245"/>
                        </a:lnTo>
                        <a:lnTo>
                          <a:pt x="168" y="242"/>
                        </a:lnTo>
                        <a:lnTo>
                          <a:pt x="147" y="239"/>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4" name="Freeform 236"/>
                  <p:cNvSpPr>
                    <a:spLocks/>
                  </p:cNvSpPr>
                  <p:nvPr/>
                </p:nvSpPr>
                <p:spPr bwMode="auto">
                  <a:xfrm>
                    <a:off x="542" y="2604"/>
                    <a:ext cx="269" cy="304"/>
                  </a:xfrm>
                  <a:custGeom>
                    <a:avLst/>
                    <a:gdLst>
                      <a:gd name="T0" fmla="*/ 0 w 1074"/>
                      <a:gd name="T1" fmla="*/ 0 h 1217"/>
                      <a:gd name="T2" fmla="*/ 0 w 1074"/>
                      <a:gd name="T3" fmla="*/ 0 h 1217"/>
                      <a:gd name="T4" fmla="*/ 0 w 1074"/>
                      <a:gd name="T5" fmla="*/ 0 h 1217"/>
                      <a:gd name="T6" fmla="*/ 0 w 1074"/>
                      <a:gd name="T7" fmla="*/ 0 h 1217"/>
                      <a:gd name="T8" fmla="*/ 0 w 1074"/>
                      <a:gd name="T9" fmla="*/ 0 h 1217"/>
                      <a:gd name="T10" fmla="*/ 0 w 1074"/>
                      <a:gd name="T11" fmla="*/ 0 h 1217"/>
                      <a:gd name="T12" fmla="*/ 0 w 1074"/>
                      <a:gd name="T13" fmla="*/ 0 h 1217"/>
                      <a:gd name="T14" fmla="*/ 0 w 1074"/>
                      <a:gd name="T15" fmla="*/ 0 h 1217"/>
                      <a:gd name="T16" fmla="*/ 0 w 1074"/>
                      <a:gd name="T17" fmla="*/ 0 h 1217"/>
                      <a:gd name="T18" fmla="*/ 0 w 1074"/>
                      <a:gd name="T19" fmla="*/ 0 h 1217"/>
                      <a:gd name="T20" fmla="*/ 0 w 1074"/>
                      <a:gd name="T21" fmla="*/ 0 h 1217"/>
                      <a:gd name="T22" fmla="*/ 0 w 1074"/>
                      <a:gd name="T23" fmla="*/ 0 h 1217"/>
                      <a:gd name="T24" fmla="*/ 0 w 1074"/>
                      <a:gd name="T25" fmla="*/ 0 h 1217"/>
                      <a:gd name="T26" fmla="*/ 0 w 1074"/>
                      <a:gd name="T27" fmla="*/ 0 h 1217"/>
                      <a:gd name="T28" fmla="*/ 0 w 1074"/>
                      <a:gd name="T29" fmla="*/ 0 h 1217"/>
                      <a:gd name="T30" fmla="*/ 0 w 1074"/>
                      <a:gd name="T31" fmla="*/ 0 h 1217"/>
                      <a:gd name="T32" fmla="*/ 0 w 1074"/>
                      <a:gd name="T33" fmla="*/ 0 h 1217"/>
                      <a:gd name="T34" fmla="*/ 0 w 1074"/>
                      <a:gd name="T35" fmla="*/ 0 h 1217"/>
                      <a:gd name="T36" fmla="*/ 0 w 1074"/>
                      <a:gd name="T37" fmla="*/ 0 h 1217"/>
                      <a:gd name="T38" fmla="*/ 0 w 1074"/>
                      <a:gd name="T39" fmla="*/ 0 h 1217"/>
                      <a:gd name="T40" fmla="*/ 0 w 1074"/>
                      <a:gd name="T41" fmla="*/ 0 h 1217"/>
                      <a:gd name="T42" fmla="*/ 0 w 1074"/>
                      <a:gd name="T43" fmla="*/ 0 h 1217"/>
                      <a:gd name="T44" fmla="*/ 0 w 1074"/>
                      <a:gd name="T45" fmla="*/ 0 h 1217"/>
                      <a:gd name="T46" fmla="*/ 0 w 1074"/>
                      <a:gd name="T47" fmla="*/ 0 h 1217"/>
                      <a:gd name="T48" fmla="*/ 0 w 1074"/>
                      <a:gd name="T49" fmla="*/ 0 h 1217"/>
                      <a:gd name="T50" fmla="*/ 0 w 1074"/>
                      <a:gd name="T51" fmla="*/ 0 h 1217"/>
                      <a:gd name="T52" fmla="*/ 0 w 1074"/>
                      <a:gd name="T53" fmla="*/ 0 h 1217"/>
                      <a:gd name="T54" fmla="*/ 0 w 1074"/>
                      <a:gd name="T55" fmla="*/ 0 h 1217"/>
                      <a:gd name="T56" fmla="*/ 0 w 1074"/>
                      <a:gd name="T57" fmla="*/ 0 h 1217"/>
                      <a:gd name="T58" fmla="*/ 0 w 1074"/>
                      <a:gd name="T59" fmla="*/ 0 h 1217"/>
                      <a:gd name="T60" fmla="*/ 0 w 1074"/>
                      <a:gd name="T61" fmla="*/ 0 h 1217"/>
                      <a:gd name="T62" fmla="*/ 0 w 1074"/>
                      <a:gd name="T63" fmla="*/ 0 h 1217"/>
                      <a:gd name="T64" fmla="*/ 0 w 1074"/>
                      <a:gd name="T65" fmla="*/ 0 h 1217"/>
                      <a:gd name="T66" fmla="*/ 0 w 1074"/>
                      <a:gd name="T67" fmla="*/ 0 h 1217"/>
                      <a:gd name="T68" fmla="*/ 0 w 1074"/>
                      <a:gd name="T69" fmla="*/ 0 h 1217"/>
                      <a:gd name="T70" fmla="*/ 0 w 1074"/>
                      <a:gd name="T71" fmla="*/ 0 h 1217"/>
                      <a:gd name="T72" fmla="*/ 0 w 1074"/>
                      <a:gd name="T73" fmla="*/ 0 h 1217"/>
                      <a:gd name="T74" fmla="*/ 0 w 1074"/>
                      <a:gd name="T75" fmla="*/ 0 h 1217"/>
                      <a:gd name="T76" fmla="*/ 0 w 1074"/>
                      <a:gd name="T77" fmla="*/ 0 h 1217"/>
                      <a:gd name="T78" fmla="*/ 0 w 1074"/>
                      <a:gd name="T79" fmla="*/ 0 h 1217"/>
                      <a:gd name="T80" fmla="*/ 0 w 1074"/>
                      <a:gd name="T81" fmla="*/ 0 h 1217"/>
                      <a:gd name="T82" fmla="*/ 0 w 1074"/>
                      <a:gd name="T83" fmla="*/ 0 h 1217"/>
                      <a:gd name="T84" fmla="*/ 0 w 1074"/>
                      <a:gd name="T85" fmla="*/ 0 h 1217"/>
                      <a:gd name="T86" fmla="*/ 0 w 1074"/>
                      <a:gd name="T87" fmla="*/ 0 h 1217"/>
                      <a:gd name="T88" fmla="*/ 0 w 1074"/>
                      <a:gd name="T89" fmla="*/ 0 h 1217"/>
                      <a:gd name="T90" fmla="*/ 0 w 1074"/>
                      <a:gd name="T91" fmla="*/ 0 h 1217"/>
                      <a:gd name="T92" fmla="*/ 0 w 1074"/>
                      <a:gd name="T93" fmla="*/ 0 h 1217"/>
                      <a:gd name="T94" fmla="*/ 0 w 1074"/>
                      <a:gd name="T95" fmla="*/ 0 h 1217"/>
                      <a:gd name="T96" fmla="*/ 0 w 1074"/>
                      <a:gd name="T97" fmla="*/ 0 h 1217"/>
                      <a:gd name="T98" fmla="*/ 0 w 1074"/>
                      <a:gd name="T99" fmla="*/ 0 h 1217"/>
                      <a:gd name="T100" fmla="*/ 0 w 1074"/>
                      <a:gd name="T101" fmla="*/ 0 h 1217"/>
                      <a:gd name="T102" fmla="*/ 0 w 1074"/>
                      <a:gd name="T103" fmla="*/ 0 h 1217"/>
                      <a:gd name="T104" fmla="*/ 0 w 1074"/>
                      <a:gd name="T105" fmla="*/ 0 h 1217"/>
                      <a:gd name="T106" fmla="*/ 0 w 1074"/>
                      <a:gd name="T107" fmla="*/ 0 h 1217"/>
                      <a:gd name="T108" fmla="*/ 0 w 1074"/>
                      <a:gd name="T109" fmla="*/ 0 h 1217"/>
                      <a:gd name="T110" fmla="*/ 0 w 1074"/>
                      <a:gd name="T111" fmla="*/ 0 h 1217"/>
                      <a:gd name="T112" fmla="*/ 0 w 1074"/>
                      <a:gd name="T113" fmla="*/ 0 h 1217"/>
                      <a:gd name="T114" fmla="*/ 0 w 1074"/>
                      <a:gd name="T115" fmla="*/ 0 h 1217"/>
                      <a:gd name="T116" fmla="*/ 0 w 1074"/>
                      <a:gd name="T117" fmla="*/ 0 h 1217"/>
                      <a:gd name="T118" fmla="*/ 0 w 1074"/>
                      <a:gd name="T119" fmla="*/ 0 h 1217"/>
                      <a:gd name="T120" fmla="*/ 0 w 1074"/>
                      <a:gd name="T121" fmla="*/ 0 h 1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4"/>
                      <a:gd name="T184" fmla="*/ 0 h 1217"/>
                      <a:gd name="T185" fmla="*/ 1074 w 1074"/>
                      <a:gd name="T186" fmla="*/ 1217 h 12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4" h="1217">
                        <a:moveTo>
                          <a:pt x="343" y="29"/>
                        </a:moveTo>
                        <a:lnTo>
                          <a:pt x="321" y="45"/>
                        </a:lnTo>
                        <a:lnTo>
                          <a:pt x="297" y="62"/>
                        </a:lnTo>
                        <a:lnTo>
                          <a:pt x="279" y="76"/>
                        </a:lnTo>
                        <a:lnTo>
                          <a:pt x="258" y="101"/>
                        </a:lnTo>
                        <a:lnTo>
                          <a:pt x="244" y="124"/>
                        </a:lnTo>
                        <a:lnTo>
                          <a:pt x="230" y="149"/>
                        </a:lnTo>
                        <a:lnTo>
                          <a:pt x="218" y="178"/>
                        </a:lnTo>
                        <a:lnTo>
                          <a:pt x="206" y="217"/>
                        </a:lnTo>
                        <a:lnTo>
                          <a:pt x="194" y="256"/>
                        </a:lnTo>
                        <a:lnTo>
                          <a:pt x="188" y="293"/>
                        </a:lnTo>
                        <a:lnTo>
                          <a:pt x="179" y="330"/>
                        </a:lnTo>
                        <a:lnTo>
                          <a:pt x="177" y="361"/>
                        </a:lnTo>
                        <a:lnTo>
                          <a:pt x="174" y="391"/>
                        </a:lnTo>
                        <a:lnTo>
                          <a:pt x="174" y="423"/>
                        </a:lnTo>
                        <a:lnTo>
                          <a:pt x="170" y="444"/>
                        </a:lnTo>
                        <a:lnTo>
                          <a:pt x="165" y="467"/>
                        </a:lnTo>
                        <a:lnTo>
                          <a:pt x="158" y="484"/>
                        </a:lnTo>
                        <a:lnTo>
                          <a:pt x="149" y="504"/>
                        </a:lnTo>
                        <a:lnTo>
                          <a:pt x="140" y="525"/>
                        </a:lnTo>
                        <a:lnTo>
                          <a:pt x="127" y="548"/>
                        </a:lnTo>
                        <a:lnTo>
                          <a:pt x="106" y="576"/>
                        </a:lnTo>
                        <a:lnTo>
                          <a:pt x="88" y="603"/>
                        </a:lnTo>
                        <a:lnTo>
                          <a:pt x="71" y="633"/>
                        </a:lnTo>
                        <a:lnTo>
                          <a:pt x="55" y="654"/>
                        </a:lnTo>
                        <a:lnTo>
                          <a:pt x="40" y="676"/>
                        </a:lnTo>
                        <a:lnTo>
                          <a:pt x="27" y="699"/>
                        </a:lnTo>
                        <a:lnTo>
                          <a:pt x="17" y="724"/>
                        </a:lnTo>
                        <a:lnTo>
                          <a:pt x="10" y="745"/>
                        </a:lnTo>
                        <a:lnTo>
                          <a:pt x="5" y="771"/>
                        </a:lnTo>
                        <a:lnTo>
                          <a:pt x="0" y="801"/>
                        </a:lnTo>
                        <a:lnTo>
                          <a:pt x="0" y="832"/>
                        </a:lnTo>
                        <a:lnTo>
                          <a:pt x="3" y="855"/>
                        </a:lnTo>
                        <a:lnTo>
                          <a:pt x="10" y="895"/>
                        </a:lnTo>
                        <a:lnTo>
                          <a:pt x="16" y="918"/>
                        </a:lnTo>
                        <a:lnTo>
                          <a:pt x="21" y="936"/>
                        </a:lnTo>
                        <a:lnTo>
                          <a:pt x="32" y="954"/>
                        </a:lnTo>
                        <a:lnTo>
                          <a:pt x="41" y="964"/>
                        </a:lnTo>
                        <a:lnTo>
                          <a:pt x="51" y="975"/>
                        </a:lnTo>
                        <a:lnTo>
                          <a:pt x="66" y="984"/>
                        </a:lnTo>
                        <a:lnTo>
                          <a:pt x="90" y="991"/>
                        </a:lnTo>
                        <a:lnTo>
                          <a:pt x="109" y="995"/>
                        </a:lnTo>
                        <a:lnTo>
                          <a:pt x="128" y="995"/>
                        </a:lnTo>
                        <a:lnTo>
                          <a:pt x="148" y="990"/>
                        </a:lnTo>
                        <a:lnTo>
                          <a:pt x="160" y="985"/>
                        </a:lnTo>
                        <a:lnTo>
                          <a:pt x="177" y="977"/>
                        </a:lnTo>
                        <a:lnTo>
                          <a:pt x="190" y="964"/>
                        </a:lnTo>
                        <a:lnTo>
                          <a:pt x="202" y="949"/>
                        </a:lnTo>
                        <a:lnTo>
                          <a:pt x="211" y="935"/>
                        </a:lnTo>
                        <a:lnTo>
                          <a:pt x="216" y="916"/>
                        </a:lnTo>
                        <a:lnTo>
                          <a:pt x="220" y="895"/>
                        </a:lnTo>
                        <a:lnTo>
                          <a:pt x="223" y="875"/>
                        </a:lnTo>
                        <a:lnTo>
                          <a:pt x="225" y="853"/>
                        </a:lnTo>
                        <a:lnTo>
                          <a:pt x="231" y="833"/>
                        </a:lnTo>
                        <a:lnTo>
                          <a:pt x="236" y="817"/>
                        </a:lnTo>
                        <a:lnTo>
                          <a:pt x="245" y="800"/>
                        </a:lnTo>
                        <a:lnTo>
                          <a:pt x="252" y="787"/>
                        </a:lnTo>
                        <a:lnTo>
                          <a:pt x="265" y="770"/>
                        </a:lnTo>
                        <a:lnTo>
                          <a:pt x="284" y="753"/>
                        </a:lnTo>
                        <a:lnTo>
                          <a:pt x="300" y="746"/>
                        </a:lnTo>
                        <a:lnTo>
                          <a:pt x="319" y="744"/>
                        </a:lnTo>
                        <a:lnTo>
                          <a:pt x="336" y="742"/>
                        </a:lnTo>
                        <a:lnTo>
                          <a:pt x="355" y="743"/>
                        </a:lnTo>
                        <a:lnTo>
                          <a:pt x="373" y="753"/>
                        </a:lnTo>
                        <a:lnTo>
                          <a:pt x="386" y="765"/>
                        </a:lnTo>
                        <a:lnTo>
                          <a:pt x="400" y="786"/>
                        </a:lnTo>
                        <a:lnTo>
                          <a:pt x="409" y="806"/>
                        </a:lnTo>
                        <a:lnTo>
                          <a:pt x="420" y="828"/>
                        </a:lnTo>
                        <a:lnTo>
                          <a:pt x="432" y="860"/>
                        </a:lnTo>
                        <a:lnTo>
                          <a:pt x="437" y="873"/>
                        </a:lnTo>
                        <a:lnTo>
                          <a:pt x="442" y="889"/>
                        </a:lnTo>
                        <a:lnTo>
                          <a:pt x="445" y="916"/>
                        </a:lnTo>
                        <a:lnTo>
                          <a:pt x="447" y="943"/>
                        </a:lnTo>
                        <a:lnTo>
                          <a:pt x="448" y="975"/>
                        </a:lnTo>
                        <a:lnTo>
                          <a:pt x="450" y="997"/>
                        </a:lnTo>
                        <a:lnTo>
                          <a:pt x="455" y="1019"/>
                        </a:lnTo>
                        <a:lnTo>
                          <a:pt x="459" y="1040"/>
                        </a:lnTo>
                        <a:lnTo>
                          <a:pt x="468" y="1062"/>
                        </a:lnTo>
                        <a:lnTo>
                          <a:pt x="480" y="1092"/>
                        </a:lnTo>
                        <a:lnTo>
                          <a:pt x="489" y="1110"/>
                        </a:lnTo>
                        <a:lnTo>
                          <a:pt x="500" y="1127"/>
                        </a:lnTo>
                        <a:lnTo>
                          <a:pt x="517" y="1148"/>
                        </a:lnTo>
                        <a:lnTo>
                          <a:pt x="529" y="1160"/>
                        </a:lnTo>
                        <a:lnTo>
                          <a:pt x="541" y="1173"/>
                        </a:lnTo>
                        <a:lnTo>
                          <a:pt x="560" y="1187"/>
                        </a:lnTo>
                        <a:lnTo>
                          <a:pt x="577" y="1198"/>
                        </a:lnTo>
                        <a:lnTo>
                          <a:pt x="591" y="1205"/>
                        </a:lnTo>
                        <a:lnTo>
                          <a:pt x="601" y="1210"/>
                        </a:lnTo>
                        <a:lnTo>
                          <a:pt x="613" y="1214"/>
                        </a:lnTo>
                        <a:lnTo>
                          <a:pt x="625" y="1216"/>
                        </a:lnTo>
                        <a:lnTo>
                          <a:pt x="635" y="1217"/>
                        </a:lnTo>
                        <a:lnTo>
                          <a:pt x="648" y="1217"/>
                        </a:lnTo>
                        <a:lnTo>
                          <a:pt x="657" y="1216"/>
                        </a:lnTo>
                        <a:lnTo>
                          <a:pt x="669" y="1212"/>
                        </a:lnTo>
                        <a:lnTo>
                          <a:pt x="678" y="1209"/>
                        </a:lnTo>
                        <a:lnTo>
                          <a:pt x="689" y="1203"/>
                        </a:lnTo>
                        <a:lnTo>
                          <a:pt x="702" y="1191"/>
                        </a:lnTo>
                        <a:lnTo>
                          <a:pt x="712" y="1180"/>
                        </a:lnTo>
                        <a:lnTo>
                          <a:pt x="721" y="1168"/>
                        </a:lnTo>
                        <a:lnTo>
                          <a:pt x="726" y="1155"/>
                        </a:lnTo>
                        <a:lnTo>
                          <a:pt x="732" y="1143"/>
                        </a:lnTo>
                        <a:lnTo>
                          <a:pt x="735" y="1132"/>
                        </a:lnTo>
                        <a:lnTo>
                          <a:pt x="738" y="1122"/>
                        </a:lnTo>
                        <a:lnTo>
                          <a:pt x="742" y="1108"/>
                        </a:lnTo>
                        <a:lnTo>
                          <a:pt x="745" y="1091"/>
                        </a:lnTo>
                        <a:lnTo>
                          <a:pt x="749" y="1075"/>
                        </a:lnTo>
                        <a:lnTo>
                          <a:pt x="752" y="1060"/>
                        </a:lnTo>
                        <a:lnTo>
                          <a:pt x="753" y="1046"/>
                        </a:lnTo>
                        <a:lnTo>
                          <a:pt x="753" y="1030"/>
                        </a:lnTo>
                        <a:lnTo>
                          <a:pt x="753" y="1016"/>
                        </a:lnTo>
                        <a:lnTo>
                          <a:pt x="753" y="995"/>
                        </a:lnTo>
                        <a:lnTo>
                          <a:pt x="749" y="964"/>
                        </a:lnTo>
                        <a:lnTo>
                          <a:pt x="744" y="937"/>
                        </a:lnTo>
                        <a:lnTo>
                          <a:pt x="738" y="914"/>
                        </a:lnTo>
                        <a:lnTo>
                          <a:pt x="733" y="897"/>
                        </a:lnTo>
                        <a:lnTo>
                          <a:pt x="729" y="886"/>
                        </a:lnTo>
                        <a:lnTo>
                          <a:pt x="721" y="866"/>
                        </a:lnTo>
                        <a:lnTo>
                          <a:pt x="714" y="849"/>
                        </a:lnTo>
                        <a:lnTo>
                          <a:pt x="709" y="839"/>
                        </a:lnTo>
                        <a:lnTo>
                          <a:pt x="704" y="831"/>
                        </a:lnTo>
                        <a:lnTo>
                          <a:pt x="700" y="822"/>
                        </a:lnTo>
                        <a:lnTo>
                          <a:pt x="695" y="807"/>
                        </a:lnTo>
                        <a:lnTo>
                          <a:pt x="695" y="793"/>
                        </a:lnTo>
                        <a:lnTo>
                          <a:pt x="701" y="783"/>
                        </a:lnTo>
                        <a:lnTo>
                          <a:pt x="707" y="774"/>
                        </a:lnTo>
                        <a:lnTo>
                          <a:pt x="715" y="767"/>
                        </a:lnTo>
                        <a:lnTo>
                          <a:pt x="729" y="760"/>
                        </a:lnTo>
                        <a:lnTo>
                          <a:pt x="742" y="759"/>
                        </a:lnTo>
                        <a:lnTo>
                          <a:pt x="756" y="763"/>
                        </a:lnTo>
                        <a:lnTo>
                          <a:pt x="764" y="766"/>
                        </a:lnTo>
                        <a:lnTo>
                          <a:pt x="776" y="774"/>
                        </a:lnTo>
                        <a:lnTo>
                          <a:pt x="783" y="780"/>
                        </a:lnTo>
                        <a:lnTo>
                          <a:pt x="793" y="788"/>
                        </a:lnTo>
                        <a:lnTo>
                          <a:pt x="799" y="795"/>
                        </a:lnTo>
                        <a:lnTo>
                          <a:pt x="803" y="805"/>
                        </a:lnTo>
                        <a:lnTo>
                          <a:pt x="810" y="818"/>
                        </a:lnTo>
                        <a:lnTo>
                          <a:pt x="813" y="828"/>
                        </a:lnTo>
                        <a:lnTo>
                          <a:pt x="817" y="841"/>
                        </a:lnTo>
                        <a:lnTo>
                          <a:pt x="819" y="863"/>
                        </a:lnTo>
                        <a:lnTo>
                          <a:pt x="818" y="883"/>
                        </a:lnTo>
                        <a:lnTo>
                          <a:pt x="819" y="904"/>
                        </a:lnTo>
                        <a:lnTo>
                          <a:pt x="820" y="923"/>
                        </a:lnTo>
                        <a:lnTo>
                          <a:pt x="821" y="942"/>
                        </a:lnTo>
                        <a:lnTo>
                          <a:pt x="828" y="963"/>
                        </a:lnTo>
                        <a:lnTo>
                          <a:pt x="840" y="980"/>
                        </a:lnTo>
                        <a:lnTo>
                          <a:pt x="856" y="995"/>
                        </a:lnTo>
                        <a:lnTo>
                          <a:pt x="868" y="1002"/>
                        </a:lnTo>
                        <a:lnTo>
                          <a:pt x="883" y="1010"/>
                        </a:lnTo>
                        <a:lnTo>
                          <a:pt x="903" y="1016"/>
                        </a:lnTo>
                        <a:lnTo>
                          <a:pt x="922" y="1019"/>
                        </a:lnTo>
                        <a:lnTo>
                          <a:pt x="950" y="1024"/>
                        </a:lnTo>
                        <a:lnTo>
                          <a:pt x="972" y="1019"/>
                        </a:lnTo>
                        <a:lnTo>
                          <a:pt x="1006" y="1010"/>
                        </a:lnTo>
                        <a:lnTo>
                          <a:pt x="1034" y="988"/>
                        </a:lnTo>
                        <a:lnTo>
                          <a:pt x="1052" y="959"/>
                        </a:lnTo>
                        <a:lnTo>
                          <a:pt x="1065" y="927"/>
                        </a:lnTo>
                        <a:lnTo>
                          <a:pt x="1071" y="897"/>
                        </a:lnTo>
                        <a:lnTo>
                          <a:pt x="1074" y="866"/>
                        </a:lnTo>
                        <a:lnTo>
                          <a:pt x="1074" y="836"/>
                        </a:lnTo>
                        <a:lnTo>
                          <a:pt x="1072" y="814"/>
                        </a:lnTo>
                        <a:lnTo>
                          <a:pt x="1070" y="791"/>
                        </a:lnTo>
                        <a:lnTo>
                          <a:pt x="1065" y="764"/>
                        </a:lnTo>
                        <a:lnTo>
                          <a:pt x="1059" y="723"/>
                        </a:lnTo>
                        <a:lnTo>
                          <a:pt x="1051" y="691"/>
                        </a:lnTo>
                        <a:lnTo>
                          <a:pt x="1042" y="650"/>
                        </a:lnTo>
                        <a:lnTo>
                          <a:pt x="1033" y="619"/>
                        </a:lnTo>
                        <a:lnTo>
                          <a:pt x="1011" y="546"/>
                        </a:lnTo>
                        <a:lnTo>
                          <a:pt x="986" y="483"/>
                        </a:lnTo>
                        <a:lnTo>
                          <a:pt x="952" y="416"/>
                        </a:lnTo>
                        <a:lnTo>
                          <a:pt x="915" y="354"/>
                        </a:lnTo>
                        <a:lnTo>
                          <a:pt x="878" y="301"/>
                        </a:lnTo>
                        <a:lnTo>
                          <a:pt x="837" y="254"/>
                        </a:lnTo>
                        <a:lnTo>
                          <a:pt x="799" y="218"/>
                        </a:lnTo>
                        <a:lnTo>
                          <a:pt x="726" y="150"/>
                        </a:lnTo>
                        <a:lnTo>
                          <a:pt x="667" y="103"/>
                        </a:lnTo>
                        <a:lnTo>
                          <a:pt x="619" y="67"/>
                        </a:lnTo>
                        <a:lnTo>
                          <a:pt x="553" y="25"/>
                        </a:lnTo>
                        <a:lnTo>
                          <a:pt x="510" y="10"/>
                        </a:lnTo>
                        <a:lnTo>
                          <a:pt x="456" y="0"/>
                        </a:lnTo>
                        <a:lnTo>
                          <a:pt x="430" y="1"/>
                        </a:lnTo>
                        <a:lnTo>
                          <a:pt x="402" y="4"/>
                        </a:lnTo>
                        <a:lnTo>
                          <a:pt x="369" y="15"/>
                        </a:lnTo>
                        <a:lnTo>
                          <a:pt x="343" y="29"/>
                        </a:lnTo>
                        <a:close/>
                      </a:path>
                    </a:pathLst>
                  </a:custGeom>
                  <a:solidFill>
                    <a:srgbClr val="2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5" name="Freeform 237"/>
                  <p:cNvSpPr>
                    <a:spLocks/>
                  </p:cNvSpPr>
                  <p:nvPr/>
                </p:nvSpPr>
                <p:spPr bwMode="auto">
                  <a:xfrm>
                    <a:off x="648" y="2584"/>
                    <a:ext cx="218" cy="241"/>
                  </a:xfrm>
                  <a:custGeom>
                    <a:avLst/>
                    <a:gdLst>
                      <a:gd name="T0" fmla="*/ 0 w 872"/>
                      <a:gd name="T1" fmla="*/ 0 h 965"/>
                      <a:gd name="T2" fmla="*/ 0 w 872"/>
                      <a:gd name="T3" fmla="*/ 0 h 965"/>
                      <a:gd name="T4" fmla="*/ 0 w 872"/>
                      <a:gd name="T5" fmla="*/ 0 h 965"/>
                      <a:gd name="T6" fmla="*/ 0 w 872"/>
                      <a:gd name="T7" fmla="*/ 0 h 965"/>
                      <a:gd name="T8" fmla="*/ 0 w 872"/>
                      <a:gd name="T9" fmla="*/ 0 h 965"/>
                      <a:gd name="T10" fmla="*/ 0 w 872"/>
                      <a:gd name="T11" fmla="*/ 0 h 965"/>
                      <a:gd name="T12" fmla="*/ 0 w 872"/>
                      <a:gd name="T13" fmla="*/ 0 h 965"/>
                      <a:gd name="T14" fmla="*/ 0 w 872"/>
                      <a:gd name="T15" fmla="*/ 0 h 965"/>
                      <a:gd name="T16" fmla="*/ 0 w 872"/>
                      <a:gd name="T17" fmla="*/ 0 h 965"/>
                      <a:gd name="T18" fmla="*/ 0 w 872"/>
                      <a:gd name="T19" fmla="*/ 0 h 965"/>
                      <a:gd name="T20" fmla="*/ 0 w 872"/>
                      <a:gd name="T21" fmla="*/ 0 h 965"/>
                      <a:gd name="T22" fmla="*/ 0 w 872"/>
                      <a:gd name="T23" fmla="*/ 0 h 965"/>
                      <a:gd name="T24" fmla="*/ 0 w 872"/>
                      <a:gd name="T25" fmla="*/ 0 h 965"/>
                      <a:gd name="T26" fmla="*/ 0 w 872"/>
                      <a:gd name="T27" fmla="*/ 0 h 965"/>
                      <a:gd name="T28" fmla="*/ 0 w 872"/>
                      <a:gd name="T29" fmla="*/ 0 h 965"/>
                      <a:gd name="T30" fmla="*/ 0 w 872"/>
                      <a:gd name="T31" fmla="*/ 0 h 965"/>
                      <a:gd name="T32" fmla="*/ 0 w 872"/>
                      <a:gd name="T33" fmla="*/ 0 h 965"/>
                      <a:gd name="T34" fmla="*/ 0 w 872"/>
                      <a:gd name="T35" fmla="*/ 0 h 965"/>
                      <a:gd name="T36" fmla="*/ 0 w 872"/>
                      <a:gd name="T37" fmla="*/ 0 h 965"/>
                      <a:gd name="T38" fmla="*/ 0 w 872"/>
                      <a:gd name="T39" fmla="*/ 0 h 965"/>
                      <a:gd name="T40" fmla="*/ 0 w 872"/>
                      <a:gd name="T41" fmla="*/ 0 h 965"/>
                      <a:gd name="T42" fmla="*/ 0 w 872"/>
                      <a:gd name="T43" fmla="*/ 0 h 965"/>
                      <a:gd name="T44" fmla="*/ 0 w 872"/>
                      <a:gd name="T45" fmla="*/ 0 h 965"/>
                      <a:gd name="T46" fmla="*/ 0 w 872"/>
                      <a:gd name="T47" fmla="*/ 0 h 965"/>
                      <a:gd name="T48" fmla="*/ 0 w 872"/>
                      <a:gd name="T49" fmla="*/ 0 h 965"/>
                      <a:gd name="T50" fmla="*/ 0 w 872"/>
                      <a:gd name="T51" fmla="*/ 0 h 965"/>
                      <a:gd name="T52" fmla="*/ 0 w 872"/>
                      <a:gd name="T53" fmla="*/ 0 h 965"/>
                      <a:gd name="T54" fmla="*/ 0 w 872"/>
                      <a:gd name="T55" fmla="*/ 0 h 965"/>
                      <a:gd name="T56" fmla="*/ 0 w 872"/>
                      <a:gd name="T57" fmla="*/ 0 h 965"/>
                      <a:gd name="T58" fmla="*/ 0 w 872"/>
                      <a:gd name="T59" fmla="*/ 0 h 965"/>
                      <a:gd name="T60" fmla="*/ 0 w 872"/>
                      <a:gd name="T61" fmla="*/ 0 h 965"/>
                      <a:gd name="T62" fmla="*/ 0 w 872"/>
                      <a:gd name="T63" fmla="*/ 0 h 965"/>
                      <a:gd name="T64" fmla="*/ 0 w 872"/>
                      <a:gd name="T65" fmla="*/ 0 h 965"/>
                      <a:gd name="T66" fmla="*/ 0 w 872"/>
                      <a:gd name="T67" fmla="*/ 0 h 965"/>
                      <a:gd name="T68" fmla="*/ 0 w 872"/>
                      <a:gd name="T69" fmla="*/ 0 h 965"/>
                      <a:gd name="T70" fmla="*/ 0 w 872"/>
                      <a:gd name="T71" fmla="*/ 0 h 965"/>
                      <a:gd name="T72" fmla="*/ 0 w 872"/>
                      <a:gd name="T73" fmla="*/ 0 h 965"/>
                      <a:gd name="T74" fmla="*/ 0 w 872"/>
                      <a:gd name="T75" fmla="*/ 0 h 965"/>
                      <a:gd name="T76" fmla="*/ 0 w 872"/>
                      <a:gd name="T77" fmla="*/ 0 h 965"/>
                      <a:gd name="T78" fmla="*/ 0 w 872"/>
                      <a:gd name="T79" fmla="*/ 0 h 965"/>
                      <a:gd name="T80" fmla="*/ 0 w 872"/>
                      <a:gd name="T81" fmla="*/ 0 h 965"/>
                      <a:gd name="T82" fmla="*/ 0 w 872"/>
                      <a:gd name="T83" fmla="*/ 0 h 965"/>
                      <a:gd name="T84" fmla="*/ 0 w 872"/>
                      <a:gd name="T85" fmla="*/ 0 h 965"/>
                      <a:gd name="T86" fmla="*/ 0 w 872"/>
                      <a:gd name="T87" fmla="*/ 0 h 965"/>
                      <a:gd name="T88" fmla="*/ 0 w 872"/>
                      <a:gd name="T89" fmla="*/ 0 h 965"/>
                      <a:gd name="T90" fmla="*/ 0 w 872"/>
                      <a:gd name="T91" fmla="*/ 0 h 965"/>
                      <a:gd name="T92" fmla="*/ 0 w 872"/>
                      <a:gd name="T93" fmla="*/ 0 h 965"/>
                      <a:gd name="T94" fmla="*/ 0 w 872"/>
                      <a:gd name="T95" fmla="*/ 0 h 9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965"/>
                      <a:gd name="T146" fmla="*/ 872 w 872"/>
                      <a:gd name="T147" fmla="*/ 965 h 9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965">
                        <a:moveTo>
                          <a:pt x="0" y="86"/>
                        </a:moveTo>
                        <a:lnTo>
                          <a:pt x="31" y="71"/>
                        </a:lnTo>
                        <a:lnTo>
                          <a:pt x="67" y="46"/>
                        </a:lnTo>
                        <a:lnTo>
                          <a:pt x="112" y="27"/>
                        </a:lnTo>
                        <a:lnTo>
                          <a:pt x="141" y="17"/>
                        </a:lnTo>
                        <a:lnTo>
                          <a:pt x="180" y="7"/>
                        </a:lnTo>
                        <a:lnTo>
                          <a:pt x="224" y="2"/>
                        </a:lnTo>
                        <a:lnTo>
                          <a:pt x="258" y="0"/>
                        </a:lnTo>
                        <a:lnTo>
                          <a:pt x="293" y="2"/>
                        </a:lnTo>
                        <a:lnTo>
                          <a:pt x="325" y="5"/>
                        </a:lnTo>
                        <a:lnTo>
                          <a:pt x="351" y="9"/>
                        </a:lnTo>
                        <a:lnTo>
                          <a:pt x="372" y="12"/>
                        </a:lnTo>
                        <a:lnTo>
                          <a:pt x="402" y="19"/>
                        </a:lnTo>
                        <a:lnTo>
                          <a:pt x="436" y="28"/>
                        </a:lnTo>
                        <a:lnTo>
                          <a:pt x="464" y="37"/>
                        </a:lnTo>
                        <a:lnTo>
                          <a:pt x="490" y="46"/>
                        </a:lnTo>
                        <a:lnTo>
                          <a:pt x="524" y="61"/>
                        </a:lnTo>
                        <a:lnTo>
                          <a:pt x="543" y="71"/>
                        </a:lnTo>
                        <a:lnTo>
                          <a:pt x="571" y="88"/>
                        </a:lnTo>
                        <a:lnTo>
                          <a:pt x="599" y="106"/>
                        </a:lnTo>
                        <a:lnTo>
                          <a:pt x="627" y="125"/>
                        </a:lnTo>
                        <a:lnTo>
                          <a:pt x="649" y="139"/>
                        </a:lnTo>
                        <a:lnTo>
                          <a:pt x="672" y="156"/>
                        </a:lnTo>
                        <a:lnTo>
                          <a:pt x="690" y="174"/>
                        </a:lnTo>
                        <a:lnTo>
                          <a:pt x="713" y="194"/>
                        </a:lnTo>
                        <a:lnTo>
                          <a:pt x="732" y="215"/>
                        </a:lnTo>
                        <a:lnTo>
                          <a:pt x="756" y="237"/>
                        </a:lnTo>
                        <a:lnTo>
                          <a:pt x="778" y="265"/>
                        </a:lnTo>
                        <a:lnTo>
                          <a:pt x="799" y="290"/>
                        </a:lnTo>
                        <a:lnTo>
                          <a:pt x="814" y="315"/>
                        </a:lnTo>
                        <a:lnTo>
                          <a:pt x="830" y="344"/>
                        </a:lnTo>
                        <a:lnTo>
                          <a:pt x="843" y="367"/>
                        </a:lnTo>
                        <a:lnTo>
                          <a:pt x="855" y="392"/>
                        </a:lnTo>
                        <a:lnTo>
                          <a:pt x="862" y="421"/>
                        </a:lnTo>
                        <a:lnTo>
                          <a:pt x="867" y="444"/>
                        </a:lnTo>
                        <a:lnTo>
                          <a:pt x="868" y="472"/>
                        </a:lnTo>
                        <a:lnTo>
                          <a:pt x="871" y="490"/>
                        </a:lnTo>
                        <a:lnTo>
                          <a:pt x="872" y="511"/>
                        </a:lnTo>
                        <a:lnTo>
                          <a:pt x="872" y="531"/>
                        </a:lnTo>
                        <a:lnTo>
                          <a:pt x="868" y="550"/>
                        </a:lnTo>
                        <a:lnTo>
                          <a:pt x="861" y="573"/>
                        </a:lnTo>
                        <a:lnTo>
                          <a:pt x="853" y="585"/>
                        </a:lnTo>
                        <a:lnTo>
                          <a:pt x="838" y="591"/>
                        </a:lnTo>
                        <a:lnTo>
                          <a:pt x="824" y="591"/>
                        </a:lnTo>
                        <a:lnTo>
                          <a:pt x="803" y="585"/>
                        </a:lnTo>
                        <a:lnTo>
                          <a:pt x="784" y="578"/>
                        </a:lnTo>
                        <a:lnTo>
                          <a:pt x="770" y="566"/>
                        </a:lnTo>
                        <a:lnTo>
                          <a:pt x="758" y="552"/>
                        </a:lnTo>
                        <a:lnTo>
                          <a:pt x="749" y="538"/>
                        </a:lnTo>
                        <a:lnTo>
                          <a:pt x="742" y="522"/>
                        </a:lnTo>
                        <a:lnTo>
                          <a:pt x="739" y="497"/>
                        </a:lnTo>
                        <a:lnTo>
                          <a:pt x="736" y="477"/>
                        </a:lnTo>
                        <a:lnTo>
                          <a:pt x="732" y="451"/>
                        </a:lnTo>
                        <a:lnTo>
                          <a:pt x="728" y="430"/>
                        </a:lnTo>
                        <a:lnTo>
                          <a:pt x="718" y="409"/>
                        </a:lnTo>
                        <a:lnTo>
                          <a:pt x="708" y="395"/>
                        </a:lnTo>
                        <a:lnTo>
                          <a:pt x="696" y="390"/>
                        </a:lnTo>
                        <a:lnTo>
                          <a:pt x="679" y="396"/>
                        </a:lnTo>
                        <a:lnTo>
                          <a:pt x="670" y="408"/>
                        </a:lnTo>
                        <a:lnTo>
                          <a:pt x="663" y="430"/>
                        </a:lnTo>
                        <a:lnTo>
                          <a:pt x="660" y="451"/>
                        </a:lnTo>
                        <a:lnTo>
                          <a:pt x="660" y="463"/>
                        </a:lnTo>
                        <a:lnTo>
                          <a:pt x="662" y="478"/>
                        </a:lnTo>
                        <a:lnTo>
                          <a:pt x="669" y="495"/>
                        </a:lnTo>
                        <a:lnTo>
                          <a:pt x="677" y="515"/>
                        </a:lnTo>
                        <a:lnTo>
                          <a:pt x="689" y="533"/>
                        </a:lnTo>
                        <a:lnTo>
                          <a:pt x="696" y="556"/>
                        </a:lnTo>
                        <a:lnTo>
                          <a:pt x="707" y="579"/>
                        </a:lnTo>
                        <a:lnTo>
                          <a:pt x="717" y="605"/>
                        </a:lnTo>
                        <a:lnTo>
                          <a:pt x="724" y="626"/>
                        </a:lnTo>
                        <a:lnTo>
                          <a:pt x="732" y="654"/>
                        </a:lnTo>
                        <a:lnTo>
                          <a:pt x="739" y="675"/>
                        </a:lnTo>
                        <a:lnTo>
                          <a:pt x="743" y="703"/>
                        </a:lnTo>
                        <a:lnTo>
                          <a:pt x="747" y="734"/>
                        </a:lnTo>
                        <a:lnTo>
                          <a:pt x="749" y="758"/>
                        </a:lnTo>
                        <a:lnTo>
                          <a:pt x="750" y="782"/>
                        </a:lnTo>
                        <a:lnTo>
                          <a:pt x="747" y="807"/>
                        </a:lnTo>
                        <a:lnTo>
                          <a:pt x="741" y="834"/>
                        </a:lnTo>
                        <a:lnTo>
                          <a:pt x="734" y="859"/>
                        </a:lnTo>
                        <a:lnTo>
                          <a:pt x="727" y="880"/>
                        </a:lnTo>
                        <a:lnTo>
                          <a:pt x="715" y="901"/>
                        </a:lnTo>
                        <a:lnTo>
                          <a:pt x="702" y="916"/>
                        </a:lnTo>
                        <a:lnTo>
                          <a:pt x="689" y="930"/>
                        </a:lnTo>
                        <a:lnTo>
                          <a:pt x="674" y="941"/>
                        </a:lnTo>
                        <a:lnTo>
                          <a:pt x="660" y="948"/>
                        </a:lnTo>
                        <a:lnTo>
                          <a:pt x="638" y="955"/>
                        </a:lnTo>
                        <a:lnTo>
                          <a:pt x="615" y="961"/>
                        </a:lnTo>
                        <a:lnTo>
                          <a:pt x="590" y="965"/>
                        </a:lnTo>
                        <a:lnTo>
                          <a:pt x="571" y="964"/>
                        </a:lnTo>
                        <a:lnTo>
                          <a:pt x="549" y="962"/>
                        </a:lnTo>
                        <a:lnTo>
                          <a:pt x="531" y="954"/>
                        </a:lnTo>
                        <a:lnTo>
                          <a:pt x="518" y="944"/>
                        </a:lnTo>
                        <a:lnTo>
                          <a:pt x="506" y="929"/>
                        </a:lnTo>
                        <a:lnTo>
                          <a:pt x="499" y="908"/>
                        </a:lnTo>
                        <a:lnTo>
                          <a:pt x="499" y="883"/>
                        </a:lnTo>
                        <a:lnTo>
                          <a:pt x="496" y="855"/>
                        </a:lnTo>
                        <a:lnTo>
                          <a:pt x="496" y="828"/>
                        </a:lnTo>
                        <a:lnTo>
                          <a:pt x="499" y="796"/>
                        </a:lnTo>
                        <a:lnTo>
                          <a:pt x="505" y="760"/>
                        </a:lnTo>
                        <a:lnTo>
                          <a:pt x="511" y="730"/>
                        </a:lnTo>
                        <a:lnTo>
                          <a:pt x="524" y="694"/>
                        </a:lnTo>
                        <a:lnTo>
                          <a:pt x="519" y="705"/>
                        </a:lnTo>
                        <a:lnTo>
                          <a:pt x="533" y="673"/>
                        </a:lnTo>
                        <a:lnTo>
                          <a:pt x="539" y="650"/>
                        </a:lnTo>
                        <a:lnTo>
                          <a:pt x="542" y="629"/>
                        </a:lnTo>
                        <a:lnTo>
                          <a:pt x="544" y="597"/>
                        </a:lnTo>
                        <a:lnTo>
                          <a:pt x="542" y="567"/>
                        </a:lnTo>
                        <a:lnTo>
                          <a:pt x="533" y="546"/>
                        </a:lnTo>
                        <a:lnTo>
                          <a:pt x="519" y="527"/>
                        </a:lnTo>
                        <a:lnTo>
                          <a:pt x="509" y="517"/>
                        </a:lnTo>
                        <a:lnTo>
                          <a:pt x="499" y="517"/>
                        </a:lnTo>
                        <a:lnTo>
                          <a:pt x="487" y="525"/>
                        </a:lnTo>
                        <a:lnTo>
                          <a:pt x="482" y="533"/>
                        </a:lnTo>
                        <a:lnTo>
                          <a:pt x="477" y="545"/>
                        </a:lnTo>
                        <a:lnTo>
                          <a:pt x="477" y="560"/>
                        </a:lnTo>
                        <a:lnTo>
                          <a:pt x="477" y="581"/>
                        </a:lnTo>
                        <a:lnTo>
                          <a:pt x="485" y="605"/>
                        </a:lnTo>
                        <a:lnTo>
                          <a:pt x="485" y="627"/>
                        </a:lnTo>
                        <a:lnTo>
                          <a:pt x="479" y="648"/>
                        </a:lnTo>
                        <a:lnTo>
                          <a:pt x="471" y="668"/>
                        </a:lnTo>
                        <a:lnTo>
                          <a:pt x="456" y="682"/>
                        </a:lnTo>
                        <a:lnTo>
                          <a:pt x="437" y="690"/>
                        </a:lnTo>
                        <a:lnTo>
                          <a:pt x="421" y="696"/>
                        </a:lnTo>
                        <a:lnTo>
                          <a:pt x="396" y="700"/>
                        </a:lnTo>
                        <a:lnTo>
                          <a:pt x="376" y="694"/>
                        </a:lnTo>
                        <a:lnTo>
                          <a:pt x="364" y="686"/>
                        </a:lnTo>
                        <a:lnTo>
                          <a:pt x="354" y="668"/>
                        </a:lnTo>
                        <a:lnTo>
                          <a:pt x="344" y="639"/>
                        </a:lnTo>
                        <a:lnTo>
                          <a:pt x="339" y="602"/>
                        </a:lnTo>
                        <a:lnTo>
                          <a:pt x="341" y="559"/>
                        </a:lnTo>
                        <a:lnTo>
                          <a:pt x="349" y="518"/>
                        </a:lnTo>
                        <a:lnTo>
                          <a:pt x="346" y="471"/>
                        </a:lnTo>
                        <a:lnTo>
                          <a:pt x="333" y="427"/>
                        </a:lnTo>
                        <a:lnTo>
                          <a:pt x="323" y="388"/>
                        </a:lnTo>
                        <a:lnTo>
                          <a:pt x="304" y="348"/>
                        </a:lnTo>
                        <a:lnTo>
                          <a:pt x="275" y="291"/>
                        </a:lnTo>
                        <a:lnTo>
                          <a:pt x="245" y="256"/>
                        </a:lnTo>
                        <a:lnTo>
                          <a:pt x="212" y="218"/>
                        </a:lnTo>
                        <a:lnTo>
                          <a:pt x="178" y="184"/>
                        </a:lnTo>
                        <a:lnTo>
                          <a:pt x="148" y="161"/>
                        </a:lnTo>
                        <a:lnTo>
                          <a:pt x="123" y="143"/>
                        </a:lnTo>
                        <a:lnTo>
                          <a:pt x="89" y="122"/>
                        </a:lnTo>
                        <a:lnTo>
                          <a:pt x="50" y="103"/>
                        </a:lnTo>
                        <a:lnTo>
                          <a:pt x="0" y="86"/>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6" name="Freeform 238"/>
                  <p:cNvSpPr>
                    <a:spLocks/>
                  </p:cNvSpPr>
                  <p:nvPr/>
                </p:nvSpPr>
                <p:spPr bwMode="auto">
                  <a:xfrm>
                    <a:off x="484" y="2601"/>
                    <a:ext cx="166" cy="228"/>
                  </a:xfrm>
                  <a:custGeom>
                    <a:avLst/>
                    <a:gdLst>
                      <a:gd name="T0" fmla="*/ 0 w 666"/>
                      <a:gd name="T1" fmla="*/ 0 h 913"/>
                      <a:gd name="T2" fmla="*/ 0 w 666"/>
                      <a:gd name="T3" fmla="*/ 0 h 913"/>
                      <a:gd name="T4" fmla="*/ 0 w 666"/>
                      <a:gd name="T5" fmla="*/ 0 h 913"/>
                      <a:gd name="T6" fmla="*/ 0 w 666"/>
                      <a:gd name="T7" fmla="*/ 0 h 913"/>
                      <a:gd name="T8" fmla="*/ 0 w 666"/>
                      <a:gd name="T9" fmla="*/ 0 h 913"/>
                      <a:gd name="T10" fmla="*/ 0 w 666"/>
                      <a:gd name="T11" fmla="*/ 0 h 913"/>
                      <a:gd name="T12" fmla="*/ 0 w 666"/>
                      <a:gd name="T13" fmla="*/ 0 h 913"/>
                      <a:gd name="T14" fmla="*/ 0 w 666"/>
                      <a:gd name="T15" fmla="*/ 0 h 913"/>
                      <a:gd name="T16" fmla="*/ 0 w 666"/>
                      <a:gd name="T17" fmla="*/ 0 h 913"/>
                      <a:gd name="T18" fmla="*/ 0 w 666"/>
                      <a:gd name="T19" fmla="*/ 0 h 913"/>
                      <a:gd name="T20" fmla="*/ 0 w 666"/>
                      <a:gd name="T21" fmla="*/ 0 h 913"/>
                      <a:gd name="T22" fmla="*/ 0 w 666"/>
                      <a:gd name="T23" fmla="*/ 0 h 913"/>
                      <a:gd name="T24" fmla="*/ 0 w 666"/>
                      <a:gd name="T25" fmla="*/ 0 h 913"/>
                      <a:gd name="T26" fmla="*/ 0 w 666"/>
                      <a:gd name="T27" fmla="*/ 0 h 913"/>
                      <a:gd name="T28" fmla="*/ 0 w 666"/>
                      <a:gd name="T29" fmla="*/ 0 h 913"/>
                      <a:gd name="T30" fmla="*/ 0 w 666"/>
                      <a:gd name="T31" fmla="*/ 0 h 913"/>
                      <a:gd name="T32" fmla="*/ 0 w 666"/>
                      <a:gd name="T33" fmla="*/ 0 h 913"/>
                      <a:gd name="T34" fmla="*/ 0 w 666"/>
                      <a:gd name="T35" fmla="*/ 0 h 913"/>
                      <a:gd name="T36" fmla="*/ 0 w 666"/>
                      <a:gd name="T37" fmla="*/ 0 h 913"/>
                      <a:gd name="T38" fmla="*/ 0 w 666"/>
                      <a:gd name="T39" fmla="*/ 0 h 913"/>
                      <a:gd name="T40" fmla="*/ 0 w 666"/>
                      <a:gd name="T41" fmla="*/ 0 h 913"/>
                      <a:gd name="T42" fmla="*/ 0 w 666"/>
                      <a:gd name="T43" fmla="*/ 0 h 913"/>
                      <a:gd name="T44" fmla="*/ 0 w 666"/>
                      <a:gd name="T45" fmla="*/ 0 h 913"/>
                      <a:gd name="T46" fmla="*/ 0 w 666"/>
                      <a:gd name="T47" fmla="*/ 0 h 913"/>
                      <a:gd name="T48" fmla="*/ 0 w 666"/>
                      <a:gd name="T49" fmla="*/ 0 h 913"/>
                      <a:gd name="T50" fmla="*/ 0 w 666"/>
                      <a:gd name="T51" fmla="*/ 0 h 913"/>
                      <a:gd name="T52" fmla="*/ 0 w 666"/>
                      <a:gd name="T53" fmla="*/ 0 h 913"/>
                      <a:gd name="T54" fmla="*/ 0 w 666"/>
                      <a:gd name="T55" fmla="*/ 0 h 913"/>
                      <a:gd name="T56" fmla="*/ 0 w 666"/>
                      <a:gd name="T57" fmla="*/ 0 h 913"/>
                      <a:gd name="T58" fmla="*/ 0 w 666"/>
                      <a:gd name="T59" fmla="*/ 0 h 913"/>
                      <a:gd name="T60" fmla="*/ 0 w 666"/>
                      <a:gd name="T61" fmla="*/ 0 h 913"/>
                      <a:gd name="T62" fmla="*/ 0 w 666"/>
                      <a:gd name="T63" fmla="*/ 0 h 913"/>
                      <a:gd name="T64" fmla="*/ 0 w 666"/>
                      <a:gd name="T65" fmla="*/ 0 h 913"/>
                      <a:gd name="T66" fmla="*/ 0 w 666"/>
                      <a:gd name="T67" fmla="*/ 0 h 913"/>
                      <a:gd name="T68" fmla="*/ 0 w 666"/>
                      <a:gd name="T69" fmla="*/ 0 h 913"/>
                      <a:gd name="T70" fmla="*/ 0 w 666"/>
                      <a:gd name="T71" fmla="*/ 0 h 913"/>
                      <a:gd name="T72" fmla="*/ 0 w 666"/>
                      <a:gd name="T73" fmla="*/ 0 h 913"/>
                      <a:gd name="T74" fmla="*/ 0 w 666"/>
                      <a:gd name="T75" fmla="*/ 0 h 913"/>
                      <a:gd name="T76" fmla="*/ 0 w 666"/>
                      <a:gd name="T77" fmla="*/ 0 h 913"/>
                      <a:gd name="T78" fmla="*/ 0 w 666"/>
                      <a:gd name="T79" fmla="*/ 0 h 913"/>
                      <a:gd name="T80" fmla="*/ 0 w 666"/>
                      <a:gd name="T81" fmla="*/ 0 h 913"/>
                      <a:gd name="T82" fmla="*/ 0 w 666"/>
                      <a:gd name="T83" fmla="*/ 0 h 913"/>
                      <a:gd name="T84" fmla="*/ 0 w 666"/>
                      <a:gd name="T85" fmla="*/ 0 h 913"/>
                      <a:gd name="T86" fmla="*/ 0 w 666"/>
                      <a:gd name="T87" fmla="*/ 0 h 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6"/>
                      <a:gd name="T133" fmla="*/ 0 h 913"/>
                      <a:gd name="T134" fmla="*/ 666 w 666"/>
                      <a:gd name="T135" fmla="*/ 913 h 9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6" h="913">
                        <a:moveTo>
                          <a:pt x="625" y="63"/>
                        </a:moveTo>
                        <a:lnTo>
                          <a:pt x="647" y="41"/>
                        </a:lnTo>
                        <a:lnTo>
                          <a:pt x="666" y="16"/>
                        </a:lnTo>
                        <a:lnTo>
                          <a:pt x="634" y="6"/>
                        </a:lnTo>
                        <a:lnTo>
                          <a:pt x="586" y="3"/>
                        </a:lnTo>
                        <a:lnTo>
                          <a:pt x="552" y="0"/>
                        </a:lnTo>
                        <a:lnTo>
                          <a:pt x="511" y="4"/>
                        </a:lnTo>
                        <a:lnTo>
                          <a:pt x="460" y="15"/>
                        </a:lnTo>
                        <a:lnTo>
                          <a:pt x="417" y="25"/>
                        </a:lnTo>
                        <a:lnTo>
                          <a:pt x="362" y="47"/>
                        </a:lnTo>
                        <a:lnTo>
                          <a:pt x="314" y="67"/>
                        </a:lnTo>
                        <a:lnTo>
                          <a:pt x="268" y="93"/>
                        </a:lnTo>
                        <a:lnTo>
                          <a:pt x="228" y="120"/>
                        </a:lnTo>
                        <a:lnTo>
                          <a:pt x="185" y="161"/>
                        </a:lnTo>
                        <a:lnTo>
                          <a:pt x="144" y="205"/>
                        </a:lnTo>
                        <a:lnTo>
                          <a:pt x="111" y="260"/>
                        </a:lnTo>
                        <a:lnTo>
                          <a:pt x="102" y="277"/>
                        </a:lnTo>
                        <a:lnTo>
                          <a:pt x="91" y="298"/>
                        </a:lnTo>
                        <a:lnTo>
                          <a:pt x="81" y="319"/>
                        </a:lnTo>
                        <a:lnTo>
                          <a:pt x="73" y="338"/>
                        </a:lnTo>
                        <a:lnTo>
                          <a:pt x="63" y="362"/>
                        </a:lnTo>
                        <a:lnTo>
                          <a:pt x="56" y="386"/>
                        </a:lnTo>
                        <a:lnTo>
                          <a:pt x="50" y="403"/>
                        </a:lnTo>
                        <a:lnTo>
                          <a:pt x="41" y="428"/>
                        </a:lnTo>
                        <a:lnTo>
                          <a:pt x="32" y="456"/>
                        </a:lnTo>
                        <a:lnTo>
                          <a:pt x="25" y="476"/>
                        </a:lnTo>
                        <a:lnTo>
                          <a:pt x="20" y="494"/>
                        </a:lnTo>
                        <a:lnTo>
                          <a:pt x="13" y="523"/>
                        </a:lnTo>
                        <a:lnTo>
                          <a:pt x="6" y="553"/>
                        </a:lnTo>
                        <a:lnTo>
                          <a:pt x="4" y="583"/>
                        </a:lnTo>
                        <a:lnTo>
                          <a:pt x="1" y="613"/>
                        </a:lnTo>
                        <a:lnTo>
                          <a:pt x="0" y="639"/>
                        </a:lnTo>
                        <a:lnTo>
                          <a:pt x="0" y="652"/>
                        </a:lnTo>
                        <a:lnTo>
                          <a:pt x="0" y="673"/>
                        </a:lnTo>
                        <a:lnTo>
                          <a:pt x="4" y="700"/>
                        </a:lnTo>
                        <a:lnTo>
                          <a:pt x="5" y="721"/>
                        </a:lnTo>
                        <a:lnTo>
                          <a:pt x="7" y="742"/>
                        </a:lnTo>
                        <a:lnTo>
                          <a:pt x="14" y="762"/>
                        </a:lnTo>
                        <a:lnTo>
                          <a:pt x="19" y="779"/>
                        </a:lnTo>
                        <a:lnTo>
                          <a:pt x="26" y="797"/>
                        </a:lnTo>
                        <a:lnTo>
                          <a:pt x="38" y="818"/>
                        </a:lnTo>
                        <a:lnTo>
                          <a:pt x="47" y="832"/>
                        </a:lnTo>
                        <a:lnTo>
                          <a:pt x="60" y="850"/>
                        </a:lnTo>
                        <a:lnTo>
                          <a:pt x="73" y="864"/>
                        </a:lnTo>
                        <a:lnTo>
                          <a:pt x="86" y="878"/>
                        </a:lnTo>
                        <a:lnTo>
                          <a:pt x="100" y="888"/>
                        </a:lnTo>
                        <a:lnTo>
                          <a:pt x="121" y="896"/>
                        </a:lnTo>
                        <a:lnTo>
                          <a:pt x="138" y="902"/>
                        </a:lnTo>
                        <a:lnTo>
                          <a:pt x="157" y="907"/>
                        </a:lnTo>
                        <a:lnTo>
                          <a:pt x="177" y="910"/>
                        </a:lnTo>
                        <a:lnTo>
                          <a:pt x="194" y="913"/>
                        </a:lnTo>
                        <a:lnTo>
                          <a:pt x="219" y="910"/>
                        </a:lnTo>
                        <a:lnTo>
                          <a:pt x="238" y="907"/>
                        </a:lnTo>
                        <a:lnTo>
                          <a:pt x="257" y="902"/>
                        </a:lnTo>
                        <a:lnTo>
                          <a:pt x="275" y="893"/>
                        </a:lnTo>
                        <a:lnTo>
                          <a:pt x="296" y="884"/>
                        </a:lnTo>
                        <a:lnTo>
                          <a:pt x="314" y="871"/>
                        </a:lnTo>
                        <a:lnTo>
                          <a:pt x="328" y="860"/>
                        </a:lnTo>
                        <a:lnTo>
                          <a:pt x="342" y="847"/>
                        </a:lnTo>
                        <a:lnTo>
                          <a:pt x="360" y="829"/>
                        </a:lnTo>
                        <a:lnTo>
                          <a:pt x="375" y="805"/>
                        </a:lnTo>
                        <a:lnTo>
                          <a:pt x="385" y="784"/>
                        </a:lnTo>
                        <a:lnTo>
                          <a:pt x="397" y="756"/>
                        </a:lnTo>
                        <a:lnTo>
                          <a:pt x="405" y="724"/>
                        </a:lnTo>
                        <a:lnTo>
                          <a:pt x="409" y="703"/>
                        </a:lnTo>
                        <a:lnTo>
                          <a:pt x="412" y="677"/>
                        </a:lnTo>
                        <a:lnTo>
                          <a:pt x="416" y="649"/>
                        </a:lnTo>
                        <a:lnTo>
                          <a:pt x="418" y="627"/>
                        </a:lnTo>
                        <a:lnTo>
                          <a:pt x="417" y="602"/>
                        </a:lnTo>
                        <a:lnTo>
                          <a:pt x="418" y="583"/>
                        </a:lnTo>
                        <a:lnTo>
                          <a:pt x="416" y="554"/>
                        </a:lnTo>
                        <a:lnTo>
                          <a:pt x="415" y="522"/>
                        </a:lnTo>
                        <a:lnTo>
                          <a:pt x="411" y="490"/>
                        </a:lnTo>
                        <a:lnTo>
                          <a:pt x="410" y="458"/>
                        </a:lnTo>
                        <a:lnTo>
                          <a:pt x="410" y="431"/>
                        </a:lnTo>
                        <a:lnTo>
                          <a:pt x="409" y="405"/>
                        </a:lnTo>
                        <a:lnTo>
                          <a:pt x="412" y="369"/>
                        </a:lnTo>
                        <a:lnTo>
                          <a:pt x="421" y="328"/>
                        </a:lnTo>
                        <a:lnTo>
                          <a:pt x="430" y="299"/>
                        </a:lnTo>
                        <a:lnTo>
                          <a:pt x="440" y="270"/>
                        </a:lnTo>
                        <a:lnTo>
                          <a:pt x="453" y="246"/>
                        </a:lnTo>
                        <a:lnTo>
                          <a:pt x="471" y="218"/>
                        </a:lnTo>
                        <a:lnTo>
                          <a:pt x="481" y="201"/>
                        </a:lnTo>
                        <a:lnTo>
                          <a:pt x="504" y="176"/>
                        </a:lnTo>
                        <a:lnTo>
                          <a:pt x="521" y="156"/>
                        </a:lnTo>
                        <a:lnTo>
                          <a:pt x="546" y="134"/>
                        </a:lnTo>
                        <a:lnTo>
                          <a:pt x="574" y="111"/>
                        </a:lnTo>
                        <a:lnTo>
                          <a:pt x="601" y="85"/>
                        </a:lnTo>
                        <a:lnTo>
                          <a:pt x="625" y="63"/>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5038" name="Group 239"/>
                <p:cNvGrpSpPr>
                  <a:grpSpLocks/>
                </p:cNvGrpSpPr>
                <p:nvPr/>
              </p:nvGrpSpPr>
              <p:grpSpPr bwMode="auto">
                <a:xfrm>
                  <a:off x="387" y="2522"/>
                  <a:ext cx="552" cy="510"/>
                  <a:chOff x="387" y="2522"/>
                  <a:chExt cx="552" cy="510"/>
                </a:xfrm>
              </p:grpSpPr>
              <p:sp>
                <p:nvSpPr>
                  <p:cNvPr id="85039" name="Freeform 240"/>
                  <p:cNvSpPr>
                    <a:spLocks/>
                  </p:cNvSpPr>
                  <p:nvPr/>
                </p:nvSpPr>
                <p:spPr bwMode="auto">
                  <a:xfrm>
                    <a:off x="387" y="2649"/>
                    <a:ext cx="39" cy="60"/>
                  </a:xfrm>
                  <a:custGeom>
                    <a:avLst/>
                    <a:gdLst>
                      <a:gd name="T0" fmla="*/ 0 w 156"/>
                      <a:gd name="T1" fmla="*/ 0 h 236"/>
                      <a:gd name="T2" fmla="*/ 0 w 156"/>
                      <a:gd name="T3" fmla="*/ 0 h 236"/>
                      <a:gd name="T4" fmla="*/ 0 w 156"/>
                      <a:gd name="T5" fmla="*/ 0 h 236"/>
                      <a:gd name="T6" fmla="*/ 0 w 156"/>
                      <a:gd name="T7" fmla="*/ 0 h 236"/>
                      <a:gd name="T8" fmla="*/ 0 w 156"/>
                      <a:gd name="T9" fmla="*/ 0 h 236"/>
                      <a:gd name="T10" fmla="*/ 0 w 156"/>
                      <a:gd name="T11" fmla="*/ 0 h 236"/>
                      <a:gd name="T12" fmla="*/ 0 w 156"/>
                      <a:gd name="T13" fmla="*/ 0 h 236"/>
                      <a:gd name="T14" fmla="*/ 0 w 156"/>
                      <a:gd name="T15" fmla="*/ 0 h 236"/>
                      <a:gd name="T16" fmla="*/ 0 w 156"/>
                      <a:gd name="T17" fmla="*/ 0 h 236"/>
                      <a:gd name="T18" fmla="*/ 0 w 156"/>
                      <a:gd name="T19" fmla="*/ 0 h 236"/>
                      <a:gd name="T20" fmla="*/ 0 w 156"/>
                      <a:gd name="T21" fmla="*/ 0 h 236"/>
                      <a:gd name="T22" fmla="*/ 0 w 156"/>
                      <a:gd name="T23" fmla="*/ 0 h 236"/>
                      <a:gd name="T24" fmla="*/ 0 w 156"/>
                      <a:gd name="T25" fmla="*/ 0 h 236"/>
                      <a:gd name="T26" fmla="*/ 0 w 156"/>
                      <a:gd name="T27" fmla="*/ 0 h 236"/>
                      <a:gd name="T28" fmla="*/ 0 w 156"/>
                      <a:gd name="T29" fmla="*/ 0 h 236"/>
                      <a:gd name="T30" fmla="*/ 0 w 156"/>
                      <a:gd name="T31" fmla="*/ 0 h 236"/>
                      <a:gd name="T32" fmla="*/ 0 w 156"/>
                      <a:gd name="T33" fmla="*/ 0 h 236"/>
                      <a:gd name="T34" fmla="*/ 0 w 156"/>
                      <a:gd name="T35" fmla="*/ 0 h 236"/>
                      <a:gd name="T36" fmla="*/ 0 w 156"/>
                      <a:gd name="T37" fmla="*/ 0 h 236"/>
                      <a:gd name="T38" fmla="*/ 0 w 156"/>
                      <a:gd name="T39" fmla="*/ 0 h 236"/>
                      <a:gd name="T40" fmla="*/ 0 w 156"/>
                      <a:gd name="T41" fmla="*/ 0 h 236"/>
                      <a:gd name="T42" fmla="*/ 0 w 156"/>
                      <a:gd name="T43" fmla="*/ 0 h 236"/>
                      <a:gd name="T44" fmla="*/ 0 w 156"/>
                      <a:gd name="T45" fmla="*/ 0 h 236"/>
                      <a:gd name="T46" fmla="*/ 0 w 156"/>
                      <a:gd name="T47" fmla="*/ 0 h 236"/>
                      <a:gd name="T48" fmla="*/ 0 w 156"/>
                      <a:gd name="T49" fmla="*/ 0 h 236"/>
                      <a:gd name="T50" fmla="*/ 0 w 156"/>
                      <a:gd name="T51" fmla="*/ 0 h 236"/>
                      <a:gd name="T52" fmla="*/ 0 w 156"/>
                      <a:gd name="T53" fmla="*/ 0 h 236"/>
                      <a:gd name="T54" fmla="*/ 0 w 156"/>
                      <a:gd name="T55" fmla="*/ 0 h 236"/>
                      <a:gd name="T56" fmla="*/ 0 w 156"/>
                      <a:gd name="T57" fmla="*/ 0 h 236"/>
                      <a:gd name="T58" fmla="*/ 0 w 156"/>
                      <a:gd name="T59" fmla="*/ 0 h 236"/>
                      <a:gd name="T60" fmla="*/ 0 w 156"/>
                      <a:gd name="T61" fmla="*/ 0 h 236"/>
                      <a:gd name="T62" fmla="*/ 0 w 156"/>
                      <a:gd name="T63" fmla="*/ 0 h 236"/>
                      <a:gd name="T64" fmla="*/ 0 w 156"/>
                      <a:gd name="T65" fmla="*/ 0 h 236"/>
                      <a:gd name="T66" fmla="*/ 0 w 156"/>
                      <a:gd name="T67" fmla="*/ 0 h 236"/>
                      <a:gd name="T68" fmla="*/ 0 w 156"/>
                      <a:gd name="T69" fmla="*/ 0 h 236"/>
                      <a:gd name="T70" fmla="*/ 0 w 156"/>
                      <a:gd name="T71" fmla="*/ 0 h 236"/>
                      <a:gd name="T72" fmla="*/ 0 w 156"/>
                      <a:gd name="T73" fmla="*/ 0 h 236"/>
                      <a:gd name="T74" fmla="*/ 0 w 156"/>
                      <a:gd name="T75" fmla="*/ 0 h 236"/>
                      <a:gd name="T76" fmla="*/ 0 w 156"/>
                      <a:gd name="T77" fmla="*/ 0 h 236"/>
                      <a:gd name="T78" fmla="*/ 0 w 156"/>
                      <a:gd name="T79" fmla="*/ 0 h 236"/>
                      <a:gd name="T80" fmla="*/ 0 w 156"/>
                      <a:gd name="T81" fmla="*/ 0 h 236"/>
                      <a:gd name="T82" fmla="*/ 0 w 156"/>
                      <a:gd name="T83" fmla="*/ 0 h 236"/>
                      <a:gd name="T84" fmla="*/ 0 w 156"/>
                      <a:gd name="T85" fmla="*/ 0 h 236"/>
                      <a:gd name="T86" fmla="*/ 0 w 156"/>
                      <a:gd name="T87" fmla="*/ 0 h 236"/>
                      <a:gd name="T88" fmla="*/ 0 w 156"/>
                      <a:gd name="T89" fmla="*/ 0 h 236"/>
                      <a:gd name="T90" fmla="*/ 0 w 156"/>
                      <a:gd name="T91" fmla="*/ 0 h 236"/>
                      <a:gd name="T92" fmla="*/ 0 w 156"/>
                      <a:gd name="T93" fmla="*/ 0 h 236"/>
                      <a:gd name="T94" fmla="*/ 0 w 156"/>
                      <a:gd name="T95" fmla="*/ 0 h 236"/>
                      <a:gd name="T96" fmla="*/ 0 w 156"/>
                      <a:gd name="T97" fmla="*/ 0 h 236"/>
                      <a:gd name="T98" fmla="*/ 0 w 156"/>
                      <a:gd name="T99" fmla="*/ 0 h 236"/>
                      <a:gd name="T100" fmla="*/ 0 w 156"/>
                      <a:gd name="T101" fmla="*/ 0 h 236"/>
                      <a:gd name="T102" fmla="*/ 0 w 156"/>
                      <a:gd name="T103" fmla="*/ 0 h 236"/>
                      <a:gd name="T104" fmla="*/ 0 w 156"/>
                      <a:gd name="T105" fmla="*/ 0 h 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236"/>
                      <a:gd name="T161" fmla="*/ 156 w 156"/>
                      <a:gd name="T162" fmla="*/ 236 h 2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236">
                        <a:moveTo>
                          <a:pt x="156" y="0"/>
                        </a:moveTo>
                        <a:lnTo>
                          <a:pt x="128" y="2"/>
                        </a:lnTo>
                        <a:lnTo>
                          <a:pt x="116" y="6"/>
                        </a:lnTo>
                        <a:lnTo>
                          <a:pt x="100" y="10"/>
                        </a:lnTo>
                        <a:lnTo>
                          <a:pt x="86" y="16"/>
                        </a:lnTo>
                        <a:lnTo>
                          <a:pt x="74" y="24"/>
                        </a:lnTo>
                        <a:lnTo>
                          <a:pt x="62" y="33"/>
                        </a:lnTo>
                        <a:lnTo>
                          <a:pt x="51" y="44"/>
                        </a:lnTo>
                        <a:lnTo>
                          <a:pt x="46" y="51"/>
                        </a:lnTo>
                        <a:lnTo>
                          <a:pt x="39" y="61"/>
                        </a:lnTo>
                        <a:lnTo>
                          <a:pt x="31" y="71"/>
                        </a:lnTo>
                        <a:lnTo>
                          <a:pt x="25" y="82"/>
                        </a:lnTo>
                        <a:lnTo>
                          <a:pt x="20" y="91"/>
                        </a:lnTo>
                        <a:lnTo>
                          <a:pt x="13" y="106"/>
                        </a:lnTo>
                        <a:lnTo>
                          <a:pt x="11" y="114"/>
                        </a:lnTo>
                        <a:lnTo>
                          <a:pt x="6" y="129"/>
                        </a:lnTo>
                        <a:lnTo>
                          <a:pt x="4" y="145"/>
                        </a:lnTo>
                        <a:lnTo>
                          <a:pt x="0" y="158"/>
                        </a:lnTo>
                        <a:lnTo>
                          <a:pt x="0" y="167"/>
                        </a:lnTo>
                        <a:lnTo>
                          <a:pt x="0" y="180"/>
                        </a:lnTo>
                        <a:lnTo>
                          <a:pt x="4" y="193"/>
                        </a:lnTo>
                        <a:lnTo>
                          <a:pt x="6" y="202"/>
                        </a:lnTo>
                        <a:lnTo>
                          <a:pt x="11" y="209"/>
                        </a:lnTo>
                        <a:lnTo>
                          <a:pt x="17" y="216"/>
                        </a:lnTo>
                        <a:lnTo>
                          <a:pt x="21" y="222"/>
                        </a:lnTo>
                        <a:lnTo>
                          <a:pt x="28" y="228"/>
                        </a:lnTo>
                        <a:lnTo>
                          <a:pt x="38" y="232"/>
                        </a:lnTo>
                        <a:lnTo>
                          <a:pt x="48" y="234"/>
                        </a:lnTo>
                        <a:lnTo>
                          <a:pt x="55" y="236"/>
                        </a:lnTo>
                        <a:lnTo>
                          <a:pt x="62" y="235"/>
                        </a:lnTo>
                        <a:lnTo>
                          <a:pt x="72" y="232"/>
                        </a:lnTo>
                        <a:lnTo>
                          <a:pt x="80" y="228"/>
                        </a:lnTo>
                        <a:lnTo>
                          <a:pt x="84" y="225"/>
                        </a:lnTo>
                        <a:lnTo>
                          <a:pt x="91" y="219"/>
                        </a:lnTo>
                        <a:lnTo>
                          <a:pt x="96" y="211"/>
                        </a:lnTo>
                        <a:lnTo>
                          <a:pt x="105" y="196"/>
                        </a:lnTo>
                        <a:lnTo>
                          <a:pt x="107" y="182"/>
                        </a:lnTo>
                        <a:lnTo>
                          <a:pt x="108" y="170"/>
                        </a:lnTo>
                        <a:lnTo>
                          <a:pt x="108" y="159"/>
                        </a:lnTo>
                        <a:lnTo>
                          <a:pt x="107" y="144"/>
                        </a:lnTo>
                        <a:lnTo>
                          <a:pt x="106" y="126"/>
                        </a:lnTo>
                        <a:lnTo>
                          <a:pt x="105" y="106"/>
                        </a:lnTo>
                        <a:lnTo>
                          <a:pt x="105" y="90"/>
                        </a:lnTo>
                        <a:lnTo>
                          <a:pt x="105" y="72"/>
                        </a:lnTo>
                        <a:lnTo>
                          <a:pt x="106" y="63"/>
                        </a:lnTo>
                        <a:lnTo>
                          <a:pt x="108" y="51"/>
                        </a:lnTo>
                        <a:lnTo>
                          <a:pt x="113" y="42"/>
                        </a:lnTo>
                        <a:lnTo>
                          <a:pt x="117" y="33"/>
                        </a:lnTo>
                        <a:lnTo>
                          <a:pt x="127" y="24"/>
                        </a:lnTo>
                        <a:lnTo>
                          <a:pt x="133" y="18"/>
                        </a:lnTo>
                        <a:lnTo>
                          <a:pt x="139" y="13"/>
                        </a:lnTo>
                        <a:lnTo>
                          <a:pt x="143" y="8"/>
                        </a:lnTo>
                        <a:lnTo>
                          <a:pt x="156"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0" name="Freeform 241"/>
                  <p:cNvSpPr>
                    <a:spLocks/>
                  </p:cNvSpPr>
                  <p:nvPr/>
                </p:nvSpPr>
                <p:spPr bwMode="auto">
                  <a:xfrm>
                    <a:off x="849" y="2759"/>
                    <a:ext cx="33" cy="69"/>
                  </a:xfrm>
                  <a:custGeom>
                    <a:avLst/>
                    <a:gdLst>
                      <a:gd name="T0" fmla="*/ 0 w 131"/>
                      <a:gd name="T1" fmla="*/ 0 h 275"/>
                      <a:gd name="T2" fmla="*/ 0 w 131"/>
                      <a:gd name="T3" fmla="*/ 0 h 275"/>
                      <a:gd name="T4" fmla="*/ 0 w 131"/>
                      <a:gd name="T5" fmla="*/ 0 h 275"/>
                      <a:gd name="T6" fmla="*/ 0 w 131"/>
                      <a:gd name="T7" fmla="*/ 0 h 275"/>
                      <a:gd name="T8" fmla="*/ 0 w 131"/>
                      <a:gd name="T9" fmla="*/ 0 h 275"/>
                      <a:gd name="T10" fmla="*/ 0 w 131"/>
                      <a:gd name="T11" fmla="*/ 0 h 275"/>
                      <a:gd name="T12" fmla="*/ 0 w 131"/>
                      <a:gd name="T13" fmla="*/ 0 h 275"/>
                      <a:gd name="T14" fmla="*/ 0 w 131"/>
                      <a:gd name="T15" fmla="*/ 0 h 275"/>
                      <a:gd name="T16" fmla="*/ 0 w 131"/>
                      <a:gd name="T17" fmla="*/ 0 h 275"/>
                      <a:gd name="T18" fmla="*/ 0 w 131"/>
                      <a:gd name="T19" fmla="*/ 0 h 275"/>
                      <a:gd name="T20" fmla="*/ 0 w 131"/>
                      <a:gd name="T21" fmla="*/ 0 h 275"/>
                      <a:gd name="T22" fmla="*/ 0 w 131"/>
                      <a:gd name="T23" fmla="*/ 0 h 275"/>
                      <a:gd name="T24" fmla="*/ 0 w 131"/>
                      <a:gd name="T25" fmla="*/ 0 h 275"/>
                      <a:gd name="T26" fmla="*/ 0 w 131"/>
                      <a:gd name="T27" fmla="*/ 0 h 275"/>
                      <a:gd name="T28" fmla="*/ 0 w 131"/>
                      <a:gd name="T29" fmla="*/ 0 h 275"/>
                      <a:gd name="T30" fmla="*/ 0 w 131"/>
                      <a:gd name="T31" fmla="*/ 0 h 275"/>
                      <a:gd name="T32" fmla="*/ 0 w 131"/>
                      <a:gd name="T33" fmla="*/ 0 h 275"/>
                      <a:gd name="T34" fmla="*/ 0 w 131"/>
                      <a:gd name="T35" fmla="*/ 0 h 275"/>
                      <a:gd name="T36" fmla="*/ 0 w 131"/>
                      <a:gd name="T37" fmla="*/ 0 h 275"/>
                      <a:gd name="T38" fmla="*/ 0 w 131"/>
                      <a:gd name="T39" fmla="*/ 0 h 275"/>
                      <a:gd name="T40" fmla="*/ 0 w 131"/>
                      <a:gd name="T41" fmla="*/ 0 h 275"/>
                      <a:gd name="T42" fmla="*/ 0 w 131"/>
                      <a:gd name="T43" fmla="*/ 0 h 275"/>
                      <a:gd name="T44" fmla="*/ 0 w 131"/>
                      <a:gd name="T45" fmla="*/ 0 h 275"/>
                      <a:gd name="T46" fmla="*/ 0 w 131"/>
                      <a:gd name="T47" fmla="*/ 0 h 275"/>
                      <a:gd name="T48" fmla="*/ 0 w 131"/>
                      <a:gd name="T49" fmla="*/ 0 h 275"/>
                      <a:gd name="T50" fmla="*/ 0 w 131"/>
                      <a:gd name="T51" fmla="*/ 0 h 275"/>
                      <a:gd name="T52" fmla="*/ 0 w 131"/>
                      <a:gd name="T53" fmla="*/ 0 h 275"/>
                      <a:gd name="T54" fmla="*/ 0 w 131"/>
                      <a:gd name="T55" fmla="*/ 0 h 275"/>
                      <a:gd name="T56" fmla="*/ 0 w 131"/>
                      <a:gd name="T57" fmla="*/ 0 h 275"/>
                      <a:gd name="T58" fmla="*/ 0 w 131"/>
                      <a:gd name="T59" fmla="*/ 0 h 275"/>
                      <a:gd name="T60" fmla="*/ 0 w 131"/>
                      <a:gd name="T61" fmla="*/ 0 h 275"/>
                      <a:gd name="T62" fmla="*/ 0 w 131"/>
                      <a:gd name="T63" fmla="*/ 0 h 275"/>
                      <a:gd name="T64" fmla="*/ 0 w 131"/>
                      <a:gd name="T65" fmla="*/ 0 h 275"/>
                      <a:gd name="T66" fmla="*/ 0 w 131"/>
                      <a:gd name="T67" fmla="*/ 0 h 275"/>
                      <a:gd name="T68" fmla="*/ 0 w 131"/>
                      <a:gd name="T69" fmla="*/ 0 h 275"/>
                      <a:gd name="T70" fmla="*/ 0 w 131"/>
                      <a:gd name="T71" fmla="*/ 0 h 275"/>
                      <a:gd name="T72" fmla="*/ 0 w 131"/>
                      <a:gd name="T73" fmla="*/ 0 h 275"/>
                      <a:gd name="T74" fmla="*/ 0 w 131"/>
                      <a:gd name="T75" fmla="*/ 0 h 275"/>
                      <a:gd name="T76" fmla="*/ 0 w 131"/>
                      <a:gd name="T77" fmla="*/ 0 h 275"/>
                      <a:gd name="T78" fmla="*/ 0 w 131"/>
                      <a:gd name="T79" fmla="*/ 0 h 275"/>
                      <a:gd name="T80" fmla="*/ 0 w 131"/>
                      <a:gd name="T81" fmla="*/ 0 h 275"/>
                      <a:gd name="T82" fmla="*/ 0 w 131"/>
                      <a:gd name="T83" fmla="*/ 0 h 275"/>
                      <a:gd name="T84" fmla="*/ 0 w 131"/>
                      <a:gd name="T85" fmla="*/ 0 h 275"/>
                      <a:gd name="T86" fmla="*/ 0 w 131"/>
                      <a:gd name="T87" fmla="*/ 0 h 275"/>
                      <a:gd name="T88" fmla="*/ 0 w 131"/>
                      <a:gd name="T89" fmla="*/ 0 h 275"/>
                      <a:gd name="T90" fmla="*/ 0 w 131"/>
                      <a:gd name="T91" fmla="*/ 0 h 275"/>
                      <a:gd name="T92" fmla="*/ 0 w 131"/>
                      <a:gd name="T93" fmla="*/ 0 h 275"/>
                      <a:gd name="T94" fmla="*/ 0 w 131"/>
                      <a:gd name="T95" fmla="*/ 0 h 275"/>
                      <a:gd name="T96" fmla="*/ 0 w 131"/>
                      <a:gd name="T97" fmla="*/ 0 h 275"/>
                      <a:gd name="T98" fmla="*/ 0 w 131"/>
                      <a:gd name="T99" fmla="*/ 0 h 275"/>
                      <a:gd name="T100" fmla="*/ 0 w 131"/>
                      <a:gd name="T101" fmla="*/ 0 h 275"/>
                      <a:gd name="T102" fmla="*/ 0 w 131"/>
                      <a:gd name="T103" fmla="*/ 0 h 275"/>
                      <a:gd name="T104" fmla="*/ 0 w 131"/>
                      <a:gd name="T105" fmla="*/ 0 h 275"/>
                      <a:gd name="T106" fmla="*/ 0 w 131"/>
                      <a:gd name="T107" fmla="*/ 0 h 275"/>
                      <a:gd name="T108" fmla="*/ 0 w 131"/>
                      <a:gd name="T109" fmla="*/ 0 h 275"/>
                      <a:gd name="T110" fmla="*/ 0 w 131"/>
                      <a:gd name="T111" fmla="*/ 0 h 275"/>
                      <a:gd name="T112" fmla="*/ 0 w 131"/>
                      <a:gd name="T113" fmla="*/ 0 h 275"/>
                      <a:gd name="T114" fmla="*/ 0 w 131"/>
                      <a:gd name="T115" fmla="*/ 0 h 275"/>
                      <a:gd name="T116" fmla="*/ 0 w 131"/>
                      <a:gd name="T117" fmla="*/ 0 h 275"/>
                      <a:gd name="T118" fmla="*/ 0 w 131"/>
                      <a:gd name="T119" fmla="*/ 0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
                      <a:gd name="T181" fmla="*/ 0 h 275"/>
                      <a:gd name="T182" fmla="*/ 131 w 131"/>
                      <a:gd name="T183" fmla="*/ 275 h 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 h="275">
                        <a:moveTo>
                          <a:pt x="51" y="0"/>
                        </a:moveTo>
                        <a:lnTo>
                          <a:pt x="58" y="9"/>
                        </a:lnTo>
                        <a:lnTo>
                          <a:pt x="66" y="20"/>
                        </a:lnTo>
                        <a:lnTo>
                          <a:pt x="74" y="29"/>
                        </a:lnTo>
                        <a:lnTo>
                          <a:pt x="82" y="41"/>
                        </a:lnTo>
                        <a:lnTo>
                          <a:pt x="89" y="53"/>
                        </a:lnTo>
                        <a:lnTo>
                          <a:pt x="97" y="67"/>
                        </a:lnTo>
                        <a:lnTo>
                          <a:pt x="103" y="80"/>
                        </a:lnTo>
                        <a:lnTo>
                          <a:pt x="108" y="89"/>
                        </a:lnTo>
                        <a:lnTo>
                          <a:pt x="112" y="99"/>
                        </a:lnTo>
                        <a:lnTo>
                          <a:pt x="116" y="112"/>
                        </a:lnTo>
                        <a:lnTo>
                          <a:pt x="121" y="124"/>
                        </a:lnTo>
                        <a:lnTo>
                          <a:pt x="124" y="135"/>
                        </a:lnTo>
                        <a:lnTo>
                          <a:pt x="125" y="144"/>
                        </a:lnTo>
                        <a:lnTo>
                          <a:pt x="128" y="150"/>
                        </a:lnTo>
                        <a:lnTo>
                          <a:pt x="130" y="164"/>
                        </a:lnTo>
                        <a:lnTo>
                          <a:pt x="131" y="174"/>
                        </a:lnTo>
                        <a:lnTo>
                          <a:pt x="131" y="190"/>
                        </a:lnTo>
                        <a:lnTo>
                          <a:pt x="128" y="210"/>
                        </a:lnTo>
                        <a:lnTo>
                          <a:pt x="123" y="226"/>
                        </a:lnTo>
                        <a:lnTo>
                          <a:pt x="116" y="239"/>
                        </a:lnTo>
                        <a:lnTo>
                          <a:pt x="111" y="248"/>
                        </a:lnTo>
                        <a:lnTo>
                          <a:pt x="106" y="254"/>
                        </a:lnTo>
                        <a:lnTo>
                          <a:pt x="99" y="261"/>
                        </a:lnTo>
                        <a:lnTo>
                          <a:pt x="92" y="267"/>
                        </a:lnTo>
                        <a:lnTo>
                          <a:pt x="85" y="270"/>
                        </a:lnTo>
                        <a:lnTo>
                          <a:pt x="78" y="274"/>
                        </a:lnTo>
                        <a:lnTo>
                          <a:pt x="73" y="275"/>
                        </a:lnTo>
                        <a:lnTo>
                          <a:pt x="66" y="275"/>
                        </a:lnTo>
                        <a:lnTo>
                          <a:pt x="58" y="275"/>
                        </a:lnTo>
                        <a:lnTo>
                          <a:pt x="51" y="274"/>
                        </a:lnTo>
                        <a:lnTo>
                          <a:pt x="44" y="272"/>
                        </a:lnTo>
                        <a:lnTo>
                          <a:pt x="39" y="267"/>
                        </a:lnTo>
                        <a:lnTo>
                          <a:pt x="33" y="262"/>
                        </a:lnTo>
                        <a:lnTo>
                          <a:pt x="27" y="258"/>
                        </a:lnTo>
                        <a:lnTo>
                          <a:pt x="21" y="253"/>
                        </a:lnTo>
                        <a:lnTo>
                          <a:pt x="16" y="245"/>
                        </a:lnTo>
                        <a:lnTo>
                          <a:pt x="12" y="238"/>
                        </a:lnTo>
                        <a:lnTo>
                          <a:pt x="8" y="229"/>
                        </a:lnTo>
                        <a:lnTo>
                          <a:pt x="6" y="219"/>
                        </a:lnTo>
                        <a:lnTo>
                          <a:pt x="3" y="208"/>
                        </a:lnTo>
                        <a:lnTo>
                          <a:pt x="1" y="198"/>
                        </a:lnTo>
                        <a:lnTo>
                          <a:pt x="0" y="188"/>
                        </a:lnTo>
                        <a:lnTo>
                          <a:pt x="0" y="179"/>
                        </a:lnTo>
                        <a:lnTo>
                          <a:pt x="0" y="170"/>
                        </a:lnTo>
                        <a:lnTo>
                          <a:pt x="0" y="162"/>
                        </a:lnTo>
                        <a:lnTo>
                          <a:pt x="2" y="152"/>
                        </a:lnTo>
                        <a:lnTo>
                          <a:pt x="3" y="145"/>
                        </a:lnTo>
                        <a:lnTo>
                          <a:pt x="6" y="137"/>
                        </a:lnTo>
                        <a:lnTo>
                          <a:pt x="8" y="125"/>
                        </a:lnTo>
                        <a:lnTo>
                          <a:pt x="14" y="110"/>
                        </a:lnTo>
                        <a:lnTo>
                          <a:pt x="25" y="85"/>
                        </a:lnTo>
                        <a:lnTo>
                          <a:pt x="32" y="66"/>
                        </a:lnTo>
                        <a:lnTo>
                          <a:pt x="39" y="55"/>
                        </a:lnTo>
                        <a:lnTo>
                          <a:pt x="42" y="48"/>
                        </a:lnTo>
                        <a:lnTo>
                          <a:pt x="44" y="41"/>
                        </a:lnTo>
                        <a:lnTo>
                          <a:pt x="47" y="33"/>
                        </a:lnTo>
                        <a:lnTo>
                          <a:pt x="49" y="26"/>
                        </a:lnTo>
                        <a:lnTo>
                          <a:pt x="51" y="19"/>
                        </a:lnTo>
                        <a:lnTo>
                          <a:pt x="51"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1" name="Freeform 242"/>
                  <p:cNvSpPr>
                    <a:spLocks/>
                  </p:cNvSpPr>
                  <p:nvPr/>
                </p:nvSpPr>
                <p:spPr bwMode="auto">
                  <a:xfrm>
                    <a:off x="402" y="2792"/>
                    <a:ext cx="48" cy="86"/>
                  </a:xfrm>
                  <a:custGeom>
                    <a:avLst/>
                    <a:gdLst>
                      <a:gd name="T0" fmla="*/ 0 w 188"/>
                      <a:gd name="T1" fmla="*/ 0 h 344"/>
                      <a:gd name="T2" fmla="*/ 0 w 188"/>
                      <a:gd name="T3" fmla="*/ 0 h 344"/>
                      <a:gd name="T4" fmla="*/ 0 w 188"/>
                      <a:gd name="T5" fmla="*/ 0 h 344"/>
                      <a:gd name="T6" fmla="*/ 0 w 188"/>
                      <a:gd name="T7" fmla="*/ 0 h 344"/>
                      <a:gd name="T8" fmla="*/ 0 w 188"/>
                      <a:gd name="T9" fmla="*/ 0 h 344"/>
                      <a:gd name="T10" fmla="*/ 0 w 188"/>
                      <a:gd name="T11" fmla="*/ 0 h 344"/>
                      <a:gd name="T12" fmla="*/ 0 w 188"/>
                      <a:gd name="T13" fmla="*/ 0 h 344"/>
                      <a:gd name="T14" fmla="*/ 0 w 188"/>
                      <a:gd name="T15" fmla="*/ 0 h 344"/>
                      <a:gd name="T16" fmla="*/ 0 w 188"/>
                      <a:gd name="T17" fmla="*/ 0 h 344"/>
                      <a:gd name="T18" fmla="*/ 0 w 188"/>
                      <a:gd name="T19" fmla="*/ 0 h 344"/>
                      <a:gd name="T20" fmla="*/ 0 w 188"/>
                      <a:gd name="T21" fmla="*/ 0 h 344"/>
                      <a:gd name="T22" fmla="*/ 0 w 188"/>
                      <a:gd name="T23" fmla="*/ 0 h 344"/>
                      <a:gd name="T24" fmla="*/ 0 w 188"/>
                      <a:gd name="T25" fmla="*/ 0 h 344"/>
                      <a:gd name="T26" fmla="*/ 0 w 188"/>
                      <a:gd name="T27" fmla="*/ 0 h 344"/>
                      <a:gd name="T28" fmla="*/ 0 w 188"/>
                      <a:gd name="T29" fmla="*/ 0 h 344"/>
                      <a:gd name="T30" fmla="*/ 0 w 188"/>
                      <a:gd name="T31" fmla="*/ 0 h 344"/>
                      <a:gd name="T32" fmla="*/ 0 w 188"/>
                      <a:gd name="T33" fmla="*/ 0 h 344"/>
                      <a:gd name="T34" fmla="*/ 0 w 188"/>
                      <a:gd name="T35" fmla="*/ 0 h 344"/>
                      <a:gd name="T36" fmla="*/ 0 w 188"/>
                      <a:gd name="T37" fmla="*/ 0 h 344"/>
                      <a:gd name="T38" fmla="*/ 0 w 188"/>
                      <a:gd name="T39" fmla="*/ 0 h 344"/>
                      <a:gd name="T40" fmla="*/ 0 w 188"/>
                      <a:gd name="T41" fmla="*/ 0 h 344"/>
                      <a:gd name="T42" fmla="*/ 0 w 188"/>
                      <a:gd name="T43" fmla="*/ 0 h 344"/>
                      <a:gd name="T44" fmla="*/ 0 w 188"/>
                      <a:gd name="T45" fmla="*/ 0 h 344"/>
                      <a:gd name="T46" fmla="*/ 0 w 188"/>
                      <a:gd name="T47" fmla="*/ 0 h 344"/>
                      <a:gd name="T48" fmla="*/ 0 w 188"/>
                      <a:gd name="T49" fmla="*/ 0 h 344"/>
                      <a:gd name="T50" fmla="*/ 0 w 188"/>
                      <a:gd name="T51" fmla="*/ 0 h 344"/>
                      <a:gd name="T52" fmla="*/ 0 w 188"/>
                      <a:gd name="T53" fmla="*/ 0 h 344"/>
                      <a:gd name="T54" fmla="*/ 0 w 188"/>
                      <a:gd name="T55" fmla="*/ 0 h 344"/>
                      <a:gd name="T56" fmla="*/ 0 w 188"/>
                      <a:gd name="T57" fmla="*/ 0 h 344"/>
                      <a:gd name="T58" fmla="*/ 0 w 188"/>
                      <a:gd name="T59" fmla="*/ 0 h 344"/>
                      <a:gd name="T60" fmla="*/ 0 w 188"/>
                      <a:gd name="T61" fmla="*/ 0 h 344"/>
                      <a:gd name="T62" fmla="*/ 0 w 188"/>
                      <a:gd name="T63" fmla="*/ 0 h 344"/>
                      <a:gd name="T64" fmla="*/ 0 w 188"/>
                      <a:gd name="T65" fmla="*/ 0 h 344"/>
                      <a:gd name="T66" fmla="*/ 0 w 188"/>
                      <a:gd name="T67" fmla="*/ 0 h 344"/>
                      <a:gd name="T68" fmla="*/ 0 w 188"/>
                      <a:gd name="T69" fmla="*/ 0 h 344"/>
                      <a:gd name="T70" fmla="*/ 0 w 188"/>
                      <a:gd name="T71" fmla="*/ 0 h 344"/>
                      <a:gd name="T72" fmla="*/ 0 w 188"/>
                      <a:gd name="T73" fmla="*/ 0 h 344"/>
                      <a:gd name="T74" fmla="*/ 0 w 188"/>
                      <a:gd name="T75" fmla="*/ 0 h 344"/>
                      <a:gd name="T76" fmla="*/ 0 w 188"/>
                      <a:gd name="T77" fmla="*/ 0 h 344"/>
                      <a:gd name="T78" fmla="*/ 0 w 188"/>
                      <a:gd name="T79" fmla="*/ 0 h 344"/>
                      <a:gd name="T80" fmla="*/ 0 w 188"/>
                      <a:gd name="T81" fmla="*/ 0 h 344"/>
                      <a:gd name="T82" fmla="*/ 0 w 188"/>
                      <a:gd name="T83" fmla="*/ 0 h 344"/>
                      <a:gd name="T84" fmla="*/ 0 w 188"/>
                      <a:gd name="T85" fmla="*/ 0 h 344"/>
                      <a:gd name="T86" fmla="*/ 0 w 188"/>
                      <a:gd name="T87" fmla="*/ 0 h 344"/>
                      <a:gd name="T88" fmla="*/ 0 w 188"/>
                      <a:gd name="T89" fmla="*/ 0 h 344"/>
                      <a:gd name="T90" fmla="*/ 0 w 188"/>
                      <a:gd name="T91" fmla="*/ 0 h 344"/>
                      <a:gd name="T92" fmla="*/ 0 w 188"/>
                      <a:gd name="T93" fmla="*/ 0 h 344"/>
                      <a:gd name="T94" fmla="*/ 0 w 188"/>
                      <a:gd name="T95" fmla="*/ 0 h 344"/>
                      <a:gd name="T96" fmla="*/ 0 w 188"/>
                      <a:gd name="T97" fmla="*/ 0 h 344"/>
                      <a:gd name="T98" fmla="*/ 0 w 188"/>
                      <a:gd name="T99" fmla="*/ 0 h 344"/>
                      <a:gd name="T100" fmla="*/ 0 w 188"/>
                      <a:gd name="T101" fmla="*/ 0 h 344"/>
                      <a:gd name="T102" fmla="*/ 0 w 188"/>
                      <a:gd name="T103" fmla="*/ 0 h 344"/>
                      <a:gd name="T104" fmla="*/ 0 w 188"/>
                      <a:gd name="T105" fmla="*/ 0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344"/>
                      <a:gd name="T161" fmla="*/ 188 w 188"/>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344">
                        <a:moveTo>
                          <a:pt x="188" y="0"/>
                        </a:moveTo>
                        <a:lnTo>
                          <a:pt x="154" y="5"/>
                        </a:lnTo>
                        <a:lnTo>
                          <a:pt x="138" y="9"/>
                        </a:lnTo>
                        <a:lnTo>
                          <a:pt x="119" y="16"/>
                        </a:lnTo>
                        <a:lnTo>
                          <a:pt x="104" y="26"/>
                        </a:lnTo>
                        <a:lnTo>
                          <a:pt x="90" y="36"/>
                        </a:lnTo>
                        <a:lnTo>
                          <a:pt x="76" y="49"/>
                        </a:lnTo>
                        <a:lnTo>
                          <a:pt x="62" y="67"/>
                        </a:lnTo>
                        <a:lnTo>
                          <a:pt x="55" y="77"/>
                        </a:lnTo>
                        <a:lnTo>
                          <a:pt x="49" y="89"/>
                        </a:lnTo>
                        <a:lnTo>
                          <a:pt x="38" y="106"/>
                        </a:lnTo>
                        <a:lnTo>
                          <a:pt x="30" y="120"/>
                        </a:lnTo>
                        <a:lnTo>
                          <a:pt x="25" y="135"/>
                        </a:lnTo>
                        <a:lnTo>
                          <a:pt x="16" y="156"/>
                        </a:lnTo>
                        <a:lnTo>
                          <a:pt x="14" y="169"/>
                        </a:lnTo>
                        <a:lnTo>
                          <a:pt x="8" y="190"/>
                        </a:lnTo>
                        <a:lnTo>
                          <a:pt x="4" y="213"/>
                        </a:lnTo>
                        <a:lnTo>
                          <a:pt x="1" y="232"/>
                        </a:lnTo>
                        <a:lnTo>
                          <a:pt x="0" y="246"/>
                        </a:lnTo>
                        <a:lnTo>
                          <a:pt x="1" y="262"/>
                        </a:lnTo>
                        <a:lnTo>
                          <a:pt x="4" y="282"/>
                        </a:lnTo>
                        <a:lnTo>
                          <a:pt x="8" y="296"/>
                        </a:lnTo>
                        <a:lnTo>
                          <a:pt x="14" y="306"/>
                        </a:lnTo>
                        <a:lnTo>
                          <a:pt x="21" y="316"/>
                        </a:lnTo>
                        <a:lnTo>
                          <a:pt x="27" y="326"/>
                        </a:lnTo>
                        <a:lnTo>
                          <a:pt x="36" y="333"/>
                        </a:lnTo>
                        <a:lnTo>
                          <a:pt x="46" y="339"/>
                        </a:lnTo>
                        <a:lnTo>
                          <a:pt x="58" y="342"/>
                        </a:lnTo>
                        <a:lnTo>
                          <a:pt x="68" y="344"/>
                        </a:lnTo>
                        <a:lnTo>
                          <a:pt x="76" y="343"/>
                        </a:lnTo>
                        <a:lnTo>
                          <a:pt x="85" y="339"/>
                        </a:lnTo>
                        <a:lnTo>
                          <a:pt x="96" y="333"/>
                        </a:lnTo>
                        <a:lnTo>
                          <a:pt x="99" y="329"/>
                        </a:lnTo>
                        <a:lnTo>
                          <a:pt x="107" y="320"/>
                        </a:lnTo>
                        <a:lnTo>
                          <a:pt x="116" y="307"/>
                        </a:lnTo>
                        <a:lnTo>
                          <a:pt x="125" y="287"/>
                        </a:lnTo>
                        <a:lnTo>
                          <a:pt x="128" y="267"/>
                        </a:lnTo>
                        <a:lnTo>
                          <a:pt x="130" y="250"/>
                        </a:lnTo>
                        <a:lnTo>
                          <a:pt x="130" y="234"/>
                        </a:lnTo>
                        <a:lnTo>
                          <a:pt x="128" y="211"/>
                        </a:lnTo>
                        <a:lnTo>
                          <a:pt x="127" y="186"/>
                        </a:lnTo>
                        <a:lnTo>
                          <a:pt x="126" y="156"/>
                        </a:lnTo>
                        <a:lnTo>
                          <a:pt x="125" y="132"/>
                        </a:lnTo>
                        <a:lnTo>
                          <a:pt x="125" y="107"/>
                        </a:lnTo>
                        <a:lnTo>
                          <a:pt x="127" y="93"/>
                        </a:lnTo>
                        <a:lnTo>
                          <a:pt x="130" y="76"/>
                        </a:lnTo>
                        <a:lnTo>
                          <a:pt x="134" y="62"/>
                        </a:lnTo>
                        <a:lnTo>
                          <a:pt x="141" y="49"/>
                        </a:lnTo>
                        <a:lnTo>
                          <a:pt x="152" y="36"/>
                        </a:lnTo>
                        <a:lnTo>
                          <a:pt x="160" y="28"/>
                        </a:lnTo>
                        <a:lnTo>
                          <a:pt x="165" y="20"/>
                        </a:lnTo>
                        <a:lnTo>
                          <a:pt x="172" y="14"/>
                        </a:lnTo>
                        <a:lnTo>
                          <a:pt x="188"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2" name="Freeform 243"/>
                  <p:cNvSpPr>
                    <a:spLocks/>
                  </p:cNvSpPr>
                  <p:nvPr/>
                </p:nvSpPr>
                <p:spPr bwMode="auto">
                  <a:xfrm>
                    <a:off x="422" y="2522"/>
                    <a:ext cx="76" cy="49"/>
                  </a:xfrm>
                  <a:custGeom>
                    <a:avLst/>
                    <a:gdLst>
                      <a:gd name="T0" fmla="*/ 0 w 302"/>
                      <a:gd name="T1" fmla="*/ 0 h 195"/>
                      <a:gd name="T2" fmla="*/ 0 w 302"/>
                      <a:gd name="T3" fmla="*/ 0 h 195"/>
                      <a:gd name="T4" fmla="*/ 0 w 302"/>
                      <a:gd name="T5" fmla="*/ 0 h 195"/>
                      <a:gd name="T6" fmla="*/ 0 w 302"/>
                      <a:gd name="T7" fmla="*/ 0 h 195"/>
                      <a:gd name="T8" fmla="*/ 0 w 302"/>
                      <a:gd name="T9" fmla="*/ 0 h 195"/>
                      <a:gd name="T10" fmla="*/ 0 w 302"/>
                      <a:gd name="T11" fmla="*/ 0 h 195"/>
                      <a:gd name="T12" fmla="*/ 0 w 302"/>
                      <a:gd name="T13" fmla="*/ 0 h 195"/>
                      <a:gd name="T14" fmla="*/ 0 w 302"/>
                      <a:gd name="T15" fmla="*/ 0 h 195"/>
                      <a:gd name="T16" fmla="*/ 0 w 302"/>
                      <a:gd name="T17" fmla="*/ 0 h 195"/>
                      <a:gd name="T18" fmla="*/ 0 w 302"/>
                      <a:gd name="T19" fmla="*/ 0 h 195"/>
                      <a:gd name="T20" fmla="*/ 0 w 302"/>
                      <a:gd name="T21" fmla="*/ 0 h 195"/>
                      <a:gd name="T22" fmla="*/ 0 w 302"/>
                      <a:gd name="T23" fmla="*/ 0 h 195"/>
                      <a:gd name="T24" fmla="*/ 0 w 302"/>
                      <a:gd name="T25" fmla="*/ 0 h 195"/>
                      <a:gd name="T26" fmla="*/ 0 w 302"/>
                      <a:gd name="T27" fmla="*/ 0 h 195"/>
                      <a:gd name="T28" fmla="*/ 0 w 302"/>
                      <a:gd name="T29" fmla="*/ 0 h 195"/>
                      <a:gd name="T30" fmla="*/ 0 w 302"/>
                      <a:gd name="T31" fmla="*/ 0 h 195"/>
                      <a:gd name="T32" fmla="*/ 0 w 302"/>
                      <a:gd name="T33" fmla="*/ 0 h 195"/>
                      <a:gd name="T34" fmla="*/ 0 w 302"/>
                      <a:gd name="T35" fmla="*/ 0 h 195"/>
                      <a:gd name="T36" fmla="*/ 0 w 302"/>
                      <a:gd name="T37" fmla="*/ 0 h 195"/>
                      <a:gd name="T38" fmla="*/ 0 w 302"/>
                      <a:gd name="T39" fmla="*/ 0 h 195"/>
                      <a:gd name="T40" fmla="*/ 0 w 302"/>
                      <a:gd name="T41" fmla="*/ 0 h 195"/>
                      <a:gd name="T42" fmla="*/ 0 w 302"/>
                      <a:gd name="T43" fmla="*/ 0 h 195"/>
                      <a:gd name="T44" fmla="*/ 0 w 302"/>
                      <a:gd name="T45" fmla="*/ 0 h 195"/>
                      <a:gd name="T46" fmla="*/ 0 w 302"/>
                      <a:gd name="T47" fmla="*/ 0 h 195"/>
                      <a:gd name="T48" fmla="*/ 0 w 302"/>
                      <a:gd name="T49" fmla="*/ 0 h 195"/>
                      <a:gd name="T50" fmla="*/ 0 w 302"/>
                      <a:gd name="T51" fmla="*/ 0 h 195"/>
                      <a:gd name="T52" fmla="*/ 0 w 302"/>
                      <a:gd name="T53" fmla="*/ 0 h 195"/>
                      <a:gd name="T54" fmla="*/ 0 w 302"/>
                      <a:gd name="T55" fmla="*/ 0 h 195"/>
                      <a:gd name="T56" fmla="*/ 0 w 302"/>
                      <a:gd name="T57" fmla="*/ 0 h 195"/>
                      <a:gd name="T58" fmla="*/ 0 w 302"/>
                      <a:gd name="T59" fmla="*/ 0 h 195"/>
                      <a:gd name="T60" fmla="*/ 0 w 302"/>
                      <a:gd name="T61" fmla="*/ 0 h 195"/>
                      <a:gd name="T62" fmla="*/ 0 w 302"/>
                      <a:gd name="T63" fmla="*/ 0 h 195"/>
                      <a:gd name="T64" fmla="*/ 0 w 302"/>
                      <a:gd name="T65" fmla="*/ 0 h 195"/>
                      <a:gd name="T66" fmla="*/ 0 w 302"/>
                      <a:gd name="T67" fmla="*/ 0 h 195"/>
                      <a:gd name="T68" fmla="*/ 0 w 302"/>
                      <a:gd name="T69" fmla="*/ 0 h 195"/>
                      <a:gd name="T70" fmla="*/ 0 w 302"/>
                      <a:gd name="T71" fmla="*/ 0 h 195"/>
                      <a:gd name="T72" fmla="*/ 0 w 302"/>
                      <a:gd name="T73" fmla="*/ 0 h 195"/>
                      <a:gd name="T74" fmla="*/ 0 w 302"/>
                      <a:gd name="T75" fmla="*/ 0 h 195"/>
                      <a:gd name="T76" fmla="*/ 0 w 302"/>
                      <a:gd name="T77" fmla="*/ 0 h 195"/>
                      <a:gd name="T78" fmla="*/ 0 w 302"/>
                      <a:gd name="T79" fmla="*/ 0 h 195"/>
                      <a:gd name="T80" fmla="*/ 0 w 302"/>
                      <a:gd name="T81" fmla="*/ 0 h 195"/>
                      <a:gd name="T82" fmla="*/ 0 w 302"/>
                      <a:gd name="T83" fmla="*/ 0 h 195"/>
                      <a:gd name="T84" fmla="*/ 0 w 302"/>
                      <a:gd name="T85" fmla="*/ 0 h 195"/>
                      <a:gd name="T86" fmla="*/ 0 w 302"/>
                      <a:gd name="T87" fmla="*/ 0 h 195"/>
                      <a:gd name="T88" fmla="*/ 0 w 302"/>
                      <a:gd name="T89" fmla="*/ 0 h 195"/>
                      <a:gd name="T90" fmla="*/ 0 w 302"/>
                      <a:gd name="T91" fmla="*/ 0 h 195"/>
                      <a:gd name="T92" fmla="*/ 0 w 302"/>
                      <a:gd name="T93" fmla="*/ 0 h 195"/>
                      <a:gd name="T94" fmla="*/ 0 w 302"/>
                      <a:gd name="T95" fmla="*/ 0 h 195"/>
                      <a:gd name="T96" fmla="*/ 0 w 302"/>
                      <a:gd name="T97" fmla="*/ 0 h 195"/>
                      <a:gd name="T98" fmla="*/ 0 w 302"/>
                      <a:gd name="T99" fmla="*/ 0 h 195"/>
                      <a:gd name="T100" fmla="*/ 0 w 302"/>
                      <a:gd name="T101" fmla="*/ 0 h 195"/>
                      <a:gd name="T102" fmla="*/ 0 w 302"/>
                      <a:gd name="T103" fmla="*/ 0 h 1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2"/>
                      <a:gd name="T157" fmla="*/ 0 h 195"/>
                      <a:gd name="T158" fmla="*/ 302 w 302"/>
                      <a:gd name="T159" fmla="*/ 195 h 1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2" h="195">
                        <a:moveTo>
                          <a:pt x="257" y="74"/>
                        </a:moveTo>
                        <a:lnTo>
                          <a:pt x="263" y="72"/>
                        </a:lnTo>
                        <a:lnTo>
                          <a:pt x="267" y="72"/>
                        </a:lnTo>
                        <a:lnTo>
                          <a:pt x="277" y="70"/>
                        </a:lnTo>
                        <a:lnTo>
                          <a:pt x="287" y="70"/>
                        </a:lnTo>
                        <a:lnTo>
                          <a:pt x="302" y="70"/>
                        </a:lnTo>
                        <a:lnTo>
                          <a:pt x="272" y="51"/>
                        </a:lnTo>
                        <a:lnTo>
                          <a:pt x="251" y="38"/>
                        </a:lnTo>
                        <a:lnTo>
                          <a:pt x="229" y="26"/>
                        </a:lnTo>
                        <a:lnTo>
                          <a:pt x="204" y="16"/>
                        </a:lnTo>
                        <a:lnTo>
                          <a:pt x="178" y="7"/>
                        </a:lnTo>
                        <a:lnTo>
                          <a:pt x="158" y="3"/>
                        </a:lnTo>
                        <a:lnTo>
                          <a:pt x="130" y="0"/>
                        </a:lnTo>
                        <a:lnTo>
                          <a:pt x="113" y="0"/>
                        </a:lnTo>
                        <a:lnTo>
                          <a:pt x="89" y="5"/>
                        </a:lnTo>
                        <a:lnTo>
                          <a:pt x="71" y="13"/>
                        </a:lnTo>
                        <a:lnTo>
                          <a:pt x="54" y="24"/>
                        </a:lnTo>
                        <a:lnTo>
                          <a:pt x="41" y="32"/>
                        </a:lnTo>
                        <a:lnTo>
                          <a:pt x="27" y="46"/>
                        </a:lnTo>
                        <a:lnTo>
                          <a:pt x="19" y="61"/>
                        </a:lnTo>
                        <a:lnTo>
                          <a:pt x="13" y="74"/>
                        </a:lnTo>
                        <a:lnTo>
                          <a:pt x="6" y="91"/>
                        </a:lnTo>
                        <a:lnTo>
                          <a:pt x="1" y="106"/>
                        </a:lnTo>
                        <a:lnTo>
                          <a:pt x="0" y="122"/>
                        </a:lnTo>
                        <a:lnTo>
                          <a:pt x="0" y="136"/>
                        </a:lnTo>
                        <a:lnTo>
                          <a:pt x="3" y="151"/>
                        </a:lnTo>
                        <a:lnTo>
                          <a:pt x="6" y="162"/>
                        </a:lnTo>
                        <a:lnTo>
                          <a:pt x="11" y="170"/>
                        </a:lnTo>
                        <a:lnTo>
                          <a:pt x="15" y="177"/>
                        </a:lnTo>
                        <a:lnTo>
                          <a:pt x="24" y="183"/>
                        </a:lnTo>
                        <a:lnTo>
                          <a:pt x="34" y="187"/>
                        </a:lnTo>
                        <a:lnTo>
                          <a:pt x="46" y="191"/>
                        </a:lnTo>
                        <a:lnTo>
                          <a:pt x="54" y="192"/>
                        </a:lnTo>
                        <a:lnTo>
                          <a:pt x="66" y="195"/>
                        </a:lnTo>
                        <a:lnTo>
                          <a:pt x="78" y="195"/>
                        </a:lnTo>
                        <a:lnTo>
                          <a:pt x="89" y="194"/>
                        </a:lnTo>
                        <a:lnTo>
                          <a:pt x="101" y="192"/>
                        </a:lnTo>
                        <a:lnTo>
                          <a:pt x="113" y="191"/>
                        </a:lnTo>
                        <a:lnTo>
                          <a:pt x="123" y="187"/>
                        </a:lnTo>
                        <a:lnTo>
                          <a:pt x="134" y="183"/>
                        </a:lnTo>
                        <a:lnTo>
                          <a:pt x="147" y="171"/>
                        </a:lnTo>
                        <a:lnTo>
                          <a:pt x="156" y="161"/>
                        </a:lnTo>
                        <a:lnTo>
                          <a:pt x="167" y="148"/>
                        </a:lnTo>
                        <a:lnTo>
                          <a:pt x="176" y="133"/>
                        </a:lnTo>
                        <a:lnTo>
                          <a:pt x="186" y="119"/>
                        </a:lnTo>
                        <a:lnTo>
                          <a:pt x="196" y="108"/>
                        </a:lnTo>
                        <a:lnTo>
                          <a:pt x="208" y="93"/>
                        </a:lnTo>
                        <a:lnTo>
                          <a:pt x="218" y="84"/>
                        </a:lnTo>
                        <a:lnTo>
                          <a:pt x="229" y="79"/>
                        </a:lnTo>
                        <a:lnTo>
                          <a:pt x="242" y="75"/>
                        </a:lnTo>
                        <a:lnTo>
                          <a:pt x="250" y="74"/>
                        </a:lnTo>
                        <a:lnTo>
                          <a:pt x="257" y="74"/>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3" name="Freeform 244"/>
                  <p:cNvSpPr>
                    <a:spLocks/>
                  </p:cNvSpPr>
                  <p:nvPr/>
                </p:nvSpPr>
                <p:spPr bwMode="auto">
                  <a:xfrm>
                    <a:off x="406" y="2980"/>
                    <a:ext cx="24" cy="52"/>
                  </a:xfrm>
                  <a:custGeom>
                    <a:avLst/>
                    <a:gdLst>
                      <a:gd name="T0" fmla="*/ 0 w 97"/>
                      <a:gd name="T1" fmla="*/ 0 h 206"/>
                      <a:gd name="T2" fmla="*/ 0 w 97"/>
                      <a:gd name="T3" fmla="*/ 0 h 206"/>
                      <a:gd name="T4" fmla="*/ 0 w 97"/>
                      <a:gd name="T5" fmla="*/ 0 h 206"/>
                      <a:gd name="T6" fmla="*/ 0 w 97"/>
                      <a:gd name="T7" fmla="*/ 0 h 206"/>
                      <a:gd name="T8" fmla="*/ 0 w 97"/>
                      <a:gd name="T9" fmla="*/ 0 h 206"/>
                      <a:gd name="T10" fmla="*/ 0 w 97"/>
                      <a:gd name="T11" fmla="*/ 0 h 206"/>
                      <a:gd name="T12" fmla="*/ 0 w 97"/>
                      <a:gd name="T13" fmla="*/ 0 h 206"/>
                      <a:gd name="T14" fmla="*/ 0 w 97"/>
                      <a:gd name="T15" fmla="*/ 0 h 206"/>
                      <a:gd name="T16" fmla="*/ 0 w 97"/>
                      <a:gd name="T17" fmla="*/ 0 h 206"/>
                      <a:gd name="T18" fmla="*/ 0 w 97"/>
                      <a:gd name="T19" fmla="*/ 0 h 206"/>
                      <a:gd name="T20" fmla="*/ 0 w 97"/>
                      <a:gd name="T21" fmla="*/ 0 h 206"/>
                      <a:gd name="T22" fmla="*/ 0 w 97"/>
                      <a:gd name="T23" fmla="*/ 0 h 206"/>
                      <a:gd name="T24" fmla="*/ 0 w 97"/>
                      <a:gd name="T25" fmla="*/ 0 h 206"/>
                      <a:gd name="T26" fmla="*/ 0 w 97"/>
                      <a:gd name="T27" fmla="*/ 0 h 206"/>
                      <a:gd name="T28" fmla="*/ 0 w 97"/>
                      <a:gd name="T29" fmla="*/ 0 h 206"/>
                      <a:gd name="T30" fmla="*/ 0 w 97"/>
                      <a:gd name="T31" fmla="*/ 0 h 206"/>
                      <a:gd name="T32" fmla="*/ 0 w 97"/>
                      <a:gd name="T33" fmla="*/ 0 h 206"/>
                      <a:gd name="T34" fmla="*/ 0 w 97"/>
                      <a:gd name="T35" fmla="*/ 0 h 206"/>
                      <a:gd name="T36" fmla="*/ 0 w 97"/>
                      <a:gd name="T37" fmla="*/ 0 h 206"/>
                      <a:gd name="T38" fmla="*/ 0 w 97"/>
                      <a:gd name="T39" fmla="*/ 0 h 206"/>
                      <a:gd name="T40" fmla="*/ 0 w 97"/>
                      <a:gd name="T41" fmla="*/ 0 h 206"/>
                      <a:gd name="T42" fmla="*/ 0 w 97"/>
                      <a:gd name="T43" fmla="*/ 0 h 206"/>
                      <a:gd name="T44" fmla="*/ 0 w 97"/>
                      <a:gd name="T45" fmla="*/ 0 h 206"/>
                      <a:gd name="T46" fmla="*/ 0 w 97"/>
                      <a:gd name="T47" fmla="*/ 0 h 206"/>
                      <a:gd name="T48" fmla="*/ 0 w 97"/>
                      <a:gd name="T49" fmla="*/ 0 h 206"/>
                      <a:gd name="T50" fmla="*/ 0 w 97"/>
                      <a:gd name="T51" fmla="*/ 0 h 206"/>
                      <a:gd name="T52" fmla="*/ 0 w 97"/>
                      <a:gd name="T53" fmla="*/ 0 h 206"/>
                      <a:gd name="T54" fmla="*/ 0 w 97"/>
                      <a:gd name="T55" fmla="*/ 0 h 206"/>
                      <a:gd name="T56" fmla="*/ 0 w 97"/>
                      <a:gd name="T57" fmla="*/ 0 h 206"/>
                      <a:gd name="T58" fmla="*/ 0 w 97"/>
                      <a:gd name="T59" fmla="*/ 0 h 206"/>
                      <a:gd name="T60" fmla="*/ 0 w 97"/>
                      <a:gd name="T61" fmla="*/ 0 h 206"/>
                      <a:gd name="T62" fmla="*/ 0 w 97"/>
                      <a:gd name="T63" fmla="*/ 0 h 206"/>
                      <a:gd name="T64" fmla="*/ 0 w 97"/>
                      <a:gd name="T65" fmla="*/ 0 h 206"/>
                      <a:gd name="T66" fmla="*/ 0 w 97"/>
                      <a:gd name="T67" fmla="*/ 0 h 206"/>
                      <a:gd name="T68" fmla="*/ 0 w 97"/>
                      <a:gd name="T69" fmla="*/ 0 h 206"/>
                      <a:gd name="T70" fmla="*/ 0 w 97"/>
                      <a:gd name="T71" fmla="*/ 0 h 206"/>
                      <a:gd name="T72" fmla="*/ 0 w 97"/>
                      <a:gd name="T73" fmla="*/ 0 h 206"/>
                      <a:gd name="T74" fmla="*/ 0 w 97"/>
                      <a:gd name="T75" fmla="*/ 0 h 206"/>
                      <a:gd name="T76" fmla="*/ 0 w 97"/>
                      <a:gd name="T77" fmla="*/ 0 h 206"/>
                      <a:gd name="T78" fmla="*/ 0 w 97"/>
                      <a:gd name="T79" fmla="*/ 0 h 206"/>
                      <a:gd name="T80" fmla="*/ 0 w 97"/>
                      <a:gd name="T81" fmla="*/ 0 h 206"/>
                      <a:gd name="T82" fmla="*/ 0 w 97"/>
                      <a:gd name="T83" fmla="*/ 0 h 206"/>
                      <a:gd name="T84" fmla="*/ 0 w 97"/>
                      <a:gd name="T85" fmla="*/ 0 h 206"/>
                      <a:gd name="T86" fmla="*/ 0 w 97"/>
                      <a:gd name="T87" fmla="*/ 0 h 206"/>
                      <a:gd name="T88" fmla="*/ 0 w 97"/>
                      <a:gd name="T89" fmla="*/ 0 h 206"/>
                      <a:gd name="T90" fmla="*/ 0 w 97"/>
                      <a:gd name="T91" fmla="*/ 0 h 206"/>
                      <a:gd name="T92" fmla="*/ 0 w 97"/>
                      <a:gd name="T93" fmla="*/ 0 h 206"/>
                      <a:gd name="T94" fmla="*/ 0 w 97"/>
                      <a:gd name="T95" fmla="*/ 0 h 206"/>
                      <a:gd name="T96" fmla="*/ 0 w 97"/>
                      <a:gd name="T97" fmla="*/ 0 h 206"/>
                      <a:gd name="T98" fmla="*/ 0 w 97"/>
                      <a:gd name="T99" fmla="*/ 0 h 206"/>
                      <a:gd name="T100" fmla="*/ 0 w 97"/>
                      <a:gd name="T101" fmla="*/ 0 h 206"/>
                      <a:gd name="T102" fmla="*/ 0 w 97"/>
                      <a:gd name="T103" fmla="*/ 0 h 206"/>
                      <a:gd name="T104" fmla="*/ 0 w 97"/>
                      <a:gd name="T105" fmla="*/ 0 h 206"/>
                      <a:gd name="T106" fmla="*/ 0 w 97"/>
                      <a:gd name="T107" fmla="*/ 0 h 206"/>
                      <a:gd name="T108" fmla="*/ 0 w 97"/>
                      <a:gd name="T109" fmla="*/ 0 h 206"/>
                      <a:gd name="T110" fmla="*/ 0 w 97"/>
                      <a:gd name="T111" fmla="*/ 0 h 206"/>
                      <a:gd name="T112" fmla="*/ 0 w 97"/>
                      <a:gd name="T113" fmla="*/ 0 h 206"/>
                      <a:gd name="T114" fmla="*/ 0 w 97"/>
                      <a:gd name="T115" fmla="*/ 0 h 206"/>
                      <a:gd name="T116" fmla="*/ 0 w 97"/>
                      <a:gd name="T117" fmla="*/ 0 h 206"/>
                      <a:gd name="T118" fmla="*/ 0 w 97"/>
                      <a:gd name="T119" fmla="*/ 0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
                      <a:gd name="T181" fmla="*/ 0 h 206"/>
                      <a:gd name="T182" fmla="*/ 97 w 97"/>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 h="206">
                        <a:moveTo>
                          <a:pt x="59" y="0"/>
                        </a:moveTo>
                        <a:lnTo>
                          <a:pt x="55" y="7"/>
                        </a:lnTo>
                        <a:lnTo>
                          <a:pt x="49" y="14"/>
                        </a:lnTo>
                        <a:lnTo>
                          <a:pt x="42" y="21"/>
                        </a:lnTo>
                        <a:lnTo>
                          <a:pt x="37" y="31"/>
                        </a:lnTo>
                        <a:lnTo>
                          <a:pt x="30" y="39"/>
                        </a:lnTo>
                        <a:lnTo>
                          <a:pt x="25" y="49"/>
                        </a:lnTo>
                        <a:lnTo>
                          <a:pt x="20" y="60"/>
                        </a:lnTo>
                        <a:lnTo>
                          <a:pt x="17" y="67"/>
                        </a:lnTo>
                        <a:lnTo>
                          <a:pt x="15" y="75"/>
                        </a:lnTo>
                        <a:lnTo>
                          <a:pt x="10" y="83"/>
                        </a:lnTo>
                        <a:lnTo>
                          <a:pt x="7" y="93"/>
                        </a:lnTo>
                        <a:lnTo>
                          <a:pt x="6" y="100"/>
                        </a:lnTo>
                        <a:lnTo>
                          <a:pt x="3" y="107"/>
                        </a:lnTo>
                        <a:lnTo>
                          <a:pt x="2" y="111"/>
                        </a:lnTo>
                        <a:lnTo>
                          <a:pt x="0" y="122"/>
                        </a:lnTo>
                        <a:lnTo>
                          <a:pt x="0" y="130"/>
                        </a:lnTo>
                        <a:lnTo>
                          <a:pt x="0" y="142"/>
                        </a:lnTo>
                        <a:lnTo>
                          <a:pt x="2" y="157"/>
                        </a:lnTo>
                        <a:lnTo>
                          <a:pt x="6" y="169"/>
                        </a:lnTo>
                        <a:lnTo>
                          <a:pt x="10" y="179"/>
                        </a:lnTo>
                        <a:lnTo>
                          <a:pt x="15" y="186"/>
                        </a:lnTo>
                        <a:lnTo>
                          <a:pt x="18" y="190"/>
                        </a:lnTo>
                        <a:lnTo>
                          <a:pt x="23" y="196"/>
                        </a:lnTo>
                        <a:lnTo>
                          <a:pt x="29" y="199"/>
                        </a:lnTo>
                        <a:lnTo>
                          <a:pt x="34" y="203"/>
                        </a:lnTo>
                        <a:lnTo>
                          <a:pt x="39" y="205"/>
                        </a:lnTo>
                        <a:lnTo>
                          <a:pt x="43" y="206"/>
                        </a:lnTo>
                        <a:lnTo>
                          <a:pt x="48" y="206"/>
                        </a:lnTo>
                        <a:lnTo>
                          <a:pt x="55" y="206"/>
                        </a:lnTo>
                        <a:lnTo>
                          <a:pt x="59" y="205"/>
                        </a:lnTo>
                        <a:lnTo>
                          <a:pt x="64" y="203"/>
                        </a:lnTo>
                        <a:lnTo>
                          <a:pt x="69" y="199"/>
                        </a:lnTo>
                        <a:lnTo>
                          <a:pt x="73" y="197"/>
                        </a:lnTo>
                        <a:lnTo>
                          <a:pt x="78" y="192"/>
                        </a:lnTo>
                        <a:lnTo>
                          <a:pt x="82" y="189"/>
                        </a:lnTo>
                        <a:lnTo>
                          <a:pt x="85" y="183"/>
                        </a:lnTo>
                        <a:lnTo>
                          <a:pt x="87" y="178"/>
                        </a:lnTo>
                        <a:lnTo>
                          <a:pt x="91" y="171"/>
                        </a:lnTo>
                        <a:lnTo>
                          <a:pt x="92" y="164"/>
                        </a:lnTo>
                        <a:lnTo>
                          <a:pt x="95" y="156"/>
                        </a:lnTo>
                        <a:lnTo>
                          <a:pt x="97" y="148"/>
                        </a:lnTo>
                        <a:lnTo>
                          <a:pt x="97" y="141"/>
                        </a:lnTo>
                        <a:lnTo>
                          <a:pt x="97" y="134"/>
                        </a:lnTo>
                        <a:lnTo>
                          <a:pt x="97" y="127"/>
                        </a:lnTo>
                        <a:lnTo>
                          <a:pt x="97" y="120"/>
                        </a:lnTo>
                        <a:lnTo>
                          <a:pt x="96" y="114"/>
                        </a:lnTo>
                        <a:lnTo>
                          <a:pt x="93" y="108"/>
                        </a:lnTo>
                        <a:lnTo>
                          <a:pt x="92" y="101"/>
                        </a:lnTo>
                        <a:lnTo>
                          <a:pt x="91" y="93"/>
                        </a:lnTo>
                        <a:lnTo>
                          <a:pt x="86" y="81"/>
                        </a:lnTo>
                        <a:lnTo>
                          <a:pt x="79" y="63"/>
                        </a:lnTo>
                        <a:lnTo>
                          <a:pt x="73" y="49"/>
                        </a:lnTo>
                        <a:lnTo>
                          <a:pt x="69" y="41"/>
                        </a:lnTo>
                        <a:lnTo>
                          <a:pt x="66" y="35"/>
                        </a:lnTo>
                        <a:lnTo>
                          <a:pt x="65" y="31"/>
                        </a:lnTo>
                        <a:lnTo>
                          <a:pt x="63" y="25"/>
                        </a:lnTo>
                        <a:lnTo>
                          <a:pt x="62" y="19"/>
                        </a:lnTo>
                        <a:lnTo>
                          <a:pt x="59" y="14"/>
                        </a:lnTo>
                        <a:lnTo>
                          <a:pt x="59"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4" name="Freeform 245"/>
                  <p:cNvSpPr>
                    <a:spLocks/>
                  </p:cNvSpPr>
                  <p:nvPr/>
                </p:nvSpPr>
                <p:spPr bwMode="auto">
                  <a:xfrm>
                    <a:off x="892" y="2643"/>
                    <a:ext cx="47" cy="86"/>
                  </a:xfrm>
                  <a:custGeom>
                    <a:avLst/>
                    <a:gdLst>
                      <a:gd name="T0" fmla="*/ 0 w 187"/>
                      <a:gd name="T1" fmla="*/ 0 h 344"/>
                      <a:gd name="T2" fmla="*/ 0 w 187"/>
                      <a:gd name="T3" fmla="*/ 0 h 344"/>
                      <a:gd name="T4" fmla="*/ 0 w 187"/>
                      <a:gd name="T5" fmla="*/ 0 h 344"/>
                      <a:gd name="T6" fmla="*/ 0 w 187"/>
                      <a:gd name="T7" fmla="*/ 0 h 344"/>
                      <a:gd name="T8" fmla="*/ 0 w 187"/>
                      <a:gd name="T9" fmla="*/ 0 h 344"/>
                      <a:gd name="T10" fmla="*/ 0 w 187"/>
                      <a:gd name="T11" fmla="*/ 0 h 344"/>
                      <a:gd name="T12" fmla="*/ 0 w 187"/>
                      <a:gd name="T13" fmla="*/ 0 h 344"/>
                      <a:gd name="T14" fmla="*/ 0 w 187"/>
                      <a:gd name="T15" fmla="*/ 0 h 344"/>
                      <a:gd name="T16" fmla="*/ 0 w 187"/>
                      <a:gd name="T17" fmla="*/ 0 h 344"/>
                      <a:gd name="T18" fmla="*/ 0 w 187"/>
                      <a:gd name="T19" fmla="*/ 0 h 344"/>
                      <a:gd name="T20" fmla="*/ 0 w 187"/>
                      <a:gd name="T21" fmla="*/ 0 h 344"/>
                      <a:gd name="T22" fmla="*/ 0 w 187"/>
                      <a:gd name="T23" fmla="*/ 0 h 344"/>
                      <a:gd name="T24" fmla="*/ 0 w 187"/>
                      <a:gd name="T25" fmla="*/ 0 h 344"/>
                      <a:gd name="T26" fmla="*/ 0 w 187"/>
                      <a:gd name="T27" fmla="*/ 0 h 344"/>
                      <a:gd name="T28" fmla="*/ 0 w 187"/>
                      <a:gd name="T29" fmla="*/ 0 h 344"/>
                      <a:gd name="T30" fmla="*/ 0 w 187"/>
                      <a:gd name="T31" fmla="*/ 0 h 344"/>
                      <a:gd name="T32" fmla="*/ 0 w 187"/>
                      <a:gd name="T33" fmla="*/ 0 h 344"/>
                      <a:gd name="T34" fmla="*/ 0 w 187"/>
                      <a:gd name="T35" fmla="*/ 0 h 344"/>
                      <a:gd name="T36" fmla="*/ 0 w 187"/>
                      <a:gd name="T37" fmla="*/ 0 h 344"/>
                      <a:gd name="T38" fmla="*/ 0 w 187"/>
                      <a:gd name="T39" fmla="*/ 0 h 344"/>
                      <a:gd name="T40" fmla="*/ 0 w 187"/>
                      <a:gd name="T41" fmla="*/ 0 h 344"/>
                      <a:gd name="T42" fmla="*/ 0 w 187"/>
                      <a:gd name="T43" fmla="*/ 0 h 344"/>
                      <a:gd name="T44" fmla="*/ 0 w 187"/>
                      <a:gd name="T45" fmla="*/ 0 h 344"/>
                      <a:gd name="T46" fmla="*/ 0 w 187"/>
                      <a:gd name="T47" fmla="*/ 0 h 344"/>
                      <a:gd name="T48" fmla="*/ 0 w 187"/>
                      <a:gd name="T49" fmla="*/ 0 h 344"/>
                      <a:gd name="T50" fmla="*/ 0 w 187"/>
                      <a:gd name="T51" fmla="*/ 0 h 344"/>
                      <a:gd name="T52" fmla="*/ 0 w 187"/>
                      <a:gd name="T53" fmla="*/ 0 h 344"/>
                      <a:gd name="T54" fmla="*/ 0 w 187"/>
                      <a:gd name="T55" fmla="*/ 0 h 344"/>
                      <a:gd name="T56" fmla="*/ 0 w 187"/>
                      <a:gd name="T57" fmla="*/ 0 h 344"/>
                      <a:gd name="T58" fmla="*/ 0 w 187"/>
                      <a:gd name="T59" fmla="*/ 0 h 344"/>
                      <a:gd name="T60" fmla="*/ 0 w 187"/>
                      <a:gd name="T61" fmla="*/ 0 h 344"/>
                      <a:gd name="T62" fmla="*/ 0 w 187"/>
                      <a:gd name="T63" fmla="*/ 0 h 344"/>
                      <a:gd name="T64" fmla="*/ 0 w 187"/>
                      <a:gd name="T65" fmla="*/ 0 h 344"/>
                      <a:gd name="T66" fmla="*/ 0 w 187"/>
                      <a:gd name="T67" fmla="*/ 0 h 344"/>
                      <a:gd name="T68" fmla="*/ 0 w 187"/>
                      <a:gd name="T69" fmla="*/ 0 h 344"/>
                      <a:gd name="T70" fmla="*/ 0 w 187"/>
                      <a:gd name="T71" fmla="*/ 0 h 344"/>
                      <a:gd name="T72" fmla="*/ 0 w 187"/>
                      <a:gd name="T73" fmla="*/ 0 h 344"/>
                      <a:gd name="T74" fmla="*/ 0 w 187"/>
                      <a:gd name="T75" fmla="*/ 0 h 344"/>
                      <a:gd name="T76" fmla="*/ 0 w 187"/>
                      <a:gd name="T77" fmla="*/ 0 h 344"/>
                      <a:gd name="T78" fmla="*/ 0 w 187"/>
                      <a:gd name="T79" fmla="*/ 0 h 344"/>
                      <a:gd name="T80" fmla="*/ 0 w 187"/>
                      <a:gd name="T81" fmla="*/ 0 h 344"/>
                      <a:gd name="T82" fmla="*/ 0 w 187"/>
                      <a:gd name="T83" fmla="*/ 0 h 344"/>
                      <a:gd name="T84" fmla="*/ 0 w 187"/>
                      <a:gd name="T85" fmla="*/ 0 h 344"/>
                      <a:gd name="T86" fmla="*/ 0 w 187"/>
                      <a:gd name="T87" fmla="*/ 0 h 344"/>
                      <a:gd name="T88" fmla="*/ 0 w 187"/>
                      <a:gd name="T89" fmla="*/ 0 h 344"/>
                      <a:gd name="T90" fmla="*/ 0 w 187"/>
                      <a:gd name="T91" fmla="*/ 0 h 344"/>
                      <a:gd name="T92" fmla="*/ 0 w 187"/>
                      <a:gd name="T93" fmla="*/ 0 h 344"/>
                      <a:gd name="T94" fmla="*/ 0 w 187"/>
                      <a:gd name="T95" fmla="*/ 0 h 344"/>
                      <a:gd name="T96" fmla="*/ 0 w 187"/>
                      <a:gd name="T97" fmla="*/ 0 h 344"/>
                      <a:gd name="T98" fmla="*/ 0 w 187"/>
                      <a:gd name="T99" fmla="*/ 0 h 344"/>
                      <a:gd name="T100" fmla="*/ 0 w 187"/>
                      <a:gd name="T101" fmla="*/ 0 h 344"/>
                      <a:gd name="T102" fmla="*/ 0 w 187"/>
                      <a:gd name="T103" fmla="*/ 0 h 344"/>
                      <a:gd name="T104" fmla="*/ 0 w 187"/>
                      <a:gd name="T105" fmla="*/ 0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344"/>
                      <a:gd name="T161" fmla="*/ 187 w 187"/>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344">
                        <a:moveTo>
                          <a:pt x="0" y="0"/>
                        </a:moveTo>
                        <a:lnTo>
                          <a:pt x="33" y="4"/>
                        </a:lnTo>
                        <a:lnTo>
                          <a:pt x="48" y="9"/>
                        </a:lnTo>
                        <a:lnTo>
                          <a:pt x="67" y="16"/>
                        </a:lnTo>
                        <a:lnTo>
                          <a:pt x="83" y="26"/>
                        </a:lnTo>
                        <a:lnTo>
                          <a:pt x="97" y="36"/>
                        </a:lnTo>
                        <a:lnTo>
                          <a:pt x="112" y="49"/>
                        </a:lnTo>
                        <a:lnTo>
                          <a:pt x="125" y="67"/>
                        </a:lnTo>
                        <a:lnTo>
                          <a:pt x="132" y="77"/>
                        </a:lnTo>
                        <a:lnTo>
                          <a:pt x="139" y="90"/>
                        </a:lnTo>
                        <a:lnTo>
                          <a:pt x="149" y="105"/>
                        </a:lnTo>
                        <a:lnTo>
                          <a:pt x="157" y="120"/>
                        </a:lnTo>
                        <a:lnTo>
                          <a:pt x="163" y="134"/>
                        </a:lnTo>
                        <a:lnTo>
                          <a:pt x="171" y="156"/>
                        </a:lnTo>
                        <a:lnTo>
                          <a:pt x="173" y="168"/>
                        </a:lnTo>
                        <a:lnTo>
                          <a:pt x="179" y="190"/>
                        </a:lnTo>
                        <a:lnTo>
                          <a:pt x="183" y="213"/>
                        </a:lnTo>
                        <a:lnTo>
                          <a:pt x="186" y="232"/>
                        </a:lnTo>
                        <a:lnTo>
                          <a:pt x="187" y="246"/>
                        </a:lnTo>
                        <a:lnTo>
                          <a:pt x="186" y="263"/>
                        </a:lnTo>
                        <a:lnTo>
                          <a:pt x="183" y="282"/>
                        </a:lnTo>
                        <a:lnTo>
                          <a:pt x="179" y="296"/>
                        </a:lnTo>
                        <a:lnTo>
                          <a:pt x="173" y="305"/>
                        </a:lnTo>
                        <a:lnTo>
                          <a:pt x="167" y="316"/>
                        </a:lnTo>
                        <a:lnTo>
                          <a:pt x="160" y="325"/>
                        </a:lnTo>
                        <a:lnTo>
                          <a:pt x="151" y="334"/>
                        </a:lnTo>
                        <a:lnTo>
                          <a:pt x="142" y="338"/>
                        </a:lnTo>
                        <a:lnTo>
                          <a:pt x="129" y="342"/>
                        </a:lnTo>
                        <a:lnTo>
                          <a:pt x="119" y="344"/>
                        </a:lnTo>
                        <a:lnTo>
                          <a:pt x="112" y="343"/>
                        </a:lnTo>
                        <a:lnTo>
                          <a:pt x="102" y="338"/>
                        </a:lnTo>
                        <a:lnTo>
                          <a:pt x="91" y="334"/>
                        </a:lnTo>
                        <a:lnTo>
                          <a:pt x="88" y="329"/>
                        </a:lnTo>
                        <a:lnTo>
                          <a:pt x="78" y="320"/>
                        </a:lnTo>
                        <a:lnTo>
                          <a:pt x="71" y="307"/>
                        </a:lnTo>
                        <a:lnTo>
                          <a:pt x="62" y="287"/>
                        </a:lnTo>
                        <a:lnTo>
                          <a:pt x="58" y="268"/>
                        </a:lnTo>
                        <a:lnTo>
                          <a:pt x="57" y="249"/>
                        </a:lnTo>
                        <a:lnTo>
                          <a:pt x="57" y="234"/>
                        </a:lnTo>
                        <a:lnTo>
                          <a:pt x="58" y="212"/>
                        </a:lnTo>
                        <a:lnTo>
                          <a:pt x="61" y="186"/>
                        </a:lnTo>
                        <a:lnTo>
                          <a:pt x="61" y="156"/>
                        </a:lnTo>
                        <a:lnTo>
                          <a:pt x="62" y="132"/>
                        </a:lnTo>
                        <a:lnTo>
                          <a:pt x="62" y="106"/>
                        </a:lnTo>
                        <a:lnTo>
                          <a:pt x="61" y="92"/>
                        </a:lnTo>
                        <a:lnTo>
                          <a:pt x="57" y="76"/>
                        </a:lnTo>
                        <a:lnTo>
                          <a:pt x="51" y="62"/>
                        </a:lnTo>
                        <a:lnTo>
                          <a:pt x="44" y="49"/>
                        </a:lnTo>
                        <a:lnTo>
                          <a:pt x="35" y="36"/>
                        </a:lnTo>
                        <a:lnTo>
                          <a:pt x="28" y="29"/>
                        </a:lnTo>
                        <a:lnTo>
                          <a:pt x="22" y="20"/>
                        </a:lnTo>
                        <a:lnTo>
                          <a:pt x="15" y="14"/>
                        </a:lnTo>
                        <a:lnTo>
                          <a:pt x="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5" name="Freeform 246"/>
                  <p:cNvSpPr>
                    <a:spLocks/>
                  </p:cNvSpPr>
                  <p:nvPr/>
                </p:nvSpPr>
                <p:spPr bwMode="auto">
                  <a:xfrm>
                    <a:off x="835" y="2536"/>
                    <a:ext cx="61" cy="39"/>
                  </a:xfrm>
                  <a:custGeom>
                    <a:avLst/>
                    <a:gdLst>
                      <a:gd name="T0" fmla="*/ 0 w 246"/>
                      <a:gd name="T1" fmla="*/ 0 h 158"/>
                      <a:gd name="T2" fmla="*/ 0 w 246"/>
                      <a:gd name="T3" fmla="*/ 0 h 158"/>
                      <a:gd name="T4" fmla="*/ 0 w 246"/>
                      <a:gd name="T5" fmla="*/ 0 h 158"/>
                      <a:gd name="T6" fmla="*/ 0 w 246"/>
                      <a:gd name="T7" fmla="*/ 0 h 158"/>
                      <a:gd name="T8" fmla="*/ 0 w 246"/>
                      <a:gd name="T9" fmla="*/ 0 h 158"/>
                      <a:gd name="T10" fmla="*/ 0 w 246"/>
                      <a:gd name="T11" fmla="*/ 0 h 158"/>
                      <a:gd name="T12" fmla="*/ 0 w 246"/>
                      <a:gd name="T13" fmla="*/ 0 h 158"/>
                      <a:gd name="T14" fmla="*/ 0 w 246"/>
                      <a:gd name="T15" fmla="*/ 0 h 158"/>
                      <a:gd name="T16" fmla="*/ 0 w 246"/>
                      <a:gd name="T17" fmla="*/ 0 h 158"/>
                      <a:gd name="T18" fmla="*/ 0 w 246"/>
                      <a:gd name="T19" fmla="*/ 0 h 158"/>
                      <a:gd name="T20" fmla="*/ 0 w 246"/>
                      <a:gd name="T21" fmla="*/ 0 h 158"/>
                      <a:gd name="T22" fmla="*/ 0 w 246"/>
                      <a:gd name="T23" fmla="*/ 0 h 158"/>
                      <a:gd name="T24" fmla="*/ 0 w 246"/>
                      <a:gd name="T25" fmla="*/ 0 h 158"/>
                      <a:gd name="T26" fmla="*/ 0 w 246"/>
                      <a:gd name="T27" fmla="*/ 0 h 158"/>
                      <a:gd name="T28" fmla="*/ 0 w 246"/>
                      <a:gd name="T29" fmla="*/ 0 h 158"/>
                      <a:gd name="T30" fmla="*/ 0 w 246"/>
                      <a:gd name="T31" fmla="*/ 0 h 158"/>
                      <a:gd name="T32" fmla="*/ 0 w 246"/>
                      <a:gd name="T33" fmla="*/ 0 h 158"/>
                      <a:gd name="T34" fmla="*/ 0 w 246"/>
                      <a:gd name="T35" fmla="*/ 0 h 158"/>
                      <a:gd name="T36" fmla="*/ 0 w 246"/>
                      <a:gd name="T37" fmla="*/ 0 h 158"/>
                      <a:gd name="T38" fmla="*/ 0 w 246"/>
                      <a:gd name="T39" fmla="*/ 0 h 158"/>
                      <a:gd name="T40" fmla="*/ 0 w 246"/>
                      <a:gd name="T41" fmla="*/ 0 h 158"/>
                      <a:gd name="T42" fmla="*/ 0 w 246"/>
                      <a:gd name="T43" fmla="*/ 0 h 158"/>
                      <a:gd name="T44" fmla="*/ 0 w 246"/>
                      <a:gd name="T45" fmla="*/ 0 h 158"/>
                      <a:gd name="T46" fmla="*/ 0 w 246"/>
                      <a:gd name="T47" fmla="*/ 0 h 158"/>
                      <a:gd name="T48" fmla="*/ 0 w 246"/>
                      <a:gd name="T49" fmla="*/ 0 h 158"/>
                      <a:gd name="T50" fmla="*/ 0 w 246"/>
                      <a:gd name="T51" fmla="*/ 0 h 158"/>
                      <a:gd name="T52" fmla="*/ 0 w 246"/>
                      <a:gd name="T53" fmla="*/ 0 h 158"/>
                      <a:gd name="T54" fmla="*/ 0 w 246"/>
                      <a:gd name="T55" fmla="*/ 0 h 158"/>
                      <a:gd name="T56" fmla="*/ 0 w 246"/>
                      <a:gd name="T57" fmla="*/ 0 h 158"/>
                      <a:gd name="T58" fmla="*/ 0 w 246"/>
                      <a:gd name="T59" fmla="*/ 0 h 158"/>
                      <a:gd name="T60" fmla="*/ 0 w 246"/>
                      <a:gd name="T61" fmla="*/ 0 h 158"/>
                      <a:gd name="T62" fmla="*/ 0 w 246"/>
                      <a:gd name="T63" fmla="*/ 0 h 158"/>
                      <a:gd name="T64" fmla="*/ 0 w 246"/>
                      <a:gd name="T65" fmla="*/ 0 h 158"/>
                      <a:gd name="T66" fmla="*/ 0 w 246"/>
                      <a:gd name="T67" fmla="*/ 0 h 158"/>
                      <a:gd name="T68" fmla="*/ 0 w 246"/>
                      <a:gd name="T69" fmla="*/ 0 h 158"/>
                      <a:gd name="T70" fmla="*/ 0 w 246"/>
                      <a:gd name="T71" fmla="*/ 0 h 158"/>
                      <a:gd name="T72" fmla="*/ 0 w 246"/>
                      <a:gd name="T73" fmla="*/ 0 h 158"/>
                      <a:gd name="T74" fmla="*/ 0 w 246"/>
                      <a:gd name="T75" fmla="*/ 0 h 158"/>
                      <a:gd name="T76" fmla="*/ 0 w 246"/>
                      <a:gd name="T77" fmla="*/ 0 h 158"/>
                      <a:gd name="T78" fmla="*/ 0 w 246"/>
                      <a:gd name="T79" fmla="*/ 0 h 158"/>
                      <a:gd name="T80" fmla="*/ 0 w 246"/>
                      <a:gd name="T81" fmla="*/ 0 h 158"/>
                      <a:gd name="T82" fmla="*/ 0 w 246"/>
                      <a:gd name="T83" fmla="*/ 0 h 158"/>
                      <a:gd name="T84" fmla="*/ 0 w 246"/>
                      <a:gd name="T85" fmla="*/ 0 h 158"/>
                      <a:gd name="T86" fmla="*/ 0 w 246"/>
                      <a:gd name="T87" fmla="*/ 0 h 158"/>
                      <a:gd name="T88" fmla="*/ 0 w 246"/>
                      <a:gd name="T89" fmla="*/ 0 h 158"/>
                      <a:gd name="T90" fmla="*/ 0 w 246"/>
                      <a:gd name="T91" fmla="*/ 0 h 158"/>
                      <a:gd name="T92" fmla="*/ 0 w 246"/>
                      <a:gd name="T93" fmla="*/ 0 h 158"/>
                      <a:gd name="T94" fmla="*/ 0 w 246"/>
                      <a:gd name="T95" fmla="*/ 0 h 158"/>
                      <a:gd name="T96" fmla="*/ 0 w 246"/>
                      <a:gd name="T97" fmla="*/ 0 h 158"/>
                      <a:gd name="T98" fmla="*/ 0 w 246"/>
                      <a:gd name="T99" fmla="*/ 0 h 158"/>
                      <a:gd name="T100" fmla="*/ 0 w 246"/>
                      <a:gd name="T101" fmla="*/ 0 h 158"/>
                      <a:gd name="T102" fmla="*/ 0 w 246"/>
                      <a:gd name="T103" fmla="*/ 0 h 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158"/>
                      <a:gd name="T158" fmla="*/ 246 w 246"/>
                      <a:gd name="T159" fmla="*/ 158 h 1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158">
                        <a:moveTo>
                          <a:pt x="37" y="60"/>
                        </a:moveTo>
                        <a:lnTo>
                          <a:pt x="33" y="59"/>
                        </a:lnTo>
                        <a:lnTo>
                          <a:pt x="30" y="59"/>
                        </a:lnTo>
                        <a:lnTo>
                          <a:pt x="21" y="58"/>
                        </a:lnTo>
                        <a:lnTo>
                          <a:pt x="13" y="57"/>
                        </a:lnTo>
                        <a:lnTo>
                          <a:pt x="0" y="58"/>
                        </a:lnTo>
                        <a:lnTo>
                          <a:pt x="26" y="41"/>
                        </a:lnTo>
                        <a:lnTo>
                          <a:pt x="43" y="31"/>
                        </a:lnTo>
                        <a:lnTo>
                          <a:pt x="60" y="21"/>
                        </a:lnTo>
                        <a:lnTo>
                          <a:pt x="80" y="13"/>
                        </a:lnTo>
                        <a:lnTo>
                          <a:pt x="100" y="6"/>
                        </a:lnTo>
                        <a:lnTo>
                          <a:pt x="117" y="3"/>
                        </a:lnTo>
                        <a:lnTo>
                          <a:pt x="140" y="0"/>
                        </a:lnTo>
                        <a:lnTo>
                          <a:pt x="155" y="0"/>
                        </a:lnTo>
                        <a:lnTo>
                          <a:pt x="173" y="5"/>
                        </a:lnTo>
                        <a:lnTo>
                          <a:pt x="188" y="11"/>
                        </a:lnTo>
                        <a:lnTo>
                          <a:pt x="202" y="19"/>
                        </a:lnTo>
                        <a:lnTo>
                          <a:pt x="211" y="26"/>
                        </a:lnTo>
                        <a:lnTo>
                          <a:pt x="223" y="38"/>
                        </a:lnTo>
                        <a:lnTo>
                          <a:pt x="231" y="51"/>
                        </a:lnTo>
                        <a:lnTo>
                          <a:pt x="236" y="61"/>
                        </a:lnTo>
                        <a:lnTo>
                          <a:pt x="242" y="74"/>
                        </a:lnTo>
                        <a:lnTo>
                          <a:pt x="245" y="87"/>
                        </a:lnTo>
                        <a:lnTo>
                          <a:pt x="246" y="100"/>
                        </a:lnTo>
                        <a:lnTo>
                          <a:pt x="246" y="110"/>
                        </a:lnTo>
                        <a:lnTo>
                          <a:pt x="244" y="123"/>
                        </a:lnTo>
                        <a:lnTo>
                          <a:pt x="242" y="131"/>
                        </a:lnTo>
                        <a:lnTo>
                          <a:pt x="238" y="137"/>
                        </a:lnTo>
                        <a:lnTo>
                          <a:pt x="232" y="143"/>
                        </a:lnTo>
                        <a:lnTo>
                          <a:pt x="226" y="148"/>
                        </a:lnTo>
                        <a:lnTo>
                          <a:pt x="218" y="153"/>
                        </a:lnTo>
                        <a:lnTo>
                          <a:pt x="209" y="156"/>
                        </a:lnTo>
                        <a:lnTo>
                          <a:pt x="202" y="157"/>
                        </a:lnTo>
                        <a:lnTo>
                          <a:pt x="192" y="158"/>
                        </a:lnTo>
                        <a:lnTo>
                          <a:pt x="183" y="158"/>
                        </a:lnTo>
                        <a:lnTo>
                          <a:pt x="173" y="157"/>
                        </a:lnTo>
                        <a:lnTo>
                          <a:pt x="163" y="157"/>
                        </a:lnTo>
                        <a:lnTo>
                          <a:pt x="155" y="156"/>
                        </a:lnTo>
                        <a:lnTo>
                          <a:pt x="147" y="151"/>
                        </a:lnTo>
                        <a:lnTo>
                          <a:pt x="137" y="148"/>
                        </a:lnTo>
                        <a:lnTo>
                          <a:pt x="128" y="138"/>
                        </a:lnTo>
                        <a:lnTo>
                          <a:pt x="119" y="131"/>
                        </a:lnTo>
                        <a:lnTo>
                          <a:pt x="110" y="120"/>
                        </a:lnTo>
                        <a:lnTo>
                          <a:pt x="103" y="108"/>
                        </a:lnTo>
                        <a:lnTo>
                          <a:pt x="94" y="96"/>
                        </a:lnTo>
                        <a:lnTo>
                          <a:pt x="87" y="88"/>
                        </a:lnTo>
                        <a:lnTo>
                          <a:pt x="78" y="76"/>
                        </a:lnTo>
                        <a:lnTo>
                          <a:pt x="68" y="68"/>
                        </a:lnTo>
                        <a:lnTo>
                          <a:pt x="60" y="65"/>
                        </a:lnTo>
                        <a:lnTo>
                          <a:pt x="50" y="61"/>
                        </a:lnTo>
                        <a:lnTo>
                          <a:pt x="43" y="61"/>
                        </a:lnTo>
                        <a:lnTo>
                          <a:pt x="37" y="6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6" name="Freeform 247"/>
                  <p:cNvSpPr>
                    <a:spLocks/>
                  </p:cNvSpPr>
                  <p:nvPr/>
                </p:nvSpPr>
                <p:spPr bwMode="auto">
                  <a:xfrm>
                    <a:off x="836" y="2890"/>
                    <a:ext cx="19" cy="50"/>
                  </a:xfrm>
                  <a:custGeom>
                    <a:avLst/>
                    <a:gdLst>
                      <a:gd name="T0" fmla="*/ 0 w 75"/>
                      <a:gd name="T1" fmla="*/ 0 h 201"/>
                      <a:gd name="T2" fmla="*/ 0 w 75"/>
                      <a:gd name="T3" fmla="*/ 0 h 201"/>
                      <a:gd name="T4" fmla="*/ 0 w 75"/>
                      <a:gd name="T5" fmla="*/ 0 h 201"/>
                      <a:gd name="T6" fmla="*/ 0 w 75"/>
                      <a:gd name="T7" fmla="*/ 0 h 201"/>
                      <a:gd name="T8" fmla="*/ 0 w 75"/>
                      <a:gd name="T9" fmla="*/ 0 h 201"/>
                      <a:gd name="T10" fmla="*/ 0 w 75"/>
                      <a:gd name="T11" fmla="*/ 0 h 201"/>
                      <a:gd name="T12" fmla="*/ 0 w 75"/>
                      <a:gd name="T13" fmla="*/ 0 h 201"/>
                      <a:gd name="T14" fmla="*/ 0 w 75"/>
                      <a:gd name="T15" fmla="*/ 0 h 201"/>
                      <a:gd name="T16" fmla="*/ 0 w 75"/>
                      <a:gd name="T17" fmla="*/ 0 h 201"/>
                      <a:gd name="T18" fmla="*/ 0 w 75"/>
                      <a:gd name="T19" fmla="*/ 0 h 201"/>
                      <a:gd name="T20" fmla="*/ 0 w 75"/>
                      <a:gd name="T21" fmla="*/ 0 h 201"/>
                      <a:gd name="T22" fmla="*/ 0 w 75"/>
                      <a:gd name="T23" fmla="*/ 0 h 201"/>
                      <a:gd name="T24" fmla="*/ 0 w 75"/>
                      <a:gd name="T25" fmla="*/ 0 h 201"/>
                      <a:gd name="T26" fmla="*/ 0 w 75"/>
                      <a:gd name="T27" fmla="*/ 0 h 201"/>
                      <a:gd name="T28" fmla="*/ 0 w 75"/>
                      <a:gd name="T29" fmla="*/ 0 h 201"/>
                      <a:gd name="T30" fmla="*/ 0 w 75"/>
                      <a:gd name="T31" fmla="*/ 0 h 201"/>
                      <a:gd name="T32" fmla="*/ 0 w 75"/>
                      <a:gd name="T33" fmla="*/ 0 h 201"/>
                      <a:gd name="T34" fmla="*/ 0 w 75"/>
                      <a:gd name="T35" fmla="*/ 0 h 201"/>
                      <a:gd name="T36" fmla="*/ 0 w 75"/>
                      <a:gd name="T37" fmla="*/ 0 h 201"/>
                      <a:gd name="T38" fmla="*/ 0 w 75"/>
                      <a:gd name="T39" fmla="*/ 0 h 201"/>
                      <a:gd name="T40" fmla="*/ 0 w 75"/>
                      <a:gd name="T41" fmla="*/ 0 h 201"/>
                      <a:gd name="T42" fmla="*/ 0 w 75"/>
                      <a:gd name="T43" fmla="*/ 0 h 201"/>
                      <a:gd name="T44" fmla="*/ 0 w 75"/>
                      <a:gd name="T45" fmla="*/ 0 h 201"/>
                      <a:gd name="T46" fmla="*/ 0 w 75"/>
                      <a:gd name="T47" fmla="*/ 0 h 201"/>
                      <a:gd name="T48" fmla="*/ 0 w 75"/>
                      <a:gd name="T49" fmla="*/ 0 h 201"/>
                      <a:gd name="T50" fmla="*/ 0 w 75"/>
                      <a:gd name="T51" fmla="*/ 0 h 201"/>
                      <a:gd name="T52" fmla="*/ 0 w 75"/>
                      <a:gd name="T53" fmla="*/ 0 h 201"/>
                      <a:gd name="T54" fmla="*/ 0 w 75"/>
                      <a:gd name="T55" fmla="*/ 0 h 201"/>
                      <a:gd name="T56" fmla="*/ 0 w 75"/>
                      <a:gd name="T57" fmla="*/ 0 h 201"/>
                      <a:gd name="T58" fmla="*/ 0 w 75"/>
                      <a:gd name="T59" fmla="*/ 0 h 201"/>
                      <a:gd name="T60" fmla="*/ 0 w 75"/>
                      <a:gd name="T61" fmla="*/ 0 h 201"/>
                      <a:gd name="T62" fmla="*/ 0 w 75"/>
                      <a:gd name="T63" fmla="*/ 0 h 201"/>
                      <a:gd name="T64" fmla="*/ 0 w 75"/>
                      <a:gd name="T65" fmla="*/ 0 h 201"/>
                      <a:gd name="T66" fmla="*/ 0 w 75"/>
                      <a:gd name="T67" fmla="*/ 0 h 201"/>
                      <a:gd name="T68" fmla="*/ 0 w 75"/>
                      <a:gd name="T69" fmla="*/ 0 h 201"/>
                      <a:gd name="T70" fmla="*/ 0 w 75"/>
                      <a:gd name="T71" fmla="*/ 0 h 201"/>
                      <a:gd name="T72" fmla="*/ 0 w 75"/>
                      <a:gd name="T73" fmla="*/ 0 h 201"/>
                      <a:gd name="T74" fmla="*/ 0 w 75"/>
                      <a:gd name="T75" fmla="*/ 0 h 201"/>
                      <a:gd name="T76" fmla="*/ 0 w 75"/>
                      <a:gd name="T77" fmla="*/ 0 h 201"/>
                      <a:gd name="T78" fmla="*/ 0 w 75"/>
                      <a:gd name="T79" fmla="*/ 0 h 201"/>
                      <a:gd name="T80" fmla="*/ 0 w 75"/>
                      <a:gd name="T81" fmla="*/ 0 h 201"/>
                      <a:gd name="T82" fmla="*/ 0 w 75"/>
                      <a:gd name="T83" fmla="*/ 0 h 201"/>
                      <a:gd name="T84" fmla="*/ 0 w 75"/>
                      <a:gd name="T85" fmla="*/ 0 h 201"/>
                      <a:gd name="T86" fmla="*/ 0 w 75"/>
                      <a:gd name="T87" fmla="*/ 0 h 201"/>
                      <a:gd name="T88" fmla="*/ 0 w 75"/>
                      <a:gd name="T89" fmla="*/ 0 h 201"/>
                      <a:gd name="T90" fmla="*/ 0 w 75"/>
                      <a:gd name="T91" fmla="*/ 0 h 201"/>
                      <a:gd name="T92" fmla="*/ 0 w 75"/>
                      <a:gd name="T93" fmla="*/ 0 h 201"/>
                      <a:gd name="T94" fmla="*/ 0 w 75"/>
                      <a:gd name="T95" fmla="*/ 0 h 201"/>
                      <a:gd name="T96" fmla="*/ 0 w 75"/>
                      <a:gd name="T97" fmla="*/ 0 h 201"/>
                      <a:gd name="T98" fmla="*/ 0 w 75"/>
                      <a:gd name="T99" fmla="*/ 0 h 201"/>
                      <a:gd name="T100" fmla="*/ 0 w 75"/>
                      <a:gd name="T101" fmla="*/ 0 h 201"/>
                      <a:gd name="T102" fmla="*/ 0 w 75"/>
                      <a:gd name="T103" fmla="*/ 0 h 201"/>
                      <a:gd name="T104" fmla="*/ 0 w 75"/>
                      <a:gd name="T105" fmla="*/ 0 h 201"/>
                      <a:gd name="T106" fmla="*/ 0 w 75"/>
                      <a:gd name="T107" fmla="*/ 0 h 201"/>
                      <a:gd name="T108" fmla="*/ 0 w 75"/>
                      <a:gd name="T109" fmla="*/ 0 h 201"/>
                      <a:gd name="T110" fmla="*/ 0 w 75"/>
                      <a:gd name="T111" fmla="*/ 0 h 201"/>
                      <a:gd name="T112" fmla="*/ 0 w 75"/>
                      <a:gd name="T113" fmla="*/ 0 h 201"/>
                      <a:gd name="T114" fmla="*/ 0 w 75"/>
                      <a:gd name="T115" fmla="*/ 0 h 201"/>
                      <a:gd name="T116" fmla="*/ 0 w 75"/>
                      <a:gd name="T117" fmla="*/ 0 h 201"/>
                      <a:gd name="T118" fmla="*/ 0 w 75"/>
                      <a:gd name="T119" fmla="*/ 0 h 2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
                      <a:gd name="T181" fmla="*/ 0 h 201"/>
                      <a:gd name="T182" fmla="*/ 75 w 75"/>
                      <a:gd name="T183" fmla="*/ 201 h 2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 h="201">
                        <a:moveTo>
                          <a:pt x="30" y="0"/>
                        </a:moveTo>
                        <a:lnTo>
                          <a:pt x="34" y="7"/>
                        </a:lnTo>
                        <a:lnTo>
                          <a:pt x="38" y="15"/>
                        </a:lnTo>
                        <a:lnTo>
                          <a:pt x="43" y="22"/>
                        </a:lnTo>
                        <a:lnTo>
                          <a:pt x="47" y="30"/>
                        </a:lnTo>
                        <a:lnTo>
                          <a:pt x="52" y="38"/>
                        </a:lnTo>
                        <a:lnTo>
                          <a:pt x="55" y="48"/>
                        </a:lnTo>
                        <a:lnTo>
                          <a:pt x="59" y="59"/>
                        </a:lnTo>
                        <a:lnTo>
                          <a:pt x="61" y="65"/>
                        </a:lnTo>
                        <a:lnTo>
                          <a:pt x="65" y="73"/>
                        </a:lnTo>
                        <a:lnTo>
                          <a:pt x="67" y="82"/>
                        </a:lnTo>
                        <a:lnTo>
                          <a:pt x="69" y="91"/>
                        </a:lnTo>
                        <a:lnTo>
                          <a:pt x="71" y="99"/>
                        </a:lnTo>
                        <a:lnTo>
                          <a:pt x="72" y="105"/>
                        </a:lnTo>
                        <a:lnTo>
                          <a:pt x="73" y="109"/>
                        </a:lnTo>
                        <a:lnTo>
                          <a:pt x="75" y="120"/>
                        </a:lnTo>
                        <a:lnTo>
                          <a:pt x="75" y="128"/>
                        </a:lnTo>
                        <a:lnTo>
                          <a:pt x="75" y="139"/>
                        </a:lnTo>
                        <a:lnTo>
                          <a:pt x="73" y="154"/>
                        </a:lnTo>
                        <a:lnTo>
                          <a:pt x="71" y="164"/>
                        </a:lnTo>
                        <a:lnTo>
                          <a:pt x="67" y="175"/>
                        </a:lnTo>
                        <a:lnTo>
                          <a:pt x="64" y="182"/>
                        </a:lnTo>
                        <a:lnTo>
                          <a:pt x="61" y="186"/>
                        </a:lnTo>
                        <a:lnTo>
                          <a:pt x="57" y="190"/>
                        </a:lnTo>
                        <a:lnTo>
                          <a:pt x="53" y="195"/>
                        </a:lnTo>
                        <a:lnTo>
                          <a:pt x="50" y="197"/>
                        </a:lnTo>
                        <a:lnTo>
                          <a:pt x="45" y="200"/>
                        </a:lnTo>
                        <a:lnTo>
                          <a:pt x="41" y="201"/>
                        </a:lnTo>
                        <a:lnTo>
                          <a:pt x="38" y="201"/>
                        </a:lnTo>
                        <a:lnTo>
                          <a:pt x="34" y="201"/>
                        </a:lnTo>
                        <a:lnTo>
                          <a:pt x="30" y="200"/>
                        </a:lnTo>
                        <a:lnTo>
                          <a:pt x="26" y="198"/>
                        </a:lnTo>
                        <a:lnTo>
                          <a:pt x="23" y="195"/>
                        </a:lnTo>
                        <a:lnTo>
                          <a:pt x="19" y="193"/>
                        </a:lnTo>
                        <a:lnTo>
                          <a:pt x="16" y="188"/>
                        </a:lnTo>
                        <a:lnTo>
                          <a:pt x="12" y="184"/>
                        </a:lnTo>
                        <a:lnTo>
                          <a:pt x="9" y="180"/>
                        </a:lnTo>
                        <a:lnTo>
                          <a:pt x="7" y="174"/>
                        </a:lnTo>
                        <a:lnTo>
                          <a:pt x="5" y="168"/>
                        </a:lnTo>
                        <a:lnTo>
                          <a:pt x="4" y="160"/>
                        </a:lnTo>
                        <a:lnTo>
                          <a:pt x="2" y="153"/>
                        </a:lnTo>
                        <a:lnTo>
                          <a:pt x="0" y="145"/>
                        </a:lnTo>
                        <a:lnTo>
                          <a:pt x="0" y="137"/>
                        </a:lnTo>
                        <a:lnTo>
                          <a:pt x="0" y="130"/>
                        </a:lnTo>
                        <a:lnTo>
                          <a:pt x="0" y="125"/>
                        </a:lnTo>
                        <a:lnTo>
                          <a:pt x="0" y="118"/>
                        </a:lnTo>
                        <a:lnTo>
                          <a:pt x="2" y="112"/>
                        </a:lnTo>
                        <a:lnTo>
                          <a:pt x="3" y="106"/>
                        </a:lnTo>
                        <a:lnTo>
                          <a:pt x="4" y="100"/>
                        </a:lnTo>
                        <a:lnTo>
                          <a:pt x="5" y="92"/>
                        </a:lnTo>
                        <a:lnTo>
                          <a:pt x="7" y="80"/>
                        </a:lnTo>
                        <a:lnTo>
                          <a:pt x="14" y="63"/>
                        </a:lnTo>
                        <a:lnTo>
                          <a:pt x="19" y="48"/>
                        </a:lnTo>
                        <a:lnTo>
                          <a:pt x="23" y="40"/>
                        </a:lnTo>
                        <a:lnTo>
                          <a:pt x="24" y="34"/>
                        </a:lnTo>
                        <a:lnTo>
                          <a:pt x="25" y="30"/>
                        </a:lnTo>
                        <a:lnTo>
                          <a:pt x="26" y="24"/>
                        </a:lnTo>
                        <a:lnTo>
                          <a:pt x="28" y="19"/>
                        </a:lnTo>
                        <a:lnTo>
                          <a:pt x="30" y="15"/>
                        </a:lnTo>
                        <a:lnTo>
                          <a:pt x="3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7" name="Freeform 248"/>
                  <p:cNvSpPr>
                    <a:spLocks/>
                  </p:cNvSpPr>
                  <p:nvPr/>
                </p:nvSpPr>
                <p:spPr bwMode="auto">
                  <a:xfrm>
                    <a:off x="736" y="2874"/>
                    <a:ext cx="24" cy="52"/>
                  </a:xfrm>
                  <a:custGeom>
                    <a:avLst/>
                    <a:gdLst>
                      <a:gd name="T0" fmla="*/ 0 w 99"/>
                      <a:gd name="T1" fmla="*/ 0 h 206"/>
                      <a:gd name="T2" fmla="*/ 0 w 99"/>
                      <a:gd name="T3" fmla="*/ 0 h 206"/>
                      <a:gd name="T4" fmla="*/ 0 w 99"/>
                      <a:gd name="T5" fmla="*/ 0 h 206"/>
                      <a:gd name="T6" fmla="*/ 0 w 99"/>
                      <a:gd name="T7" fmla="*/ 0 h 206"/>
                      <a:gd name="T8" fmla="*/ 0 w 99"/>
                      <a:gd name="T9" fmla="*/ 0 h 206"/>
                      <a:gd name="T10" fmla="*/ 0 w 99"/>
                      <a:gd name="T11" fmla="*/ 0 h 206"/>
                      <a:gd name="T12" fmla="*/ 0 w 99"/>
                      <a:gd name="T13" fmla="*/ 0 h 206"/>
                      <a:gd name="T14" fmla="*/ 0 w 99"/>
                      <a:gd name="T15" fmla="*/ 0 h 206"/>
                      <a:gd name="T16" fmla="*/ 0 w 99"/>
                      <a:gd name="T17" fmla="*/ 0 h 206"/>
                      <a:gd name="T18" fmla="*/ 0 w 99"/>
                      <a:gd name="T19" fmla="*/ 0 h 206"/>
                      <a:gd name="T20" fmla="*/ 0 w 99"/>
                      <a:gd name="T21" fmla="*/ 0 h 206"/>
                      <a:gd name="T22" fmla="*/ 0 w 99"/>
                      <a:gd name="T23" fmla="*/ 0 h 206"/>
                      <a:gd name="T24" fmla="*/ 0 w 99"/>
                      <a:gd name="T25" fmla="*/ 0 h 206"/>
                      <a:gd name="T26" fmla="*/ 0 w 99"/>
                      <a:gd name="T27" fmla="*/ 0 h 206"/>
                      <a:gd name="T28" fmla="*/ 0 w 99"/>
                      <a:gd name="T29" fmla="*/ 0 h 206"/>
                      <a:gd name="T30" fmla="*/ 0 w 99"/>
                      <a:gd name="T31" fmla="*/ 0 h 206"/>
                      <a:gd name="T32" fmla="*/ 0 w 99"/>
                      <a:gd name="T33" fmla="*/ 0 h 206"/>
                      <a:gd name="T34" fmla="*/ 0 w 99"/>
                      <a:gd name="T35" fmla="*/ 0 h 206"/>
                      <a:gd name="T36" fmla="*/ 0 w 99"/>
                      <a:gd name="T37" fmla="*/ 0 h 206"/>
                      <a:gd name="T38" fmla="*/ 0 w 99"/>
                      <a:gd name="T39" fmla="*/ 0 h 206"/>
                      <a:gd name="T40" fmla="*/ 0 w 99"/>
                      <a:gd name="T41" fmla="*/ 0 h 206"/>
                      <a:gd name="T42" fmla="*/ 0 w 99"/>
                      <a:gd name="T43" fmla="*/ 0 h 206"/>
                      <a:gd name="T44" fmla="*/ 0 w 99"/>
                      <a:gd name="T45" fmla="*/ 0 h 206"/>
                      <a:gd name="T46" fmla="*/ 0 w 99"/>
                      <a:gd name="T47" fmla="*/ 0 h 206"/>
                      <a:gd name="T48" fmla="*/ 0 w 99"/>
                      <a:gd name="T49" fmla="*/ 0 h 206"/>
                      <a:gd name="T50" fmla="*/ 0 w 99"/>
                      <a:gd name="T51" fmla="*/ 0 h 206"/>
                      <a:gd name="T52" fmla="*/ 0 w 99"/>
                      <a:gd name="T53" fmla="*/ 0 h 206"/>
                      <a:gd name="T54" fmla="*/ 0 w 99"/>
                      <a:gd name="T55" fmla="*/ 0 h 206"/>
                      <a:gd name="T56" fmla="*/ 0 w 99"/>
                      <a:gd name="T57" fmla="*/ 0 h 206"/>
                      <a:gd name="T58" fmla="*/ 0 w 99"/>
                      <a:gd name="T59" fmla="*/ 0 h 206"/>
                      <a:gd name="T60" fmla="*/ 0 w 99"/>
                      <a:gd name="T61" fmla="*/ 0 h 206"/>
                      <a:gd name="T62" fmla="*/ 0 w 99"/>
                      <a:gd name="T63" fmla="*/ 0 h 206"/>
                      <a:gd name="T64" fmla="*/ 0 w 99"/>
                      <a:gd name="T65" fmla="*/ 0 h 206"/>
                      <a:gd name="T66" fmla="*/ 0 w 99"/>
                      <a:gd name="T67" fmla="*/ 0 h 206"/>
                      <a:gd name="T68" fmla="*/ 0 w 99"/>
                      <a:gd name="T69" fmla="*/ 0 h 206"/>
                      <a:gd name="T70" fmla="*/ 0 w 99"/>
                      <a:gd name="T71" fmla="*/ 0 h 206"/>
                      <a:gd name="T72" fmla="*/ 0 w 99"/>
                      <a:gd name="T73" fmla="*/ 0 h 206"/>
                      <a:gd name="T74" fmla="*/ 0 w 99"/>
                      <a:gd name="T75" fmla="*/ 0 h 206"/>
                      <a:gd name="T76" fmla="*/ 0 w 99"/>
                      <a:gd name="T77" fmla="*/ 0 h 206"/>
                      <a:gd name="T78" fmla="*/ 0 w 99"/>
                      <a:gd name="T79" fmla="*/ 0 h 206"/>
                      <a:gd name="T80" fmla="*/ 0 w 99"/>
                      <a:gd name="T81" fmla="*/ 0 h 206"/>
                      <a:gd name="T82" fmla="*/ 0 w 99"/>
                      <a:gd name="T83" fmla="*/ 0 h 206"/>
                      <a:gd name="T84" fmla="*/ 0 w 99"/>
                      <a:gd name="T85" fmla="*/ 0 h 206"/>
                      <a:gd name="T86" fmla="*/ 0 w 99"/>
                      <a:gd name="T87" fmla="*/ 0 h 206"/>
                      <a:gd name="T88" fmla="*/ 0 w 99"/>
                      <a:gd name="T89" fmla="*/ 0 h 206"/>
                      <a:gd name="T90" fmla="*/ 0 w 99"/>
                      <a:gd name="T91" fmla="*/ 0 h 206"/>
                      <a:gd name="T92" fmla="*/ 0 w 99"/>
                      <a:gd name="T93" fmla="*/ 0 h 206"/>
                      <a:gd name="T94" fmla="*/ 0 w 99"/>
                      <a:gd name="T95" fmla="*/ 0 h 206"/>
                      <a:gd name="T96" fmla="*/ 0 w 99"/>
                      <a:gd name="T97" fmla="*/ 0 h 206"/>
                      <a:gd name="T98" fmla="*/ 0 w 99"/>
                      <a:gd name="T99" fmla="*/ 0 h 206"/>
                      <a:gd name="T100" fmla="*/ 0 w 99"/>
                      <a:gd name="T101" fmla="*/ 0 h 206"/>
                      <a:gd name="T102" fmla="*/ 0 w 99"/>
                      <a:gd name="T103" fmla="*/ 0 h 206"/>
                      <a:gd name="T104" fmla="*/ 0 w 99"/>
                      <a:gd name="T105" fmla="*/ 0 h 206"/>
                      <a:gd name="T106" fmla="*/ 0 w 99"/>
                      <a:gd name="T107" fmla="*/ 0 h 206"/>
                      <a:gd name="T108" fmla="*/ 0 w 99"/>
                      <a:gd name="T109" fmla="*/ 0 h 206"/>
                      <a:gd name="T110" fmla="*/ 0 w 99"/>
                      <a:gd name="T111" fmla="*/ 0 h 206"/>
                      <a:gd name="T112" fmla="*/ 0 w 99"/>
                      <a:gd name="T113" fmla="*/ 0 h 206"/>
                      <a:gd name="T114" fmla="*/ 0 w 99"/>
                      <a:gd name="T115" fmla="*/ 0 h 206"/>
                      <a:gd name="T116" fmla="*/ 0 w 99"/>
                      <a:gd name="T117" fmla="*/ 0 h 206"/>
                      <a:gd name="T118" fmla="*/ 0 w 99"/>
                      <a:gd name="T119" fmla="*/ 0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206"/>
                      <a:gd name="T182" fmla="*/ 99 w 99"/>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206">
                        <a:moveTo>
                          <a:pt x="38" y="0"/>
                        </a:moveTo>
                        <a:lnTo>
                          <a:pt x="44" y="7"/>
                        </a:lnTo>
                        <a:lnTo>
                          <a:pt x="50" y="14"/>
                        </a:lnTo>
                        <a:lnTo>
                          <a:pt x="56" y="21"/>
                        </a:lnTo>
                        <a:lnTo>
                          <a:pt x="61" y="31"/>
                        </a:lnTo>
                        <a:lnTo>
                          <a:pt x="67" y="39"/>
                        </a:lnTo>
                        <a:lnTo>
                          <a:pt x="73" y="49"/>
                        </a:lnTo>
                        <a:lnTo>
                          <a:pt x="78" y="60"/>
                        </a:lnTo>
                        <a:lnTo>
                          <a:pt x="80" y="67"/>
                        </a:lnTo>
                        <a:lnTo>
                          <a:pt x="84" y="74"/>
                        </a:lnTo>
                        <a:lnTo>
                          <a:pt x="88" y="85"/>
                        </a:lnTo>
                        <a:lnTo>
                          <a:pt x="92" y="93"/>
                        </a:lnTo>
                        <a:lnTo>
                          <a:pt x="93" y="101"/>
                        </a:lnTo>
                        <a:lnTo>
                          <a:pt x="94" y="108"/>
                        </a:lnTo>
                        <a:lnTo>
                          <a:pt x="97" y="113"/>
                        </a:lnTo>
                        <a:lnTo>
                          <a:pt x="98" y="123"/>
                        </a:lnTo>
                        <a:lnTo>
                          <a:pt x="99" y="131"/>
                        </a:lnTo>
                        <a:lnTo>
                          <a:pt x="99" y="143"/>
                        </a:lnTo>
                        <a:lnTo>
                          <a:pt x="97" y="157"/>
                        </a:lnTo>
                        <a:lnTo>
                          <a:pt x="92" y="170"/>
                        </a:lnTo>
                        <a:lnTo>
                          <a:pt x="88" y="179"/>
                        </a:lnTo>
                        <a:lnTo>
                          <a:pt x="84" y="186"/>
                        </a:lnTo>
                        <a:lnTo>
                          <a:pt x="80" y="191"/>
                        </a:lnTo>
                        <a:lnTo>
                          <a:pt x="75" y="196"/>
                        </a:lnTo>
                        <a:lnTo>
                          <a:pt x="70" y="200"/>
                        </a:lnTo>
                        <a:lnTo>
                          <a:pt x="64" y="203"/>
                        </a:lnTo>
                        <a:lnTo>
                          <a:pt x="59" y="205"/>
                        </a:lnTo>
                        <a:lnTo>
                          <a:pt x="54" y="206"/>
                        </a:lnTo>
                        <a:lnTo>
                          <a:pt x="50" y="206"/>
                        </a:lnTo>
                        <a:lnTo>
                          <a:pt x="44" y="206"/>
                        </a:lnTo>
                        <a:lnTo>
                          <a:pt x="38" y="205"/>
                        </a:lnTo>
                        <a:lnTo>
                          <a:pt x="33" y="204"/>
                        </a:lnTo>
                        <a:lnTo>
                          <a:pt x="29" y="200"/>
                        </a:lnTo>
                        <a:lnTo>
                          <a:pt x="24" y="197"/>
                        </a:lnTo>
                        <a:lnTo>
                          <a:pt x="20" y="193"/>
                        </a:lnTo>
                        <a:lnTo>
                          <a:pt x="17" y="190"/>
                        </a:lnTo>
                        <a:lnTo>
                          <a:pt x="12" y="184"/>
                        </a:lnTo>
                        <a:lnTo>
                          <a:pt x="9" y="178"/>
                        </a:lnTo>
                        <a:lnTo>
                          <a:pt x="7" y="172"/>
                        </a:lnTo>
                        <a:lnTo>
                          <a:pt x="5" y="165"/>
                        </a:lnTo>
                        <a:lnTo>
                          <a:pt x="3" y="157"/>
                        </a:lnTo>
                        <a:lnTo>
                          <a:pt x="0" y="148"/>
                        </a:lnTo>
                        <a:lnTo>
                          <a:pt x="0" y="142"/>
                        </a:lnTo>
                        <a:lnTo>
                          <a:pt x="0" y="135"/>
                        </a:lnTo>
                        <a:lnTo>
                          <a:pt x="0" y="128"/>
                        </a:lnTo>
                        <a:lnTo>
                          <a:pt x="0" y="121"/>
                        </a:lnTo>
                        <a:lnTo>
                          <a:pt x="2" y="114"/>
                        </a:lnTo>
                        <a:lnTo>
                          <a:pt x="4" y="109"/>
                        </a:lnTo>
                        <a:lnTo>
                          <a:pt x="5" y="102"/>
                        </a:lnTo>
                        <a:lnTo>
                          <a:pt x="7" y="94"/>
                        </a:lnTo>
                        <a:lnTo>
                          <a:pt x="11" y="82"/>
                        </a:lnTo>
                        <a:lnTo>
                          <a:pt x="19" y="63"/>
                        </a:lnTo>
                        <a:lnTo>
                          <a:pt x="24" y="49"/>
                        </a:lnTo>
                        <a:lnTo>
                          <a:pt x="29" y="41"/>
                        </a:lnTo>
                        <a:lnTo>
                          <a:pt x="31" y="35"/>
                        </a:lnTo>
                        <a:lnTo>
                          <a:pt x="33" y="31"/>
                        </a:lnTo>
                        <a:lnTo>
                          <a:pt x="36" y="25"/>
                        </a:lnTo>
                        <a:lnTo>
                          <a:pt x="36" y="19"/>
                        </a:lnTo>
                        <a:lnTo>
                          <a:pt x="38" y="14"/>
                        </a:lnTo>
                        <a:lnTo>
                          <a:pt x="38"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8" name="Freeform 249"/>
                  <p:cNvSpPr>
                    <a:spLocks/>
                  </p:cNvSpPr>
                  <p:nvPr/>
                </p:nvSpPr>
                <p:spPr bwMode="auto">
                  <a:xfrm>
                    <a:off x="538" y="2867"/>
                    <a:ext cx="24" cy="52"/>
                  </a:xfrm>
                  <a:custGeom>
                    <a:avLst/>
                    <a:gdLst>
                      <a:gd name="T0" fmla="*/ 0 w 98"/>
                      <a:gd name="T1" fmla="*/ 0 h 207"/>
                      <a:gd name="T2" fmla="*/ 0 w 98"/>
                      <a:gd name="T3" fmla="*/ 0 h 207"/>
                      <a:gd name="T4" fmla="*/ 0 w 98"/>
                      <a:gd name="T5" fmla="*/ 0 h 207"/>
                      <a:gd name="T6" fmla="*/ 0 w 98"/>
                      <a:gd name="T7" fmla="*/ 0 h 207"/>
                      <a:gd name="T8" fmla="*/ 0 w 98"/>
                      <a:gd name="T9" fmla="*/ 0 h 207"/>
                      <a:gd name="T10" fmla="*/ 0 w 98"/>
                      <a:gd name="T11" fmla="*/ 0 h 207"/>
                      <a:gd name="T12" fmla="*/ 0 w 98"/>
                      <a:gd name="T13" fmla="*/ 0 h 207"/>
                      <a:gd name="T14" fmla="*/ 0 w 98"/>
                      <a:gd name="T15" fmla="*/ 0 h 207"/>
                      <a:gd name="T16" fmla="*/ 0 w 98"/>
                      <a:gd name="T17" fmla="*/ 0 h 207"/>
                      <a:gd name="T18" fmla="*/ 0 w 98"/>
                      <a:gd name="T19" fmla="*/ 0 h 207"/>
                      <a:gd name="T20" fmla="*/ 0 w 98"/>
                      <a:gd name="T21" fmla="*/ 0 h 207"/>
                      <a:gd name="T22" fmla="*/ 0 w 98"/>
                      <a:gd name="T23" fmla="*/ 0 h 207"/>
                      <a:gd name="T24" fmla="*/ 0 w 98"/>
                      <a:gd name="T25" fmla="*/ 0 h 207"/>
                      <a:gd name="T26" fmla="*/ 0 w 98"/>
                      <a:gd name="T27" fmla="*/ 0 h 207"/>
                      <a:gd name="T28" fmla="*/ 0 w 98"/>
                      <a:gd name="T29" fmla="*/ 0 h 207"/>
                      <a:gd name="T30" fmla="*/ 0 w 98"/>
                      <a:gd name="T31" fmla="*/ 0 h 207"/>
                      <a:gd name="T32" fmla="*/ 0 w 98"/>
                      <a:gd name="T33" fmla="*/ 0 h 207"/>
                      <a:gd name="T34" fmla="*/ 0 w 98"/>
                      <a:gd name="T35" fmla="*/ 0 h 207"/>
                      <a:gd name="T36" fmla="*/ 0 w 98"/>
                      <a:gd name="T37" fmla="*/ 0 h 207"/>
                      <a:gd name="T38" fmla="*/ 0 w 98"/>
                      <a:gd name="T39" fmla="*/ 0 h 207"/>
                      <a:gd name="T40" fmla="*/ 0 w 98"/>
                      <a:gd name="T41" fmla="*/ 0 h 207"/>
                      <a:gd name="T42" fmla="*/ 0 w 98"/>
                      <a:gd name="T43" fmla="*/ 0 h 207"/>
                      <a:gd name="T44" fmla="*/ 0 w 98"/>
                      <a:gd name="T45" fmla="*/ 0 h 207"/>
                      <a:gd name="T46" fmla="*/ 0 w 98"/>
                      <a:gd name="T47" fmla="*/ 0 h 207"/>
                      <a:gd name="T48" fmla="*/ 0 w 98"/>
                      <a:gd name="T49" fmla="*/ 0 h 207"/>
                      <a:gd name="T50" fmla="*/ 0 w 98"/>
                      <a:gd name="T51" fmla="*/ 0 h 207"/>
                      <a:gd name="T52" fmla="*/ 0 w 98"/>
                      <a:gd name="T53" fmla="*/ 0 h 207"/>
                      <a:gd name="T54" fmla="*/ 0 w 98"/>
                      <a:gd name="T55" fmla="*/ 0 h 207"/>
                      <a:gd name="T56" fmla="*/ 0 w 98"/>
                      <a:gd name="T57" fmla="*/ 0 h 207"/>
                      <a:gd name="T58" fmla="*/ 0 w 98"/>
                      <a:gd name="T59" fmla="*/ 0 h 207"/>
                      <a:gd name="T60" fmla="*/ 0 w 98"/>
                      <a:gd name="T61" fmla="*/ 0 h 207"/>
                      <a:gd name="T62" fmla="*/ 0 w 98"/>
                      <a:gd name="T63" fmla="*/ 0 h 207"/>
                      <a:gd name="T64" fmla="*/ 0 w 98"/>
                      <a:gd name="T65" fmla="*/ 0 h 207"/>
                      <a:gd name="T66" fmla="*/ 0 w 98"/>
                      <a:gd name="T67" fmla="*/ 0 h 207"/>
                      <a:gd name="T68" fmla="*/ 0 w 98"/>
                      <a:gd name="T69" fmla="*/ 0 h 207"/>
                      <a:gd name="T70" fmla="*/ 0 w 98"/>
                      <a:gd name="T71" fmla="*/ 0 h 207"/>
                      <a:gd name="T72" fmla="*/ 0 w 98"/>
                      <a:gd name="T73" fmla="*/ 0 h 207"/>
                      <a:gd name="T74" fmla="*/ 0 w 98"/>
                      <a:gd name="T75" fmla="*/ 0 h 207"/>
                      <a:gd name="T76" fmla="*/ 0 w 98"/>
                      <a:gd name="T77" fmla="*/ 0 h 207"/>
                      <a:gd name="T78" fmla="*/ 0 w 98"/>
                      <a:gd name="T79" fmla="*/ 0 h 207"/>
                      <a:gd name="T80" fmla="*/ 0 w 98"/>
                      <a:gd name="T81" fmla="*/ 0 h 207"/>
                      <a:gd name="T82" fmla="*/ 0 w 98"/>
                      <a:gd name="T83" fmla="*/ 0 h 207"/>
                      <a:gd name="T84" fmla="*/ 0 w 98"/>
                      <a:gd name="T85" fmla="*/ 0 h 207"/>
                      <a:gd name="T86" fmla="*/ 0 w 98"/>
                      <a:gd name="T87" fmla="*/ 0 h 207"/>
                      <a:gd name="T88" fmla="*/ 0 w 98"/>
                      <a:gd name="T89" fmla="*/ 0 h 207"/>
                      <a:gd name="T90" fmla="*/ 0 w 98"/>
                      <a:gd name="T91" fmla="*/ 0 h 207"/>
                      <a:gd name="T92" fmla="*/ 0 w 98"/>
                      <a:gd name="T93" fmla="*/ 0 h 207"/>
                      <a:gd name="T94" fmla="*/ 0 w 98"/>
                      <a:gd name="T95" fmla="*/ 0 h 207"/>
                      <a:gd name="T96" fmla="*/ 0 w 98"/>
                      <a:gd name="T97" fmla="*/ 0 h 207"/>
                      <a:gd name="T98" fmla="*/ 0 w 98"/>
                      <a:gd name="T99" fmla="*/ 0 h 207"/>
                      <a:gd name="T100" fmla="*/ 0 w 98"/>
                      <a:gd name="T101" fmla="*/ 0 h 207"/>
                      <a:gd name="T102" fmla="*/ 0 w 98"/>
                      <a:gd name="T103" fmla="*/ 0 h 207"/>
                      <a:gd name="T104" fmla="*/ 0 w 98"/>
                      <a:gd name="T105" fmla="*/ 0 h 207"/>
                      <a:gd name="T106" fmla="*/ 0 w 98"/>
                      <a:gd name="T107" fmla="*/ 0 h 207"/>
                      <a:gd name="T108" fmla="*/ 0 w 98"/>
                      <a:gd name="T109" fmla="*/ 0 h 207"/>
                      <a:gd name="T110" fmla="*/ 0 w 98"/>
                      <a:gd name="T111" fmla="*/ 0 h 207"/>
                      <a:gd name="T112" fmla="*/ 0 w 98"/>
                      <a:gd name="T113" fmla="*/ 0 h 207"/>
                      <a:gd name="T114" fmla="*/ 0 w 98"/>
                      <a:gd name="T115" fmla="*/ 0 h 207"/>
                      <a:gd name="T116" fmla="*/ 0 w 98"/>
                      <a:gd name="T117" fmla="*/ 0 h 207"/>
                      <a:gd name="T118" fmla="*/ 0 w 98"/>
                      <a:gd name="T119" fmla="*/ 0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
                      <a:gd name="T181" fmla="*/ 0 h 207"/>
                      <a:gd name="T182" fmla="*/ 98 w 98"/>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 h="207">
                        <a:moveTo>
                          <a:pt x="59" y="0"/>
                        </a:moveTo>
                        <a:lnTo>
                          <a:pt x="55" y="7"/>
                        </a:lnTo>
                        <a:lnTo>
                          <a:pt x="49" y="15"/>
                        </a:lnTo>
                        <a:lnTo>
                          <a:pt x="43" y="22"/>
                        </a:lnTo>
                        <a:lnTo>
                          <a:pt x="37" y="31"/>
                        </a:lnTo>
                        <a:lnTo>
                          <a:pt x="30" y="40"/>
                        </a:lnTo>
                        <a:lnTo>
                          <a:pt x="25" y="50"/>
                        </a:lnTo>
                        <a:lnTo>
                          <a:pt x="20" y="61"/>
                        </a:lnTo>
                        <a:lnTo>
                          <a:pt x="18" y="68"/>
                        </a:lnTo>
                        <a:lnTo>
                          <a:pt x="15" y="75"/>
                        </a:lnTo>
                        <a:lnTo>
                          <a:pt x="10" y="86"/>
                        </a:lnTo>
                        <a:lnTo>
                          <a:pt x="7" y="94"/>
                        </a:lnTo>
                        <a:lnTo>
                          <a:pt x="6" y="102"/>
                        </a:lnTo>
                        <a:lnTo>
                          <a:pt x="4" y="109"/>
                        </a:lnTo>
                        <a:lnTo>
                          <a:pt x="2" y="114"/>
                        </a:lnTo>
                        <a:lnTo>
                          <a:pt x="1" y="124"/>
                        </a:lnTo>
                        <a:lnTo>
                          <a:pt x="0" y="132"/>
                        </a:lnTo>
                        <a:lnTo>
                          <a:pt x="0" y="143"/>
                        </a:lnTo>
                        <a:lnTo>
                          <a:pt x="2" y="159"/>
                        </a:lnTo>
                        <a:lnTo>
                          <a:pt x="6" y="171"/>
                        </a:lnTo>
                        <a:lnTo>
                          <a:pt x="10" y="180"/>
                        </a:lnTo>
                        <a:lnTo>
                          <a:pt x="15" y="187"/>
                        </a:lnTo>
                        <a:lnTo>
                          <a:pt x="18" y="192"/>
                        </a:lnTo>
                        <a:lnTo>
                          <a:pt x="23" y="197"/>
                        </a:lnTo>
                        <a:lnTo>
                          <a:pt x="29" y="202"/>
                        </a:lnTo>
                        <a:lnTo>
                          <a:pt x="34" y="204"/>
                        </a:lnTo>
                        <a:lnTo>
                          <a:pt x="40" y="206"/>
                        </a:lnTo>
                        <a:lnTo>
                          <a:pt x="43" y="207"/>
                        </a:lnTo>
                        <a:lnTo>
                          <a:pt x="48" y="207"/>
                        </a:lnTo>
                        <a:lnTo>
                          <a:pt x="55" y="207"/>
                        </a:lnTo>
                        <a:lnTo>
                          <a:pt x="59" y="206"/>
                        </a:lnTo>
                        <a:lnTo>
                          <a:pt x="65" y="205"/>
                        </a:lnTo>
                        <a:lnTo>
                          <a:pt x="69" y="202"/>
                        </a:lnTo>
                        <a:lnTo>
                          <a:pt x="73" y="199"/>
                        </a:lnTo>
                        <a:lnTo>
                          <a:pt x="79" y="195"/>
                        </a:lnTo>
                        <a:lnTo>
                          <a:pt x="82" y="191"/>
                        </a:lnTo>
                        <a:lnTo>
                          <a:pt x="86" y="185"/>
                        </a:lnTo>
                        <a:lnTo>
                          <a:pt x="90" y="180"/>
                        </a:lnTo>
                        <a:lnTo>
                          <a:pt x="92" y="173"/>
                        </a:lnTo>
                        <a:lnTo>
                          <a:pt x="93" y="165"/>
                        </a:lnTo>
                        <a:lnTo>
                          <a:pt x="96" y="158"/>
                        </a:lnTo>
                        <a:lnTo>
                          <a:pt x="98" y="149"/>
                        </a:lnTo>
                        <a:lnTo>
                          <a:pt x="98" y="142"/>
                        </a:lnTo>
                        <a:lnTo>
                          <a:pt x="98" y="136"/>
                        </a:lnTo>
                        <a:lnTo>
                          <a:pt x="98" y="129"/>
                        </a:lnTo>
                        <a:lnTo>
                          <a:pt x="98" y="122"/>
                        </a:lnTo>
                        <a:lnTo>
                          <a:pt x="97" y="115"/>
                        </a:lnTo>
                        <a:lnTo>
                          <a:pt x="95" y="110"/>
                        </a:lnTo>
                        <a:lnTo>
                          <a:pt x="93" y="103"/>
                        </a:lnTo>
                        <a:lnTo>
                          <a:pt x="92" y="95"/>
                        </a:lnTo>
                        <a:lnTo>
                          <a:pt x="88" y="83"/>
                        </a:lnTo>
                        <a:lnTo>
                          <a:pt x="79" y="65"/>
                        </a:lnTo>
                        <a:lnTo>
                          <a:pt x="73" y="49"/>
                        </a:lnTo>
                        <a:lnTo>
                          <a:pt x="69" y="42"/>
                        </a:lnTo>
                        <a:lnTo>
                          <a:pt x="68" y="36"/>
                        </a:lnTo>
                        <a:lnTo>
                          <a:pt x="65" y="31"/>
                        </a:lnTo>
                        <a:lnTo>
                          <a:pt x="63" y="25"/>
                        </a:lnTo>
                        <a:lnTo>
                          <a:pt x="62" y="20"/>
                        </a:lnTo>
                        <a:lnTo>
                          <a:pt x="59" y="15"/>
                        </a:lnTo>
                        <a:lnTo>
                          <a:pt x="59" y="0"/>
                        </a:lnTo>
                        <a:close/>
                      </a:path>
                    </a:pathLst>
                  </a:custGeom>
                  <a:solidFill>
                    <a:srgbClr val="2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49" name="Freeform 250"/>
                  <p:cNvSpPr>
                    <a:spLocks/>
                  </p:cNvSpPr>
                  <p:nvPr/>
                </p:nvSpPr>
                <p:spPr bwMode="auto">
                  <a:xfrm>
                    <a:off x="544" y="2634"/>
                    <a:ext cx="46" cy="53"/>
                  </a:xfrm>
                  <a:custGeom>
                    <a:avLst/>
                    <a:gdLst>
                      <a:gd name="T0" fmla="*/ 0 w 184"/>
                      <a:gd name="T1" fmla="*/ 0 h 212"/>
                      <a:gd name="T2" fmla="*/ 0 w 184"/>
                      <a:gd name="T3" fmla="*/ 0 h 212"/>
                      <a:gd name="T4" fmla="*/ 0 w 184"/>
                      <a:gd name="T5" fmla="*/ 0 h 212"/>
                      <a:gd name="T6" fmla="*/ 0 w 184"/>
                      <a:gd name="T7" fmla="*/ 0 h 212"/>
                      <a:gd name="T8" fmla="*/ 0 w 184"/>
                      <a:gd name="T9" fmla="*/ 0 h 212"/>
                      <a:gd name="T10" fmla="*/ 0 w 184"/>
                      <a:gd name="T11" fmla="*/ 0 h 212"/>
                      <a:gd name="T12" fmla="*/ 0 w 184"/>
                      <a:gd name="T13" fmla="*/ 0 h 212"/>
                      <a:gd name="T14" fmla="*/ 0 w 184"/>
                      <a:gd name="T15" fmla="*/ 0 h 212"/>
                      <a:gd name="T16" fmla="*/ 0 w 184"/>
                      <a:gd name="T17" fmla="*/ 0 h 212"/>
                      <a:gd name="T18" fmla="*/ 0 w 184"/>
                      <a:gd name="T19" fmla="*/ 0 h 212"/>
                      <a:gd name="T20" fmla="*/ 0 w 184"/>
                      <a:gd name="T21" fmla="*/ 0 h 212"/>
                      <a:gd name="T22" fmla="*/ 0 w 184"/>
                      <a:gd name="T23" fmla="*/ 0 h 212"/>
                      <a:gd name="T24" fmla="*/ 0 w 184"/>
                      <a:gd name="T25" fmla="*/ 0 h 212"/>
                      <a:gd name="T26" fmla="*/ 0 w 184"/>
                      <a:gd name="T27" fmla="*/ 0 h 212"/>
                      <a:gd name="T28" fmla="*/ 0 w 184"/>
                      <a:gd name="T29" fmla="*/ 0 h 212"/>
                      <a:gd name="T30" fmla="*/ 0 w 184"/>
                      <a:gd name="T31" fmla="*/ 0 h 212"/>
                      <a:gd name="T32" fmla="*/ 0 w 184"/>
                      <a:gd name="T33" fmla="*/ 0 h 212"/>
                      <a:gd name="T34" fmla="*/ 0 w 184"/>
                      <a:gd name="T35" fmla="*/ 0 h 212"/>
                      <a:gd name="T36" fmla="*/ 0 w 184"/>
                      <a:gd name="T37" fmla="*/ 0 h 212"/>
                      <a:gd name="T38" fmla="*/ 0 w 184"/>
                      <a:gd name="T39" fmla="*/ 0 h 212"/>
                      <a:gd name="T40" fmla="*/ 0 w 184"/>
                      <a:gd name="T41" fmla="*/ 0 h 212"/>
                      <a:gd name="T42" fmla="*/ 0 w 184"/>
                      <a:gd name="T43" fmla="*/ 0 h 212"/>
                      <a:gd name="T44" fmla="*/ 0 w 184"/>
                      <a:gd name="T45" fmla="*/ 0 h 212"/>
                      <a:gd name="T46" fmla="*/ 0 w 184"/>
                      <a:gd name="T47" fmla="*/ 0 h 212"/>
                      <a:gd name="T48" fmla="*/ 0 w 184"/>
                      <a:gd name="T49" fmla="*/ 0 h 212"/>
                      <a:gd name="T50" fmla="*/ 0 w 184"/>
                      <a:gd name="T51" fmla="*/ 0 h 212"/>
                      <a:gd name="T52" fmla="*/ 0 w 184"/>
                      <a:gd name="T53" fmla="*/ 0 h 212"/>
                      <a:gd name="T54" fmla="*/ 0 w 184"/>
                      <a:gd name="T55" fmla="*/ 0 h 212"/>
                      <a:gd name="T56" fmla="*/ 0 w 184"/>
                      <a:gd name="T57" fmla="*/ 0 h 212"/>
                      <a:gd name="T58" fmla="*/ 0 w 184"/>
                      <a:gd name="T59" fmla="*/ 0 h 212"/>
                      <a:gd name="T60" fmla="*/ 0 w 184"/>
                      <a:gd name="T61" fmla="*/ 0 h 212"/>
                      <a:gd name="T62" fmla="*/ 0 w 184"/>
                      <a:gd name="T63" fmla="*/ 0 h 212"/>
                      <a:gd name="T64" fmla="*/ 0 w 184"/>
                      <a:gd name="T65" fmla="*/ 0 h 212"/>
                      <a:gd name="T66" fmla="*/ 0 w 184"/>
                      <a:gd name="T67" fmla="*/ 0 h 212"/>
                      <a:gd name="T68" fmla="*/ 0 w 184"/>
                      <a:gd name="T69" fmla="*/ 0 h 212"/>
                      <a:gd name="T70" fmla="*/ 0 w 184"/>
                      <a:gd name="T71" fmla="*/ 0 h 212"/>
                      <a:gd name="T72" fmla="*/ 0 w 184"/>
                      <a:gd name="T73" fmla="*/ 0 h 212"/>
                      <a:gd name="T74" fmla="*/ 0 w 184"/>
                      <a:gd name="T75" fmla="*/ 0 h 212"/>
                      <a:gd name="T76" fmla="*/ 0 w 184"/>
                      <a:gd name="T77" fmla="*/ 0 h 212"/>
                      <a:gd name="T78" fmla="*/ 0 w 184"/>
                      <a:gd name="T79" fmla="*/ 0 h 212"/>
                      <a:gd name="T80" fmla="*/ 0 w 184"/>
                      <a:gd name="T81" fmla="*/ 0 h 212"/>
                      <a:gd name="T82" fmla="*/ 0 w 184"/>
                      <a:gd name="T83" fmla="*/ 0 h 212"/>
                      <a:gd name="T84" fmla="*/ 0 w 184"/>
                      <a:gd name="T85" fmla="*/ 0 h 212"/>
                      <a:gd name="T86" fmla="*/ 0 w 184"/>
                      <a:gd name="T87" fmla="*/ 0 h 212"/>
                      <a:gd name="T88" fmla="*/ 0 w 184"/>
                      <a:gd name="T89" fmla="*/ 0 h 212"/>
                      <a:gd name="T90" fmla="*/ 0 w 184"/>
                      <a:gd name="T91" fmla="*/ 0 h 212"/>
                      <a:gd name="T92" fmla="*/ 0 w 184"/>
                      <a:gd name="T93" fmla="*/ 0 h 212"/>
                      <a:gd name="T94" fmla="*/ 0 w 184"/>
                      <a:gd name="T95" fmla="*/ 0 h 212"/>
                      <a:gd name="T96" fmla="*/ 0 w 184"/>
                      <a:gd name="T97" fmla="*/ 0 h 212"/>
                      <a:gd name="T98" fmla="*/ 0 w 184"/>
                      <a:gd name="T99" fmla="*/ 0 h 212"/>
                      <a:gd name="T100" fmla="*/ 0 w 184"/>
                      <a:gd name="T101" fmla="*/ 0 h 212"/>
                      <a:gd name="T102" fmla="*/ 0 w 184"/>
                      <a:gd name="T103" fmla="*/ 0 h 212"/>
                      <a:gd name="T104" fmla="*/ 0 w 184"/>
                      <a:gd name="T105" fmla="*/ 0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212"/>
                      <a:gd name="T161" fmla="*/ 184 w 184"/>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212">
                        <a:moveTo>
                          <a:pt x="184" y="0"/>
                        </a:moveTo>
                        <a:lnTo>
                          <a:pt x="152" y="1"/>
                        </a:lnTo>
                        <a:lnTo>
                          <a:pt x="137" y="4"/>
                        </a:lnTo>
                        <a:lnTo>
                          <a:pt x="118" y="9"/>
                        </a:lnTo>
                        <a:lnTo>
                          <a:pt x="102" y="14"/>
                        </a:lnTo>
                        <a:lnTo>
                          <a:pt x="87" y="21"/>
                        </a:lnTo>
                        <a:lnTo>
                          <a:pt x="73" y="29"/>
                        </a:lnTo>
                        <a:lnTo>
                          <a:pt x="59" y="40"/>
                        </a:lnTo>
                        <a:lnTo>
                          <a:pt x="54" y="45"/>
                        </a:lnTo>
                        <a:lnTo>
                          <a:pt x="46" y="54"/>
                        </a:lnTo>
                        <a:lnTo>
                          <a:pt x="36" y="63"/>
                        </a:lnTo>
                        <a:lnTo>
                          <a:pt x="28" y="74"/>
                        </a:lnTo>
                        <a:lnTo>
                          <a:pt x="23" y="82"/>
                        </a:lnTo>
                        <a:lnTo>
                          <a:pt x="15" y="95"/>
                        </a:lnTo>
                        <a:lnTo>
                          <a:pt x="11" y="103"/>
                        </a:lnTo>
                        <a:lnTo>
                          <a:pt x="7" y="116"/>
                        </a:lnTo>
                        <a:lnTo>
                          <a:pt x="3" y="130"/>
                        </a:lnTo>
                        <a:lnTo>
                          <a:pt x="0" y="142"/>
                        </a:lnTo>
                        <a:lnTo>
                          <a:pt x="0" y="150"/>
                        </a:lnTo>
                        <a:lnTo>
                          <a:pt x="0" y="161"/>
                        </a:lnTo>
                        <a:lnTo>
                          <a:pt x="3" y="173"/>
                        </a:lnTo>
                        <a:lnTo>
                          <a:pt x="7" y="181"/>
                        </a:lnTo>
                        <a:lnTo>
                          <a:pt x="11" y="188"/>
                        </a:lnTo>
                        <a:lnTo>
                          <a:pt x="17" y="194"/>
                        </a:lnTo>
                        <a:lnTo>
                          <a:pt x="24" y="200"/>
                        </a:lnTo>
                        <a:lnTo>
                          <a:pt x="34" y="205"/>
                        </a:lnTo>
                        <a:lnTo>
                          <a:pt x="43" y="208"/>
                        </a:lnTo>
                        <a:lnTo>
                          <a:pt x="56" y="211"/>
                        </a:lnTo>
                        <a:lnTo>
                          <a:pt x="65" y="212"/>
                        </a:lnTo>
                        <a:lnTo>
                          <a:pt x="73" y="212"/>
                        </a:lnTo>
                        <a:lnTo>
                          <a:pt x="84" y="208"/>
                        </a:lnTo>
                        <a:lnTo>
                          <a:pt x="93" y="205"/>
                        </a:lnTo>
                        <a:lnTo>
                          <a:pt x="98" y="201"/>
                        </a:lnTo>
                        <a:lnTo>
                          <a:pt x="106" y="197"/>
                        </a:lnTo>
                        <a:lnTo>
                          <a:pt x="113" y="190"/>
                        </a:lnTo>
                        <a:lnTo>
                          <a:pt x="124" y="177"/>
                        </a:lnTo>
                        <a:lnTo>
                          <a:pt x="126" y="164"/>
                        </a:lnTo>
                        <a:lnTo>
                          <a:pt x="128" y="152"/>
                        </a:lnTo>
                        <a:lnTo>
                          <a:pt x="128" y="143"/>
                        </a:lnTo>
                        <a:lnTo>
                          <a:pt x="126" y="129"/>
                        </a:lnTo>
                        <a:lnTo>
                          <a:pt x="124" y="113"/>
                        </a:lnTo>
                        <a:lnTo>
                          <a:pt x="124" y="95"/>
                        </a:lnTo>
                        <a:lnTo>
                          <a:pt x="124" y="81"/>
                        </a:lnTo>
                        <a:lnTo>
                          <a:pt x="124" y="64"/>
                        </a:lnTo>
                        <a:lnTo>
                          <a:pt x="124" y="56"/>
                        </a:lnTo>
                        <a:lnTo>
                          <a:pt x="128" y="45"/>
                        </a:lnTo>
                        <a:lnTo>
                          <a:pt x="133" y="37"/>
                        </a:lnTo>
                        <a:lnTo>
                          <a:pt x="139" y="29"/>
                        </a:lnTo>
                        <a:lnTo>
                          <a:pt x="150" y="21"/>
                        </a:lnTo>
                        <a:lnTo>
                          <a:pt x="157" y="16"/>
                        </a:lnTo>
                        <a:lnTo>
                          <a:pt x="162" y="10"/>
                        </a:lnTo>
                        <a:lnTo>
                          <a:pt x="168" y="7"/>
                        </a:lnTo>
                        <a:lnTo>
                          <a:pt x="184" y="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0" name="Freeform 251"/>
                  <p:cNvSpPr>
                    <a:spLocks/>
                  </p:cNvSpPr>
                  <p:nvPr/>
                </p:nvSpPr>
                <p:spPr bwMode="auto">
                  <a:xfrm>
                    <a:off x="650" y="2658"/>
                    <a:ext cx="33" cy="68"/>
                  </a:xfrm>
                  <a:custGeom>
                    <a:avLst/>
                    <a:gdLst>
                      <a:gd name="T0" fmla="*/ 0 w 132"/>
                      <a:gd name="T1" fmla="*/ 0 h 274"/>
                      <a:gd name="T2" fmla="*/ 0 w 132"/>
                      <a:gd name="T3" fmla="*/ 0 h 274"/>
                      <a:gd name="T4" fmla="*/ 0 w 132"/>
                      <a:gd name="T5" fmla="*/ 0 h 274"/>
                      <a:gd name="T6" fmla="*/ 0 w 132"/>
                      <a:gd name="T7" fmla="*/ 0 h 274"/>
                      <a:gd name="T8" fmla="*/ 0 w 132"/>
                      <a:gd name="T9" fmla="*/ 0 h 274"/>
                      <a:gd name="T10" fmla="*/ 0 w 132"/>
                      <a:gd name="T11" fmla="*/ 0 h 274"/>
                      <a:gd name="T12" fmla="*/ 0 w 132"/>
                      <a:gd name="T13" fmla="*/ 0 h 274"/>
                      <a:gd name="T14" fmla="*/ 0 w 132"/>
                      <a:gd name="T15" fmla="*/ 0 h 274"/>
                      <a:gd name="T16" fmla="*/ 0 w 132"/>
                      <a:gd name="T17" fmla="*/ 0 h 274"/>
                      <a:gd name="T18" fmla="*/ 0 w 132"/>
                      <a:gd name="T19" fmla="*/ 0 h 274"/>
                      <a:gd name="T20" fmla="*/ 0 w 132"/>
                      <a:gd name="T21" fmla="*/ 0 h 274"/>
                      <a:gd name="T22" fmla="*/ 0 w 132"/>
                      <a:gd name="T23" fmla="*/ 0 h 274"/>
                      <a:gd name="T24" fmla="*/ 0 w 132"/>
                      <a:gd name="T25" fmla="*/ 0 h 274"/>
                      <a:gd name="T26" fmla="*/ 0 w 132"/>
                      <a:gd name="T27" fmla="*/ 0 h 274"/>
                      <a:gd name="T28" fmla="*/ 0 w 132"/>
                      <a:gd name="T29" fmla="*/ 0 h 274"/>
                      <a:gd name="T30" fmla="*/ 0 w 132"/>
                      <a:gd name="T31" fmla="*/ 0 h 274"/>
                      <a:gd name="T32" fmla="*/ 0 w 132"/>
                      <a:gd name="T33" fmla="*/ 0 h 274"/>
                      <a:gd name="T34" fmla="*/ 0 w 132"/>
                      <a:gd name="T35" fmla="*/ 0 h 274"/>
                      <a:gd name="T36" fmla="*/ 0 w 132"/>
                      <a:gd name="T37" fmla="*/ 0 h 274"/>
                      <a:gd name="T38" fmla="*/ 0 w 132"/>
                      <a:gd name="T39" fmla="*/ 0 h 274"/>
                      <a:gd name="T40" fmla="*/ 0 w 132"/>
                      <a:gd name="T41" fmla="*/ 0 h 274"/>
                      <a:gd name="T42" fmla="*/ 0 w 132"/>
                      <a:gd name="T43" fmla="*/ 0 h 274"/>
                      <a:gd name="T44" fmla="*/ 0 w 132"/>
                      <a:gd name="T45" fmla="*/ 0 h 274"/>
                      <a:gd name="T46" fmla="*/ 0 w 132"/>
                      <a:gd name="T47" fmla="*/ 0 h 274"/>
                      <a:gd name="T48" fmla="*/ 0 w 132"/>
                      <a:gd name="T49" fmla="*/ 0 h 274"/>
                      <a:gd name="T50" fmla="*/ 0 w 132"/>
                      <a:gd name="T51" fmla="*/ 0 h 274"/>
                      <a:gd name="T52" fmla="*/ 0 w 132"/>
                      <a:gd name="T53" fmla="*/ 0 h 274"/>
                      <a:gd name="T54" fmla="*/ 0 w 132"/>
                      <a:gd name="T55" fmla="*/ 0 h 274"/>
                      <a:gd name="T56" fmla="*/ 0 w 132"/>
                      <a:gd name="T57" fmla="*/ 0 h 274"/>
                      <a:gd name="T58" fmla="*/ 0 w 132"/>
                      <a:gd name="T59" fmla="*/ 0 h 274"/>
                      <a:gd name="T60" fmla="*/ 0 w 132"/>
                      <a:gd name="T61" fmla="*/ 0 h 274"/>
                      <a:gd name="T62" fmla="*/ 0 w 132"/>
                      <a:gd name="T63" fmla="*/ 0 h 274"/>
                      <a:gd name="T64" fmla="*/ 0 w 132"/>
                      <a:gd name="T65" fmla="*/ 0 h 274"/>
                      <a:gd name="T66" fmla="*/ 0 w 132"/>
                      <a:gd name="T67" fmla="*/ 0 h 274"/>
                      <a:gd name="T68" fmla="*/ 0 w 132"/>
                      <a:gd name="T69" fmla="*/ 0 h 274"/>
                      <a:gd name="T70" fmla="*/ 0 w 132"/>
                      <a:gd name="T71" fmla="*/ 0 h 274"/>
                      <a:gd name="T72" fmla="*/ 0 w 132"/>
                      <a:gd name="T73" fmla="*/ 0 h 274"/>
                      <a:gd name="T74" fmla="*/ 0 w 132"/>
                      <a:gd name="T75" fmla="*/ 0 h 274"/>
                      <a:gd name="T76" fmla="*/ 0 w 132"/>
                      <a:gd name="T77" fmla="*/ 0 h 274"/>
                      <a:gd name="T78" fmla="*/ 0 w 132"/>
                      <a:gd name="T79" fmla="*/ 0 h 274"/>
                      <a:gd name="T80" fmla="*/ 0 w 132"/>
                      <a:gd name="T81" fmla="*/ 0 h 274"/>
                      <a:gd name="T82" fmla="*/ 0 w 132"/>
                      <a:gd name="T83" fmla="*/ 0 h 274"/>
                      <a:gd name="T84" fmla="*/ 0 w 132"/>
                      <a:gd name="T85" fmla="*/ 0 h 274"/>
                      <a:gd name="T86" fmla="*/ 0 w 132"/>
                      <a:gd name="T87" fmla="*/ 0 h 274"/>
                      <a:gd name="T88" fmla="*/ 0 w 132"/>
                      <a:gd name="T89" fmla="*/ 0 h 274"/>
                      <a:gd name="T90" fmla="*/ 0 w 132"/>
                      <a:gd name="T91" fmla="*/ 0 h 274"/>
                      <a:gd name="T92" fmla="*/ 0 w 132"/>
                      <a:gd name="T93" fmla="*/ 0 h 274"/>
                      <a:gd name="T94" fmla="*/ 0 w 132"/>
                      <a:gd name="T95" fmla="*/ 0 h 274"/>
                      <a:gd name="T96" fmla="*/ 0 w 132"/>
                      <a:gd name="T97" fmla="*/ 0 h 274"/>
                      <a:gd name="T98" fmla="*/ 0 w 132"/>
                      <a:gd name="T99" fmla="*/ 0 h 274"/>
                      <a:gd name="T100" fmla="*/ 0 w 132"/>
                      <a:gd name="T101" fmla="*/ 0 h 274"/>
                      <a:gd name="T102" fmla="*/ 0 w 132"/>
                      <a:gd name="T103" fmla="*/ 0 h 274"/>
                      <a:gd name="T104" fmla="*/ 0 w 132"/>
                      <a:gd name="T105" fmla="*/ 0 h 274"/>
                      <a:gd name="T106" fmla="*/ 0 w 132"/>
                      <a:gd name="T107" fmla="*/ 0 h 274"/>
                      <a:gd name="T108" fmla="*/ 0 w 132"/>
                      <a:gd name="T109" fmla="*/ 0 h 274"/>
                      <a:gd name="T110" fmla="*/ 0 w 132"/>
                      <a:gd name="T111" fmla="*/ 0 h 274"/>
                      <a:gd name="T112" fmla="*/ 0 w 132"/>
                      <a:gd name="T113" fmla="*/ 0 h 274"/>
                      <a:gd name="T114" fmla="*/ 0 w 132"/>
                      <a:gd name="T115" fmla="*/ 0 h 274"/>
                      <a:gd name="T116" fmla="*/ 0 w 132"/>
                      <a:gd name="T117" fmla="*/ 0 h 274"/>
                      <a:gd name="T118" fmla="*/ 0 w 132"/>
                      <a:gd name="T119" fmla="*/ 0 h 2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
                      <a:gd name="T181" fmla="*/ 0 h 274"/>
                      <a:gd name="T182" fmla="*/ 132 w 132"/>
                      <a:gd name="T183" fmla="*/ 274 h 2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 h="274">
                        <a:moveTo>
                          <a:pt x="51" y="0"/>
                        </a:moveTo>
                        <a:lnTo>
                          <a:pt x="59" y="9"/>
                        </a:lnTo>
                        <a:lnTo>
                          <a:pt x="66" y="19"/>
                        </a:lnTo>
                        <a:lnTo>
                          <a:pt x="73" y="29"/>
                        </a:lnTo>
                        <a:lnTo>
                          <a:pt x="82" y="41"/>
                        </a:lnTo>
                        <a:lnTo>
                          <a:pt x="89" y="52"/>
                        </a:lnTo>
                        <a:lnTo>
                          <a:pt x="98" y="66"/>
                        </a:lnTo>
                        <a:lnTo>
                          <a:pt x="104" y="79"/>
                        </a:lnTo>
                        <a:lnTo>
                          <a:pt x="108" y="89"/>
                        </a:lnTo>
                        <a:lnTo>
                          <a:pt x="112" y="99"/>
                        </a:lnTo>
                        <a:lnTo>
                          <a:pt x="116" y="112"/>
                        </a:lnTo>
                        <a:lnTo>
                          <a:pt x="121" y="124"/>
                        </a:lnTo>
                        <a:lnTo>
                          <a:pt x="125" y="134"/>
                        </a:lnTo>
                        <a:lnTo>
                          <a:pt x="126" y="144"/>
                        </a:lnTo>
                        <a:lnTo>
                          <a:pt x="128" y="149"/>
                        </a:lnTo>
                        <a:lnTo>
                          <a:pt x="130" y="163"/>
                        </a:lnTo>
                        <a:lnTo>
                          <a:pt x="132" y="174"/>
                        </a:lnTo>
                        <a:lnTo>
                          <a:pt x="132" y="189"/>
                        </a:lnTo>
                        <a:lnTo>
                          <a:pt x="128" y="209"/>
                        </a:lnTo>
                        <a:lnTo>
                          <a:pt x="123" y="224"/>
                        </a:lnTo>
                        <a:lnTo>
                          <a:pt x="116" y="237"/>
                        </a:lnTo>
                        <a:lnTo>
                          <a:pt x="112" y="247"/>
                        </a:lnTo>
                        <a:lnTo>
                          <a:pt x="107" y="252"/>
                        </a:lnTo>
                        <a:lnTo>
                          <a:pt x="99" y="260"/>
                        </a:lnTo>
                        <a:lnTo>
                          <a:pt x="93" y="265"/>
                        </a:lnTo>
                        <a:lnTo>
                          <a:pt x="86" y="269"/>
                        </a:lnTo>
                        <a:lnTo>
                          <a:pt x="79" y="272"/>
                        </a:lnTo>
                        <a:lnTo>
                          <a:pt x="73" y="274"/>
                        </a:lnTo>
                        <a:lnTo>
                          <a:pt x="66" y="274"/>
                        </a:lnTo>
                        <a:lnTo>
                          <a:pt x="59" y="274"/>
                        </a:lnTo>
                        <a:lnTo>
                          <a:pt x="51" y="272"/>
                        </a:lnTo>
                        <a:lnTo>
                          <a:pt x="46" y="270"/>
                        </a:lnTo>
                        <a:lnTo>
                          <a:pt x="39" y="265"/>
                        </a:lnTo>
                        <a:lnTo>
                          <a:pt x="33" y="261"/>
                        </a:lnTo>
                        <a:lnTo>
                          <a:pt x="27" y="256"/>
                        </a:lnTo>
                        <a:lnTo>
                          <a:pt x="22" y="251"/>
                        </a:lnTo>
                        <a:lnTo>
                          <a:pt x="17" y="243"/>
                        </a:lnTo>
                        <a:lnTo>
                          <a:pt x="12" y="236"/>
                        </a:lnTo>
                        <a:lnTo>
                          <a:pt x="9" y="228"/>
                        </a:lnTo>
                        <a:lnTo>
                          <a:pt x="6" y="219"/>
                        </a:lnTo>
                        <a:lnTo>
                          <a:pt x="4" y="208"/>
                        </a:lnTo>
                        <a:lnTo>
                          <a:pt x="2" y="197"/>
                        </a:lnTo>
                        <a:lnTo>
                          <a:pt x="0" y="188"/>
                        </a:lnTo>
                        <a:lnTo>
                          <a:pt x="0" y="179"/>
                        </a:lnTo>
                        <a:lnTo>
                          <a:pt x="0" y="169"/>
                        </a:lnTo>
                        <a:lnTo>
                          <a:pt x="0" y="161"/>
                        </a:lnTo>
                        <a:lnTo>
                          <a:pt x="3" y="152"/>
                        </a:lnTo>
                        <a:lnTo>
                          <a:pt x="4" y="145"/>
                        </a:lnTo>
                        <a:lnTo>
                          <a:pt x="7" y="137"/>
                        </a:lnTo>
                        <a:lnTo>
                          <a:pt x="9" y="125"/>
                        </a:lnTo>
                        <a:lnTo>
                          <a:pt x="15" y="110"/>
                        </a:lnTo>
                        <a:lnTo>
                          <a:pt x="25" y="85"/>
                        </a:lnTo>
                        <a:lnTo>
                          <a:pt x="33" y="65"/>
                        </a:lnTo>
                        <a:lnTo>
                          <a:pt x="39" y="55"/>
                        </a:lnTo>
                        <a:lnTo>
                          <a:pt x="43" y="48"/>
                        </a:lnTo>
                        <a:lnTo>
                          <a:pt x="46" y="41"/>
                        </a:lnTo>
                        <a:lnTo>
                          <a:pt x="47" y="32"/>
                        </a:lnTo>
                        <a:lnTo>
                          <a:pt x="50" y="25"/>
                        </a:lnTo>
                        <a:lnTo>
                          <a:pt x="51" y="18"/>
                        </a:lnTo>
                        <a:lnTo>
                          <a:pt x="51"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51" name="Freeform 252"/>
                  <p:cNvSpPr>
                    <a:spLocks/>
                  </p:cNvSpPr>
                  <p:nvPr/>
                </p:nvSpPr>
                <p:spPr bwMode="auto">
                  <a:xfrm>
                    <a:off x="710" y="2603"/>
                    <a:ext cx="62" cy="40"/>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w 246"/>
                      <a:gd name="T89" fmla="*/ 0 h 159"/>
                      <a:gd name="T90" fmla="*/ 0 w 246"/>
                      <a:gd name="T91" fmla="*/ 0 h 159"/>
                      <a:gd name="T92" fmla="*/ 0 w 246"/>
                      <a:gd name="T93" fmla="*/ 0 h 159"/>
                      <a:gd name="T94" fmla="*/ 0 w 246"/>
                      <a:gd name="T95" fmla="*/ 0 h 159"/>
                      <a:gd name="T96" fmla="*/ 0 w 246"/>
                      <a:gd name="T97" fmla="*/ 0 h 159"/>
                      <a:gd name="T98" fmla="*/ 0 w 246"/>
                      <a:gd name="T99" fmla="*/ 0 h 159"/>
                      <a:gd name="T100" fmla="*/ 0 w 246"/>
                      <a:gd name="T101" fmla="*/ 0 h 159"/>
                      <a:gd name="T102" fmla="*/ 0 w 246"/>
                      <a:gd name="T103" fmla="*/ 0 h 1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159"/>
                      <a:gd name="T158" fmla="*/ 246 w 246"/>
                      <a:gd name="T159" fmla="*/ 159 h 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159">
                        <a:moveTo>
                          <a:pt x="37" y="60"/>
                        </a:moveTo>
                        <a:lnTo>
                          <a:pt x="32" y="58"/>
                        </a:lnTo>
                        <a:lnTo>
                          <a:pt x="29" y="58"/>
                        </a:lnTo>
                        <a:lnTo>
                          <a:pt x="21" y="57"/>
                        </a:lnTo>
                        <a:lnTo>
                          <a:pt x="12" y="56"/>
                        </a:lnTo>
                        <a:lnTo>
                          <a:pt x="0" y="57"/>
                        </a:lnTo>
                        <a:lnTo>
                          <a:pt x="25" y="41"/>
                        </a:lnTo>
                        <a:lnTo>
                          <a:pt x="42" y="30"/>
                        </a:lnTo>
                        <a:lnTo>
                          <a:pt x="59" y="21"/>
                        </a:lnTo>
                        <a:lnTo>
                          <a:pt x="79" y="13"/>
                        </a:lnTo>
                        <a:lnTo>
                          <a:pt x="100" y="6"/>
                        </a:lnTo>
                        <a:lnTo>
                          <a:pt x="117" y="2"/>
                        </a:lnTo>
                        <a:lnTo>
                          <a:pt x="139" y="0"/>
                        </a:lnTo>
                        <a:lnTo>
                          <a:pt x="154" y="0"/>
                        </a:lnTo>
                        <a:lnTo>
                          <a:pt x="172" y="5"/>
                        </a:lnTo>
                        <a:lnTo>
                          <a:pt x="187" y="10"/>
                        </a:lnTo>
                        <a:lnTo>
                          <a:pt x="201" y="19"/>
                        </a:lnTo>
                        <a:lnTo>
                          <a:pt x="210" y="26"/>
                        </a:lnTo>
                        <a:lnTo>
                          <a:pt x="222" y="37"/>
                        </a:lnTo>
                        <a:lnTo>
                          <a:pt x="229" y="50"/>
                        </a:lnTo>
                        <a:lnTo>
                          <a:pt x="235" y="61"/>
                        </a:lnTo>
                        <a:lnTo>
                          <a:pt x="240" y="74"/>
                        </a:lnTo>
                        <a:lnTo>
                          <a:pt x="244" y="87"/>
                        </a:lnTo>
                        <a:lnTo>
                          <a:pt x="246" y="99"/>
                        </a:lnTo>
                        <a:lnTo>
                          <a:pt x="246" y="110"/>
                        </a:lnTo>
                        <a:lnTo>
                          <a:pt x="243" y="123"/>
                        </a:lnTo>
                        <a:lnTo>
                          <a:pt x="240" y="132"/>
                        </a:lnTo>
                        <a:lnTo>
                          <a:pt x="237" y="138"/>
                        </a:lnTo>
                        <a:lnTo>
                          <a:pt x="231" y="144"/>
                        </a:lnTo>
                        <a:lnTo>
                          <a:pt x="226" y="149"/>
                        </a:lnTo>
                        <a:lnTo>
                          <a:pt x="217" y="153"/>
                        </a:lnTo>
                        <a:lnTo>
                          <a:pt x="208" y="157"/>
                        </a:lnTo>
                        <a:lnTo>
                          <a:pt x="201" y="158"/>
                        </a:lnTo>
                        <a:lnTo>
                          <a:pt x="192" y="159"/>
                        </a:lnTo>
                        <a:lnTo>
                          <a:pt x="182" y="159"/>
                        </a:lnTo>
                        <a:lnTo>
                          <a:pt x="172" y="158"/>
                        </a:lnTo>
                        <a:lnTo>
                          <a:pt x="162" y="158"/>
                        </a:lnTo>
                        <a:lnTo>
                          <a:pt x="154" y="157"/>
                        </a:lnTo>
                        <a:lnTo>
                          <a:pt x="145" y="152"/>
                        </a:lnTo>
                        <a:lnTo>
                          <a:pt x="135" y="149"/>
                        </a:lnTo>
                        <a:lnTo>
                          <a:pt x="126" y="139"/>
                        </a:lnTo>
                        <a:lnTo>
                          <a:pt x="118" y="131"/>
                        </a:lnTo>
                        <a:lnTo>
                          <a:pt x="111" y="118"/>
                        </a:lnTo>
                        <a:lnTo>
                          <a:pt x="103" y="108"/>
                        </a:lnTo>
                        <a:lnTo>
                          <a:pt x="93" y="96"/>
                        </a:lnTo>
                        <a:lnTo>
                          <a:pt x="86" y="88"/>
                        </a:lnTo>
                        <a:lnTo>
                          <a:pt x="77" y="76"/>
                        </a:lnTo>
                        <a:lnTo>
                          <a:pt x="69" y="68"/>
                        </a:lnTo>
                        <a:lnTo>
                          <a:pt x="59" y="64"/>
                        </a:lnTo>
                        <a:lnTo>
                          <a:pt x="49" y="61"/>
                        </a:lnTo>
                        <a:lnTo>
                          <a:pt x="42" y="61"/>
                        </a:lnTo>
                        <a:lnTo>
                          <a:pt x="37" y="6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85031" name="Rectangle 19"/>
          <p:cNvSpPr>
            <a:spLocks noChangeArrowheads="1"/>
          </p:cNvSpPr>
          <p:nvPr/>
        </p:nvSpPr>
        <p:spPr bwMode="auto">
          <a:xfrm>
            <a:off x="2105025" y="1470025"/>
            <a:ext cx="1552575" cy="1200150"/>
          </a:xfrm>
          <a:prstGeom prst="rect">
            <a:avLst/>
          </a:prstGeom>
          <a:solidFill>
            <a:srgbClr val="ECF1F5"/>
          </a:solidFill>
          <a:ln w="12699">
            <a:solidFill>
              <a:srgbClr val="0000CC"/>
            </a:solidFill>
            <a:miter lim="800000"/>
            <a:headEnd/>
            <a:tailEnd/>
          </a:ln>
        </p:spPr>
        <p:txBody>
          <a:bodyPr lIns="90488" tIns="44450" rIns="90488" bIns="44450">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b="1">
                <a:solidFill>
                  <a:srgbClr val="0000CC"/>
                </a:solidFill>
              </a:rPr>
              <a:t>Joint costs</a:t>
            </a:r>
          </a:p>
          <a:p>
            <a:pPr algn="ctr" eaLnBrk="1" hangingPunct="1"/>
            <a:r>
              <a:rPr lang="en-US" altLang="en-US"/>
              <a:t>are incurred </a:t>
            </a:r>
          </a:p>
          <a:p>
            <a:pPr algn="ctr" eaLnBrk="1" hangingPunct="1"/>
            <a:r>
              <a:rPr lang="en-US" altLang="en-US"/>
              <a:t>up to the </a:t>
            </a:r>
          </a:p>
          <a:p>
            <a:pPr algn="ctr" eaLnBrk="1" hangingPunct="1"/>
            <a:r>
              <a:rPr lang="en-US" altLang="en-US"/>
              <a:t>split-off point</a:t>
            </a:r>
          </a:p>
        </p:txBody>
      </p:sp>
    </p:spTree>
  </p:cSld>
  <p:clrMapOvr>
    <a:masterClrMapping/>
  </p:clrMapOvr>
  <p:transition>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p:spPr>
        <p:txBody>
          <a:bodyPr lIns="90488" tIns="44450" rIns="90488" bIns="44450"/>
          <a:lstStyle/>
          <a:p>
            <a:r>
              <a:rPr lang="en-US" altLang="en-US" smtClean="0"/>
              <a:t>The Pitfalls of Allocation</a:t>
            </a:r>
          </a:p>
        </p:txBody>
      </p:sp>
      <p:grpSp>
        <p:nvGrpSpPr>
          <p:cNvPr id="86019" name="Group 3"/>
          <p:cNvGrpSpPr>
            <a:grpSpLocks/>
          </p:cNvGrpSpPr>
          <p:nvPr/>
        </p:nvGrpSpPr>
        <p:grpSpPr bwMode="auto">
          <a:xfrm>
            <a:off x="685800" y="1885950"/>
            <a:ext cx="3138488" cy="4343400"/>
            <a:chOff x="278" y="970"/>
            <a:chExt cx="2265" cy="3330"/>
          </a:xfrm>
        </p:grpSpPr>
        <p:grpSp>
          <p:nvGrpSpPr>
            <p:cNvPr id="86022" name="Group 4"/>
            <p:cNvGrpSpPr>
              <a:grpSpLocks/>
            </p:cNvGrpSpPr>
            <p:nvPr/>
          </p:nvGrpSpPr>
          <p:grpSpPr bwMode="auto">
            <a:xfrm>
              <a:off x="947" y="1403"/>
              <a:ext cx="896" cy="2897"/>
              <a:chOff x="947" y="1403"/>
              <a:chExt cx="896" cy="2897"/>
            </a:xfrm>
          </p:grpSpPr>
          <p:grpSp>
            <p:nvGrpSpPr>
              <p:cNvPr id="86060" name="Group 5"/>
              <p:cNvGrpSpPr>
                <a:grpSpLocks/>
              </p:cNvGrpSpPr>
              <p:nvPr/>
            </p:nvGrpSpPr>
            <p:grpSpPr bwMode="auto">
              <a:xfrm>
                <a:off x="1303" y="1884"/>
                <a:ext cx="364" cy="571"/>
                <a:chOff x="1303" y="1884"/>
                <a:chExt cx="364" cy="571"/>
              </a:xfrm>
            </p:grpSpPr>
            <p:sp>
              <p:nvSpPr>
                <p:cNvPr id="86079" name="Freeform 6"/>
                <p:cNvSpPr>
                  <a:spLocks/>
                </p:cNvSpPr>
                <p:nvPr/>
              </p:nvSpPr>
              <p:spPr bwMode="auto">
                <a:xfrm>
                  <a:off x="1303" y="2261"/>
                  <a:ext cx="205" cy="194"/>
                </a:xfrm>
                <a:custGeom>
                  <a:avLst/>
                  <a:gdLst>
                    <a:gd name="T0" fmla="*/ 1 w 410"/>
                    <a:gd name="T1" fmla="*/ 1 h 388"/>
                    <a:gd name="T2" fmla="*/ 1 w 410"/>
                    <a:gd name="T3" fmla="*/ 1 h 388"/>
                    <a:gd name="T4" fmla="*/ 1 w 410"/>
                    <a:gd name="T5" fmla="*/ 1 h 388"/>
                    <a:gd name="T6" fmla="*/ 1 w 410"/>
                    <a:gd name="T7" fmla="*/ 1 h 388"/>
                    <a:gd name="T8" fmla="*/ 0 w 410"/>
                    <a:gd name="T9" fmla="*/ 1 h 388"/>
                    <a:gd name="T10" fmla="*/ 1 w 410"/>
                    <a:gd name="T11" fmla="*/ 0 h 388"/>
                    <a:gd name="T12" fmla="*/ 1 w 410"/>
                    <a:gd name="T13" fmla="*/ 1 h 388"/>
                    <a:gd name="T14" fmla="*/ 0 60000 65536"/>
                    <a:gd name="T15" fmla="*/ 0 60000 65536"/>
                    <a:gd name="T16" fmla="*/ 0 60000 65536"/>
                    <a:gd name="T17" fmla="*/ 0 60000 65536"/>
                    <a:gd name="T18" fmla="*/ 0 60000 65536"/>
                    <a:gd name="T19" fmla="*/ 0 60000 65536"/>
                    <a:gd name="T20" fmla="*/ 0 60000 65536"/>
                    <a:gd name="T21" fmla="*/ 0 w 410"/>
                    <a:gd name="T22" fmla="*/ 0 h 388"/>
                    <a:gd name="T23" fmla="*/ 410 w 410"/>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0" h="388">
                      <a:moveTo>
                        <a:pt x="410" y="108"/>
                      </a:moveTo>
                      <a:lnTo>
                        <a:pt x="339" y="263"/>
                      </a:lnTo>
                      <a:lnTo>
                        <a:pt x="305" y="343"/>
                      </a:lnTo>
                      <a:lnTo>
                        <a:pt x="118" y="388"/>
                      </a:lnTo>
                      <a:lnTo>
                        <a:pt x="0" y="221"/>
                      </a:lnTo>
                      <a:lnTo>
                        <a:pt x="52" y="0"/>
                      </a:lnTo>
                      <a:lnTo>
                        <a:pt x="410" y="108"/>
                      </a:lnTo>
                      <a:close/>
                    </a:path>
                  </a:pathLst>
                </a:custGeom>
                <a:solidFill>
                  <a:srgbClr val="FFE0C0"/>
                </a:solidFill>
                <a:ln w="12700">
                  <a:solidFill>
                    <a:srgbClr val="000000"/>
                  </a:solidFill>
                  <a:round/>
                  <a:headEnd/>
                  <a:tailEnd/>
                </a:ln>
              </p:spPr>
              <p:txBody>
                <a:bodyPr/>
                <a:lstStyle/>
                <a:p>
                  <a:endParaRPr lang="en-US"/>
                </a:p>
              </p:txBody>
            </p:sp>
            <p:grpSp>
              <p:nvGrpSpPr>
                <p:cNvPr id="86080" name="Group 7"/>
                <p:cNvGrpSpPr>
                  <a:grpSpLocks/>
                </p:cNvGrpSpPr>
                <p:nvPr/>
              </p:nvGrpSpPr>
              <p:grpSpPr bwMode="auto">
                <a:xfrm>
                  <a:off x="1308" y="1884"/>
                  <a:ext cx="359" cy="486"/>
                  <a:chOff x="1308" y="1884"/>
                  <a:chExt cx="359" cy="486"/>
                </a:xfrm>
              </p:grpSpPr>
              <p:sp>
                <p:nvSpPr>
                  <p:cNvPr id="86081" name="Freeform 8"/>
                  <p:cNvSpPr>
                    <a:spLocks/>
                  </p:cNvSpPr>
                  <p:nvPr/>
                </p:nvSpPr>
                <p:spPr bwMode="auto">
                  <a:xfrm>
                    <a:off x="1308" y="1926"/>
                    <a:ext cx="328" cy="444"/>
                  </a:xfrm>
                  <a:custGeom>
                    <a:avLst/>
                    <a:gdLst>
                      <a:gd name="T0" fmla="*/ 1 w 655"/>
                      <a:gd name="T1" fmla="*/ 1 h 888"/>
                      <a:gd name="T2" fmla="*/ 1 w 655"/>
                      <a:gd name="T3" fmla="*/ 1 h 888"/>
                      <a:gd name="T4" fmla="*/ 1 w 655"/>
                      <a:gd name="T5" fmla="*/ 0 h 888"/>
                      <a:gd name="T6" fmla="*/ 1 w 655"/>
                      <a:gd name="T7" fmla="*/ 1 h 888"/>
                      <a:gd name="T8" fmla="*/ 1 w 655"/>
                      <a:gd name="T9" fmla="*/ 1 h 888"/>
                      <a:gd name="T10" fmla="*/ 1 w 655"/>
                      <a:gd name="T11" fmla="*/ 1 h 888"/>
                      <a:gd name="T12" fmla="*/ 1 w 655"/>
                      <a:gd name="T13" fmla="*/ 1 h 888"/>
                      <a:gd name="T14" fmla="*/ 1 w 655"/>
                      <a:gd name="T15" fmla="*/ 1 h 888"/>
                      <a:gd name="T16" fmla="*/ 1 w 655"/>
                      <a:gd name="T17" fmla="*/ 1 h 888"/>
                      <a:gd name="T18" fmla="*/ 1 w 655"/>
                      <a:gd name="T19" fmla="*/ 1 h 888"/>
                      <a:gd name="T20" fmla="*/ 1 w 655"/>
                      <a:gd name="T21" fmla="*/ 1 h 888"/>
                      <a:gd name="T22" fmla="*/ 1 w 655"/>
                      <a:gd name="T23" fmla="*/ 1 h 888"/>
                      <a:gd name="T24" fmla="*/ 1 w 655"/>
                      <a:gd name="T25" fmla="*/ 1 h 888"/>
                      <a:gd name="T26" fmla="*/ 1 w 655"/>
                      <a:gd name="T27" fmla="*/ 1 h 888"/>
                      <a:gd name="T28" fmla="*/ 1 w 655"/>
                      <a:gd name="T29" fmla="*/ 1 h 888"/>
                      <a:gd name="T30" fmla="*/ 1 w 655"/>
                      <a:gd name="T31" fmla="*/ 1 h 888"/>
                      <a:gd name="T32" fmla="*/ 1 w 655"/>
                      <a:gd name="T33" fmla="*/ 1 h 888"/>
                      <a:gd name="T34" fmla="*/ 1 w 655"/>
                      <a:gd name="T35" fmla="*/ 1 h 888"/>
                      <a:gd name="T36" fmla="*/ 1 w 655"/>
                      <a:gd name="T37" fmla="*/ 1 h 888"/>
                      <a:gd name="T38" fmla="*/ 1 w 655"/>
                      <a:gd name="T39" fmla="*/ 1 h 888"/>
                      <a:gd name="T40" fmla="*/ 1 w 655"/>
                      <a:gd name="T41" fmla="*/ 1 h 888"/>
                      <a:gd name="T42" fmla="*/ 1 w 655"/>
                      <a:gd name="T43" fmla="*/ 1 h 888"/>
                      <a:gd name="T44" fmla="*/ 1 w 655"/>
                      <a:gd name="T45" fmla="*/ 1 h 888"/>
                      <a:gd name="T46" fmla="*/ 1 w 655"/>
                      <a:gd name="T47" fmla="*/ 1 h 888"/>
                      <a:gd name="T48" fmla="*/ 1 w 655"/>
                      <a:gd name="T49" fmla="*/ 1 h 888"/>
                      <a:gd name="T50" fmla="*/ 1 w 655"/>
                      <a:gd name="T51" fmla="*/ 1 h 888"/>
                      <a:gd name="T52" fmla="*/ 0 w 655"/>
                      <a:gd name="T53" fmla="*/ 1 h 888"/>
                      <a:gd name="T54" fmla="*/ 1 w 655"/>
                      <a:gd name="T55" fmla="*/ 1 h 888"/>
                      <a:gd name="T56" fmla="*/ 1 w 655"/>
                      <a:gd name="T57" fmla="*/ 1 h 888"/>
                      <a:gd name="T58" fmla="*/ 1 w 655"/>
                      <a:gd name="T59" fmla="*/ 1 h 888"/>
                      <a:gd name="T60" fmla="*/ 1 w 655"/>
                      <a:gd name="T61" fmla="*/ 1 h 888"/>
                      <a:gd name="T62" fmla="*/ 1 w 655"/>
                      <a:gd name="T63" fmla="*/ 1 h 888"/>
                      <a:gd name="T64" fmla="*/ 1 w 655"/>
                      <a:gd name="T65" fmla="*/ 1 h 888"/>
                      <a:gd name="T66" fmla="*/ 1 w 655"/>
                      <a:gd name="T67" fmla="*/ 1 h 888"/>
                      <a:gd name="T68" fmla="*/ 1 w 655"/>
                      <a:gd name="T69" fmla="*/ 1 h 888"/>
                      <a:gd name="T70" fmla="*/ 1 w 655"/>
                      <a:gd name="T71" fmla="*/ 1 h 8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5"/>
                      <a:gd name="T109" fmla="*/ 0 h 888"/>
                      <a:gd name="T110" fmla="*/ 655 w 655"/>
                      <a:gd name="T111" fmla="*/ 888 h 8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5" h="888">
                        <a:moveTo>
                          <a:pt x="261" y="19"/>
                        </a:moveTo>
                        <a:lnTo>
                          <a:pt x="327" y="2"/>
                        </a:lnTo>
                        <a:lnTo>
                          <a:pt x="411" y="0"/>
                        </a:lnTo>
                        <a:lnTo>
                          <a:pt x="474" y="14"/>
                        </a:lnTo>
                        <a:lnTo>
                          <a:pt x="527" y="39"/>
                        </a:lnTo>
                        <a:lnTo>
                          <a:pt x="569" y="73"/>
                        </a:lnTo>
                        <a:lnTo>
                          <a:pt x="605" y="115"/>
                        </a:lnTo>
                        <a:lnTo>
                          <a:pt x="642" y="179"/>
                        </a:lnTo>
                        <a:lnTo>
                          <a:pt x="655" y="248"/>
                        </a:lnTo>
                        <a:lnTo>
                          <a:pt x="653" y="311"/>
                        </a:lnTo>
                        <a:lnTo>
                          <a:pt x="647" y="362"/>
                        </a:lnTo>
                        <a:lnTo>
                          <a:pt x="625" y="425"/>
                        </a:lnTo>
                        <a:lnTo>
                          <a:pt x="577" y="513"/>
                        </a:lnTo>
                        <a:lnTo>
                          <a:pt x="565" y="570"/>
                        </a:lnTo>
                        <a:lnTo>
                          <a:pt x="539" y="629"/>
                        </a:lnTo>
                        <a:lnTo>
                          <a:pt x="505" y="684"/>
                        </a:lnTo>
                        <a:lnTo>
                          <a:pt x="455" y="751"/>
                        </a:lnTo>
                        <a:lnTo>
                          <a:pt x="392" y="808"/>
                        </a:lnTo>
                        <a:lnTo>
                          <a:pt x="312" y="859"/>
                        </a:lnTo>
                        <a:lnTo>
                          <a:pt x="242" y="880"/>
                        </a:lnTo>
                        <a:lnTo>
                          <a:pt x="186" y="888"/>
                        </a:lnTo>
                        <a:lnTo>
                          <a:pt x="156" y="882"/>
                        </a:lnTo>
                        <a:lnTo>
                          <a:pt x="118" y="861"/>
                        </a:lnTo>
                        <a:lnTo>
                          <a:pt x="78" y="814"/>
                        </a:lnTo>
                        <a:lnTo>
                          <a:pt x="28" y="705"/>
                        </a:lnTo>
                        <a:lnTo>
                          <a:pt x="11" y="646"/>
                        </a:lnTo>
                        <a:lnTo>
                          <a:pt x="0" y="566"/>
                        </a:lnTo>
                        <a:lnTo>
                          <a:pt x="4" y="496"/>
                        </a:lnTo>
                        <a:lnTo>
                          <a:pt x="7" y="433"/>
                        </a:lnTo>
                        <a:lnTo>
                          <a:pt x="21" y="378"/>
                        </a:lnTo>
                        <a:lnTo>
                          <a:pt x="47" y="301"/>
                        </a:lnTo>
                        <a:lnTo>
                          <a:pt x="99" y="185"/>
                        </a:lnTo>
                        <a:lnTo>
                          <a:pt x="124" y="136"/>
                        </a:lnTo>
                        <a:lnTo>
                          <a:pt x="160" y="90"/>
                        </a:lnTo>
                        <a:lnTo>
                          <a:pt x="207" y="48"/>
                        </a:lnTo>
                        <a:lnTo>
                          <a:pt x="261" y="19"/>
                        </a:lnTo>
                        <a:close/>
                      </a:path>
                    </a:pathLst>
                  </a:custGeom>
                  <a:solidFill>
                    <a:srgbClr val="FFE0C0"/>
                  </a:solidFill>
                  <a:ln w="12700">
                    <a:solidFill>
                      <a:srgbClr val="000000"/>
                    </a:solidFill>
                    <a:round/>
                    <a:headEnd/>
                    <a:tailEnd/>
                  </a:ln>
                </p:spPr>
                <p:txBody>
                  <a:bodyPr/>
                  <a:lstStyle/>
                  <a:p>
                    <a:endParaRPr lang="en-US"/>
                  </a:p>
                </p:txBody>
              </p:sp>
              <p:sp>
                <p:nvSpPr>
                  <p:cNvPr id="86082" name="Freeform 9"/>
                  <p:cNvSpPr>
                    <a:spLocks/>
                  </p:cNvSpPr>
                  <p:nvPr/>
                </p:nvSpPr>
                <p:spPr bwMode="auto">
                  <a:xfrm>
                    <a:off x="1329" y="1884"/>
                    <a:ext cx="338" cy="305"/>
                  </a:xfrm>
                  <a:custGeom>
                    <a:avLst/>
                    <a:gdLst>
                      <a:gd name="T0" fmla="*/ 1 w 676"/>
                      <a:gd name="T1" fmla="*/ 1 h 609"/>
                      <a:gd name="T2" fmla="*/ 1 w 676"/>
                      <a:gd name="T3" fmla="*/ 1 h 609"/>
                      <a:gd name="T4" fmla="*/ 1 w 676"/>
                      <a:gd name="T5" fmla="*/ 1 h 609"/>
                      <a:gd name="T6" fmla="*/ 1 w 676"/>
                      <a:gd name="T7" fmla="*/ 1 h 609"/>
                      <a:gd name="T8" fmla="*/ 1 w 676"/>
                      <a:gd name="T9" fmla="*/ 1 h 609"/>
                      <a:gd name="T10" fmla="*/ 1 w 676"/>
                      <a:gd name="T11" fmla="*/ 1 h 609"/>
                      <a:gd name="T12" fmla="*/ 1 w 676"/>
                      <a:gd name="T13" fmla="*/ 1 h 609"/>
                      <a:gd name="T14" fmla="*/ 1 w 676"/>
                      <a:gd name="T15" fmla="*/ 1 h 609"/>
                      <a:gd name="T16" fmla="*/ 1 w 676"/>
                      <a:gd name="T17" fmla="*/ 0 h 609"/>
                      <a:gd name="T18" fmla="*/ 1 w 676"/>
                      <a:gd name="T19" fmla="*/ 1 h 609"/>
                      <a:gd name="T20" fmla="*/ 1 w 676"/>
                      <a:gd name="T21" fmla="*/ 1 h 609"/>
                      <a:gd name="T22" fmla="*/ 1 w 676"/>
                      <a:gd name="T23" fmla="*/ 1 h 609"/>
                      <a:gd name="T24" fmla="*/ 1 w 676"/>
                      <a:gd name="T25" fmla="*/ 1 h 609"/>
                      <a:gd name="T26" fmla="*/ 1 w 676"/>
                      <a:gd name="T27" fmla="*/ 1 h 609"/>
                      <a:gd name="T28" fmla="*/ 1 w 676"/>
                      <a:gd name="T29" fmla="*/ 1 h 609"/>
                      <a:gd name="T30" fmla="*/ 1 w 676"/>
                      <a:gd name="T31" fmla="*/ 1 h 609"/>
                      <a:gd name="T32" fmla="*/ 1 w 676"/>
                      <a:gd name="T33" fmla="*/ 1 h 609"/>
                      <a:gd name="T34" fmla="*/ 1 w 676"/>
                      <a:gd name="T35" fmla="*/ 1 h 609"/>
                      <a:gd name="T36" fmla="*/ 1 w 676"/>
                      <a:gd name="T37" fmla="*/ 1 h 609"/>
                      <a:gd name="T38" fmla="*/ 1 w 676"/>
                      <a:gd name="T39" fmla="*/ 1 h 609"/>
                      <a:gd name="T40" fmla="*/ 1 w 676"/>
                      <a:gd name="T41" fmla="*/ 1 h 609"/>
                      <a:gd name="T42" fmla="*/ 1 w 676"/>
                      <a:gd name="T43" fmla="*/ 1 h 609"/>
                      <a:gd name="T44" fmla="*/ 1 w 676"/>
                      <a:gd name="T45" fmla="*/ 1 h 609"/>
                      <a:gd name="T46" fmla="*/ 1 w 676"/>
                      <a:gd name="T47" fmla="*/ 1 h 609"/>
                      <a:gd name="T48" fmla="*/ 1 w 676"/>
                      <a:gd name="T49" fmla="*/ 1 h 609"/>
                      <a:gd name="T50" fmla="*/ 1 w 676"/>
                      <a:gd name="T51" fmla="*/ 1 h 609"/>
                      <a:gd name="T52" fmla="*/ 1 w 676"/>
                      <a:gd name="T53" fmla="*/ 1 h 609"/>
                      <a:gd name="T54" fmla="*/ 1 w 676"/>
                      <a:gd name="T55" fmla="*/ 1 h 609"/>
                      <a:gd name="T56" fmla="*/ 1 w 676"/>
                      <a:gd name="T57" fmla="*/ 1 h 609"/>
                      <a:gd name="T58" fmla="*/ 1 w 676"/>
                      <a:gd name="T59" fmla="*/ 1 h 609"/>
                      <a:gd name="T60" fmla="*/ 1 w 676"/>
                      <a:gd name="T61" fmla="*/ 1 h 609"/>
                      <a:gd name="T62" fmla="*/ 1 w 676"/>
                      <a:gd name="T63" fmla="*/ 1 h 609"/>
                      <a:gd name="T64" fmla="*/ 1 w 676"/>
                      <a:gd name="T65" fmla="*/ 1 h 609"/>
                      <a:gd name="T66" fmla="*/ 1 w 676"/>
                      <a:gd name="T67" fmla="*/ 1 h 609"/>
                      <a:gd name="T68" fmla="*/ 1 w 676"/>
                      <a:gd name="T69" fmla="*/ 1 h 609"/>
                      <a:gd name="T70" fmla="*/ 1 w 676"/>
                      <a:gd name="T71" fmla="*/ 1 h 609"/>
                      <a:gd name="T72" fmla="*/ 0 w 676"/>
                      <a:gd name="T73" fmla="*/ 1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6"/>
                      <a:gd name="T112" fmla="*/ 0 h 609"/>
                      <a:gd name="T113" fmla="*/ 676 w 676"/>
                      <a:gd name="T114" fmla="*/ 609 h 6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6" h="609">
                        <a:moveTo>
                          <a:pt x="0" y="405"/>
                        </a:moveTo>
                        <a:lnTo>
                          <a:pt x="11" y="339"/>
                        </a:lnTo>
                        <a:lnTo>
                          <a:pt x="11" y="310"/>
                        </a:lnTo>
                        <a:lnTo>
                          <a:pt x="11" y="280"/>
                        </a:lnTo>
                        <a:lnTo>
                          <a:pt x="15" y="236"/>
                        </a:lnTo>
                        <a:lnTo>
                          <a:pt x="21" y="209"/>
                        </a:lnTo>
                        <a:lnTo>
                          <a:pt x="32" y="181"/>
                        </a:lnTo>
                        <a:lnTo>
                          <a:pt x="45" y="152"/>
                        </a:lnTo>
                        <a:lnTo>
                          <a:pt x="66" y="122"/>
                        </a:lnTo>
                        <a:lnTo>
                          <a:pt x="91" y="97"/>
                        </a:lnTo>
                        <a:lnTo>
                          <a:pt x="116" y="80"/>
                        </a:lnTo>
                        <a:lnTo>
                          <a:pt x="141" y="68"/>
                        </a:lnTo>
                        <a:lnTo>
                          <a:pt x="162" y="66"/>
                        </a:lnTo>
                        <a:lnTo>
                          <a:pt x="179" y="68"/>
                        </a:lnTo>
                        <a:lnTo>
                          <a:pt x="232" y="22"/>
                        </a:lnTo>
                        <a:lnTo>
                          <a:pt x="253" y="9"/>
                        </a:lnTo>
                        <a:lnTo>
                          <a:pt x="274" y="3"/>
                        </a:lnTo>
                        <a:lnTo>
                          <a:pt x="303" y="0"/>
                        </a:lnTo>
                        <a:lnTo>
                          <a:pt x="350" y="2"/>
                        </a:lnTo>
                        <a:lnTo>
                          <a:pt x="421" y="9"/>
                        </a:lnTo>
                        <a:lnTo>
                          <a:pt x="455" y="15"/>
                        </a:lnTo>
                        <a:lnTo>
                          <a:pt x="476" y="22"/>
                        </a:lnTo>
                        <a:lnTo>
                          <a:pt x="501" y="34"/>
                        </a:lnTo>
                        <a:lnTo>
                          <a:pt x="554" y="68"/>
                        </a:lnTo>
                        <a:lnTo>
                          <a:pt x="575" y="87"/>
                        </a:lnTo>
                        <a:lnTo>
                          <a:pt x="605" y="123"/>
                        </a:lnTo>
                        <a:lnTo>
                          <a:pt x="657" y="173"/>
                        </a:lnTo>
                        <a:lnTo>
                          <a:pt x="668" y="184"/>
                        </a:lnTo>
                        <a:lnTo>
                          <a:pt x="672" y="200"/>
                        </a:lnTo>
                        <a:lnTo>
                          <a:pt x="676" y="274"/>
                        </a:lnTo>
                        <a:lnTo>
                          <a:pt x="676" y="373"/>
                        </a:lnTo>
                        <a:lnTo>
                          <a:pt x="672" y="392"/>
                        </a:lnTo>
                        <a:lnTo>
                          <a:pt x="668" y="409"/>
                        </a:lnTo>
                        <a:lnTo>
                          <a:pt x="659" y="434"/>
                        </a:lnTo>
                        <a:lnTo>
                          <a:pt x="638" y="502"/>
                        </a:lnTo>
                        <a:lnTo>
                          <a:pt x="596" y="554"/>
                        </a:lnTo>
                        <a:lnTo>
                          <a:pt x="575" y="577"/>
                        </a:lnTo>
                        <a:lnTo>
                          <a:pt x="554" y="596"/>
                        </a:lnTo>
                        <a:lnTo>
                          <a:pt x="533" y="609"/>
                        </a:lnTo>
                        <a:lnTo>
                          <a:pt x="537" y="581"/>
                        </a:lnTo>
                        <a:lnTo>
                          <a:pt x="543" y="560"/>
                        </a:lnTo>
                        <a:lnTo>
                          <a:pt x="554" y="525"/>
                        </a:lnTo>
                        <a:lnTo>
                          <a:pt x="571" y="487"/>
                        </a:lnTo>
                        <a:lnTo>
                          <a:pt x="588" y="424"/>
                        </a:lnTo>
                        <a:lnTo>
                          <a:pt x="596" y="398"/>
                        </a:lnTo>
                        <a:lnTo>
                          <a:pt x="598" y="373"/>
                        </a:lnTo>
                        <a:lnTo>
                          <a:pt x="584" y="367"/>
                        </a:lnTo>
                        <a:lnTo>
                          <a:pt x="562" y="362"/>
                        </a:lnTo>
                        <a:lnTo>
                          <a:pt x="546" y="352"/>
                        </a:lnTo>
                        <a:lnTo>
                          <a:pt x="463" y="278"/>
                        </a:lnTo>
                        <a:lnTo>
                          <a:pt x="445" y="259"/>
                        </a:lnTo>
                        <a:lnTo>
                          <a:pt x="434" y="253"/>
                        </a:lnTo>
                        <a:lnTo>
                          <a:pt x="424" y="255"/>
                        </a:lnTo>
                        <a:lnTo>
                          <a:pt x="419" y="266"/>
                        </a:lnTo>
                        <a:lnTo>
                          <a:pt x="417" y="289"/>
                        </a:lnTo>
                        <a:lnTo>
                          <a:pt x="409" y="272"/>
                        </a:lnTo>
                        <a:lnTo>
                          <a:pt x="396" y="259"/>
                        </a:lnTo>
                        <a:lnTo>
                          <a:pt x="375" y="243"/>
                        </a:lnTo>
                        <a:lnTo>
                          <a:pt x="356" y="217"/>
                        </a:lnTo>
                        <a:lnTo>
                          <a:pt x="339" y="213"/>
                        </a:lnTo>
                        <a:lnTo>
                          <a:pt x="316" y="209"/>
                        </a:lnTo>
                        <a:lnTo>
                          <a:pt x="291" y="202"/>
                        </a:lnTo>
                        <a:lnTo>
                          <a:pt x="274" y="192"/>
                        </a:lnTo>
                        <a:lnTo>
                          <a:pt x="259" y="181"/>
                        </a:lnTo>
                        <a:lnTo>
                          <a:pt x="228" y="165"/>
                        </a:lnTo>
                        <a:lnTo>
                          <a:pt x="207" y="160"/>
                        </a:lnTo>
                        <a:lnTo>
                          <a:pt x="188" y="181"/>
                        </a:lnTo>
                        <a:lnTo>
                          <a:pt x="165" y="202"/>
                        </a:lnTo>
                        <a:lnTo>
                          <a:pt x="144" y="217"/>
                        </a:lnTo>
                        <a:lnTo>
                          <a:pt x="103" y="253"/>
                        </a:lnTo>
                        <a:lnTo>
                          <a:pt x="82" y="278"/>
                        </a:lnTo>
                        <a:lnTo>
                          <a:pt x="64" y="306"/>
                        </a:lnTo>
                        <a:lnTo>
                          <a:pt x="36" y="348"/>
                        </a:lnTo>
                        <a:lnTo>
                          <a:pt x="0" y="405"/>
                        </a:lnTo>
                        <a:close/>
                      </a:path>
                    </a:pathLst>
                  </a:custGeom>
                  <a:solidFill>
                    <a:srgbClr val="603000"/>
                  </a:solidFill>
                  <a:ln w="12700">
                    <a:solidFill>
                      <a:srgbClr val="000000"/>
                    </a:solidFill>
                    <a:round/>
                    <a:headEnd/>
                    <a:tailEnd/>
                  </a:ln>
                </p:spPr>
                <p:txBody>
                  <a:bodyPr/>
                  <a:lstStyle/>
                  <a:p>
                    <a:endParaRPr lang="en-US"/>
                  </a:p>
                </p:txBody>
              </p:sp>
              <p:sp>
                <p:nvSpPr>
                  <p:cNvPr id="86083" name="Oval 10"/>
                  <p:cNvSpPr>
                    <a:spLocks noChangeArrowheads="1"/>
                  </p:cNvSpPr>
                  <p:nvPr/>
                </p:nvSpPr>
                <p:spPr bwMode="auto">
                  <a:xfrm>
                    <a:off x="1403" y="2256"/>
                    <a:ext cx="38" cy="37"/>
                  </a:xfrm>
                  <a:prstGeom prst="ellipse">
                    <a:avLst/>
                  </a:prstGeom>
                  <a:solidFill>
                    <a:srgbClr val="A05000"/>
                  </a:solidFill>
                  <a:ln w="12700">
                    <a:solidFill>
                      <a:srgbClr val="FFC080"/>
                    </a:solidFill>
                    <a:round/>
                    <a:headEnd/>
                    <a:tailEnd/>
                  </a:ln>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nvGrpSpPr>
                  <p:cNvPr id="86084" name="Group 11"/>
                  <p:cNvGrpSpPr>
                    <a:grpSpLocks/>
                  </p:cNvGrpSpPr>
                  <p:nvPr/>
                </p:nvGrpSpPr>
                <p:grpSpPr bwMode="auto">
                  <a:xfrm>
                    <a:off x="1373" y="2056"/>
                    <a:ext cx="197" cy="105"/>
                    <a:chOff x="1373" y="2056"/>
                    <a:chExt cx="197" cy="105"/>
                  </a:xfrm>
                </p:grpSpPr>
                <p:sp>
                  <p:nvSpPr>
                    <p:cNvPr id="86095" name="Freeform 12"/>
                    <p:cNvSpPr>
                      <a:spLocks/>
                    </p:cNvSpPr>
                    <p:nvPr/>
                  </p:nvSpPr>
                  <p:spPr bwMode="auto">
                    <a:xfrm>
                      <a:off x="1525" y="2089"/>
                      <a:ext cx="45" cy="72"/>
                    </a:xfrm>
                    <a:custGeom>
                      <a:avLst/>
                      <a:gdLst>
                        <a:gd name="T0" fmla="*/ 0 w 90"/>
                        <a:gd name="T1" fmla="*/ 0 h 145"/>
                        <a:gd name="T2" fmla="*/ 1 w 90"/>
                        <a:gd name="T3" fmla="*/ 0 h 145"/>
                        <a:gd name="T4" fmla="*/ 1 w 90"/>
                        <a:gd name="T5" fmla="*/ 0 h 145"/>
                        <a:gd name="T6" fmla="*/ 1 w 90"/>
                        <a:gd name="T7" fmla="*/ 0 h 145"/>
                        <a:gd name="T8" fmla="*/ 1 w 90"/>
                        <a:gd name="T9" fmla="*/ 0 h 145"/>
                        <a:gd name="T10" fmla="*/ 1 w 90"/>
                        <a:gd name="T11" fmla="*/ 0 h 145"/>
                        <a:gd name="T12" fmla="*/ 1 w 90"/>
                        <a:gd name="T13" fmla="*/ 0 h 145"/>
                        <a:gd name="T14" fmla="*/ 1 w 90"/>
                        <a:gd name="T15" fmla="*/ 0 h 145"/>
                        <a:gd name="T16" fmla="*/ 1 w 90"/>
                        <a:gd name="T17" fmla="*/ 0 h 145"/>
                        <a:gd name="T18" fmla="*/ 1 w 90"/>
                        <a:gd name="T19" fmla="*/ 0 h 145"/>
                        <a:gd name="T20" fmla="*/ 0 w 90"/>
                        <a:gd name="T21" fmla="*/ 0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45"/>
                        <a:gd name="T35" fmla="*/ 90 w 90"/>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45">
                          <a:moveTo>
                            <a:pt x="0" y="0"/>
                          </a:moveTo>
                          <a:lnTo>
                            <a:pt x="19" y="6"/>
                          </a:lnTo>
                          <a:lnTo>
                            <a:pt x="51" y="36"/>
                          </a:lnTo>
                          <a:lnTo>
                            <a:pt x="76" y="76"/>
                          </a:lnTo>
                          <a:lnTo>
                            <a:pt x="82" y="118"/>
                          </a:lnTo>
                          <a:lnTo>
                            <a:pt x="90" y="145"/>
                          </a:lnTo>
                          <a:lnTo>
                            <a:pt x="67" y="122"/>
                          </a:lnTo>
                          <a:lnTo>
                            <a:pt x="57" y="84"/>
                          </a:lnTo>
                          <a:lnTo>
                            <a:pt x="36" y="53"/>
                          </a:lnTo>
                          <a:lnTo>
                            <a:pt x="17" y="3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96" name="Freeform 13"/>
                    <p:cNvSpPr>
                      <a:spLocks/>
                    </p:cNvSpPr>
                    <p:nvPr/>
                  </p:nvSpPr>
                  <p:spPr bwMode="auto">
                    <a:xfrm>
                      <a:off x="1373" y="2056"/>
                      <a:ext cx="86" cy="21"/>
                    </a:xfrm>
                    <a:custGeom>
                      <a:avLst/>
                      <a:gdLst>
                        <a:gd name="T0" fmla="*/ 0 w 174"/>
                        <a:gd name="T1" fmla="*/ 1 h 42"/>
                        <a:gd name="T2" fmla="*/ 0 w 174"/>
                        <a:gd name="T3" fmla="*/ 0 h 42"/>
                        <a:gd name="T4" fmla="*/ 0 w 174"/>
                        <a:gd name="T5" fmla="*/ 1 h 42"/>
                        <a:gd name="T6" fmla="*/ 0 w 174"/>
                        <a:gd name="T7" fmla="*/ 1 h 42"/>
                        <a:gd name="T8" fmla="*/ 0 w 174"/>
                        <a:gd name="T9" fmla="*/ 1 h 42"/>
                        <a:gd name="T10" fmla="*/ 0 w 174"/>
                        <a:gd name="T11" fmla="*/ 1 h 42"/>
                        <a:gd name="T12" fmla="*/ 0 w 174"/>
                        <a:gd name="T13" fmla="*/ 1 h 42"/>
                        <a:gd name="T14" fmla="*/ 0 w 174"/>
                        <a:gd name="T15" fmla="*/ 1 h 42"/>
                        <a:gd name="T16" fmla="*/ 0 w 174"/>
                        <a:gd name="T17" fmla="*/ 1 h 42"/>
                        <a:gd name="T18" fmla="*/ 0 w 174"/>
                        <a:gd name="T19" fmla="*/ 1 h 42"/>
                        <a:gd name="T20" fmla="*/ 0 w 174"/>
                        <a:gd name="T21" fmla="*/ 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42"/>
                        <a:gd name="T35" fmla="*/ 174 w 17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42">
                          <a:moveTo>
                            <a:pt x="174" y="8"/>
                          </a:moveTo>
                          <a:lnTo>
                            <a:pt x="141" y="0"/>
                          </a:lnTo>
                          <a:lnTo>
                            <a:pt x="97" y="2"/>
                          </a:lnTo>
                          <a:lnTo>
                            <a:pt x="61" y="10"/>
                          </a:lnTo>
                          <a:lnTo>
                            <a:pt x="37" y="25"/>
                          </a:lnTo>
                          <a:lnTo>
                            <a:pt x="16" y="31"/>
                          </a:lnTo>
                          <a:lnTo>
                            <a:pt x="0" y="42"/>
                          </a:lnTo>
                          <a:lnTo>
                            <a:pt x="50" y="33"/>
                          </a:lnTo>
                          <a:lnTo>
                            <a:pt x="92" y="21"/>
                          </a:lnTo>
                          <a:lnTo>
                            <a:pt x="132" y="16"/>
                          </a:lnTo>
                          <a:lnTo>
                            <a:pt x="174" y="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6085" name="Freeform 14"/>
                  <p:cNvSpPr>
                    <a:spLocks/>
                  </p:cNvSpPr>
                  <p:nvPr/>
                </p:nvSpPr>
                <p:spPr bwMode="auto">
                  <a:xfrm>
                    <a:off x="1440" y="2130"/>
                    <a:ext cx="38" cy="102"/>
                  </a:xfrm>
                  <a:custGeom>
                    <a:avLst/>
                    <a:gdLst>
                      <a:gd name="T0" fmla="*/ 1 w 76"/>
                      <a:gd name="T1" fmla="*/ 0 h 206"/>
                      <a:gd name="T2" fmla="*/ 1 w 76"/>
                      <a:gd name="T3" fmla="*/ 0 h 206"/>
                      <a:gd name="T4" fmla="*/ 1 w 76"/>
                      <a:gd name="T5" fmla="*/ 0 h 206"/>
                      <a:gd name="T6" fmla="*/ 1 w 76"/>
                      <a:gd name="T7" fmla="*/ 0 h 206"/>
                      <a:gd name="T8" fmla="*/ 1 w 76"/>
                      <a:gd name="T9" fmla="*/ 0 h 206"/>
                      <a:gd name="T10" fmla="*/ 1 w 76"/>
                      <a:gd name="T11" fmla="*/ 0 h 206"/>
                      <a:gd name="T12" fmla="*/ 1 w 76"/>
                      <a:gd name="T13" fmla="*/ 0 h 206"/>
                      <a:gd name="T14" fmla="*/ 0 w 76"/>
                      <a:gd name="T15" fmla="*/ 0 h 206"/>
                      <a:gd name="T16" fmla="*/ 0 w 76"/>
                      <a:gd name="T17" fmla="*/ 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206"/>
                      <a:gd name="T29" fmla="*/ 76 w 76"/>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206">
                        <a:moveTo>
                          <a:pt x="76" y="0"/>
                        </a:moveTo>
                        <a:lnTo>
                          <a:pt x="66" y="91"/>
                        </a:lnTo>
                        <a:lnTo>
                          <a:pt x="59" y="139"/>
                        </a:lnTo>
                        <a:lnTo>
                          <a:pt x="59" y="164"/>
                        </a:lnTo>
                        <a:lnTo>
                          <a:pt x="53" y="181"/>
                        </a:lnTo>
                        <a:lnTo>
                          <a:pt x="36" y="192"/>
                        </a:lnTo>
                        <a:lnTo>
                          <a:pt x="15" y="196"/>
                        </a:lnTo>
                        <a:lnTo>
                          <a:pt x="0" y="196"/>
                        </a:lnTo>
                        <a:lnTo>
                          <a:pt x="0" y="20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6086" name="Group 15"/>
                  <p:cNvGrpSpPr>
                    <a:grpSpLocks/>
                  </p:cNvGrpSpPr>
                  <p:nvPr/>
                </p:nvGrpSpPr>
                <p:grpSpPr bwMode="auto">
                  <a:xfrm>
                    <a:off x="1337" y="2069"/>
                    <a:ext cx="262" cy="134"/>
                    <a:chOff x="1337" y="2069"/>
                    <a:chExt cx="262" cy="134"/>
                  </a:xfrm>
                </p:grpSpPr>
                <p:grpSp>
                  <p:nvGrpSpPr>
                    <p:cNvPr id="86087" name="Group 16"/>
                    <p:cNvGrpSpPr>
                      <a:grpSpLocks/>
                    </p:cNvGrpSpPr>
                    <p:nvPr/>
                  </p:nvGrpSpPr>
                  <p:grpSpPr bwMode="auto">
                    <a:xfrm>
                      <a:off x="1337" y="2069"/>
                      <a:ext cx="262" cy="134"/>
                      <a:chOff x="1337" y="2069"/>
                      <a:chExt cx="262" cy="134"/>
                    </a:xfrm>
                  </p:grpSpPr>
                  <p:grpSp>
                    <p:nvGrpSpPr>
                      <p:cNvPr id="86091" name="Group 17"/>
                      <p:cNvGrpSpPr>
                        <a:grpSpLocks/>
                      </p:cNvGrpSpPr>
                      <p:nvPr/>
                    </p:nvGrpSpPr>
                    <p:grpSpPr bwMode="auto">
                      <a:xfrm>
                        <a:off x="1337" y="2069"/>
                        <a:ext cx="262" cy="134"/>
                        <a:chOff x="1337" y="2069"/>
                        <a:chExt cx="262" cy="134"/>
                      </a:xfrm>
                    </p:grpSpPr>
                    <p:sp>
                      <p:nvSpPr>
                        <p:cNvPr id="86093" name="Freeform 18"/>
                        <p:cNvSpPr>
                          <a:spLocks/>
                        </p:cNvSpPr>
                        <p:nvPr/>
                      </p:nvSpPr>
                      <p:spPr bwMode="auto">
                        <a:xfrm>
                          <a:off x="1337" y="2069"/>
                          <a:ext cx="119" cy="88"/>
                        </a:xfrm>
                        <a:custGeom>
                          <a:avLst/>
                          <a:gdLst>
                            <a:gd name="T0" fmla="*/ 1 w 236"/>
                            <a:gd name="T1" fmla="*/ 0 h 177"/>
                            <a:gd name="T2" fmla="*/ 1 w 236"/>
                            <a:gd name="T3" fmla="*/ 0 h 177"/>
                            <a:gd name="T4" fmla="*/ 1 w 236"/>
                            <a:gd name="T5" fmla="*/ 0 h 177"/>
                            <a:gd name="T6" fmla="*/ 1 w 236"/>
                            <a:gd name="T7" fmla="*/ 0 h 177"/>
                            <a:gd name="T8" fmla="*/ 1 w 236"/>
                            <a:gd name="T9" fmla="*/ 0 h 177"/>
                            <a:gd name="T10" fmla="*/ 1 w 236"/>
                            <a:gd name="T11" fmla="*/ 0 h 177"/>
                            <a:gd name="T12" fmla="*/ 1 w 236"/>
                            <a:gd name="T13" fmla="*/ 0 h 177"/>
                            <a:gd name="T14" fmla="*/ 1 w 236"/>
                            <a:gd name="T15" fmla="*/ 0 h 177"/>
                            <a:gd name="T16" fmla="*/ 1 w 236"/>
                            <a:gd name="T17" fmla="*/ 0 h 177"/>
                            <a:gd name="T18" fmla="*/ 1 w 236"/>
                            <a:gd name="T19" fmla="*/ 0 h 177"/>
                            <a:gd name="T20" fmla="*/ 1 w 236"/>
                            <a:gd name="T21" fmla="*/ 0 h 177"/>
                            <a:gd name="T22" fmla="*/ 1 w 236"/>
                            <a:gd name="T23" fmla="*/ 0 h 177"/>
                            <a:gd name="T24" fmla="*/ 1 w 236"/>
                            <a:gd name="T25" fmla="*/ 0 h 177"/>
                            <a:gd name="T26" fmla="*/ 1 w 236"/>
                            <a:gd name="T27" fmla="*/ 0 h 177"/>
                            <a:gd name="T28" fmla="*/ 1 w 236"/>
                            <a:gd name="T29" fmla="*/ 0 h 177"/>
                            <a:gd name="T30" fmla="*/ 1 w 236"/>
                            <a:gd name="T31" fmla="*/ 0 h 177"/>
                            <a:gd name="T32" fmla="*/ 1 w 236"/>
                            <a:gd name="T33" fmla="*/ 0 h 177"/>
                            <a:gd name="T34" fmla="*/ 1 w 236"/>
                            <a:gd name="T35" fmla="*/ 0 h 177"/>
                            <a:gd name="T36" fmla="*/ 1 w 236"/>
                            <a:gd name="T37" fmla="*/ 0 h 177"/>
                            <a:gd name="T38" fmla="*/ 0 w 236"/>
                            <a:gd name="T39" fmla="*/ 0 h 177"/>
                            <a:gd name="T40" fmla="*/ 1 w 236"/>
                            <a:gd name="T41" fmla="*/ 0 h 177"/>
                            <a:gd name="T42" fmla="*/ 1 w 236"/>
                            <a:gd name="T43" fmla="*/ 0 h 177"/>
                            <a:gd name="T44" fmla="*/ 1 w 236"/>
                            <a:gd name="T45" fmla="*/ 0 h 177"/>
                            <a:gd name="T46" fmla="*/ 1 w 236"/>
                            <a:gd name="T47" fmla="*/ 0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6"/>
                            <a:gd name="T73" fmla="*/ 0 h 177"/>
                            <a:gd name="T74" fmla="*/ 236 w 236"/>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6" h="177">
                              <a:moveTo>
                                <a:pt x="53" y="0"/>
                              </a:moveTo>
                              <a:lnTo>
                                <a:pt x="91" y="8"/>
                              </a:lnTo>
                              <a:lnTo>
                                <a:pt x="135" y="19"/>
                              </a:lnTo>
                              <a:lnTo>
                                <a:pt x="175" y="34"/>
                              </a:lnTo>
                              <a:lnTo>
                                <a:pt x="206" y="50"/>
                              </a:lnTo>
                              <a:lnTo>
                                <a:pt x="236" y="71"/>
                              </a:lnTo>
                              <a:lnTo>
                                <a:pt x="227" y="97"/>
                              </a:lnTo>
                              <a:lnTo>
                                <a:pt x="209" y="107"/>
                              </a:lnTo>
                              <a:lnTo>
                                <a:pt x="194" y="135"/>
                              </a:lnTo>
                              <a:lnTo>
                                <a:pt x="181" y="154"/>
                              </a:lnTo>
                              <a:lnTo>
                                <a:pt x="160" y="173"/>
                              </a:lnTo>
                              <a:lnTo>
                                <a:pt x="135" y="177"/>
                              </a:lnTo>
                              <a:lnTo>
                                <a:pt x="108" y="173"/>
                              </a:lnTo>
                              <a:lnTo>
                                <a:pt x="80" y="168"/>
                              </a:lnTo>
                              <a:lnTo>
                                <a:pt x="53" y="156"/>
                              </a:lnTo>
                              <a:lnTo>
                                <a:pt x="36" y="151"/>
                              </a:lnTo>
                              <a:lnTo>
                                <a:pt x="21" y="139"/>
                              </a:lnTo>
                              <a:lnTo>
                                <a:pt x="7" y="126"/>
                              </a:lnTo>
                              <a:lnTo>
                                <a:pt x="2" y="107"/>
                              </a:lnTo>
                              <a:lnTo>
                                <a:pt x="0" y="71"/>
                              </a:lnTo>
                              <a:lnTo>
                                <a:pt x="2" y="48"/>
                              </a:lnTo>
                              <a:lnTo>
                                <a:pt x="6" y="19"/>
                              </a:lnTo>
                              <a:lnTo>
                                <a:pt x="19" y="0"/>
                              </a:lnTo>
                              <a:lnTo>
                                <a:pt x="53" y="0"/>
                              </a:lnTo>
                              <a:close/>
                            </a:path>
                          </a:pathLst>
                        </a:custGeom>
                        <a:solidFill>
                          <a:srgbClr val="FFC080"/>
                        </a:solidFill>
                        <a:ln w="12700">
                          <a:solidFill>
                            <a:srgbClr val="000000"/>
                          </a:solidFill>
                          <a:round/>
                          <a:headEnd/>
                          <a:tailEnd/>
                        </a:ln>
                      </p:spPr>
                      <p:txBody>
                        <a:bodyPr/>
                        <a:lstStyle/>
                        <a:p>
                          <a:endParaRPr lang="en-US"/>
                        </a:p>
                      </p:txBody>
                    </p:sp>
                    <p:sp>
                      <p:nvSpPr>
                        <p:cNvPr id="86094" name="Freeform 19"/>
                        <p:cNvSpPr>
                          <a:spLocks/>
                        </p:cNvSpPr>
                        <p:nvPr/>
                      </p:nvSpPr>
                      <p:spPr bwMode="auto">
                        <a:xfrm>
                          <a:off x="1479" y="2111"/>
                          <a:ext cx="120" cy="92"/>
                        </a:xfrm>
                        <a:custGeom>
                          <a:avLst/>
                          <a:gdLst>
                            <a:gd name="T0" fmla="*/ 1 w 240"/>
                            <a:gd name="T1" fmla="*/ 1 h 183"/>
                            <a:gd name="T2" fmla="*/ 0 w 240"/>
                            <a:gd name="T3" fmla="*/ 1 h 183"/>
                            <a:gd name="T4" fmla="*/ 1 w 240"/>
                            <a:gd name="T5" fmla="*/ 1 h 183"/>
                            <a:gd name="T6" fmla="*/ 1 w 240"/>
                            <a:gd name="T7" fmla="*/ 1 h 183"/>
                            <a:gd name="T8" fmla="*/ 1 w 240"/>
                            <a:gd name="T9" fmla="*/ 1 h 183"/>
                            <a:gd name="T10" fmla="*/ 1 w 240"/>
                            <a:gd name="T11" fmla="*/ 1 h 183"/>
                            <a:gd name="T12" fmla="*/ 1 w 240"/>
                            <a:gd name="T13" fmla="*/ 1 h 183"/>
                            <a:gd name="T14" fmla="*/ 1 w 240"/>
                            <a:gd name="T15" fmla="*/ 1 h 183"/>
                            <a:gd name="T16" fmla="*/ 1 w 240"/>
                            <a:gd name="T17" fmla="*/ 1 h 183"/>
                            <a:gd name="T18" fmla="*/ 1 w 240"/>
                            <a:gd name="T19" fmla="*/ 1 h 183"/>
                            <a:gd name="T20" fmla="*/ 1 w 240"/>
                            <a:gd name="T21" fmla="*/ 1 h 183"/>
                            <a:gd name="T22" fmla="*/ 1 w 240"/>
                            <a:gd name="T23" fmla="*/ 1 h 183"/>
                            <a:gd name="T24" fmla="*/ 1 w 240"/>
                            <a:gd name="T25" fmla="*/ 1 h 183"/>
                            <a:gd name="T26" fmla="*/ 1 w 240"/>
                            <a:gd name="T27" fmla="*/ 1 h 183"/>
                            <a:gd name="T28" fmla="*/ 1 w 240"/>
                            <a:gd name="T29" fmla="*/ 1 h 183"/>
                            <a:gd name="T30" fmla="*/ 1 w 240"/>
                            <a:gd name="T31" fmla="*/ 1 h 183"/>
                            <a:gd name="T32" fmla="*/ 1 w 240"/>
                            <a:gd name="T33" fmla="*/ 1 h 183"/>
                            <a:gd name="T34" fmla="*/ 1 w 240"/>
                            <a:gd name="T35" fmla="*/ 1 h 183"/>
                            <a:gd name="T36" fmla="*/ 1 w 240"/>
                            <a:gd name="T37" fmla="*/ 1 h 183"/>
                            <a:gd name="T38" fmla="*/ 1 w 240"/>
                            <a:gd name="T39" fmla="*/ 1 h 183"/>
                            <a:gd name="T40" fmla="*/ 1 w 240"/>
                            <a:gd name="T41" fmla="*/ 1 h 183"/>
                            <a:gd name="T42" fmla="*/ 1 w 240"/>
                            <a:gd name="T43" fmla="*/ 1 h 183"/>
                            <a:gd name="T44" fmla="*/ 1 w 240"/>
                            <a:gd name="T45" fmla="*/ 1 h 183"/>
                            <a:gd name="T46" fmla="*/ 1 w 240"/>
                            <a:gd name="T47" fmla="*/ 0 h 183"/>
                            <a:gd name="T48" fmla="*/ 1 w 240"/>
                            <a:gd name="T49" fmla="*/ 1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
                            <a:gd name="T76" fmla="*/ 0 h 183"/>
                            <a:gd name="T77" fmla="*/ 240 w 240"/>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 h="183">
                              <a:moveTo>
                                <a:pt x="7" y="6"/>
                              </a:moveTo>
                              <a:lnTo>
                                <a:pt x="0" y="25"/>
                              </a:lnTo>
                              <a:lnTo>
                                <a:pt x="5" y="47"/>
                              </a:lnTo>
                              <a:lnTo>
                                <a:pt x="5" y="72"/>
                              </a:lnTo>
                              <a:lnTo>
                                <a:pt x="7" y="103"/>
                              </a:lnTo>
                              <a:lnTo>
                                <a:pt x="15" y="129"/>
                              </a:lnTo>
                              <a:lnTo>
                                <a:pt x="24" y="147"/>
                              </a:lnTo>
                              <a:lnTo>
                                <a:pt x="53" y="164"/>
                              </a:lnTo>
                              <a:lnTo>
                                <a:pt x="78" y="173"/>
                              </a:lnTo>
                              <a:lnTo>
                                <a:pt x="103" y="179"/>
                              </a:lnTo>
                              <a:lnTo>
                                <a:pt x="131" y="183"/>
                              </a:lnTo>
                              <a:lnTo>
                                <a:pt x="177" y="173"/>
                              </a:lnTo>
                              <a:lnTo>
                                <a:pt x="194" y="162"/>
                              </a:lnTo>
                              <a:lnTo>
                                <a:pt x="205" y="148"/>
                              </a:lnTo>
                              <a:lnTo>
                                <a:pt x="221" y="124"/>
                              </a:lnTo>
                              <a:lnTo>
                                <a:pt x="236" y="84"/>
                              </a:lnTo>
                              <a:lnTo>
                                <a:pt x="240" y="57"/>
                              </a:lnTo>
                              <a:lnTo>
                                <a:pt x="226" y="46"/>
                              </a:lnTo>
                              <a:lnTo>
                                <a:pt x="196" y="32"/>
                              </a:lnTo>
                              <a:lnTo>
                                <a:pt x="165" y="21"/>
                              </a:lnTo>
                              <a:lnTo>
                                <a:pt x="125" y="11"/>
                              </a:lnTo>
                              <a:lnTo>
                                <a:pt x="97" y="6"/>
                              </a:lnTo>
                              <a:lnTo>
                                <a:pt x="63" y="2"/>
                              </a:lnTo>
                              <a:lnTo>
                                <a:pt x="40" y="0"/>
                              </a:lnTo>
                              <a:lnTo>
                                <a:pt x="7" y="6"/>
                              </a:lnTo>
                              <a:close/>
                            </a:path>
                          </a:pathLst>
                        </a:custGeom>
                        <a:solidFill>
                          <a:srgbClr val="FFC080"/>
                        </a:solidFill>
                        <a:ln w="12700">
                          <a:solidFill>
                            <a:srgbClr val="000000"/>
                          </a:solidFill>
                          <a:round/>
                          <a:headEnd/>
                          <a:tailEnd/>
                        </a:ln>
                      </p:spPr>
                      <p:txBody>
                        <a:bodyPr/>
                        <a:lstStyle/>
                        <a:p>
                          <a:endParaRPr lang="en-US"/>
                        </a:p>
                      </p:txBody>
                    </p:sp>
                  </p:grpSp>
                  <p:sp>
                    <p:nvSpPr>
                      <p:cNvPr id="86092" name="Arc 20"/>
                      <p:cNvSpPr>
                        <a:spLocks/>
                      </p:cNvSpPr>
                      <p:nvPr/>
                    </p:nvSpPr>
                    <p:spPr bwMode="auto">
                      <a:xfrm>
                        <a:off x="1453" y="2110"/>
                        <a:ext cx="25" cy="10"/>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617" y="-1"/>
                            </a:moveTo>
                            <a:cubicBezTo>
                              <a:pt x="12301" y="333"/>
                              <a:pt x="21600" y="9901"/>
                              <a:pt x="21600" y="21591"/>
                            </a:cubicBezTo>
                          </a:path>
                          <a:path w="21600" h="21591" stroke="0" extrusionOk="0">
                            <a:moveTo>
                              <a:pt x="617" y="-1"/>
                            </a:moveTo>
                            <a:cubicBezTo>
                              <a:pt x="12301" y="333"/>
                              <a:pt x="21600" y="9901"/>
                              <a:pt x="21600" y="21591"/>
                            </a:cubicBezTo>
                            <a:lnTo>
                              <a:pt x="0" y="21591"/>
                            </a:lnTo>
                            <a:lnTo>
                              <a:pt x="617"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88" name="Group 21"/>
                    <p:cNvGrpSpPr>
                      <a:grpSpLocks/>
                    </p:cNvGrpSpPr>
                    <p:nvPr/>
                  </p:nvGrpSpPr>
                  <p:grpSpPr bwMode="auto">
                    <a:xfrm>
                      <a:off x="1394" y="2109"/>
                      <a:ext cx="137" cy="57"/>
                      <a:chOff x="1394" y="2109"/>
                      <a:chExt cx="137" cy="57"/>
                    </a:xfrm>
                  </p:grpSpPr>
                  <p:sp>
                    <p:nvSpPr>
                      <p:cNvPr id="86089" name="Oval 22"/>
                      <p:cNvSpPr>
                        <a:spLocks noChangeArrowheads="1"/>
                      </p:cNvSpPr>
                      <p:nvPr/>
                    </p:nvSpPr>
                    <p:spPr bwMode="auto">
                      <a:xfrm>
                        <a:off x="1394" y="2109"/>
                        <a:ext cx="17" cy="17"/>
                      </a:xfrm>
                      <a:prstGeom prst="ellipse">
                        <a:avLst/>
                      </a:prstGeom>
                      <a:solidFill>
                        <a:srgbClr val="00E0E0"/>
                      </a:solidFill>
                      <a:ln w="12700">
                        <a:solidFill>
                          <a:srgbClr val="008080"/>
                        </a:solidFill>
                        <a:round/>
                        <a:headEnd/>
                        <a:tailEnd/>
                      </a:ln>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86090" name="Oval 23"/>
                      <p:cNvSpPr>
                        <a:spLocks noChangeArrowheads="1"/>
                      </p:cNvSpPr>
                      <p:nvPr/>
                    </p:nvSpPr>
                    <p:spPr bwMode="auto">
                      <a:xfrm>
                        <a:off x="1514" y="2150"/>
                        <a:ext cx="17" cy="16"/>
                      </a:xfrm>
                      <a:prstGeom prst="ellipse">
                        <a:avLst/>
                      </a:prstGeom>
                      <a:solidFill>
                        <a:srgbClr val="00E0E0"/>
                      </a:solidFill>
                      <a:ln w="12700">
                        <a:solidFill>
                          <a:srgbClr val="008080"/>
                        </a:solidFill>
                        <a:round/>
                        <a:headEnd/>
                        <a:tailEnd/>
                      </a:ln>
                    </p:spPr>
                    <p:txBody>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grpSp>
          </p:grpSp>
          <p:grpSp>
            <p:nvGrpSpPr>
              <p:cNvPr id="86061" name="Group 24"/>
              <p:cNvGrpSpPr>
                <a:grpSpLocks/>
              </p:cNvGrpSpPr>
              <p:nvPr/>
            </p:nvGrpSpPr>
            <p:grpSpPr bwMode="auto">
              <a:xfrm>
                <a:off x="947" y="1403"/>
                <a:ext cx="896" cy="2897"/>
                <a:chOff x="947" y="1403"/>
                <a:chExt cx="896" cy="2897"/>
              </a:xfrm>
            </p:grpSpPr>
            <p:grpSp>
              <p:nvGrpSpPr>
                <p:cNvPr id="86062" name="Group 25"/>
                <p:cNvGrpSpPr>
                  <a:grpSpLocks/>
                </p:cNvGrpSpPr>
                <p:nvPr/>
              </p:nvGrpSpPr>
              <p:grpSpPr bwMode="auto">
                <a:xfrm>
                  <a:off x="947" y="1403"/>
                  <a:ext cx="179" cy="224"/>
                  <a:chOff x="947" y="1403"/>
                  <a:chExt cx="179" cy="224"/>
                </a:xfrm>
              </p:grpSpPr>
              <p:sp>
                <p:nvSpPr>
                  <p:cNvPr id="86077" name="Freeform 26"/>
                  <p:cNvSpPr>
                    <a:spLocks/>
                  </p:cNvSpPr>
                  <p:nvPr/>
                </p:nvSpPr>
                <p:spPr bwMode="auto">
                  <a:xfrm>
                    <a:off x="947" y="1403"/>
                    <a:ext cx="179" cy="224"/>
                  </a:xfrm>
                  <a:custGeom>
                    <a:avLst/>
                    <a:gdLst>
                      <a:gd name="T0" fmla="*/ 1 w 358"/>
                      <a:gd name="T1" fmla="*/ 1 h 447"/>
                      <a:gd name="T2" fmla="*/ 1 w 358"/>
                      <a:gd name="T3" fmla="*/ 1 h 447"/>
                      <a:gd name="T4" fmla="*/ 1 w 358"/>
                      <a:gd name="T5" fmla="*/ 1 h 447"/>
                      <a:gd name="T6" fmla="*/ 1 w 358"/>
                      <a:gd name="T7" fmla="*/ 1 h 447"/>
                      <a:gd name="T8" fmla="*/ 1 w 358"/>
                      <a:gd name="T9" fmla="*/ 1 h 447"/>
                      <a:gd name="T10" fmla="*/ 1 w 358"/>
                      <a:gd name="T11" fmla="*/ 1 h 447"/>
                      <a:gd name="T12" fmla="*/ 1 w 358"/>
                      <a:gd name="T13" fmla="*/ 1 h 447"/>
                      <a:gd name="T14" fmla="*/ 0 w 358"/>
                      <a:gd name="T15" fmla="*/ 1 h 447"/>
                      <a:gd name="T16" fmla="*/ 1 w 358"/>
                      <a:gd name="T17" fmla="*/ 1 h 447"/>
                      <a:gd name="T18" fmla="*/ 1 w 358"/>
                      <a:gd name="T19" fmla="*/ 1 h 447"/>
                      <a:gd name="T20" fmla="*/ 1 w 358"/>
                      <a:gd name="T21" fmla="*/ 1 h 447"/>
                      <a:gd name="T22" fmla="*/ 1 w 358"/>
                      <a:gd name="T23" fmla="*/ 1 h 447"/>
                      <a:gd name="T24" fmla="*/ 1 w 358"/>
                      <a:gd name="T25" fmla="*/ 1 h 447"/>
                      <a:gd name="T26" fmla="*/ 1 w 358"/>
                      <a:gd name="T27" fmla="*/ 1 h 447"/>
                      <a:gd name="T28" fmla="*/ 1 w 358"/>
                      <a:gd name="T29" fmla="*/ 1 h 447"/>
                      <a:gd name="T30" fmla="*/ 1 w 358"/>
                      <a:gd name="T31" fmla="*/ 1 h 447"/>
                      <a:gd name="T32" fmla="*/ 1 w 358"/>
                      <a:gd name="T33" fmla="*/ 1 h 447"/>
                      <a:gd name="T34" fmla="*/ 1 w 358"/>
                      <a:gd name="T35" fmla="*/ 1 h 447"/>
                      <a:gd name="T36" fmla="*/ 1 w 358"/>
                      <a:gd name="T37" fmla="*/ 1 h 447"/>
                      <a:gd name="T38" fmla="*/ 1 w 358"/>
                      <a:gd name="T39" fmla="*/ 1 h 447"/>
                      <a:gd name="T40" fmla="*/ 1 w 358"/>
                      <a:gd name="T41" fmla="*/ 1 h 447"/>
                      <a:gd name="T42" fmla="*/ 1 w 358"/>
                      <a:gd name="T43" fmla="*/ 1 h 447"/>
                      <a:gd name="T44" fmla="*/ 1 w 358"/>
                      <a:gd name="T45" fmla="*/ 1 h 447"/>
                      <a:gd name="T46" fmla="*/ 1 w 358"/>
                      <a:gd name="T47" fmla="*/ 1 h 447"/>
                      <a:gd name="T48" fmla="*/ 1 w 358"/>
                      <a:gd name="T49" fmla="*/ 1 h 447"/>
                      <a:gd name="T50" fmla="*/ 1 w 358"/>
                      <a:gd name="T51" fmla="*/ 1 h 447"/>
                      <a:gd name="T52" fmla="*/ 1 w 358"/>
                      <a:gd name="T53" fmla="*/ 1 h 447"/>
                      <a:gd name="T54" fmla="*/ 1 w 358"/>
                      <a:gd name="T55" fmla="*/ 0 h 447"/>
                      <a:gd name="T56" fmla="*/ 1 w 358"/>
                      <a:gd name="T57" fmla="*/ 1 h 447"/>
                      <a:gd name="T58" fmla="*/ 1 w 358"/>
                      <a:gd name="T59" fmla="*/ 1 h 447"/>
                      <a:gd name="T60" fmla="*/ 1 w 358"/>
                      <a:gd name="T61" fmla="*/ 1 h 447"/>
                      <a:gd name="T62" fmla="*/ 1 w 358"/>
                      <a:gd name="T63" fmla="*/ 1 h 447"/>
                      <a:gd name="T64" fmla="*/ 1 w 358"/>
                      <a:gd name="T65" fmla="*/ 1 h 447"/>
                      <a:gd name="T66" fmla="*/ 1 w 358"/>
                      <a:gd name="T67" fmla="*/ 1 h 447"/>
                      <a:gd name="T68" fmla="*/ 1 w 358"/>
                      <a:gd name="T69" fmla="*/ 1 h 447"/>
                      <a:gd name="T70" fmla="*/ 1 w 358"/>
                      <a:gd name="T71" fmla="*/ 1 h 447"/>
                      <a:gd name="T72" fmla="*/ 1 w 358"/>
                      <a:gd name="T73" fmla="*/ 1 h 447"/>
                      <a:gd name="T74" fmla="*/ 1 w 358"/>
                      <a:gd name="T75" fmla="*/ 1 h 447"/>
                      <a:gd name="T76" fmla="*/ 1 w 358"/>
                      <a:gd name="T77" fmla="*/ 1 h 447"/>
                      <a:gd name="T78" fmla="*/ 1 w 358"/>
                      <a:gd name="T79" fmla="*/ 1 h 447"/>
                      <a:gd name="T80" fmla="*/ 1 w 358"/>
                      <a:gd name="T81" fmla="*/ 1 h 447"/>
                      <a:gd name="T82" fmla="*/ 1 w 358"/>
                      <a:gd name="T83" fmla="*/ 1 h 447"/>
                      <a:gd name="T84" fmla="*/ 1 w 358"/>
                      <a:gd name="T85" fmla="*/ 1 h 447"/>
                      <a:gd name="T86" fmla="*/ 1 w 358"/>
                      <a:gd name="T87" fmla="*/ 1 h 4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8"/>
                      <a:gd name="T133" fmla="*/ 0 h 447"/>
                      <a:gd name="T134" fmla="*/ 358 w 358"/>
                      <a:gd name="T135" fmla="*/ 447 h 4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8" h="447">
                        <a:moveTo>
                          <a:pt x="135" y="394"/>
                        </a:moveTo>
                        <a:lnTo>
                          <a:pt x="120" y="379"/>
                        </a:lnTo>
                        <a:lnTo>
                          <a:pt x="89" y="364"/>
                        </a:lnTo>
                        <a:lnTo>
                          <a:pt x="70" y="350"/>
                        </a:lnTo>
                        <a:lnTo>
                          <a:pt x="55" y="337"/>
                        </a:lnTo>
                        <a:lnTo>
                          <a:pt x="25" y="301"/>
                        </a:lnTo>
                        <a:lnTo>
                          <a:pt x="11" y="264"/>
                        </a:lnTo>
                        <a:lnTo>
                          <a:pt x="0" y="190"/>
                        </a:lnTo>
                        <a:lnTo>
                          <a:pt x="4" y="154"/>
                        </a:lnTo>
                        <a:lnTo>
                          <a:pt x="10" y="135"/>
                        </a:lnTo>
                        <a:lnTo>
                          <a:pt x="17" y="122"/>
                        </a:lnTo>
                        <a:lnTo>
                          <a:pt x="32" y="108"/>
                        </a:lnTo>
                        <a:lnTo>
                          <a:pt x="89" y="72"/>
                        </a:lnTo>
                        <a:lnTo>
                          <a:pt x="110" y="63"/>
                        </a:lnTo>
                        <a:lnTo>
                          <a:pt x="128" y="57"/>
                        </a:lnTo>
                        <a:lnTo>
                          <a:pt x="141" y="53"/>
                        </a:lnTo>
                        <a:lnTo>
                          <a:pt x="152" y="40"/>
                        </a:lnTo>
                        <a:lnTo>
                          <a:pt x="166" y="32"/>
                        </a:lnTo>
                        <a:lnTo>
                          <a:pt x="185" y="24"/>
                        </a:lnTo>
                        <a:lnTo>
                          <a:pt x="204" y="21"/>
                        </a:lnTo>
                        <a:lnTo>
                          <a:pt x="215" y="7"/>
                        </a:lnTo>
                        <a:lnTo>
                          <a:pt x="234" y="2"/>
                        </a:lnTo>
                        <a:lnTo>
                          <a:pt x="255" y="4"/>
                        </a:lnTo>
                        <a:lnTo>
                          <a:pt x="274" y="9"/>
                        </a:lnTo>
                        <a:lnTo>
                          <a:pt x="299" y="40"/>
                        </a:lnTo>
                        <a:lnTo>
                          <a:pt x="297" y="17"/>
                        </a:lnTo>
                        <a:lnTo>
                          <a:pt x="303" y="7"/>
                        </a:lnTo>
                        <a:lnTo>
                          <a:pt x="312" y="0"/>
                        </a:lnTo>
                        <a:lnTo>
                          <a:pt x="328" y="2"/>
                        </a:lnTo>
                        <a:lnTo>
                          <a:pt x="341" y="9"/>
                        </a:lnTo>
                        <a:lnTo>
                          <a:pt x="350" y="28"/>
                        </a:lnTo>
                        <a:lnTo>
                          <a:pt x="356" y="55"/>
                        </a:lnTo>
                        <a:lnTo>
                          <a:pt x="345" y="139"/>
                        </a:lnTo>
                        <a:lnTo>
                          <a:pt x="352" y="171"/>
                        </a:lnTo>
                        <a:lnTo>
                          <a:pt x="358" y="215"/>
                        </a:lnTo>
                        <a:lnTo>
                          <a:pt x="358" y="244"/>
                        </a:lnTo>
                        <a:lnTo>
                          <a:pt x="347" y="278"/>
                        </a:lnTo>
                        <a:lnTo>
                          <a:pt x="331" y="301"/>
                        </a:lnTo>
                        <a:lnTo>
                          <a:pt x="307" y="333"/>
                        </a:lnTo>
                        <a:lnTo>
                          <a:pt x="291" y="364"/>
                        </a:lnTo>
                        <a:lnTo>
                          <a:pt x="297" y="424"/>
                        </a:lnTo>
                        <a:lnTo>
                          <a:pt x="152" y="447"/>
                        </a:lnTo>
                        <a:lnTo>
                          <a:pt x="143" y="407"/>
                        </a:lnTo>
                        <a:lnTo>
                          <a:pt x="135" y="394"/>
                        </a:lnTo>
                        <a:close/>
                      </a:path>
                    </a:pathLst>
                  </a:custGeom>
                  <a:solidFill>
                    <a:srgbClr val="FFE0C0"/>
                  </a:solidFill>
                  <a:ln w="12700">
                    <a:solidFill>
                      <a:srgbClr val="000000"/>
                    </a:solidFill>
                    <a:round/>
                    <a:headEnd/>
                    <a:tailEnd/>
                  </a:ln>
                </p:spPr>
                <p:txBody>
                  <a:bodyPr/>
                  <a:lstStyle/>
                  <a:p>
                    <a:endParaRPr lang="en-US"/>
                  </a:p>
                </p:txBody>
              </p:sp>
              <p:sp>
                <p:nvSpPr>
                  <p:cNvPr id="86078" name="Freeform 27"/>
                  <p:cNvSpPr>
                    <a:spLocks/>
                  </p:cNvSpPr>
                  <p:nvPr/>
                </p:nvSpPr>
                <p:spPr bwMode="auto">
                  <a:xfrm>
                    <a:off x="1052" y="1496"/>
                    <a:ext cx="33" cy="63"/>
                  </a:xfrm>
                  <a:custGeom>
                    <a:avLst/>
                    <a:gdLst>
                      <a:gd name="T0" fmla="*/ 0 w 67"/>
                      <a:gd name="T1" fmla="*/ 0 h 126"/>
                      <a:gd name="T2" fmla="*/ 0 w 67"/>
                      <a:gd name="T3" fmla="*/ 1 h 126"/>
                      <a:gd name="T4" fmla="*/ 0 w 67"/>
                      <a:gd name="T5" fmla="*/ 1 h 126"/>
                      <a:gd name="T6" fmla="*/ 0 w 67"/>
                      <a:gd name="T7" fmla="*/ 1 h 126"/>
                      <a:gd name="T8" fmla="*/ 0 w 67"/>
                      <a:gd name="T9" fmla="*/ 1 h 126"/>
                      <a:gd name="T10" fmla="*/ 0 60000 65536"/>
                      <a:gd name="T11" fmla="*/ 0 60000 65536"/>
                      <a:gd name="T12" fmla="*/ 0 60000 65536"/>
                      <a:gd name="T13" fmla="*/ 0 60000 65536"/>
                      <a:gd name="T14" fmla="*/ 0 60000 65536"/>
                      <a:gd name="T15" fmla="*/ 0 w 67"/>
                      <a:gd name="T16" fmla="*/ 0 h 126"/>
                      <a:gd name="T17" fmla="*/ 67 w 67"/>
                      <a:gd name="T18" fmla="*/ 126 h 126"/>
                    </a:gdLst>
                    <a:ahLst/>
                    <a:cxnLst>
                      <a:cxn ang="T10">
                        <a:pos x="T0" y="T1"/>
                      </a:cxn>
                      <a:cxn ang="T11">
                        <a:pos x="T2" y="T3"/>
                      </a:cxn>
                      <a:cxn ang="T12">
                        <a:pos x="T4" y="T5"/>
                      </a:cxn>
                      <a:cxn ang="T13">
                        <a:pos x="T6" y="T7"/>
                      </a:cxn>
                      <a:cxn ang="T14">
                        <a:pos x="T8" y="T9"/>
                      </a:cxn>
                    </a:cxnLst>
                    <a:rect l="T15" t="T16" r="T17" b="T18"/>
                    <a:pathLst>
                      <a:path w="67" h="126">
                        <a:moveTo>
                          <a:pt x="67" y="0"/>
                        </a:moveTo>
                        <a:lnTo>
                          <a:pt x="21" y="54"/>
                        </a:lnTo>
                        <a:lnTo>
                          <a:pt x="10" y="75"/>
                        </a:lnTo>
                        <a:lnTo>
                          <a:pt x="0" y="105"/>
                        </a:lnTo>
                        <a:lnTo>
                          <a:pt x="0" y="12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63" name="Group 28"/>
                <p:cNvGrpSpPr>
                  <a:grpSpLocks/>
                </p:cNvGrpSpPr>
                <p:nvPr/>
              </p:nvGrpSpPr>
              <p:grpSpPr bwMode="auto">
                <a:xfrm>
                  <a:off x="987" y="1591"/>
                  <a:ext cx="856" cy="2709"/>
                  <a:chOff x="987" y="1591"/>
                  <a:chExt cx="856" cy="2709"/>
                </a:xfrm>
              </p:grpSpPr>
              <p:sp>
                <p:nvSpPr>
                  <p:cNvPr id="86064" name="Freeform 29"/>
                  <p:cNvSpPr>
                    <a:spLocks/>
                  </p:cNvSpPr>
                  <p:nvPr/>
                </p:nvSpPr>
                <p:spPr bwMode="auto">
                  <a:xfrm>
                    <a:off x="1704" y="3443"/>
                    <a:ext cx="123" cy="265"/>
                  </a:xfrm>
                  <a:custGeom>
                    <a:avLst/>
                    <a:gdLst>
                      <a:gd name="T0" fmla="*/ 1 w 246"/>
                      <a:gd name="T1" fmla="*/ 0 h 529"/>
                      <a:gd name="T2" fmla="*/ 1 w 246"/>
                      <a:gd name="T3" fmla="*/ 1 h 529"/>
                      <a:gd name="T4" fmla="*/ 1 w 246"/>
                      <a:gd name="T5" fmla="*/ 1 h 529"/>
                      <a:gd name="T6" fmla="*/ 1 w 246"/>
                      <a:gd name="T7" fmla="*/ 1 h 529"/>
                      <a:gd name="T8" fmla="*/ 1 w 246"/>
                      <a:gd name="T9" fmla="*/ 1 h 529"/>
                      <a:gd name="T10" fmla="*/ 1 w 246"/>
                      <a:gd name="T11" fmla="*/ 1 h 529"/>
                      <a:gd name="T12" fmla="*/ 1 w 246"/>
                      <a:gd name="T13" fmla="*/ 1 h 529"/>
                      <a:gd name="T14" fmla="*/ 1 w 246"/>
                      <a:gd name="T15" fmla="*/ 1 h 529"/>
                      <a:gd name="T16" fmla="*/ 1 w 246"/>
                      <a:gd name="T17" fmla="*/ 1 h 529"/>
                      <a:gd name="T18" fmla="*/ 1 w 246"/>
                      <a:gd name="T19" fmla="*/ 1 h 529"/>
                      <a:gd name="T20" fmla="*/ 1 w 246"/>
                      <a:gd name="T21" fmla="*/ 1 h 529"/>
                      <a:gd name="T22" fmla="*/ 1 w 246"/>
                      <a:gd name="T23" fmla="*/ 1 h 529"/>
                      <a:gd name="T24" fmla="*/ 1 w 246"/>
                      <a:gd name="T25" fmla="*/ 1 h 529"/>
                      <a:gd name="T26" fmla="*/ 0 w 246"/>
                      <a:gd name="T27" fmla="*/ 1 h 529"/>
                      <a:gd name="T28" fmla="*/ 1 w 246"/>
                      <a:gd name="T29" fmla="*/ 1 h 529"/>
                      <a:gd name="T30" fmla="*/ 1 w 246"/>
                      <a:gd name="T31" fmla="*/ 0 h 5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529"/>
                      <a:gd name="T50" fmla="*/ 246 w 246"/>
                      <a:gd name="T51" fmla="*/ 529 h 5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529">
                        <a:moveTo>
                          <a:pt x="215" y="0"/>
                        </a:moveTo>
                        <a:lnTo>
                          <a:pt x="234" y="38"/>
                        </a:lnTo>
                        <a:lnTo>
                          <a:pt x="244" y="209"/>
                        </a:lnTo>
                        <a:lnTo>
                          <a:pt x="246" y="232"/>
                        </a:lnTo>
                        <a:lnTo>
                          <a:pt x="219" y="304"/>
                        </a:lnTo>
                        <a:lnTo>
                          <a:pt x="204" y="350"/>
                        </a:lnTo>
                        <a:lnTo>
                          <a:pt x="177" y="409"/>
                        </a:lnTo>
                        <a:lnTo>
                          <a:pt x="128" y="489"/>
                        </a:lnTo>
                        <a:lnTo>
                          <a:pt x="86" y="527"/>
                        </a:lnTo>
                        <a:lnTo>
                          <a:pt x="46" y="529"/>
                        </a:lnTo>
                        <a:lnTo>
                          <a:pt x="40" y="518"/>
                        </a:lnTo>
                        <a:lnTo>
                          <a:pt x="33" y="497"/>
                        </a:lnTo>
                        <a:lnTo>
                          <a:pt x="15" y="339"/>
                        </a:lnTo>
                        <a:lnTo>
                          <a:pt x="0" y="198"/>
                        </a:lnTo>
                        <a:lnTo>
                          <a:pt x="33" y="19"/>
                        </a:lnTo>
                        <a:lnTo>
                          <a:pt x="215" y="0"/>
                        </a:lnTo>
                        <a:close/>
                      </a:path>
                    </a:pathLst>
                  </a:custGeom>
                  <a:solidFill>
                    <a:srgbClr val="FFE0C0"/>
                  </a:solidFill>
                  <a:ln w="12700">
                    <a:solidFill>
                      <a:srgbClr val="000000"/>
                    </a:solidFill>
                    <a:round/>
                    <a:headEnd/>
                    <a:tailEnd/>
                  </a:ln>
                </p:spPr>
                <p:txBody>
                  <a:bodyPr/>
                  <a:lstStyle/>
                  <a:p>
                    <a:endParaRPr lang="en-US"/>
                  </a:p>
                </p:txBody>
              </p:sp>
              <p:sp>
                <p:nvSpPr>
                  <p:cNvPr id="86065" name="Freeform 30"/>
                  <p:cNvSpPr>
                    <a:spLocks/>
                  </p:cNvSpPr>
                  <p:nvPr/>
                </p:nvSpPr>
                <p:spPr bwMode="auto">
                  <a:xfrm>
                    <a:off x="987" y="1591"/>
                    <a:ext cx="856" cy="1880"/>
                  </a:xfrm>
                  <a:custGeom>
                    <a:avLst/>
                    <a:gdLst>
                      <a:gd name="T0" fmla="*/ 1 w 1712"/>
                      <a:gd name="T1" fmla="*/ 0 h 3760"/>
                      <a:gd name="T2" fmla="*/ 1 w 1712"/>
                      <a:gd name="T3" fmla="*/ 1 h 3760"/>
                      <a:gd name="T4" fmla="*/ 1 w 1712"/>
                      <a:gd name="T5" fmla="*/ 1 h 3760"/>
                      <a:gd name="T6" fmla="*/ 1 w 1712"/>
                      <a:gd name="T7" fmla="*/ 1 h 3760"/>
                      <a:gd name="T8" fmla="*/ 0 w 1712"/>
                      <a:gd name="T9" fmla="*/ 1 h 3760"/>
                      <a:gd name="T10" fmla="*/ 1 w 1712"/>
                      <a:gd name="T11" fmla="*/ 1 h 3760"/>
                      <a:gd name="T12" fmla="*/ 1 w 1712"/>
                      <a:gd name="T13" fmla="*/ 1 h 3760"/>
                      <a:gd name="T14" fmla="*/ 1 w 1712"/>
                      <a:gd name="T15" fmla="*/ 1 h 3760"/>
                      <a:gd name="T16" fmla="*/ 1 w 1712"/>
                      <a:gd name="T17" fmla="*/ 1 h 3760"/>
                      <a:gd name="T18" fmla="*/ 1 w 1712"/>
                      <a:gd name="T19" fmla="*/ 1 h 3760"/>
                      <a:gd name="T20" fmla="*/ 1 w 1712"/>
                      <a:gd name="T21" fmla="*/ 1 h 3760"/>
                      <a:gd name="T22" fmla="*/ 1 w 1712"/>
                      <a:gd name="T23" fmla="*/ 1 h 3760"/>
                      <a:gd name="T24" fmla="*/ 1 w 1712"/>
                      <a:gd name="T25" fmla="*/ 1 h 3760"/>
                      <a:gd name="T26" fmla="*/ 1 w 1712"/>
                      <a:gd name="T27" fmla="*/ 1 h 3760"/>
                      <a:gd name="T28" fmla="*/ 1 w 1712"/>
                      <a:gd name="T29" fmla="*/ 1 h 3760"/>
                      <a:gd name="T30" fmla="*/ 1 w 1712"/>
                      <a:gd name="T31" fmla="*/ 1 h 3760"/>
                      <a:gd name="T32" fmla="*/ 1 w 1712"/>
                      <a:gd name="T33" fmla="*/ 1 h 3760"/>
                      <a:gd name="T34" fmla="*/ 1 w 1712"/>
                      <a:gd name="T35" fmla="*/ 1 h 3760"/>
                      <a:gd name="T36" fmla="*/ 1 w 1712"/>
                      <a:gd name="T37" fmla="*/ 1 h 3760"/>
                      <a:gd name="T38" fmla="*/ 1 w 1712"/>
                      <a:gd name="T39" fmla="*/ 1 h 3760"/>
                      <a:gd name="T40" fmla="*/ 1 w 1712"/>
                      <a:gd name="T41" fmla="*/ 1 h 3760"/>
                      <a:gd name="T42" fmla="*/ 1 w 1712"/>
                      <a:gd name="T43" fmla="*/ 1 h 3760"/>
                      <a:gd name="T44" fmla="*/ 1 w 1712"/>
                      <a:gd name="T45" fmla="*/ 1 h 3760"/>
                      <a:gd name="T46" fmla="*/ 1 w 1712"/>
                      <a:gd name="T47" fmla="*/ 1 h 3760"/>
                      <a:gd name="T48" fmla="*/ 1 w 1712"/>
                      <a:gd name="T49" fmla="*/ 1 h 3760"/>
                      <a:gd name="T50" fmla="*/ 1 w 1712"/>
                      <a:gd name="T51" fmla="*/ 1 h 3760"/>
                      <a:gd name="T52" fmla="*/ 1 w 1712"/>
                      <a:gd name="T53" fmla="*/ 1 h 3760"/>
                      <a:gd name="T54" fmla="*/ 1 w 1712"/>
                      <a:gd name="T55" fmla="*/ 1 h 3760"/>
                      <a:gd name="T56" fmla="*/ 1 w 1712"/>
                      <a:gd name="T57" fmla="*/ 1 h 3760"/>
                      <a:gd name="T58" fmla="*/ 1 w 1712"/>
                      <a:gd name="T59" fmla="*/ 1 h 3760"/>
                      <a:gd name="T60" fmla="*/ 1 w 1712"/>
                      <a:gd name="T61" fmla="*/ 1 h 3760"/>
                      <a:gd name="T62" fmla="*/ 1 w 1712"/>
                      <a:gd name="T63" fmla="*/ 1 h 3760"/>
                      <a:gd name="T64" fmla="*/ 1 w 1712"/>
                      <a:gd name="T65" fmla="*/ 1 h 3760"/>
                      <a:gd name="T66" fmla="*/ 1 w 1712"/>
                      <a:gd name="T67" fmla="*/ 1 h 3760"/>
                      <a:gd name="T68" fmla="*/ 1 w 1712"/>
                      <a:gd name="T69" fmla="*/ 1 h 3760"/>
                      <a:gd name="T70" fmla="*/ 1 w 1712"/>
                      <a:gd name="T71" fmla="*/ 1 h 3760"/>
                      <a:gd name="T72" fmla="*/ 1 w 1712"/>
                      <a:gd name="T73" fmla="*/ 1 h 3760"/>
                      <a:gd name="T74" fmla="*/ 1 w 1712"/>
                      <a:gd name="T75" fmla="*/ 1 h 3760"/>
                      <a:gd name="T76" fmla="*/ 1 w 1712"/>
                      <a:gd name="T77" fmla="*/ 1 h 3760"/>
                      <a:gd name="T78" fmla="*/ 1 w 1712"/>
                      <a:gd name="T79" fmla="*/ 0 h 37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2"/>
                      <a:gd name="T121" fmla="*/ 0 h 3760"/>
                      <a:gd name="T122" fmla="*/ 1712 w 1712"/>
                      <a:gd name="T123" fmla="*/ 3760 h 37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2" h="3760">
                        <a:moveTo>
                          <a:pt x="286" y="0"/>
                        </a:moveTo>
                        <a:lnTo>
                          <a:pt x="192" y="17"/>
                        </a:lnTo>
                        <a:lnTo>
                          <a:pt x="129" y="30"/>
                        </a:lnTo>
                        <a:lnTo>
                          <a:pt x="74" y="49"/>
                        </a:lnTo>
                        <a:lnTo>
                          <a:pt x="0" y="89"/>
                        </a:lnTo>
                        <a:lnTo>
                          <a:pt x="15" y="790"/>
                        </a:lnTo>
                        <a:lnTo>
                          <a:pt x="32" y="983"/>
                        </a:lnTo>
                        <a:lnTo>
                          <a:pt x="49" y="1150"/>
                        </a:lnTo>
                        <a:lnTo>
                          <a:pt x="74" y="1367"/>
                        </a:lnTo>
                        <a:lnTo>
                          <a:pt x="124" y="1577"/>
                        </a:lnTo>
                        <a:lnTo>
                          <a:pt x="149" y="1745"/>
                        </a:lnTo>
                        <a:lnTo>
                          <a:pt x="166" y="1979"/>
                        </a:lnTo>
                        <a:lnTo>
                          <a:pt x="185" y="2268"/>
                        </a:lnTo>
                        <a:lnTo>
                          <a:pt x="230" y="2558"/>
                        </a:lnTo>
                        <a:lnTo>
                          <a:pt x="299" y="2899"/>
                        </a:lnTo>
                        <a:lnTo>
                          <a:pt x="364" y="3171"/>
                        </a:lnTo>
                        <a:lnTo>
                          <a:pt x="1324" y="3289"/>
                        </a:lnTo>
                        <a:lnTo>
                          <a:pt x="1377" y="2423"/>
                        </a:lnTo>
                        <a:lnTo>
                          <a:pt x="1369" y="3015"/>
                        </a:lnTo>
                        <a:lnTo>
                          <a:pt x="1411" y="3539"/>
                        </a:lnTo>
                        <a:lnTo>
                          <a:pt x="1428" y="3760"/>
                        </a:lnTo>
                        <a:lnTo>
                          <a:pt x="1712" y="3741"/>
                        </a:lnTo>
                        <a:lnTo>
                          <a:pt x="1646" y="2889"/>
                        </a:lnTo>
                        <a:lnTo>
                          <a:pt x="1611" y="2112"/>
                        </a:lnTo>
                        <a:lnTo>
                          <a:pt x="1569" y="1979"/>
                        </a:lnTo>
                        <a:lnTo>
                          <a:pt x="1527" y="1903"/>
                        </a:lnTo>
                        <a:lnTo>
                          <a:pt x="1470" y="1853"/>
                        </a:lnTo>
                        <a:lnTo>
                          <a:pt x="1179" y="1707"/>
                        </a:lnTo>
                        <a:lnTo>
                          <a:pt x="1061" y="1625"/>
                        </a:lnTo>
                        <a:lnTo>
                          <a:pt x="1036" y="1598"/>
                        </a:lnTo>
                        <a:lnTo>
                          <a:pt x="1009" y="1516"/>
                        </a:lnTo>
                        <a:lnTo>
                          <a:pt x="771" y="1674"/>
                        </a:lnTo>
                        <a:lnTo>
                          <a:pt x="665" y="1419"/>
                        </a:lnTo>
                        <a:lnTo>
                          <a:pt x="619" y="1436"/>
                        </a:lnTo>
                        <a:lnTo>
                          <a:pt x="579" y="1411"/>
                        </a:lnTo>
                        <a:lnTo>
                          <a:pt x="537" y="1348"/>
                        </a:lnTo>
                        <a:lnTo>
                          <a:pt x="476" y="1276"/>
                        </a:lnTo>
                        <a:lnTo>
                          <a:pt x="408" y="1167"/>
                        </a:lnTo>
                        <a:lnTo>
                          <a:pt x="320" y="724"/>
                        </a:lnTo>
                        <a:lnTo>
                          <a:pt x="286" y="0"/>
                        </a:lnTo>
                        <a:close/>
                      </a:path>
                    </a:pathLst>
                  </a:custGeom>
                  <a:solidFill>
                    <a:srgbClr val="FFFFFF"/>
                  </a:solidFill>
                  <a:ln w="12700">
                    <a:solidFill>
                      <a:srgbClr val="000000"/>
                    </a:solidFill>
                    <a:round/>
                    <a:headEnd/>
                    <a:tailEnd/>
                  </a:ln>
                </p:spPr>
                <p:txBody>
                  <a:bodyPr/>
                  <a:lstStyle/>
                  <a:p>
                    <a:endParaRPr lang="en-US"/>
                  </a:p>
                </p:txBody>
              </p:sp>
              <p:grpSp>
                <p:nvGrpSpPr>
                  <p:cNvPr id="86066" name="Group 31"/>
                  <p:cNvGrpSpPr>
                    <a:grpSpLocks/>
                  </p:cNvGrpSpPr>
                  <p:nvPr/>
                </p:nvGrpSpPr>
                <p:grpSpPr bwMode="auto">
                  <a:xfrm>
                    <a:off x="1141" y="3163"/>
                    <a:ext cx="607" cy="1137"/>
                    <a:chOff x="1141" y="3163"/>
                    <a:chExt cx="607" cy="1137"/>
                  </a:xfrm>
                </p:grpSpPr>
                <p:grpSp>
                  <p:nvGrpSpPr>
                    <p:cNvPr id="86071" name="Group 32"/>
                    <p:cNvGrpSpPr>
                      <a:grpSpLocks/>
                    </p:cNvGrpSpPr>
                    <p:nvPr/>
                  </p:nvGrpSpPr>
                  <p:grpSpPr bwMode="auto">
                    <a:xfrm>
                      <a:off x="1141" y="3163"/>
                      <a:ext cx="607" cy="1137"/>
                      <a:chOff x="1141" y="3163"/>
                      <a:chExt cx="607" cy="1137"/>
                    </a:xfrm>
                  </p:grpSpPr>
                  <p:sp>
                    <p:nvSpPr>
                      <p:cNvPr id="86073" name="Freeform 33"/>
                      <p:cNvSpPr>
                        <a:spLocks/>
                      </p:cNvSpPr>
                      <p:nvPr/>
                    </p:nvSpPr>
                    <p:spPr bwMode="auto">
                      <a:xfrm>
                        <a:off x="1141" y="3163"/>
                        <a:ext cx="607" cy="1137"/>
                      </a:xfrm>
                      <a:custGeom>
                        <a:avLst/>
                        <a:gdLst>
                          <a:gd name="T0" fmla="*/ 1 w 1213"/>
                          <a:gd name="T1" fmla="*/ 0 h 2274"/>
                          <a:gd name="T2" fmla="*/ 1 w 1213"/>
                          <a:gd name="T3" fmla="*/ 1 h 2274"/>
                          <a:gd name="T4" fmla="*/ 0 w 1213"/>
                          <a:gd name="T5" fmla="*/ 1 h 2274"/>
                          <a:gd name="T6" fmla="*/ 1 w 1213"/>
                          <a:gd name="T7" fmla="*/ 1 h 2274"/>
                          <a:gd name="T8" fmla="*/ 1 w 1213"/>
                          <a:gd name="T9" fmla="*/ 1 h 2274"/>
                          <a:gd name="T10" fmla="*/ 1 w 1213"/>
                          <a:gd name="T11" fmla="*/ 1 h 2274"/>
                          <a:gd name="T12" fmla="*/ 1 w 1213"/>
                          <a:gd name="T13" fmla="*/ 1 h 2274"/>
                          <a:gd name="T14" fmla="*/ 1 w 1213"/>
                          <a:gd name="T15" fmla="*/ 1 h 2274"/>
                          <a:gd name="T16" fmla="*/ 1 w 1213"/>
                          <a:gd name="T17" fmla="*/ 1 h 2274"/>
                          <a:gd name="T18" fmla="*/ 1 w 1213"/>
                          <a:gd name="T19" fmla="*/ 1 h 2274"/>
                          <a:gd name="T20" fmla="*/ 1 w 1213"/>
                          <a:gd name="T21" fmla="*/ 1 h 2274"/>
                          <a:gd name="T22" fmla="*/ 1 w 1213"/>
                          <a:gd name="T23" fmla="*/ 1 h 2274"/>
                          <a:gd name="T24" fmla="*/ 1 w 1213"/>
                          <a:gd name="T25" fmla="*/ 1 h 2274"/>
                          <a:gd name="T26" fmla="*/ 1 w 1213"/>
                          <a:gd name="T27" fmla="*/ 1 h 2274"/>
                          <a:gd name="T28" fmla="*/ 1 w 1213"/>
                          <a:gd name="T29" fmla="*/ 1 h 2274"/>
                          <a:gd name="T30" fmla="*/ 1 w 1213"/>
                          <a:gd name="T31" fmla="*/ 1 h 2274"/>
                          <a:gd name="T32" fmla="*/ 1 w 1213"/>
                          <a:gd name="T33" fmla="*/ 1 h 2274"/>
                          <a:gd name="T34" fmla="*/ 1 w 1213"/>
                          <a:gd name="T35" fmla="*/ 1 h 2274"/>
                          <a:gd name="T36" fmla="*/ 1 w 1213"/>
                          <a:gd name="T37" fmla="*/ 0 h 22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3"/>
                          <a:gd name="T58" fmla="*/ 0 h 2274"/>
                          <a:gd name="T59" fmla="*/ 1213 w 1213"/>
                          <a:gd name="T60" fmla="*/ 2274 h 22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3" h="2274">
                            <a:moveTo>
                              <a:pt x="59" y="0"/>
                            </a:moveTo>
                            <a:lnTo>
                              <a:pt x="17" y="335"/>
                            </a:lnTo>
                            <a:lnTo>
                              <a:pt x="0" y="626"/>
                            </a:lnTo>
                            <a:lnTo>
                              <a:pt x="17" y="903"/>
                            </a:lnTo>
                            <a:lnTo>
                              <a:pt x="55" y="1192"/>
                            </a:lnTo>
                            <a:lnTo>
                              <a:pt x="188" y="1904"/>
                            </a:lnTo>
                            <a:lnTo>
                              <a:pt x="234" y="2263"/>
                            </a:lnTo>
                            <a:lnTo>
                              <a:pt x="634" y="2266"/>
                            </a:lnTo>
                            <a:lnTo>
                              <a:pt x="590" y="1270"/>
                            </a:lnTo>
                            <a:lnTo>
                              <a:pt x="577" y="836"/>
                            </a:lnTo>
                            <a:lnTo>
                              <a:pt x="685" y="1364"/>
                            </a:lnTo>
                            <a:lnTo>
                              <a:pt x="767" y="1899"/>
                            </a:lnTo>
                            <a:lnTo>
                              <a:pt x="801" y="2274"/>
                            </a:lnTo>
                            <a:lnTo>
                              <a:pt x="1213" y="2272"/>
                            </a:lnTo>
                            <a:lnTo>
                              <a:pt x="1169" y="1337"/>
                            </a:lnTo>
                            <a:lnTo>
                              <a:pt x="1144" y="910"/>
                            </a:lnTo>
                            <a:lnTo>
                              <a:pt x="1078" y="451"/>
                            </a:lnTo>
                            <a:lnTo>
                              <a:pt x="1001" y="99"/>
                            </a:lnTo>
                            <a:lnTo>
                              <a:pt x="59" y="0"/>
                            </a:lnTo>
                            <a:close/>
                          </a:path>
                        </a:pathLst>
                      </a:custGeom>
                      <a:solidFill>
                        <a:srgbClr val="606060"/>
                      </a:solidFill>
                      <a:ln w="12700">
                        <a:solidFill>
                          <a:srgbClr val="000000"/>
                        </a:solidFill>
                        <a:round/>
                        <a:headEnd/>
                        <a:tailEnd/>
                      </a:ln>
                    </p:spPr>
                    <p:txBody>
                      <a:bodyPr/>
                      <a:lstStyle/>
                      <a:p>
                        <a:endParaRPr lang="en-US"/>
                      </a:p>
                    </p:txBody>
                  </p:sp>
                  <p:sp>
                    <p:nvSpPr>
                      <p:cNvPr id="86074" name="Freeform 34"/>
                      <p:cNvSpPr>
                        <a:spLocks/>
                      </p:cNvSpPr>
                      <p:nvPr/>
                    </p:nvSpPr>
                    <p:spPr bwMode="auto">
                      <a:xfrm>
                        <a:off x="1164" y="3171"/>
                        <a:ext cx="489" cy="99"/>
                      </a:xfrm>
                      <a:custGeom>
                        <a:avLst/>
                        <a:gdLst>
                          <a:gd name="T0" fmla="*/ 1 w 977"/>
                          <a:gd name="T1" fmla="*/ 0 h 196"/>
                          <a:gd name="T2" fmla="*/ 0 w 977"/>
                          <a:gd name="T3" fmla="*/ 1 h 196"/>
                          <a:gd name="T4" fmla="*/ 1 w 977"/>
                          <a:gd name="T5" fmla="*/ 1 h 196"/>
                          <a:gd name="T6" fmla="*/ 1 w 977"/>
                          <a:gd name="T7" fmla="*/ 1 h 196"/>
                          <a:gd name="T8" fmla="*/ 1 w 977"/>
                          <a:gd name="T9" fmla="*/ 1 h 196"/>
                          <a:gd name="T10" fmla="*/ 1 w 977"/>
                          <a:gd name="T11" fmla="*/ 1 h 196"/>
                          <a:gd name="T12" fmla="*/ 1 w 977"/>
                          <a:gd name="T13" fmla="*/ 1 h 196"/>
                          <a:gd name="T14" fmla="*/ 1 w 977"/>
                          <a:gd name="T15" fmla="*/ 0 h 196"/>
                          <a:gd name="T16" fmla="*/ 0 60000 65536"/>
                          <a:gd name="T17" fmla="*/ 0 60000 65536"/>
                          <a:gd name="T18" fmla="*/ 0 60000 65536"/>
                          <a:gd name="T19" fmla="*/ 0 60000 65536"/>
                          <a:gd name="T20" fmla="*/ 0 60000 65536"/>
                          <a:gd name="T21" fmla="*/ 0 60000 65536"/>
                          <a:gd name="T22" fmla="*/ 0 60000 65536"/>
                          <a:gd name="T23" fmla="*/ 0 60000 65536"/>
                          <a:gd name="T24" fmla="*/ 0 w 977"/>
                          <a:gd name="T25" fmla="*/ 0 h 196"/>
                          <a:gd name="T26" fmla="*/ 977 w 977"/>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7" h="196">
                            <a:moveTo>
                              <a:pt x="8" y="0"/>
                            </a:moveTo>
                            <a:lnTo>
                              <a:pt x="0" y="84"/>
                            </a:lnTo>
                            <a:lnTo>
                              <a:pt x="368" y="129"/>
                            </a:lnTo>
                            <a:lnTo>
                              <a:pt x="713" y="171"/>
                            </a:lnTo>
                            <a:lnTo>
                              <a:pt x="867" y="188"/>
                            </a:lnTo>
                            <a:lnTo>
                              <a:pt x="977" y="196"/>
                            </a:lnTo>
                            <a:lnTo>
                              <a:pt x="958" y="110"/>
                            </a:lnTo>
                            <a:lnTo>
                              <a:pt x="8" y="0"/>
                            </a:lnTo>
                            <a:close/>
                          </a:path>
                        </a:pathLst>
                      </a:custGeom>
                      <a:solidFill>
                        <a:srgbClr val="202020"/>
                      </a:solidFill>
                      <a:ln w="12700">
                        <a:solidFill>
                          <a:srgbClr val="000000"/>
                        </a:solidFill>
                        <a:round/>
                        <a:headEnd/>
                        <a:tailEnd/>
                      </a:ln>
                    </p:spPr>
                    <p:txBody>
                      <a:bodyPr/>
                      <a:lstStyle/>
                      <a:p>
                        <a:endParaRPr lang="en-US"/>
                      </a:p>
                    </p:txBody>
                  </p:sp>
                  <p:sp>
                    <p:nvSpPr>
                      <p:cNvPr id="86075" name="Freeform 35"/>
                      <p:cNvSpPr>
                        <a:spLocks/>
                      </p:cNvSpPr>
                      <p:nvPr/>
                    </p:nvSpPr>
                    <p:spPr bwMode="auto">
                      <a:xfrm>
                        <a:off x="1501" y="3213"/>
                        <a:ext cx="18" cy="51"/>
                      </a:xfrm>
                      <a:custGeom>
                        <a:avLst/>
                        <a:gdLst>
                          <a:gd name="T0" fmla="*/ 0 w 37"/>
                          <a:gd name="T1" fmla="*/ 0 h 101"/>
                          <a:gd name="T2" fmla="*/ 0 w 37"/>
                          <a:gd name="T3" fmla="*/ 1 h 101"/>
                          <a:gd name="T4" fmla="*/ 0 w 37"/>
                          <a:gd name="T5" fmla="*/ 1 h 101"/>
                          <a:gd name="T6" fmla="*/ 0 w 37"/>
                          <a:gd name="T7" fmla="*/ 0 h 101"/>
                          <a:gd name="T8" fmla="*/ 0 w 37"/>
                          <a:gd name="T9" fmla="*/ 0 h 101"/>
                          <a:gd name="T10" fmla="*/ 0 60000 65536"/>
                          <a:gd name="T11" fmla="*/ 0 60000 65536"/>
                          <a:gd name="T12" fmla="*/ 0 60000 65536"/>
                          <a:gd name="T13" fmla="*/ 0 60000 65536"/>
                          <a:gd name="T14" fmla="*/ 0 60000 65536"/>
                          <a:gd name="T15" fmla="*/ 0 w 37"/>
                          <a:gd name="T16" fmla="*/ 0 h 101"/>
                          <a:gd name="T17" fmla="*/ 37 w 37"/>
                          <a:gd name="T18" fmla="*/ 101 h 101"/>
                        </a:gdLst>
                        <a:ahLst/>
                        <a:cxnLst>
                          <a:cxn ang="T10">
                            <a:pos x="T0" y="T1"/>
                          </a:cxn>
                          <a:cxn ang="T11">
                            <a:pos x="T2" y="T3"/>
                          </a:cxn>
                          <a:cxn ang="T12">
                            <a:pos x="T4" y="T5"/>
                          </a:cxn>
                          <a:cxn ang="T13">
                            <a:pos x="T6" y="T7"/>
                          </a:cxn>
                          <a:cxn ang="T14">
                            <a:pos x="T8" y="T9"/>
                          </a:cxn>
                        </a:cxnLst>
                        <a:rect l="T15" t="T16" r="T17" b="T18"/>
                        <a:pathLst>
                          <a:path w="37" h="101">
                            <a:moveTo>
                              <a:pt x="10" y="0"/>
                            </a:moveTo>
                            <a:lnTo>
                              <a:pt x="0" y="97"/>
                            </a:lnTo>
                            <a:lnTo>
                              <a:pt x="27" y="101"/>
                            </a:lnTo>
                            <a:lnTo>
                              <a:pt x="37" y="0"/>
                            </a:lnTo>
                            <a:lnTo>
                              <a:pt x="1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76" name="Freeform 36"/>
                      <p:cNvSpPr>
                        <a:spLocks/>
                      </p:cNvSpPr>
                      <p:nvPr/>
                    </p:nvSpPr>
                    <p:spPr bwMode="auto">
                      <a:xfrm>
                        <a:off x="1253" y="3184"/>
                        <a:ext cx="18" cy="50"/>
                      </a:xfrm>
                      <a:custGeom>
                        <a:avLst/>
                        <a:gdLst>
                          <a:gd name="T0" fmla="*/ 0 w 37"/>
                          <a:gd name="T1" fmla="*/ 0 h 101"/>
                          <a:gd name="T2" fmla="*/ 0 w 37"/>
                          <a:gd name="T3" fmla="*/ 0 h 101"/>
                          <a:gd name="T4" fmla="*/ 0 w 37"/>
                          <a:gd name="T5" fmla="*/ 0 h 101"/>
                          <a:gd name="T6" fmla="*/ 0 w 37"/>
                          <a:gd name="T7" fmla="*/ 0 h 101"/>
                          <a:gd name="T8" fmla="*/ 0 w 37"/>
                          <a:gd name="T9" fmla="*/ 0 h 101"/>
                          <a:gd name="T10" fmla="*/ 0 60000 65536"/>
                          <a:gd name="T11" fmla="*/ 0 60000 65536"/>
                          <a:gd name="T12" fmla="*/ 0 60000 65536"/>
                          <a:gd name="T13" fmla="*/ 0 60000 65536"/>
                          <a:gd name="T14" fmla="*/ 0 60000 65536"/>
                          <a:gd name="T15" fmla="*/ 0 w 37"/>
                          <a:gd name="T16" fmla="*/ 0 h 101"/>
                          <a:gd name="T17" fmla="*/ 37 w 37"/>
                          <a:gd name="T18" fmla="*/ 101 h 101"/>
                        </a:gdLst>
                        <a:ahLst/>
                        <a:cxnLst>
                          <a:cxn ang="T10">
                            <a:pos x="T0" y="T1"/>
                          </a:cxn>
                          <a:cxn ang="T11">
                            <a:pos x="T2" y="T3"/>
                          </a:cxn>
                          <a:cxn ang="T12">
                            <a:pos x="T4" y="T5"/>
                          </a:cxn>
                          <a:cxn ang="T13">
                            <a:pos x="T6" y="T7"/>
                          </a:cxn>
                          <a:cxn ang="T14">
                            <a:pos x="T8" y="T9"/>
                          </a:cxn>
                        </a:cxnLst>
                        <a:rect l="T15" t="T16" r="T17" b="T18"/>
                        <a:pathLst>
                          <a:path w="37" h="101">
                            <a:moveTo>
                              <a:pt x="10" y="0"/>
                            </a:moveTo>
                            <a:lnTo>
                              <a:pt x="0" y="97"/>
                            </a:lnTo>
                            <a:lnTo>
                              <a:pt x="27" y="101"/>
                            </a:lnTo>
                            <a:lnTo>
                              <a:pt x="37" y="0"/>
                            </a:lnTo>
                            <a:lnTo>
                              <a:pt x="1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6072" name="Freeform 37"/>
                    <p:cNvSpPr>
                      <a:spLocks/>
                    </p:cNvSpPr>
                    <p:nvPr/>
                  </p:nvSpPr>
                  <p:spPr bwMode="auto">
                    <a:xfrm>
                      <a:off x="1355" y="3196"/>
                      <a:ext cx="77" cy="59"/>
                    </a:xfrm>
                    <a:custGeom>
                      <a:avLst/>
                      <a:gdLst>
                        <a:gd name="T0" fmla="*/ 1 w 154"/>
                        <a:gd name="T1" fmla="*/ 0 h 118"/>
                        <a:gd name="T2" fmla="*/ 0 w 154"/>
                        <a:gd name="T3" fmla="*/ 1 h 118"/>
                        <a:gd name="T4" fmla="*/ 1 w 154"/>
                        <a:gd name="T5" fmla="*/ 1 h 118"/>
                        <a:gd name="T6" fmla="*/ 1 w 154"/>
                        <a:gd name="T7" fmla="*/ 1 h 118"/>
                        <a:gd name="T8" fmla="*/ 1 w 154"/>
                        <a:gd name="T9" fmla="*/ 1 h 118"/>
                        <a:gd name="T10" fmla="*/ 1 w 154"/>
                        <a:gd name="T11" fmla="*/ 1 h 118"/>
                        <a:gd name="T12" fmla="*/ 1 w 154"/>
                        <a:gd name="T13" fmla="*/ 1 h 118"/>
                        <a:gd name="T14" fmla="*/ 1 w 154"/>
                        <a:gd name="T15" fmla="*/ 1 h 118"/>
                        <a:gd name="T16" fmla="*/ 1 w 154"/>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18"/>
                        <a:gd name="T29" fmla="*/ 154 w 154"/>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18">
                          <a:moveTo>
                            <a:pt x="8" y="0"/>
                          </a:moveTo>
                          <a:lnTo>
                            <a:pt x="0" y="56"/>
                          </a:lnTo>
                          <a:lnTo>
                            <a:pt x="4" y="101"/>
                          </a:lnTo>
                          <a:lnTo>
                            <a:pt x="71" y="113"/>
                          </a:lnTo>
                          <a:lnTo>
                            <a:pt x="147" y="118"/>
                          </a:lnTo>
                          <a:lnTo>
                            <a:pt x="154" y="69"/>
                          </a:lnTo>
                          <a:lnTo>
                            <a:pt x="154" y="14"/>
                          </a:lnTo>
                          <a:lnTo>
                            <a:pt x="78" y="10"/>
                          </a:lnTo>
                          <a:lnTo>
                            <a:pt x="8" y="0"/>
                          </a:lnTo>
                          <a:close/>
                        </a:path>
                      </a:pathLst>
                    </a:custGeom>
                    <a:solidFill>
                      <a:srgbClr val="A0A0A0"/>
                    </a:solidFill>
                    <a:ln w="12700">
                      <a:solidFill>
                        <a:srgbClr val="000000"/>
                      </a:solidFill>
                      <a:round/>
                      <a:headEnd/>
                      <a:tailEnd/>
                    </a:ln>
                  </p:spPr>
                  <p:txBody>
                    <a:bodyPr/>
                    <a:lstStyle/>
                    <a:p>
                      <a:endParaRPr lang="en-US"/>
                    </a:p>
                  </p:txBody>
                </p:sp>
              </p:grpSp>
              <p:grpSp>
                <p:nvGrpSpPr>
                  <p:cNvPr id="86067" name="Group 38"/>
                  <p:cNvGrpSpPr>
                    <a:grpSpLocks/>
                  </p:cNvGrpSpPr>
                  <p:nvPr/>
                </p:nvGrpSpPr>
                <p:grpSpPr bwMode="auto">
                  <a:xfrm>
                    <a:off x="1287" y="2310"/>
                    <a:ext cx="220" cy="937"/>
                    <a:chOff x="1287" y="2310"/>
                    <a:chExt cx="220" cy="937"/>
                  </a:xfrm>
                </p:grpSpPr>
                <p:sp>
                  <p:nvSpPr>
                    <p:cNvPr id="86068" name="Freeform 39"/>
                    <p:cNvSpPr>
                      <a:spLocks/>
                    </p:cNvSpPr>
                    <p:nvPr/>
                  </p:nvSpPr>
                  <p:spPr bwMode="auto">
                    <a:xfrm>
                      <a:off x="1323" y="2430"/>
                      <a:ext cx="69" cy="82"/>
                    </a:xfrm>
                    <a:custGeom>
                      <a:avLst/>
                      <a:gdLst>
                        <a:gd name="T0" fmla="*/ 1 w 137"/>
                        <a:gd name="T1" fmla="*/ 0 h 166"/>
                        <a:gd name="T2" fmla="*/ 0 w 137"/>
                        <a:gd name="T3" fmla="*/ 0 h 166"/>
                        <a:gd name="T4" fmla="*/ 1 w 137"/>
                        <a:gd name="T5" fmla="*/ 0 h 166"/>
                        <a:gd name="T6" fmla="*/ 1 w 137"/>
                        <a:gd name="T7" fmla="*/ 0 h 166"/>
                        <a:gd name="T8" fmla="*/ 1 w 137"/>
                        <a:gd name="T9" fmla="*/ 0 h 166"/>
                        <a:gd name="T10" fmla="*/ 1 w 137"/>
                        <a:gd name="T11" fmla="*/ 0 h 166"/>
                        <a:gd name="T12" fmla="*/ 1 w 137"/>
                        <a:gd name="T13" fmla="*/ 0 h 166"/>
                        <a:gd name="T14" fmla="*/ 1 w 137"/>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166"/>
                        <a:gd name="T26" fmla="*/ 137 w 137"/>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166">
                          <a:moveTo>
                            <a:pt x="96" y="0"/>
                          </a:moveTo>
                          <a:lnTo>
                            <a:pt x="0" y="74"/>
                          </a:lnTo>
                          <a:lnTo>
                            <a:pt x="4" y="116"/>
                          </a:lnTo>
                          <a:lnTo>
                            <a:pt x="12" y="147"/>
                          </a:lnTo>
                          <a:lnTo>
                            <a:pt x="92" y="166"/>
                          </a:lnTo>
                          <a:lnTo>
                            <a:pt x="116" y="147"/>
                          </a:lnTo>
                          <a:lnTo>
                            <a:pt x="137" y="124"/>
                          </a:lnTo>
                          <a:lnTo>
                            <a:pt x="96" y="0"/>
                          </a:lnTo>
                          <a:close/>
                        </a:path>
                      </a:pathLst>
                    </a:custGeom>
                    <a:solidFill>
                      <a:srgbClr val="C00000"/>
                    </a:solidFill>
                    <a:ln w="12700">
                      <a:solidFill>
                        <a:srgbClr val="000000"/>
                      </a:solidFill>
                      <a:round/>
                      <a:headEnd/>
                      <a:tailEnd/>
                    </a:ln>
                  </p:spPr>
                  <p:txBody>
                    <a:bodyPr/>
                    <a:lstStyle/>
                    <a:p>
                      <a:endParaRPr lang="en-US"/>
                    </a:p>
                  </p:txBody>
                </p:sp>
                <p:sp>
                  <p:nvSpPr>
                    <p:cNvPr id="86069" name="Freeform 40"/>
                    <p:cNvSpPr>
                      <a:spLocks/>
                    </p:cNvSpPr>
                    <p:nvPr/>
                  </p:nvSpPr>
                  <p:spPr bwMode="auto">
                    <a:xfrm>
                      <a:off x="1287" y="2502"/>
                      <a:ext cx="155" cy="745"/>
                    </a:xfrm>
                    <a:custGeom>
                      <a:avLst/>
                      <a:gdLst>
                        <a:gd name="T0" fmla="*/ 1 w 310"/>
                        <a:gd name="T1" fmla="*/ 0 h 1489"/>
                        <a:gd name="T2" fmla="*/ 1 w 310"/>
                        <a:gd name="T3" fmla="*/ 1 h 1489"/>
                        <a:gd name="T4" fmla="*/ 1 w 310"/>
                        <a:gd name="T5" fmla="*/ 1 h 1489"/>
                        <a:gd name="T6" fmla="*/ 1 w 310"/>
                        <a:gd name="T7" fmla="*/ 1 h 1489"/>
                        <a:gd name="T8" fmla="*/ 1 w 310"/>
                        <a:gd name="T9" fmla="*/ 1 h 1489"/>
                        <a:gd name="T10" fmla="*/ 0 w 310"/>
                        <a:gd name="T11" fmla="*/ 1 h 1489"/>
                        <a:gd name="T12" fmla="*/ 0 w 310"/>
                        <a:gd name="T13" fmla="*/ 1 h 1489"/>
                        <a:gd name="T14" fmla="*/ 0 w 310"/>
                        <a:gd name="T15" fmla="*/ 1 h 1489"/>
                        <a:gd name="T16" fmla="*/ 1 w 310"/>
                        <a:gd name="T17" fmla="*/ 1 h 1489"/>
                        <a:gd name="T18" fmla="*/ 1 w 310"/>
                        <a:gd name="T19" fmla="*/ 1 h 1489"/>
                        <a:gd name="T20" fmla="*/ 1 w 310"/>
                        <a:gd name="T21" fmla="*/ 1 h 1489"/>
                        <a:gd name="T22" fmla="*/ 1 w 310"/>
                        <a:gd name="T23" fmla="*/ 1 h 1489"/>
                        <a:gd name="T24" fmla="*/ 1 w 310"/>
                        <a:gd name="T25" fmla="*/ 1 h 1489"/>
                        <a:gd name="T26" fmla="*/ 1 w 310"/>
                        <a:gd name="T27" fmla="*/ 1 h 1489"/>
                        <a:gd name="T28" fmla="*/ 1 w 310"/>
                        <a:gd name="T29" fmla="*/ 1 h 1489"/>
                        <a:gd name="T30" fmla="*/ 1 w 310"/>
                        <a:gd name="T31" fmla="*/ 1 h 1489"/>
                        <a:gd name="T32" fmla="*/ 1 w 310"/>
                        <a:gd name="T33" fmla="*/ 1 h 1489"/>
                        <a:gd name="T34" fmla="*/ 1 w 310"/>
                        <a:gd name="T35" fmla="*/ 1 h 1489"/>
                        <a:gd name="T36" fmla="*/ 1 w 310"/>
                        <a:gd name="T37" fmla="*/ 1 h 1489"/>
                        <a:gd name="T38" fmla="*/ 1 w 310"/>
                        <a:gd name="T39" fmla="*/ 1 h 1489"/>
                        <a:gd name="T40" fmla="*/ 1 w 310"/>
                        <a:gd name="T41" fmla="*/ 1 h 1489"/>
                        <a:gd name="T42" fmla="*/ 1 w 310"/>
                        <a:gd name="T43" fmla="*/ 0 h 14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0"/>
                        <a:gd name="T67" fmla="*/ 0 h 1489"/>
                        <a:gd name="T68" fmla="*/ 310 w 310"/>
                        <a:gd name="T69" fmla="*/ 1489 h 14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0" h="1489">
                          <a:moveTo>
                            <a:pt x="82" y="0"/>
                          </a:moveTo>
                          <a:lnTo>
                            <a:pt x="61" y="51"/>
                          </a:lnTo>
                          <a:lnTo>
                            <a:pt x="48" y="87"/>
                          </a:lnTo>
                          <a:lnTo>
                            <a:pt x="34" y="145"/>
                          </a:lnTo>
                          <a:lnTo>
                            <a:pt x="27" y="185"/>
                          </a:lnTo>
                          <a:lnTo>
                            <a:pt x="0" y="360"/>
                          </a:lnTo>
                          <a:lnTo>
                            <a:pt x="0" y="628"/>
                          </a:lnTo>
                          <a:lnTo>
                            <a:pt x="0" y="870"/>
                          </a:lnTo>
                          <a:lnTo>
                            <a:pt x="17" y="1007"/>
                          </a:lnTo>
                          <a:lnTo>
                            <a:pt x="34" y="1158"/>
                          </a:lnTo>
                          <a:lnTo>
                            <a:pt x="42" y="1314"/>
                          </a:lnTo>
                          <a:lnTo>
                            <a:pt x="202" y="1489"/>
                          </a:lnTo>
                          <a:lnTo>
                            <a:pt x="310" y="1272"/>
                          </a:lnTo>
                          <a:lnTo>
                            <a:pt x="310" y="1087"/>
                          </a:lnTo>
                          <a:lnTo>
                            <a:pt x="276" y="897"/>
                          </a:lnTo>
                          <a:lnTo>
                            <a:pt x="244" y="653"/>
                          </a:lnTo>
                          <a:lnTo>
                            <a:pt x="244" y="385"/>
                          </a:lnTo>
                          <a:lnTo>
                            <a:pt x="217" y="171"/>
                          </a:lnTo>
                          <a:lnTo>
                            <a:pt x="204" y="131"/>
                          </a:lnTo>
                          <a:lnTo>
                            <a:pt x="183" y="70"/>
                          </a:lnTo>
                          <a:lnTo>
                            <a:pt x="166" y="21"/>
                          </a:lnTo>
                          <a:lnTo>
                            <a:pt x="82" y="0"/>
                          </a:lnTo>
                          <a:close/>
                        </a:path>
                      </a:pathLst>
                    </a:custGeom>
                    <a:solidFill>
                      <a:srgbClr val="C00000"/>
                    </a:solidFill>
                    <a:ln w="12700">
                      <a:solidFill>
                        <a:srgbClr val="000000"/>
                      </a:solidFill>
                      <a:round/>
                      <a:headEnd/>
                      <a:tailEnd/>
                    </a:ln>
                  </p:spPr>
                  <p:txBody>
                    <a:bodyPr/>
                    <a:lstStyle/>
                    <a:p>
                      <a:endParaRPr lang="en-US"/>
                    </a:p>
                  </p:txBody>
                </p:sp>
                <p:sp>
                  <p:nvSpPr>
                    <p:cNvPr id="86070" name="Freeform 41"/>
                    <p:cNvSpPr>
                      <a:spLocks/>
                    </p:cNvSpPr>
                    <p:nvPr/>
                  </p:nvSpPr>
                  <p:spPr bwMode="auto">
                    <a:xfrm>
                      <a:off x="1290" y="2310"/>
                      <a:ext cx="217" cy="218"/>
                    </a:xfrm>
                    <a:custGeom>
                      <a:avLst/>
                      <a:gdLst>
                        <a:gd name="T0" fmla="*/ 1 w 434"/>
                        <a:gd name="T1" fmla="*/ 0 h 434"/>
                        <a:gd name="T2" fmla="*/ 0 w 434"/>
                        <a:gd name="T3" fmla="*/ 1 h 434"/>
                        <a:gd name="T4" fmla="*/ 1 w 434"/>
                        <a:gd name="T5" fmla="*/ 1 h 434"/>
                        <a:gd name="T6" fmla="*/ 1 w 434"/>
                        <a:gd name="T7" fmla="*/ 1 h 434"/>
                        <a:gd name="T8" fmla="*/ 1 w 434"/>
                        <a:gd name="T9" fmla="*/ 1 h 434"/>
                        <a:gd name="T10" fmla="*/ 0 60000 65536"/>
                        <a:gd name="T11" fmla="*/ 0 60000 65536"/>
                        <a:gd name="T12" fmla="*/ 0 60000 65536"/>
                        <a:gd name="T13" fmla="*/ 0 60000 65536"/>
                        <a:gd name="T14" fmla="*/ 0 60000 65536"/>
                        <a:gd name="T15" fmla="*/ 0 w 434"/>
                        <a:gd name="T16" fmla="*/ 0 h 434"/>
                        <a:gd name="T17" fmla="*/ 434 w 434"/>
                        <a:gd name="T18" fmla="*/ 434 h 434"/>
                      </a:gdLst>
                      <a:ahLst/>
                      <a:cxnLst>
                        <a:cxn ang="T10">
                          <a:pos x="T0" y="T1"/>
                        </a:cxn>
                        <a:cxn ang="T11">
                          <a:pos x="T2" y="T3"/>
                        </a:cxn>
                        <a:cxn ang="T12">
                          <a:pos x="T4" y="T5"/>
                        </a:cxn>
                        <a:cxn ang="T13">
                          <a:pos x="T6" y="T7"/>
                        </a:cxn>
                        <a:cxn ang="T14">
                          <a:pos x="T8" y="T9"/>
                        </a:cxn>
                      </a:cxnLst>
                      <a:rect l="T15" t="T16" r="T17" b="T18"/>
                      <a:pathLst>
                        <a:path w="434" h="434">
                          <a:moveTo>
                            <a:pt x="15" y="0"/>
                          </a:moveTo>
                          <a:lnTo>
                            <a:pt x="0" y="364"/>
                          </a:lnTo>
                          <a:lnTo>
                            <a:pt x="165" y="238"/>
                          </a:lnTo>
                          <a:lnTo>
                            <a:pt x="224" y="434"/>
                          </a:lnTo>
                          <a:lnTo>
                            <a:pt x="434" y="16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grpSp>
          <p:nvGrpSpPr>
            <p:cNvPr id="86023" name="Group 42"/>
            <p:cNvGrpSpPr>
              <a:grpSpLocks/>
            </p:cNvGrpSpPr>
            <p:nvPr/>
          </p:nvGrpSpPr>
          <p:grpSpPr bwMode="auto">
            <a:xfrm>
              <a:off x="278" y="970"/>
              <a:ext cx="2265" cy="1100"/>
              <a:chOff x="278" y="970"/>
              <a:chExt cx="2265" cy="1100"/>
            </a:xfrm>
          </p:grpSpPr>
          <p:sp>
            <p:nvSpPr>
              <p:cNvPr id="86030" name="Freeform 43"/>
              <p:cNvSpPr>
                <a:spLocks/>
              </p:cNvSpPr>
              <p:nvPr/>
            </p:nvSpPr>
            <p:spPr bwMode="auto">
              <a:xfrm>
                <a:off x="404" y="1092"/>
                <a:ext cx="2139" cy="856"/>
              </a:xfrm>
              <a:custGeom>
                <a:avLst/>
                <a:gdLst>
                  <a:gd name="T0" fmla="*/ 1 w 4278"/>
                  <a:gd name="T1" fmla="*/ 1 h 1710"/>
                  <a:gd name="T2" fmla="*/ 1 w 4278"/>
                  <a:gd name="T3" fmla="*/ 1 h 1710"/>
                  <a:gd name="T4" fmla="*/ 1 w 4278"/>
                  <a:gd name="T5" fmla="*/ 1 h 1710"/>
                  <a:gd name="T6" fmla="*/ 1 w 4278"/>
                  <a:gd name="T7" fmla="*/ 1 h 1710"/>
                  <a:gd name="T8" fmla="*/ 1 w 4278"/>
                  <a:gd name="T9" fmla="*/ 1 h 1710"/>
                  <a:gd name="T10" fmla="*/ 1 w 4278"/>
                  <a:gd name="T11" fmla="*/ 1 h 1710"/>
                  <a:gd name="T12" fmla="*/ 1 w 4278"/>
                  <a:gd name="T13" fmla="*/ 1 h 1710"/>
                  <a:gd name="T14" fmla="*/ 1 w 4278"/>
                  <a:gd name="T15" fmla="*/ 1 h 1710"/>
                  <a:gd name="T16" fmla="*/ 1 w 4278"/>
                  <a:gd name="T17" fmla="*/ 1 h 1710"/>
                  <a:gd name="T18" fmla="*/ 1 w 4278"/>
                  <a:gd name="T19" fmla="*/ 1 h 1710"/>
                  <a:gd name="T20" fmla="*/ 1 w 4278"/>
                  <a:gd name="T21" fmla="*/ 0 h 1710"/>
                  <a:gd name="T22" fmla="*/ 1 w 4278"/>
                  <a:gd name="T23" fmla="*/ 1 h 1710"/>
                  <a:gd name="T24" fmla="*/ 1 w 4278"/>
                  <a:gd name="T25" fmla="*/ 1 h 1710"/>
                  <a:gd name="T26" fmla="*/ 1 w 4278"/>
                  <a:gd name="T27" fmla="*/ 1 h 1710"/>
                  <a:gd name="T28" fmla="*/ 1 w 4278"/>
                  <a:gd name="T29" fmla="*/ 1 h 1710"/>
                  <a:gd name="T30" fmla="*/ 1 w 4278"/>
                  <a:gd name="T31" fmla="*/ 1 h 1710"/>
                  <a:gd name="T32" fmla="*/ 1 w 4278"/>
                  <a:gd name="T33" fmla="*/ 1 h 1710"/>
                  <a:gd name="T34" fmla="*/ 1 w 4278"/>
                  <a:gd name="T35" fmla="*/ 1 h 1710"/>
                  <a:gd name="T36" fmla="*/ 1 w 4278"/>
                  <a:gd name="T37" fmla="*/ 1 h 1710"/>
                  <a:gd name="T38" fmla="*/ 1 w 4278"/>
                  <a:gd name="T39" fmla="*/ 1 h 1710"/>
                  <a:gd name="T40" fmla="*/ 1 w 4278"/>
                  <a:gd name="T41" fmla="*/ 1 h 1710"/>
                  <a:gd name="T42" fmla="*/ 1 w 4278"/>
                  <a:gd name="T43" fmla="*/ 1 h 1710"/>
                  <a:gd name="T44" fmla="*/ 1 w 4278"/>
                  <a:gd name="T45" fmla="*/ 1 h 1710"/>
                  <a:gd name="T46" fmla="*/ 1 w 4278"/>
                  <a:gd name="T47" fmla="*/ 1 h 1710"/>
                  <a:gd name="T48" fmla="*/ 1 w 4278"/>
                  <a:gd name="T49" fmla="*/ 1 h 1710"/>
                  <a:gd name="T50" fmla="*/ 1 w 4278"/>
                  <a:gd name="T51" fmla="*/ 1 h 1710"/>
                  <a:gd name="T52" fmla="*/ 1 w 4278"/>
                  <a:gd name="T53" fmla="*/ 1 h 1710"/>
                  <a:gd name="T54" fmla="*/ 1 w 4278"/>
                  <a:gd name="T55" fmla="*/ 1 h 1710"/>
                  <a:gd name="T56" fmla="*/ 1 w 4278"/>
                  <a:gd name="T57" fmla="*/ 1 h 1710"/>
                  <a:gd name="T58" fmla="*/ 1 w 4278"/>
                  <a:gd name="T59" fmla="*/ 1 h 1710"/>
                  <a:gd name="T60" fmla="*/ 1 w 4278"/>
                  <a:gd name="T61" fmla="*/ 1 h 1710"/>
                  <a:gd name="T62" fmla="*/ 0 w 4278"/>
                  <a:gd name="T63" fmla="*/ 1 h 1710"/>
                  <a:gd name="T64" fmla="*/ 1 w 4278"/>
                  <a:gd name="T65" fmla="*/ 1 h 1710"/>
                  <a:gd name="T66" fmla="*/ 1 w 4278"/>
                  <a:gd name="T67" fmla="*/ 1 h 1710"/>
                  <a:gd name="T68" fmla="*/ 1 w 4278"/>
                  <a:gd name="T69" fmla="*/ 1 h 1710"/>
                  <a:gd name="T70" fmla="*/ 1 w 4278"/>
                  <a:gd name="T71" fmla="*/ 1 h 1710"/>
                  <a:gd name="T72" fmla="*/ 1 w 4278"/>
                  <a:gd name="T73" fmla="*/ 1 h 1710"/>
                  <a:gd name="T74" fmla="*/ 1 w 4278"/>
                  <a:gd name="T75" fmla="*/ 1 h 1710"/>
                  <a:gd name="T76" fmla="*/ 1 w 4278"/>
                  <a:gd name="T77" fmla="*/ 1 h 1710"/>
                  <a:gd name="T78" fmla="*/ 1 w 4278"/>
                  <a:gd name="T79" fmla="*/ 1 h 1710"/>
                  <a:gd name="T80" fmla="*/ 1 w 4278"/>
                  <a:gd name="T81" fmla="*/ 1 h 1710"/>
                  <a:gd name="T82" fmla="*/ 1 w 4278"/>
                  <a:gd name="T83" fmla="*/ 1 h 1710"/>
                  <a:gd name="T84" fmla="*/ 1 w 4278"/>
                  <a:gd name="T85" fmla="*/ 1 h 1710"/>
                  <a:gd name="T86" fmla="*/ 1 w 4278"/>
                  <a:gd name="T87" fmla="*/ 1 h 1710"/>
                  <a:gd name="T88" fmla="*/ 1 w 4278"/>
                  <a:gd name="T89" fmla="*/ 1 h 1710"/>
                  <a:gd name="T90" fmla="*/ 1 w 4278"/>
                  <a:gd name="T91" fmla="*/ 1 h 1710"/>
                  <a:gd name="T92" fmla="*/ 1 w 4278"/>
                  <a:gd name="T93" fmla="*/ 1 h 1710"/>
                  <a:gd name="T94" fmla="*/ 1 w 4278"/>
                  <a:gd name="T95" fmla="*/ 1 h 1710"/>
                  <a:gd name="T96" fmla="*/ 1 w 4278"/>
                  <a:gd name="T97" fmla="*/ 1 h 1710"/>
                  <a:gd name="T98" fmla="*/ 1 w 4278"/>
                  <a:gd name="T99" fmla="*/ 1 h 1710"/>
                  <a:gd name="T100" fmla="*/ 1 w 4278"/>
                  <a:gd name="T101" fmla="*/ 1 h 1710"/>
                  <a:gd name="T102" fmla="*/ 1 w 4278"/>
                  <a:gd name="T103" fmla="*/ 1 h 1710"/>
                  <a:gd name="T104" fmla="*/ 1 w 4278"/>
                  <a:gd name="T105" fmla="*/ 1 h 1710"/>
                  <a:gd name="T106" fmla="*/ 1 w 4278"/>
                  <a:gd name="T107" fmla="*/ 1 h 1710"/>
                  <a:gd name="T108" fmla="*/ 1 w 4278"/>
                  <a:gd name="T109" fmla="*/ 1 h 1710"/>
                  <a:gd name="T110" fmla="*/ 1 w 4278"/>
                  <a:gd name="T111" fmla="*/ 1 h 1710"/>
                  <a:gd name="T112" fmla="*/ 1 w 4278"/>
                  <a:gd name="T113" fmla="*/ 1 h 1710"/>
                  <a:gd name="T114" fmla="*/ 1 w 4278"/>
                  <a:gd name="T115" fmla="*/ 1 h 1710"/>
                  <a:gd name="T116" fmla="*/ 1 w 4278"/>
                  <a:gd name="T117" fmla="*/ 1 h 1710"/>
                  <a:gd name="T118" fmla="*/ 1 w 4278"/>
                  <a:gd name="T119" fmla="*/ 1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78"/>
                  <a:gd name="T181" fmla="*/ 0 h 1710"/>
                  <a:gd name="T182" fmla="*/ 4278 w 4278"/>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78" h="1710">
                    <a:moveTo>
                      <a:pt x="4278" y="442"/>
                    </a:moveTo>
                    <a:lnTo>
                      <a:pt x="3922" y="442"/>
                    </a:lnTo>
                    <a:lnTo>
                      <a:pt x="3231" y="463"/>
                    </a:lnTo>
                    <a:lnTo>
                      <a:pt x="3010" y="485"/>
                    </a:lnTo>
                    <a:lnTo>
                      <a:pt x="2693" y="520"/>
                    </a:lnTo>
                    <a:lnTo>
                      <a:pt x="2526" y="533"/>
                    </a:lnTo>
                    <a:lnTo>
                      <a:pt x="2469" y="533"/>
                    </a:lnTo>
                    <a:lnTo>
                      <a:pt x="2398" y="525"/>
                    </a:lnTo>
                    <a:lnTo>
                      <a:pt x="2351" y="512"/>
                    </a:lnTo>
                    <a:lnTo>
                      <a:pt x="2322" y="505"/>
                    </a:lnTo>
                    <a:lnTo>
                      <a:pt x="2293" y="491"/>
                    </a:lnTo>
                    <a:lnTo>
                      <a:pt x="2273" y="474"/>
                    </a:lnTo>
                    <a:lnTo>
                      <a:pt x="2257" y="457"/>
                    </a:lnTo>
                    <a:lnTo>
                      <a:pt x="2210" y="369"/>
                    </a:lnTo>
                    <a:lnTo>
                      <a:pt x="2193" y="343"/>
                    </a:lnTo>
                    <a:lnTo>
                      <a:pt x="2132" y="265"/>
                    </a:lnTo>
                    <a:lnTo>
                      <a:pt x="2116" y="251"/>
                    </a:lnTo>
                    <a:lnTo>
                      <a:pt x="2101" y="240"/>
                    </a:lnTo>
                    <a:lnTo>
                      <a:pt x="2008" y="200"/>
                    </a:lnTo>
                    <a:lnTo>
                      <a:pt x="1865" y="143"/>
                    </a:lnTo>
                    <a:lnTo>
                      <a:pt x="1754" y="74"/>
                    </a:lnTo>
                    <a:lnTo>
                      <a:pt x="1631" y="0"/>
                    </a:lnTo>
                    <a:lnTo>
                      <a:pt x="1606" y="25"/>
                    </a:lnTo>
                    <a:lnTo>
                      <a:pt x="1831" y="175"/>
                    </a:lnTo>
                    <a:lnTo>
                      <a:pt x="2059" y="272"/>
                    </a:lnTo>
                    <a:lnTo>
                      <a:pt x="2082" y="293"/>
                    </a:lnTo>
                    <a:lnTo>
                      <a:pt x="2128" y="364"/>
                    </a:lnTo>
                    <a:lnTo>
                      <a:pt x="2143" y="405"/>
                    </a:lnTo>
                    <a:lnTo>
                      <a:pt x="2154" y="447"/>
                    </a:lnTo>
                    <a:lnTo>
                      <a:pt x="2158" y="484"/>
                    </a:lnTo>
                    <a:lnTo>
                      <a:pt x="2151" y="508"/>
                    </a:lnTo>
                    <a:lnTo>
                      <a:pt x="2135" y="535"/>
                    </a:lnTo>
                    <a:lnTo>
                      <a:pt x="2111" y="558"/>
                    </a:lnTo>
                    <a:lnTo>
                      <a:pt x="2082" y="575"/>
                    </a:lnTo>
                    <a:lnTo>
                      <a:pt x="1791" y="625"/>
                    </a:lnTo>
                    <a:lnTo>
                      <a:pt x="1480" y="716"/>
                    </a:lnTo>
                    <a:lnTo>
                      <a:pt x="1231" y="794"/>
                    </a:lnTo>
                    <a:lnTo>
                      <a:pt x="998" y="876"/>
                    </a:lnTo>
                    <a:lnTo>
                      <a:pt x="896" y="935"/>
                    </a:lnTo>
                    <a:lnTo>
                      <a:pt x="833" y="964"/>
                    </a:lnTo>
                    <a:lnTo>
                      <a:pt x="614" y="1044"/>
                    </a:lnTo>
                    <a:lnTo>
                      <a:pt x="429" y="1034"/>
                    </a:lnTo>
                    <a:lnTo>
                      <a:pt x="372" y="1026"/>
                    </a:lnTo>
                    <a:lnTo>
                      <a:pt x="320" y="1019"/>
                    </a:lnTo>
                    <a:lnTo>
                      <a:pt x="275" y="992"/>
                    </a:lnTo>
                    <a:lnTo>
                      <a:pt x="223" y="952"/>
                    </a:lnTo>
                    <a:lnTo>
                      <a:pt x="189" y="918"/>
                    </a:lnTo>
                    <a:lnTo>
                      <a:pt x="151" y="889"/>
                    </a:lnTo>
                    <a:lnTo>
                      <a:pt x="124" y="868"/>
                    </a:lnTo>
                    <a:lnTo>
                      <a:pt x="96" y="868"/>
                    </a:lnTo>
                    <a:lnTo>
                      <a:pt x="193" y="969"/>
                    </a:lnTo>
                    <a:lnTo>
                      <a:pt x="235" y="1013"/>
                    </a:lnTo>
                    <a:lnTo>
                      <a:pt x="273" y="1049"/>
                    </a:lnTo>
                    <a:lnTo>
                      <a:pt x="313" y="1076"/>
                    </a:lnTo>
                    <a:lnTo>
                      <a:pt x="364" y="1091"/>
                    </a:lnTo>
                    <a:lnTo>
                      <a:pt x="433" y="1099"/>
                    </a:lnTo>
                    <a:lnTo>
                      <a:pt x="296" y="1251"/>
                    </a:lnTo>
                    <a:lnTo>
                      <a:pt x="282" y="1278"/>
                    </a:lnTo>
                    <a:lnTo>
                      <a:pt x="265" y="1314"/>
                    </a:lnTo>
                    <a:lnTo>
                      <a:pt x="238" y="1440"/>
                    </a:lnTo>
                    <a:lnTo>
                      <a:pt x="227" y="1472"/>
                    </a:lnTo>
                    <a:lnTo>
                      <a:pt x="195" y="1489"/>
                    </a:lnTo>
                    <a:lnTo>
                      <a:pt x="54" y="1510"/>
                    </a:lnTo>
                    <a:lnTo>
                      <a:pt x="0" y="1535"/>
                    </a:lnTo>
                    <a:lnTo>
                      <a:pt x="219" y="1535"/>
                    </a:lnTo>
                    <a:lnTo>
                      <a:pt x="252" y="1525"/>
                    </a:lnTo>
                    <a:lnTo>
                      <a:pt x="277" y="1503"/>
                    </a:lnTo>
                    <a:lnTo>
                      <a:pt x="286" y="1472"/>
                    </a:lnTo>
                    <a:lnTo>
                      <a:pt x="313" y="1318"/>
                    </a:lnTo>
                    <a:lnTo>
                      <a:pt x="326" y="1285"/>
                    </a:lnTo>
                    <a:lnTo>
                      <a:pt x="393" y="1226"/>
                    </a:lnTo>
                    <a:lnTo>
                      <a:pt x="406" y="1268"/>
                    </a:lnTo>
                    <a:lnTo>
                      <a:pt x="414" y="1402"/>
                    </a:lnTo>
                    <a:lnTo>
                      <a:pt x="404" y="1426"/>
                    </a:lnTo>
                    <a:lnTo>
                      <a:pt x="391" y="1468"/>
                    </a:lnTo>
                    <a:lnTo>
                      <a:pt x="357" y="1581"/>
                    </a:lnTo>
                    <a:lnTo>
                      <a:pt x="334" y="1640"/>
                    </a:lnTo>
                    <a:lnTo>
                      <a:pt x="313" y="1706"/>
                    </a:lnTo>
                    <a:lnTo>
                      <a:pt x="337" y="1710"/>
                    </a:lnTo>
                    <a:lnTo>
                      <a:pt x="419" y="1501"/>
                    </a:lnTo>
                    <a:lnTo>
                      <a:pt x="437" y="1453"/>
                    </a:lnTo>
                    <a:lnTo>
                      <a:pt x="450" y="1413"/>
                    </a:lnTo>
                    <a:lnTo>
                      <a:pt x="456" y="1375"/>
                    </a:lnTo>
                    <a:lnTo>
                      <a:pt x="461" y="1194"/>
                    </a:lnTo>
                    <a:lnTo>
                      <a:pt x="501" y="1164"/>
                    </a:lnTo>
                    <a:lnTo>
                      <a:pt x="543" y="1141"/>
                    </a:lnTo>
                    <a:lnTo>
                      <a:pt x="610" y="1114"/>
                    </a:lnTo>
                    <a:lnTo>
                      <a:pt x="654" y="1097"/>
                    </a:lnTo>
                    <a:lnTo>
                      <a:pt x="922" y="1002"/>
                    </a:lnTo>
                    <a:lnTo>
                      <a:pt x="1071" y="918"/>
                    </a:lnTo>
                    <a:lnTo>
                      <a:pt x="1749" y="716"/>
                    </a:lnTo>
                    <a:lnTo>
                      <a:pt x="2107" y="659"/>
                    </a:lnTo>
                    <a:lnTo>
                      <a:pt x="2726" y="607"/>
                    </a:lnTo>
                    <a:lnTo>
                      <a:pt x="2490" y="1068"/>
                    </a:lnTo>
                    <a:lnTo>
                      <a:pt x="2478" y="1112"/>
                    </a:lnTo>
                    <a:lnTo>
                      <a:pt x="2476" y="1148"/>
                    </a:lnTo>
                    <a:lnTo>
                      <a:pt x="2478" y="1198"/>
                    </a:lnTo>
                    <a:lnTo>
                      <a:pt x="2484" y="1244"/>
                    </a:lnTo>
                    <a:lnTo>
                      <a:pt x="2497" y="1310"/>
                    </a:lnTo>
                    <a:lnTo>
                      <a:pt x="2511" y="1350"/>
                    </a:lnTo>
                    <a:lnTo>
                      <a:pt x="2526" y="1392"/>
                    </a:lnTo>
                    <a:lnTo>
                      <a:pt x="2539" y="1430"/>
                    </a:lnTo>
                    <a:lnTo>
                      <a:pt x="2568" y="1525"/>
                    </a:lnTo>
                    <a:lnTo>
                      <a:pt x="2577" y="1495"/>
                    </a:lnTo>
                    <a:lnTo>
                      <a:pt x="2577" y="1468"/>
                    </a:lnTo>
                    <a:lnTo>
                      <a:pt x="2573" y="1426"/>
                    </a:lnTo>
                    <a:lnTo>
                      <a:pt x="2562" y="1371"/>
                    </a:lnTo>
                    <a:lnTo>
                      <a:pt x="2551" y="1325"/>
                    </a:lnTo>
                    <a:lnTo>
                      <a:pt x="2543" y="1284"/>
                    </a:lnTo>
                    <a:lnTo>
                      <a:pt x="2537" y="1244"/>
                    </a:lnTo>
                    <a:lnTo>
                      <a:pt x="2537" y="1200"/>
                    </a:lnTo>
                    <a:lnTo>
                      <a:pt x="2539" y="1145"/>
                    </a:lnTo>
                    <a:lnTo>
                      <a:pt x="2545" y="1103"/>
                    </a:lnTo>
                    <a:lnTo>
                      <a:pt x="2560" y="1061"/>
                    </a:lnTo>
                    <a:lnTo>
                      <a:pt x="2829" y="600"/>
                    </a:lnTo>
                    <a:lnTo>
                      <a:pt x="3055" y="586"/>
                    </a:lnTo>
                    <a:lnTo>
                      <a:pt x="3488" y="564"/>
                    </a:lnTo>
                    <a:lnTo>
                      <a:pt x="3798" y="552"/>
                    </a:lnTo>
                    <a:lnTo>
                      <a:pt x="4278" y="564"/>
                    </a:lnTo>
                    <a:lnTo>
                      <a:pt x="4278" y="44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6031" name="Group 44"/>
              <p:cNvGrpSpPr>
                <a:grpSpLocks/>
              </p:cNvGrpSpPr>
              <p:nvPr/>
            </p:nvGrpSpPr>
            <p:grpSpPr bwMode="auto">
              <a:xfrm>
                <a:off x="278" y="970"/>
                <a:ext cx="1585" cy="1100"/>
                <a:chOff x="278" y="970"/>
                <a:chExt cx="1585" cy="1100"/>
              </a:xfrm>
            </p:grpSpPr>
            <p:grpSp>
              <p:nvGrpSpPr>
                <p:cNvPr id="86032" name="Group 45"/>
                <p:cNvGrpSpPr>
                  <a:grpSpLocks/>
                </p:cNvGrpSpPr>
                <p:nvPr/>
              </p:nvGrpSpPr>
              <p:grpSpPr bwMode="auto">
                <a:xfrm>
                  <a:off x="338" y="1525"/>
                  <a:ext cx="125" cy="130"/>
                  <a:chOff x="338" y="1525"/>
                  <a:chExt cx="125" cy="130"/>
                </a:xfrm>
              </p:grpSpPr>
              <p:sp>
                <p:nvSpPr>
                  <p:cNvPr id="86058" name="Freeform 46"/>
                  <p:cNvSpPr>
                    <a:spLocks/>
                  </p:cNvSpPr>
                  <p:nvPr/>
                </p:nvSpPr>
                <p:spPr bwMode="auto">
                  <a:xfrm>
                    <a:off x="338" y="1525"/>
                    <a:ext cx="125" cy="130"/>
                  </a:xfrm>
                  <a:custGeom>
                    <a:avLst/>
                    <a:gdLst>
                      <a:gd name="T0" fmla="*/ 1 w 249"/>
                      <a:gd name="T1" fmla="*/ 1 h 260"/>
                      <a:gd name="T2" fmla="*/ 1 w 249"/>
                      <a:gd name="T3" fmla="*/ 1 h 260"/>
                      <a:gd name="T4" fmla="*/ 1 w 249"/>
                      <a:gd name="T5" fmla="*/ 1 h 260"/>
                      <a:gd name="T6" fmla="*/ 1 w 249"/>
                      <a:gd name="T7" fmla="*/ 1 h 260"/>
                      <a:gd name="T8" fmla="*/ 1 w 249"/>
                      <a:gd name="T9" fmla="*/ 1 h 260"/>
                      <a:gd name="T10" fmla="*/ 1 w 249"/>
                      <a:gd name="T11" fmla="*/ 1 h 260"/>
                      <a:gd name="T12" fmla="*/ 0 w 249"/>
                      <a:gd name="T13" fmla="*/ 1 h 260"/>
                      <a:gd name="T14" fmla="*/ 0 w 249"/>
                      <a:gd name="T15" fmla="*/ 1 h 260"/>
                      <a:gd name="T16" fmla="*/ 0 w 249"/>
                      <a:gd name="T17" fmla="*/ 1 h 260"/>
                      <a:gd name="T18" fmla="*/ 1 w 249"/>
                      <a:gd name="T19" fmla="*/ 1 h 260"/>
                      <a:gd name="T20" fmla="*/ 1 w 249"/>
                      <a:gd name="T21" fmla="*/ 1 h 260"/>
                      <a:gd name="T22" fmla="*/ 1 w 249"/>
                      <a:gd name="T23" fmla="*/ 1 h 260"/>
                      <a:gd name="T24" fmla="*/ 1 w 249"/>
                      <a:gd name="T25" fmla="*/ 1 h 260"/>
                      <a:gd name="T26" fmla="*/ 1 w 249"/>
                      <a:gd name="T27" fmla="*/ 1 h 260"/>
                      <a:gd name="T28" fmla="*/ 1 w 249"/>
                      <a:gd name="T29" fmla="*/ 1 h 260"/>
                      <a:gd name="T30" fmla="*/ 1 w 249"/>
                      <a:gd name="T31" fmla="*/ 1 h 260"/>
                      <a:gd name="T32" fmla="*/ 1 w 249"/>
                      <a:gd name="T33" fmla="*/ 1 h 260"/>
                      <a:gd name="T34" fmla="*/ 1 w 249"/>
                      <a:gd name="T35" fmla="*/ 1 h 260"/>
                      <a:gd name="T36" fmla="*/ 1 w 249"/>
                      <a:gd name="T37" fmla="*/ 0 h 260"/>
                      <a:gd name="T38" fmla="*/ 1 w 249"/>
                      <a:gd name="T39" fmla="*/ 1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9"/>
                      <a:gd name="T61" fmla="*/ 0 h 260"/>
                      <a:gd name="T62" fmla="*/ 249 w 249"/>
                      <a:gd name="T63" fmla="*/ 260 h 2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9" h="260">
                        <a:moveTo>
                          <a:pt x="171" y="3"/>
                        </a:moveTo>
                        <a:lnTo>
                          <a:pt x="120" y="11"/>
                        </a:lnTo>
                        <a:lnTo>
                          <a:pt x="78" y="26"/>
                        </a:lnTo>
                        <a:lnTo>
                          <a:pt x="51" y="47"/>
                        </a:lnTo>
                        <a:lnTo>
                          <a:pt x="25" y="81"/>
                        </a:lnTo>
                        <a:lnTo>
                          <a:pt x="8" y="127"/>
                        </a:lnTo>
                        <a:lnTo>
                          <a:pt x="0" y="165"/>
                        </a:lnTo>
                        <a:lnTo>
                          <a:pt x="0" y="192"/>
                        </a:lnTo>
                        <a:lnTo>
                          <a:pt x="0" y="224"/>
                        </a:lnTo>
                        <a:lnTo>
                          <a:pt x="6" y="260"/>
                        </a:lnTo>
                        <a:lnTo>
                          <a:pt x="82" y="260"/>
                        </a:lnTo>
                        <a:lnTo>
                          <a:pt x="158" y="243"/>
                        </a:lnTo>
                        <a:lnTo>
                          <a:pt x="190" y="228"/>
                        </a:lnTo>
                        <a:lnTo>
                          <a:pt x="219" y="200"/>
                        </a:lnTo>
                        <a:lnTo>
                          <a:pt x="238" y="165"/>
                        </a:lnTo>
                        <a:lnTo>
                          <a:pt x="249" y="120"/>
                        </a:lnTo>
                        <a:lnTo>
                          <a:pt x="249" y="81"/>
                        </a:lnTo>
                        <a:lnTo>
                          <a:pt x="234" y="24"/>
                        </a:lnTo>
                        <a:lnTo>
                          <a:pt x="227" y="0"/>
                        </a:lnTo>
                        <a:lnTo>
                          <a:pt x="171" y="3"/>
                        </a:lnTo>
                        <a:close/>
                      </a:path>
                    </a:pathLst>
                  </a:custGeom>
                  <a:solidFill>
                    <a:srgbClr val="00C000"/>
                  </a:solidFill>
                  <a:ln w="12700">
                    <a:solidFill>
                      <a:srgbClr val="004000"/>
                    </a:solidFill>
                    <a:round/>
                    <a:headEnd/>
                    <a:tailEnd/>
                  </a:ln>
                </p:spPr>
                <p:txBody>
                  <a:bodyPr/>
                  <a:lstStyle/>
                  <a:p>
                    <a:endParaRPr lang="en-US"/>
                  </a:p>
                </p:txBody>
              </p:sp>
              <p:sp>
                <p:nvSpPr>
                  <p:cNvPr id="86059" name="Freeform 47"/>
                  <p:cNvSpPr>
                    <a:spLocks/>
                  </p:cNvSpPr>
                  <p:nvPr/>
                </p:nvSpPr>
                <p:spPr bwMode="auto">
                  <a:xfrm>
                    <a:off x="339" y="1527"/>
                    <a:ext cx="112" cy="126"/>
                  </a:xfrm>
                  <a:custGeom>
                    <a:avLst/>
                    <a:gdLst>
                      <a:gd name="T0" fmla="*/ 1 w 223"/>
                      <a:gd name="T1" fmla="*/ 0 h 254"/>
                      <a:gd name="T2" fmla="*/ 1 w 223"/>
                      <a:gd name="T3" fmla="*/ 0 h 254"/>
                      <a:gd name="T4" fmla="*/ 1 w 223"/>
                      <a:gd name="T5" fmla="*/ 0 h 254"/>
                      <a:gd name="T6" fmla="*/ 1 w 223"/>
                      <a:gd name="T7" fmla="*/ 0 h 254"/>
                      <a:gd name="T8" fmla="*/ 1 w 223"/>
                      <a:gd name="T9" fmla="*/ 0 h 254"/>
                      <a:gd name="T10" fmla="*/ 1 w 223"/>
                      <a:gd name="T11" fmla="*/ 0 h 254"/>
                      <a:gd name="T12" fmla="*/ 1 w 223"/>
                      <a:gd name="T13" fmla="*/ 0 h 254"/>
                      <a:gd name="T14" fmla="*/ 0 w 223"/>
                      <a:gd name="T15" fmla="*/ 0 h 254"/>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4"/>
                      <a:gd name="T26" fmla="*/ 223 w 223"/>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4">
                        <a:moveTo>
                          <a:pt x="223" y="0"/>
                        </a:moveTo>
                        <a:lnTo>
                          <a:pt x="181" y="63"/>
                        </a:lnTo>
                        <a:lnTo>
                          <a:pt x="154" y="107"/>
                        </a:lnTo>
                        <a:lnTo>
                          <a:pt x="126" y="141"/>
                        </a:lnTo>
                        <a:lnTo>
                          <a:pt x="91" y="177"/>
                        </a:lnTo>
                        <a:lnTo>
                          <a:pt x="51" y="219"/>
                        </a:lnTo>
                        <a:lnTo>
                          <a:pt x="9" y="252"/>
                        </a:lnTo>
                        <a:lnTo>
                          <a:pt x="0" y="254"/>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3" name="Group 48"/>
                <p:cNvGrpSpPr>
                  <a:grpSpLocks/>
                </p:cNvGrpSpPr>
                <p:nvPr/>
              </p:nvGrpSpPr>
              <p:grpSpPr bwMode="auto">
                <a:xfrm>
                  <a:off x="459" y="1938"/>
                  <a:ext cx="125" cy="132"/>
                  <a:chOff x="459" y="1938"/>
                  <a:chExt cx="125" cy="132"/>
                </a:xfrm>
              </p:grpSpPr>
              <p:sp>
                <p:nvSpPr>
                  <p:cNvPr id="86056" name="Freeform 49"/>
                  <p:cNvSpPr>
                    <a:spLocks/>
                  </p:cNvSpPr>
                  <p:nvPr/>
                </p:nvSpPr>
                <p:spPr bwMode="auto">
                  <a:xfrm>
                    <a:off x="459" y="1938"/>
                    <a:ext cx="125" cy="132"/>
                  </a:xfrm>
                  <a:custGeom>
                    <a:avLst/>
                    <a:gdLst>
                      <a:gd name="T0" fmla="*/ 1 w 249"/>
                      <a:gd name="T1" fmla="*/ 1 h 263"/>
                      <a:gd name="T2" fmla="*/ 1 w 249"/>
                      <a:gd name="T3" fmla="*/ 1 h 263"/>
                      <a:gd name="T4" fmla="*/ 1 w 249"/>
                      <a:gd name="T5" fmla="*/ 1 h 263"/>
                      <a:gd name="T6" fmla="*/ 1 w 249"/>
                      <a:gd name="T7" fmla="*/ 1 h 263"/>
                      <a:gd name="T8" fmla="*/ 1 w 249"/>
                      <a:gd name="T9" fmla="*/ 1 h 263"/>
                      <a:gd name="T10" fmla="*/ 1 w 249"/>
                      <a:gd name="T11" fmla="*/ 1 h 263"/>
                      <a:gd name="T12" fmla="*/ 0 w 249"/>
                      <a:gd name="T13" fmla="*/ 1 h 263"/>
                      <a:gd name="T14" fmla="*/ 0 w 249"/>
                      <a:gd name="T15" fmla="*/ 1 h 263"/>
                      <a:gd name="T16" fmla="*/ 0 w 249"/>
                      <a:gd name="T17" fmla="*/ 1 h 263"/>
                      <a:gd name="T18" fmla="*/ 1 w 249"/>
                      <a:gd name="T19" fmla="*/ 1 h 263"/>
                      <a:gd name="T20" fmla="*/ 1 w 249"/>
                      <a:gd name="T21" fmla="*/ 1 h 263"/>
                      <a:gd name="T22" fmla="*/ 1 w 249"/>
                      <a:gd name="T23" fmla="*/ 1 h 263"/>
                      <a:gd name="T24" fmla="*/ 1 w 249"/>
                      <a:gd name="T25" fmla="*/ 1 h 263"/>
                      <a:gd name="T26" fmla="*/ 1 w 249"/>
                      <a:gd name="T27" fmla="*/ 1 h 263"/>
                      <a:gd name="T28" fmla="*/ 1 w 249"/>
                      <a:gd name="T29" fmla="*/ 1 h 263"/>
                      <a:gd name="T30" fmla="*/ 1 w 249"/>
                      <a:gd name="T31" fmla="*/ 1 h 263"/>
                      <a:gd name="T32" fmla="*/ 1 w 249"/>
                      <a:gd name="T33" fmla="*/ 1 h 263"/>
                      <a:gd name="T34" fmla="*/ 1 w 249"/>
                      <a:gd name="T35" fmla="*/ 1 h 263"/>
                      <a:gd name="T36" fmla="*/ 1 w 249"/>
                      <a:gd name="T37" fmla="*/ 0 h 263"/>
                      <a:gd name="T38" fmla="*/ 1 w 249"/>
                      <a:gd name="T39" fmla="*/ 1 h 2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9"/>
                      <a:gd name="T61" fmla="*/ 0 h 263"/>
                      <a:gd name="T62" fmla="*/ 249 w 249"/>
                      <a:gd name="T63" fmla="*/ 263 h 2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9" h="263">
                        <a:moveTo>
                          <a:pt x="171" y="4"/>
                        </a:moveTo>
                        <a:lnTo>
                          <a:pt x="122" y="14"/>
                        </a:lnTo>
                        <a:lnTo>
                          <a:pt x="80" y="29"/>
                        </a:lnTo>
                        <a:lnTo>
                          <a:pt x="51" y="50"/>
                        </a:lnTo>
                        <a:lnTo>
                          <a:pt x="25" y="82"/>
                        </a:lnTo>
                        <a:lnTo>
                          <a:pt x="7" y="130"/>
                        </a:lnTo>
                        <a:lnTo>
                          <a:pt x="0" y="168"/>
                        </a:lnTo>
                        <a:lnTo>
                          <a:pt x="0" y="193"/>
                        </a:lnTo>
                        <a:lnTo>
                          <a:pt x="0" y="227"/>
                        </a:lnTo>
                        <a:lnTo>
                          <a:pt x="7" y="263"/>
                        </a:lnTo>
                        <a:lnTo>
                          <a:pt x="82" y="263"/>
                        </a:lnTo>
                        <a:lnTo>
                          <a:pt x="158" y="246"/>
                        </a:lnTo>
                        <a:lnTo>
                          <a:pt x="190" y="229"/>
                        </a:lnTo>
                        <a:lnTo>
                          <a:pt x="221" y="202"/>
                        </a:lnTo>
                        <a:lnTo>
                          <a:pt x="238" y="166"/>
                        </a:lnTo>
                        <a:lnTo>
                          <a:pt x="249" y="120"/>
                        </a:lnTo>
                        <a:lnTo>
                          <a:pt x="249" y="82"/>
                        </a:lnTo>
                        <a:lnTo>
                          <a:pt x="236" y="25"/>
                        </a:lnTo>
                        <a:lnTo>
                          <a:pt x="226" y="0"/>
                        </a:lnTo>
                        <a:lnTo>
                          <a:pt x="171" y="4"/>
                        </a:lnTo>
                        <a:close/>
                      </a:path>
                    </a:pathLst>
                  </a:custGeom>
                  <a:solidFill>
                    <a:srgbClr val="00C000"/>
                  </a:solidFill>
                  <a:ln w="12700">
                    <a:solidFill>
                      <a:srgbClr val="004000"/>
                    </a:solidFill>
                    <a:round/>
                    <a:headEnd/>
                    <a:tailEnd/>
                  </a:ln>
                </p:spPr>
                <p:txBody>
                  <a:bodyPr/>
                  <a:lstStyle/>
                  <a:p>
                    <a:endParaRPr lang="en-US"/>
                  </a:p>
                </p:txBody>
              </p:sp>
              <p:sp>
                <p:nvSpPr>
                  <p:cNvPr id="86057" name="Freeform 50"/>
                  <p:cNvSpPr>
                    <a:spLocks/>
                  </p:cNvSpPr>
                  <p:nvPr/>
                </p:nvSpPr>
                <p:spPr bwMode="auto">
                  <a:xfrm>
                    <a:off x="460" y="1940"/>
                    <a:ext cx="112" cy="128"/>
                  </a:xfrm>
                  <a:custGeom>
                    <a:avLst/>
                    <a:gdLst>
                      <a:gd name="T0" fmla="*/ 1 w 223"/>
                      <a:gd name="T1" fmla="*/ 0 h 255"/>
                      <a:gd name="T2" fmla="*/ 1 w 223"/>
                      <a:gd name="T3" fmla="*/ 1 h 255"/>
                      <a:gd name="T4" fmla="*/ 1 w 223"/>
                      <a:gd name="T5" fmla="*/ 1 h 255"/>
                      <a:gd name="T6" fmla="*/ 1 w 223"/>
                      <a:gd name="T7" fmla="*/ 1 h 255"/>
                      <a:gd name="T8" fmla="*/ 1 w 223"/>
                      <a:gd name="T9" fmla="*/ 1 h 255"/>
                      <a:gd name="T10" fmla="*/ 1 w 223"/>
                      <a:gd name="T11" fmla="*/ 1 h 255"/>
                      <a:gd name="T12" fmla="*/ 1 w 223"/>
                      <a:gd name="T13" fmla="*/ 1 h 255"/>
                      <a:gd name="T14" fmla="*/ 0 w 223"/>
                      <a:gd name="T15" fmla="*/ 1 h 255"/>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5"/>
                      <a:gd name="T26" fmla="*/ 223 w 223"/>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5">
                        <a:moveTo>
                          <a:pt x="223" y="0"/>
                        </a:moveTo>
                        <a:lnTo>
                          <a:pt x="181" y="63"/>
                        </a:lnTo>
                        <a:lnTo>
                          <a:pt x="156" y="109"/>
                        </a:lnTo>
                        <a:lnTo>
                          <a:pt x="125" y="143"/>
                        </a:lnTo>
                        <a:lnTo>
                          <a:pt x="93" y="179"/>
                        </a:lnTo>
                        <a:lnTo>
                          <a:pt x="51" y="221"/>
                        </a:lnTo>
                        <a:lnTo>
                          <a:pt x="9" y="251"/>
                        </a:lnTo>
                        <a:lnTo>
                          <a:pt x="0" y="255"/>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4" name="Group 51"/>
                <p:cNvGrpSpPr>
                  <a:grpSpLocks/>
                </p:cNvGrpSpPr>
                <p:nvPr/>
              </p:nvGrpSpPr>
              <p:grpSpPr bwMode="auto">
                <a:xfrm>
                  <a:off x="278" y="1751"/>
                  <a:ext cx="134" cy="119"/>
                  <a:chOff x="278" y="1751"/>
                  <a:chExt cx="134" cy="119"/>
                </a:xfrm>
              </p:grpSpPr>
              <p:sp>
                <p:nvSpPr>
                  <p:cNvPr id="86054" name="Freeform 52"/>
                  <p:cNvSpPr>
                    <a:spLocks/>
                  </p:cNvSpPr>
                  <p:nvPr/>
                </p:nvSpPr>
                <p:spPr bwMode="auto">
                  <a:xfrm>
                    <a:off x="278" y="1751"/>
                    <a:ext cx="134" cy="119"/>
                  </a:xfrm>
                  <a:custGeom>
                    <a:avLst/>
                    <a:gdLst>
                      <a:gd name="T0" fmla="*/ 1 w 267"/>
                      <a:gd name="T1" fmla="*/ 1 h 238"/>
                      <a:gd name="T2" fmla="*/ 1 w 267"/>
                      <a:gd name="T3" fmla="*/ 1 h 238"/>
                      <a:gd name="T4" fmla="*/ 1 w 267"/>
                      <a:gd name="T5" fmla="*/ 1 h 238"/>
                      <a:gd name="T6" fmla="*/ 1 w 267"/>
                      <a:gd name="T7" fmla="*/ 1 h 238"/>
                      <a:gd name="T8" fmla="*/ 1 w 267"/>
                      <a:gd name="T9" fmla="*/ 1 h 238"/>
                      <a:gd name="T10" fmla="*/ 1 w 267"/>
                      <a:gd name="T11" fmla="*/ 1 h 238"/>
                      <a:gd name="T12" fmla="*/ 1 w 267"/>
                      <a:gd name="T13" fmla="*/ 1 h 238"/>
                      <a:gd name="T14" fmla="*/ 1 w 267"/>
                      <a:gd name="T15" fmla="*/ 1 h 238"/>
                      <a:gd name="T16" fmla="*/ 1 w 267"/>
                      <a:gd name="T17" fmla="*/ 1 h 238"/>
                      <a:gd name="T18" fmla="*/ 1 w 267"/>
                      <a:gd name="T19" fmla="*/ 0 h 238"/>
                      <a:gd name="T20" fmla="*/ 0 w 267"/>
                      <a:gd name="T21" fmla="*/ 1 h 238"/>
                      <a:gd name="T22" fmla="*/ 1 w 267"/>
                      <a:gd name="T23" fmla="*/ 1 h 238"/>
                      <a:gd name="T24" fmla="*/ 1 w 267"/>
                      <a:gd name="T25" fmla="*/ 1 h 238"/>
                      <a:gd name="T26" fmla="*/ 1 w 267"/>
                      <a:gd name="T27" fmla="*/ 1 h 238"/>
                      <a:gd name="T28" fmla="*/ 1 w 267"/>
                      <a:gd name="T29" fmla="*/ 1 h 238"/>
                      <a:gd name="T30" fmla="*/ 1 w 267"/>
                      <a:gd name="T31" fmla="*/ 1 h 238"/>
                      <a:gd name="T32" fmla="*/ 1 w 267"/>
                      <a:gd name="T33" fmla="*/ 1 h 238"/>
                      <a:gd name="T34" fmla="*/ 1 w 267"/>
                      <a:gd name="T35" fmla="*/ 1 h 238"/>
                      <a:gd name="T36" fmla="*/ 1 w 267"/>
                      <a:gd name="T37" fmla="*/ 1 h 238"/>
                      <a:gd name="T38" fmla="*/ 1 w 267"/>
                      <a:gd name="T39" fmla="*/ 1 h 238"/>
                      <a:gd name="T40" fmla="*/ 1 w 267"/>
                      <a:gd name="T41" fmla="*/ 1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238"/>
                      <a:gd name="T65" fmla="*/ 267 w 267"/>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238">
                        <a:moveTo>
                          <a:pt x="267" y="217"/>
                        </a:moveTo>
                        <a:lnTo>
                          <a:pt x="255" y="158"/>
                        </a:lnTo>
                        <a:lnTo>
                          <a:pt x="240" y="112"/>
                        </a:lnTo>
                        <a:lnTo>
                          <a:pt x="225" y="82"/>
                        </a:lnTo>
                        <a:lnTo>
                          <a:pt x="204" y="53"/>
                        </a:lnTo>
                        <a:lnTo>
                          <a:pt x="169" y="32"/>
                        </a:lnTo>
                        <a:lnTo>
                          <a:pt x="131" y="19"/>
                        </a:lnTo>
                        <a:lnTo>
                          <a:pt x="84" y="11"/>
                        </a:lnTo>
                        <a:lnTo>
                          <a:pt x="44" y="7"/>
                        </a:lnTo>
                        <a:lnTo>
                          <a:pt x="4" y="0"/>
                        </a:lnTo>
                        <a:lnTo>
                          <a:pt x="0" y="46"/>
                        </a:lnTo>
                        <a:lnTo>
                          <a:pt x="2" y="91"/>
                        </a:lnTo>
                        <a:lnTo>
                          <a:pt x="11" y="133"/>
                        </a:lnTo>
                        <a:lnTo>
                          <a:pt x="27" y="164"/>
                        </a:lnTo>
                        <a:lnTo>
                          <a:pt x="57" y="200"/>
                        </a:lnTo>
                        <a:lnTo>
                          <a:pt x="80" y="217"/>
                        </a:lnTo>
                        <a:lnTo>
                          <a:pt x="101" y="232"/>
                        </a:lnTo>
                        <a:lnTo>
                          <a:pt x="124" y="238"/>
                        </a:lnTo>
                        <a:lnTo>
                          <a:pt x="162" y="238"/>
                        </a:lnTo>
                        <a:lnTo>
                          <a:pt x="217" y="232"/>
                        </a:lnTo>
                        <a:lnTo>
                          <a:pt x="267" y="217"/>
                        </a:lnTo>
                        <a:close/>
                      </a:path>
                    </a:pathLst>
                  </a:custGeom>
                  <a:solidFill>
                    <a:srgbClr val="00C000"/>
                  </a:solidFill>
                  <a:ln w="12700">
                    <a:solidFill>
                      <a:srgbClr val="004000"/>
                    </a:solidFill>
                    <a:round/>
                    <a:headEnd/>
                    <a:tailEnd/>
                  </a:ln>
                </p:spPr>
                <p:txBody>
                  <a:bodyPr/>
                  <a:lstStyle/>
                  <a:p>
                    <a:endParaRPr lang="en-US"/>
                  </a:p>
                </p:txBody>
              </p:sp>
              <p:sp>
                <p:nvSpPr>
                  <p:cNvPr id="86055" name="Freeform 53"/>
                  <p:cNvSpPr>
                    <a:spLocks/>
                  </p:cNvSpPr>
                  <p:nvPr/>
                </p:nvSpPr>
                <p:spPr bwMode="auto">
                  <a:xfrm>
                    <a:off x="280" y="1753"/>
                    <a:ext cx="131" cy="104"/>
                  </a:xfrm>
                  <a:custGeom>
                    <a:avLst/>
                    <a:gdLst>
                      <a:gd name="T0" fmla="*/ 0 w 261"/>
                      <a:gd name="T1" fmla="*/ 0 h 207"/>
                      <a:gd name="T2" fmla="*/ 1 w 261"/>
                      <a:gd name="T3" fmla="*/ 1 h 207"/>
                      <a:gd name="T4" fmla="*/ 1 w 261"/>
                      <a:gd name="T5" fmla="*/ 1 h 207"/>
                      <a:gd name="T6" fmla="*/ 1 w 261"/>
                      <a:gd name="T7" fmla="*/ 1 h 207"/>
                      <a:gd name="T8" fmla="*/ 1 w 261"/>
                      <a:gd name="T9" fmla="*/ 1 h 207"/>
                      <a:gd name="T10" fmla="*/ 1 w 261"/>
                      <a:gd name="T11" fmla="*/ 1 h 207"/>
                      <a:gd name="T12" fmla="*/ 1 w 261"/>
                      <a:gd name="T13" fmla="*/ 1 h 207"/>
                      <a:gd name="T14" fmla="*/ 1 w 261"/>
                      <a:gd name="T15" fmla="*/ 1 h 207"/>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207"/>
                      <a:gd name="T26" fmla="*/ 261 w 261"/>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207">
                        <a:moveTo>
                          <a:pt x="0" y="0"/>
                        </a:moveTo>
                        <a:lnTo>
                          <a:pt x="38" y="36"/>
                        </a:lnTo>
                        <a:lnTo>
                          <a:pt x="63" y="63"/>
                        </a:lnTo>
                        <a:lnTo>
                          <a:pt x="93" y="97"/>
                        </a:lnTo>
                        <a:lnTo>
                          <a:pt x="131" y="129"/>
                        </a:lnTo>
                        <a:lnTo>
                          <a:pt x="171" y="160"/>
                        </a:lnTo>
                        <a:lnTo>
                          <a:pt x="230" y="194"/>
                        </a:lnTo>
                        <a:lnTo>
                          <a:pt x="261" y="207"/>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5" name="Group 54"/>
                <p:cNvGrpSpPr>
                  <a:grpSpLocks/>
                </p:cNvGrpSpPr>
                <p:nvPr/>
              </p:nvGrpSpPr>
              <p:grpSpPr bwMode="auto">
                <a:xfrm>
                  <a:off x="326" y="1858"/>
                  <a:ext cx="105" cy="133"/>
                  <a:chOff x="326" y="1858"/>
                  <a:chExt cx="105" cy="133"/>
                </a:xfrm>
              </p:grpSpPr>
              <p:sp>
                <p:nvSpPr>
                  <p:cNvPr id="86052" name="Freeform 55"/>
                  <p:cNvSpPr>
                    <a:spLocks/>
                  </p:cNvSpPr>
                  <p:nvPr/>
                </p:nvSpPr>
                <p:spPr bwMode="auto">
                  <a:xfrm>
                    <a:off x="326" y="1858"/>
                    <a:ext cx="105" cy="133"/>
                  </a:xfrm>
                  <a:custGeom>
                    <a:avLst/>
                    <a:gdLst>
                      <a:gd name="T0" fmla="*/ 1 w 210"/>
                      <a:gd name="T1" fmla="*/ 0 h 267"/>
                      <a:gd name="T2" fmla="*/ 1 w 210"/>
                      <a:gd name="T3" fmla="*/ 0 h 267"/>
                      <a:gd name="T4" fmla="*/ 1 w 210"/>
                      <a:gd name="T5" fmla="*/ 0 h 267"/>
                      <a:gd name="T6" fmla="*/ 1 w 210"/>
                      <a:gd name="T7" fmla="*/ 0 h 267"/>
                      <a:gd name="T8" fmla="*/ 1 w 210"/>
                      <a:gd name="T9" fmla="*/ 0 h 267"/>
                      <a:gd name="T10" fmla="*/ 1 w 210"/>
                      <a:gd name="T11" fmla="*/ 0 h 267"/>
                      <a:gd name="T12" fmla="*/ 1 w 210"/>
                      <a:gd name="T13" fmla="*/ 0 h 267"/>
                      <a:gd name="T14" fmla="*/ 0 w 210"/>
                      <a:gd name="T15" fmla="*/ 0 h 267"/>
                      <a:gd name="T16" fmla="*/ 1 w 210"/>
                      <a:gd name="T17" fmla="*/ 0 h 267"/>
                      <a:gd name="T18" fmla="*/ 1 w 210"/>
                      <a:gd name="T19" fmla="*/ 0 h 267"/>
                      <a:gd name="T20" fmla="*/ 1 w 210"/>
                      <a:gd name="T21" fmla="*/ 0 h 267"/>
                      <a:gd name="T22" fmla="*/ 1 w 210"/>
                      <a:gd name="T23" fmla="*/ 0 h 267"/>
                      <a:gd name="T24" fmla="*/ 1 w 210"/>
                      <a:gd name="T25" fmla="*/ 0 h 267"/>
                      <a:gd name="T26" fmla="*/ 1 w 210"/>
                      <a:gd name="T27" fmla="*/ 0 h 267"/>
                      <a:gd name="T28" fmla="*/ 1 w 210"/>
                      <a:gd name="T29" fmla="*/ 0 h 267"/>
                      <a:gd name="T30" fmla="*/ 1 w 210"/>
                      <a:gd name="T31" fmla="*/ 0 h 267"/>
                      <a:gd name="T32" fmla="*/ 1 w 210"/>
                      <a:gd name="T33" fmla="*/ 0 h 267"/>
                      <a:gd name="T34" fmla="*/ 1 w 210"/>
                      <a:gd name="T35" fmla="*/ 0 h 267"/>
                      <a:gd name="T36" fmla="*/ 1 w 210"/>
                      <a:gd name="T37" fmla="*/ 0 h 267"/>
                      <a:gd name="T38" fmla="*/ 1 w 210"/>
                      <a:gd name="T39" fmla="*/ 0 h 267"/>
                      <a:gd name="T40" fmla="*/ 1 w 210"/>
                      <a:gd name="T41" fmla="*/ 0 h 267"/>
                      <a:gd name="T42" fmla="*/ 1 w 210"/>
                      <a:gd name="T43" fmla="*/ 0 h 267"/>
                      <a:gd name="T44" fmla="*/ 1 w 210"/>
                      <a:gd name="T45" fmla="*/ 0 h 267"/>
                      <a:gd name="T46" fmla="*/ 1 w 210"/>
                      <a:gd name="T47" fmla="*/ 0 h 2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267"/>
                      <a:gd name="T74" fmla="*/ 210 w 210"/>
                      <a:gd name="T75" fmla="*/ 267 h 2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267">
                        <a:moveTo>
                          <a:pt x="166" y="4"/>
                        </a:moveTo>
                        <a:lnTo>
                          <a:pt x="116" y="15"/>
                        </a:lnTo>
                        <a:lnTo>
                          <a:pt x="82" y="27"/>
                        </a:lnTo>
                        <a:lnTo>
                          <a:pt x="55" y="42"/>
                        </a:lnTo>
                        <a:lnTo>
                          <a:pt x="31" y="65"/>
                        </a:lnTo>
                        <a:lnTo>
                          <a:pt x="10" y="101"/>
                        </a:lnTo>
                        <a:lnTo>
                          <a:pt x="4" y="139"/>
                        </a:lnTo>
                        <a:lnTo>
                          <a:pt x="0" y="183"/>
                        </a:lnTo>
                        <a:lnTo>
                          <a:pt x="4" y="223"/>
                        </a:lnTo>
                        <a:lnTo>
                          <a:pt x="12" y="267"/>
                        </a:lnTo>
                        <a:lnTo>
                          <a:pt x="38" y="263"/>
                        </a:lnTo>
                        <a:lnTo>
                          <a:pt x="73" y="255"/>
                        </a:lnTo>
                        <a:lnTo>
                          <a:pt x="114" y="244"/>
                        </a:lnTo>
                        <a:lnTo>
                          <a:pt x="153" y="231"/>
                        </a:lnTo>
                        <a:lnTo>
                          <a:pt x="175" y="215"/>
                        </a:lnTo>
                        <a:lnTo>
                          <a:pt x="193" y="194"/>
                        </a:lnTo>
                        <a:lnTo>
                          <a:pt x="202" y="174"/>
                        </a:lnTo>
                        <a:lnTo>
                          <a:pt x="208" y="149"/>
                        </a:lnTo>
                        <a:lnTo>
                          <a:pt x="210" y="132"/>
                        </a:lnTo>
                        <a:lnTo>
                          <a:pt x="210" y="82"/>
                        </a:lnTo>
                        <a:lnTo>
                          <a:pt x="202" y="38"/>
                        </a:lnTo>
                        <a:lnTo>
                          <a:pt x="194" y="8"/>
                        </a:lnTo>
                        <a:lnTo>
                          <a:pt x="193" y="0"/>
                        </a:lnTo>
                        <a:lnTo>
                          <a:pt x="166" y="4"/>
                        </a:lnTo>
                        <a:close/>
                      </a:path>
                    </a:pathLst>
                  </a:custGeom>
                  <a:solidFill>
                    <a:srgbClr val="00C000"/>
                  </a:solidFill>
                  <a:ln w="12700">
                    <a:solidFill>
                      <a:srgbClr val="004000"/>
                    </a:solidFill>
                    <a:round/>
                    <a:headEnd/>
                    <a:tailEnd/>
                  </a:ln>
                </p:spPr>
                <p:txBody>
                  <a:bodyPr/>
                  <a:lstStyle/>
                  <a:p>
                    <a:endParaRPr lang="en-US"/>
                  </a:p>
                </p:txBody>
              </p:sp>
              <p:sp>
                <p:nvSpPr>
                  <p:cNvPr id="86053" name="Freeform 56"/>
                  <p:cNvSpPr>
                    <a:spLocks/>
                  </p:cNvSpPr>
                  <p:nvPr/>
                </p:nvSpPr>
                <p:spPr bwMode="auto">
                  <a:xfrm>
                    <a:off x="331" y="1858"/>
                    <a:ext cx="90" cy="132"/>
                  </a:xfrm>
                  <a:custGeom>
                    <a:avLst/>
                    <a:gdLst>
                      <a:gd name="T0" fmla="*/ 0 w 181"/>
                      <a:gd name="T1" fmla="*/ 0 h 265"/>
                      <a:gd name="T2" fmla="*/ 0 w 181"/>
                      <a:gd name="T3" fmla="*/ 0 h 265"/>
                      <a:gd name="T4" fmla="*/ 0 w 181"/>
                      <a:gd name="T5" fmla="*/ 0 h 265"/>
                      <a:gd name="T6" fmla="*/ 0 w 181"/>
                      <a:gd name="T7" fmla="*/ 0 h 265"/>
                      <a:gd name="T8" fmla="*/ 0 w 181"/>
                      <a:gd name="T9" fmla="*/ 0 h 265"/>
                      <a:gd name="T10" fmla="*/ 0 w 181"/>
                      <a:gd name="T11" fmla="*/ 0 h 265"/>
                      <a:gd name="T12" fmla="*/ 0 w 181"/>
                      <a:gd name="T13" fmla="*/ 0 h 265"/>
                      <a:gd name="T14" fmla="*/ 0 w 181"/>
                      <a:gd name="T15" fmla="*/ 0 h 265"/>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265"/>
                      <a:gd name="T26" fmla="*/ 181 w 181"/>
                      <a:gd name="T27" fmla="*/ 265 h 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265">
                        <a:moveTo>
                          <a:pt x="181" y="0"/>
                        </a:moveTo>
                        <a:lnTo>
                          <a:pt x="162" y="38"/>
                        </a:lnTo>
                        <a:lnTo>
                          <a:pt x="137" y="74"/>
                        </a:lnTo>
                        <a:lnTo>
                          <a:pt x="103" y="124"/>
                        </a:lnTo>
                        <a:lnTo>
                          <a:pt x="78" y="156"/>
                        </a:lnTo>
                        <a:lnTo>
                          <a:pt x="45" y="206"/>
                        </a:lnTo>
                        <a:lnTo>
                          <a:pt x="21" y="242"/>
                        </a:lnTo>
                        <a:lnTo>
                          <a:pt x="0" y="265"/>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6" name="Group 57"/>
                <p:cNvGrpSpPr>
                  <a:grpSpLocks/>
                </p:cNvGrpSpPr>
                <p:nvPr/>
              </p:nvGrpSpPr>
              <p:grpSpPr bwMode="auto">
                <a:xfrm>
                  <a:off x="288" y="1423"/>
                  <a:ext cx="168" cy="112"/>
                  <a:chOff x="288" y="1423"/>
                  <a:chExt cx="168" cy="112"/>
                </a:xfrm>
              </p:grpSpPr>
              <p:sp>
                <p:nvSpPr>
                  <p:cNvPr id="86050" name="Freeform 58"/>
                  <p:cNvSpPr>
                    <a:spLocks/>
                  </p:cNvSpPr>
                  <p:nvPr/>
                </p:nvSpPr>
                <p:spPr bwMode="auto">
                  <a:xfrm>
                    <a:off x="288" y="1423"/>
                    <a:ext cx="168" cy="112"/>
                  </a:xfrm>
                  <a:custGeom>
                    <a:avLst/>
                    <a:gdLst>
                      <a:gd name="T0" fmla="*/ 1 w 335"/>
                      <a:gd name="T1" fmla="*/ 1 h 224"/>
                      <a:gd name="T2" fmla="*/ 1 w 335"/>
                      <a:gd name="T3" fmla="*/ 1 h 224"/>
                      <a:gd name="T4" fmla="*/ 1 w 335"/>
                      <a:gd name="T5" fmla="*/ 1 h 224"/>
                      <a:gd name="T6" fmla="*/ 1 w 335"/>
                      <a:gd name="T7" fmla="*/ 1 h 224"/>
                      <a:gd name="T8" fmla="*/ 1 w 335"/>
                      <a:gd name="T9" fmla="*/ 1 h 224"/>
                      <a:gd name="T10" fmla="*/ 1 w 335"/>
                      <a:gd name="T11" fmla="*/ 1 h 224"/>
                      <a:gd name="T12" fmla="*/ 1 w 335"/>
                      <a:gd name="T13" fmla="*/ 1 h 224"/>
                      <a:gd name="T14" fmla="*/ 1 w 335"/>
                      <a:gd name="T15" fmla="*/ 1 h 224"/>
                      <a:gd name="T16" fmla="*/ 1 w 335"/>
                      <a:gd name="T17" fmla="*/ 1 h 224"/>
                      <a:gd name="T18" fmla="*/ 1 w 335"/>
                      <a:gd name="T19" fmla="*/ 1 h 224"/>
                      <a:gd name="T20" fmla="*/ 1 w 335"/>
                      <a:gd name="T21" fmla="*/ 1 h 224"/>
                      <a:gd name="T22" fmla="*/ 1 w 335"/>
                      <a:gd name="T23" fmla="*/ 1 h 224"/>
                      <a:gd name="T24" fmla="*/ 0 w 335"/>
                      <a:gd name="T25" fmla="*/ 1 h 224"/>
                      <a:gd name="T26" fmla="*/ 1 w 335"/>
                      <a:gd name="T27" fmla="*/ 1 h 224"/>
                      <a:gd name="T28" fmla="*/ 1 w 335"/>
                      <a:gd name="T29" fmla="*/ 1 h 224"/>
                      <a:gd name="T30" fmla="*/ 1 w 335"/>
                      <a:gd name="T31" fmla="*/ 1 h 224"/>
                      <a:gd name="T32" fmla="*/ 1 w 335"/>
                      <a:gd name="T33" fmla="*/ 0 h 224"/>
                      <a:gd name="T34" fmla="*/ 1 w 335"/>
                      <a:gd name="T35" fmla="*/ 0 h 224"/>
                      <a:gd name="T36" fmla="*/ 1 w 335"/>
                      <a:gd name="T37" fmla="*/ 0 h 224"/>
                      <a:gd name="T38" fmla="*/ 1 w 335"/>
                      <a:gd name="T39" fmla="*/ 1 h 224"/>
                      <a:gd name="T40" fmla="*/ 1 w 335"/>
                      <a:gd name="T41" fmla="*/ 1 h 224"/>
                      <a:gd name="T42" fmla="*/ 1 w 335"/>
                      <a:gd name="T43" fmla="*/ 1 h 224"/>
                      <a:gd name="T44" fmla="*/ 1 w 335"/>
                      <a:gd name="T45" fmla="*/ 1 h 224"/>
                      <a:gd name="T46" fmla="*/ 1 w 335"/>
                      <a:gd name="T47" fmla="*/ 1 h 224"/>
                      <a:gd name="T48" fmla="*/ 1 w 335"/>
                      <a:gd name="T49" fmla="*/ 1 h 224"/>
                      <a:gd name="T50" fmla="*/ 1 w 335"/>
                      <a:gd name="T51" fmla="*/ 1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224"/>
                      <a:gd name="T80" fmla="*/ 335 w 335"/>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224">
                        <a:moveTo>
                          <a:pt x="333" y="209"/>
                        </a:moveTo>
                        <a:lnTo>
                          <a:pt x="248" y="221"/>
                        </a:lnTo>
                        <a:lnTo>
                          <a:pt x="200" y="224"/>
                        </a:lnTo>
                        <a:lnTo>
                          <a:pt x="164" y="223"/>
                        </a:lnTo>
                        <a:lnTo>
                          <a:pt x="137" y="217"/>
                        </a:lnTo>
                        <a:lnTo>
                          <a:pt x="107" y="204"/>
                        </a:lnTo>
                        <a:lnTo>
                          <a:pt x="86" y="181"/>
                        </a:lnTo>
                        <a:lnTo>
                          <a:pt x="70" y="158"/>
                        </a:lnTo>
                        <a:lnTo>
                          <a:pt x="61" y="131"/>
                        </a:lnTo>
                        <a:lnTo>
                          <a:pt x="51" y="99"/>
                        </a:lnTo>
                        <a:lnTo>
                          <a:pt x="40" y="82"/>
                        </a:lnTo>
                        <a:lnTo>
                          <a:pt x="23" y="64"/>
                        </a:lnTo>
                        <a:lnTo>
                          <a:pt x="0" y="49"/>
                        </a:lnTo>
                        <a:lnTo>
                          <a:pt x="42" y="28"/>
                        </a:lnTo>
                        <a:lnTo>
                          <a:pt x="76" y="17"/>
                        </a:lnTo>
                        <a:lnTo>
                          <a:pt x="116" y="5"/>
                        </a:lnTo>
                        <a:lnTo>
                          <a:pt x="154" y="0"/>
                        </a:lnTo>
                        <a:lnTo>
                          <a:pt x="185" y="0"/>
                        </a:lnTo>
                        <a:lnTo>
                          <a:pt x="221" y="0"/>
                        </a:lnTo>
                        <a:lnTo>
                          <a:pt x="253" y="9"/>
                        </a:lnTo>
                        <a:lnTo>
                          <a:pt x="284" y="24"/>
                        </a:lnTo>
                        <a:lnTo>
                          <a:pt x="305" y="45"/>
                        </a:lnTo>
                        <a:lnTo>
                          <a:pt x="320" y="64"/>
                        </a:lnTo>
                        <a:lnTo>
                          <a:pt x="329" y="103"/>
                        </a:lnTo>
                        <a:lnTo>
                          <a:pt x="335" y="154"/>
                        </a:lnTo>
                        <a:lnTo>
                          <a:pt x="333" y="209"/>
                        </a:lnTo>
                        <a:close/>
                      </a:path>
                    </a:pathLst>
                  </a:custGeom>
                  <a:solidFill>
                    <a:srgbClr val="00FF00"/>
                  </a:solidFill>
                  <a:ln w="12700">
                    <a:solidFill>
                      <a:srgbClr val="004000"/>
                    </a:solidFill>
                    <a:round/>
                    <a:headEnd/>
                    <a:tailEnd/>
                  </a:ln>
                </p:spPr>
                <p:txBody>
                  <a:bodyPr/>
                  <a:lstStyle/>
                  <a:p>
                    <a:endParaRPr lang="en-US"/>
                  </a:p>
                </p:txBody>
              </p:sp>
              <p:sp>
                <p:nvSpPr>
                  <p:cNvPr id="86051" name="Freeform 59"/>
                  <p:cNvSpPr>
                    <a:spLocks/>
                  </p:cNvSpPr>
                  <p:nvPr/>
                </p:nvSpPr>
                <p:spPr bwMode="auto">
                  <a:xfrm>
                    <a:off x="290" y="1448"/>
                    <a:ext cx="164" cy="80"/>
                  </a:xfrm>
                  <a:custGeom>
                    <a:avLst/>
                    <a:gdLst>
                      <a:gd name="T0" fmla="*/ 0 w 327"/>
                      <a:gd name="T1" fmla="*/ 1 h 160"/>
                      <a:gd name="T2" fmla="*/ 1 w 327"/>
                      <a:gd name="T3" fmla="*/ 0 h 160"/>
                      <a:gd name="T4" fmla="*/ 1 w 327"/>
                      <a:gd name="T5" fmla="*/ 0 h 160"/>
                      <a:gd name="T6" fmla="*/ 1 w 327"/>
                      <a:gd name="T7" fmla="*/ 1 h 160"/>
                      <a:gd name="T8" fmla="*/ 1 w 327"/>
                      <a:gd name="T9" fmla="*/ 1 h 160"/>
                      <a:gd name="T10" fmla="*/ 1 w 327"/>
                      <a:gd name="T11" fmla="*/ 1 h 160"/>
                      <a:gd name="T12" fmla="*/ 1 w 327"/>
                      <a:gd name="T13" fmla="*/ 1 h 160"/>
                      <a:gd name="T14" fmla="*/ 1 w 327"/>
                      <a:gd name="T15" fmla="*/ 1 h 160"/>
                      <a:gd name="T16" fmla="*/ 1 w 327"/>
                      <a:gd name="T17" fmla="*/ 1 h 160"/>
                      <a:gd name="T18" fmla="*/ 1 w 327"/>
                      <a:gd name="T19" fmla="*/ 1 h 160"/>
                      <a:gd name="T20" fmla="*/ 1 w 327"/>
                      <a:gd name="T21" fmla="*/ 1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7"/>
                      <a:gd name="T34" fmla="*/ 0 h 160"/>
                      <a:gd name="T35" fmla="*/ 327 w 327"/>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7" h="160">
                        <a:moveTo>
                          <a:pt x="0" y="2"/>
                        </a:moveTo>
                        <a:lnTo>
                          <a:pt x="32" y="0"/>
                        </a:lnTo>
                        <a:lnTo>
                          <a:pt x="66" y="0"/>
                        </a:lnTo>
                        <a:lnTo>
                          <a:pt x="97" y="2"/>
                        </a:lnTo>
                        <a:lnTo>
                          <a:pt x="139" y="8"/>
                        </a:lnTo>
                        <a:lnTo>
                          <a:pt x="175" y="19"/>
                        </a:lnTo>
                        <a:lnTo>
                          <a:pt x="209" y="40"/>
                        </a:lnTo>
                        <a:lnTo>
                          <a:pt x="242" y="65"/>
                        </a:lnTo>
                        <a:lnTo>
                          <a:pt x="268" y="92"/>
                        </a:lnTo>
                        <a:lnTo>
                          <a:pt x="295" y="122"/>
                        </a:lnTo>
                        <a:lnTo>
                          <a:pt x="327" y="160"/>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7" name="Group 60"/>
                <p:cNvGrpSpPr>
                  <a:grpSpLocks/>
                </p:cNvGrpSpPr>
                <p:nvPr/>
              </p:nvGrpSpPr>
              <p:grpSpPr bwMode="auto">
                <a:xfrm>
                  <a:off x="1684" y="1842"/>
                  <a:ext cx="105" cy="132"/>
                  <a:chOff x="1684" y="1842"/>
                  <a:chExt cx="105" cy="132"/>
                </a:xfrm>
              </p:grpSpPr>
              <p:sp>
                <p:nvSpPr>
                  <p:cNvPr id="86048" name="Freeform 61"/>
                  <p:cNvSpPr>
                    <a:spLocks/>
                  </p:cNvSpPr>
                  <p:nvPr/>
                </p:nvSpPr>
                <p:spPr bwMode="auto">
                  <a:xfrm>
                    <a:off x="1684" y="1842"/>
                    <a:ext cx="105" cy="132"/>
                  </a:xfrm>
                  <a:custGeom>
                    <a:avLst/>
                    <a:gdLst>
                      <a:gd name="T0" fmla="*/ 1 w 210"/>
                      <a:gd name="T1" fmla="*/ 0 h 265"/>
                      <a:gd name="T2" fmla="*/ 1 w 210"/>
                      <a:gd name="T3" fmla="*/ 0 h 265"/>
                      <a:gd name="T4" fmla="*/ 1 w 210"/>
                      <a:gd name="T5" fmla="*/ 0 h 265"/>
                      <a:gd name="T6" fmla="*/ 1 w 210"/>
                      <a:gd name="T7" fmla="*/ 0 h 265"/>
                      <a:gd name="T8" fmla="*/ 1 w 210"/>
                      <a:gd name="T9" fmla="*/ 0 h 265"/>
                      <a:gd name="T10" fmla="*/ 1 w 210"/>
                      <a:gd name="T11" fmla="*/ 0 h 265"/>
                      <a:gd name="T12" fmla="*/ 1 w 210"/>
                      <a:gd name="T13" fmla="*/ 0 h 265"/>
                      <a:gd name="T14" fmla="*/ 1 w 210"/>
                      <a:gd name="T15" fmla="*/ 0 h 265"/>
                      <a:gd name="T16" fmla="*/ 1 w 210"/>
                      <a:gd name="T17" fmla="*/ 0 h 265"/>
                      <a:gd name="T18" fmla="*/ 1 w 210"/>
                      <a:gd name="T19" fmla="*/ 0 h 265"/>
                      <a:gd name="T20" fmla="*/ 1 w 210"/>
                      <a:gd name="T21" fmla="*/ 0 h 265"/>
                      <a:gd name="T22" fmla="*/ 1 w 210"/>
                      <a:gd name="T23" fmla="*/ 0 h 265"/>
                      <a:gd name="T24" fmla="*/ 1 w 210"/>
                      <a:gd name="T25" fmla="*/ 0 h 265"/>
                      <a:gd name="T26" fmla="*/ 1 w 210"/>
                      <a:gd name="T27" fmla="*/ 0 h 265"/>
                      <a:gd name="T28" fmla="*/ 1 w 210"/>
                      <a:gd name="T29" fmla="*/ 0 h 265"/>
                      <a:gd name="T30" fmla="*/ 1 w 210"/>
                      <a:gd name="T31" fmla="*/ 0 h 265"/>
                      <a:gd name="T32" fmla="*/ 1 w 210"/>
                      <a:gd name="T33" fmla="*/ 0 h 265"/>
                      <a:gd name="T34" fmla="*/ 1 w 210"/>
                      <a:gd name="T35" fmla="*/ 0 h 265"/>
                      <a:gd name="T36" fmla="*/ 0 w 210"/>
                      <a:gd name="T37" fmla="*/ 0 h 265"/>
                      <a:gd name="T38" fmla="*/ 0 w 210"/>
                      <a:gd name="T39" fmla="*/ 0 h 265"/>
                      <a:gd name="T40" fmla="*/ 1 w 210"/>
                      <a:gd name="T41" fmla="*/ 0 h 265"/>
                      <a:gd name="T42" fmla="*/ 1 w 210"/>
                      <a:gd name="T43" fmla="*/ 0 h 265"/>
                      <a:gd name="T44" fmla="*/ 1 w 210"/>
                      <a:gd name="T45" fmla="*/ 0 h 265"/>
                      <a:gd name="T46" fmla="*/ 1 w 210"/>
                      <a:gd name="T47" fmla="*/ 0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265"/>
                      <a:gd name="T74" fmla="*/ 210 w 210"/>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265">
                        <a:moveTo>
                          <a:pt x="44" y="4"/>
                        </a:moveTo>
                        <a:lnTo>
                          <a:pt x="93" y="15"/>
                        </a:lnTo>
                        <a:lnTo>
                          <a:pt x="128" y="25"/>
                        </a:lnTo>
                        <a:lnTo>
                          <a:pt x="154" y="40"/>
                        </a:lnTo>
                        <a:lnTo>
                          <a:pt x="181" y="65"/>
                        </a:lnTo>
                        <a:lnTo>
                          <a:pt x="200" y="99"/>
                        </a:lnTo>
                        <a:lnTo>
                          <a:pt x="206" y="137"/>
                        </a:lnTo>
                        <a:lnTo>
                          <a:pt x="210" y="181"/>
                        </a:lnTo>
                        <a:lnTo>
                          <a:pt x="206" y="223"/>
                        </a:lnTo>
                        <a:lnTo>
                          <a:pt x="198" y="265"/>
                        </a:lnTo>
                        <a:lnTo>
                          <a:pt x="172" y="261"/>
                        </a:lnTo>
                        <a:lnTo>
                          <a:pt x="139" y="253"/>
                        </a:lnTo>
                        <a:lnTo>
                          <a:pt x="95" y="244"/>
                        </a:lnTo>
                        <a:lnTo>
                          <a:pt x="57" y="228"/>
                        </a:lnTo>
                        <a:lnTo>
                          <a:pt x="34" y="213"/>
                        </a:lnTo>
                        <a:lnTo>
                          <a:pt x="17" y="192"/>
                        </a:lnTo>
                        <a:lnTo>
                          <a:pt x="8" y="171"/>
                        </a:lnTo>
                        <a:lnTo>
                          <a:pt x="2" y="148"/>
                        </a:lnTo>
                        <a:lnTo>
                          <a:pt x="0" y="129"/>
                        </a:lnTo>
                        <a:lnTo>
                          <a:pt x="0" y="80"/>
                        </a:lnTo>
                        <a:lnTo>
                          <a:pt x="8" y="36"/>
                        </a:lnTo>
                        <a:lnTo>
                          <a:pt x="15" y="6"/>
                        </a:lnTo>
                        <a:lnTo>
                          <a:pt x="17" y="0"/>
                        </a:lnTo>
                        <a:lnTo>
                          <a:pt x="44" y="4"/>
                        </a:lnTo>
                        <a:close/>
                      </a:path>
                    </a:pathLst>
                  </a:custGeom>
                  <a:solidFill>
                    <a:srgbClr val="00FF00"/>
                  </a:solidFill>
                  <a:ln w="12700">
                    <a:solidFill>
                      <a:srgbClr val="004000"/>
                    </a:solidFill>
                    <a:round/>
                    <a:headEnd/>
                    <a:tailEnd/>
                  </a:ln>
                </p:spPr>
                <p:txBody>
                  <a:bodyPr/>
                  <a:lstStyle/>
                  <a:p>
                    <a:endParaRPr lang="en-US"/>
                  </a:p>
                </p:txBody>
              </p:sp>
              <p:sp>
                <p:nvSpPr>
                  <p:cNvPr id="86049" name="Freeform 62"/>
                  <p:cNvSpPr>
                    <a:spLocks/>
                  </p:cNvSpPr>
                  <p:nvPr/>
                </p:nvSpPr>
                <p:spPr bwMode="auto">
                  <a:xfrm>
                    <a:off x="1694" y="1842"/>
                    <a:ext cx="90" cy="132"/>
                  </a:xfrm>
                  <a:custGeom>
                    <a:avLst/>
                    <a:gdLst>
                      <a:gd name="T0" fmla="*/ 0 w 181"/>
                      <a:gd name="T1" fmla="*/ 0 h 265"/>
                      <a:gd name="T2" fmla="*/ 0 w 181"/>
                      <a:gd name="T3" fmla="*/ 0 h 265"/>
                      <a:gd name="T4" fmla="*/ 0 w 181"/>
                      <a:gd name="T5" fmla="*/ 0 h 265"/>
                      <a:gd name="T6" fmla="*/ 0 w 181"/>
                      <a:gd name="T7" fmla="*/ 0 h 265"/>
                      <a:gd name="T8" fmla="*/ 0 w 181"/>
                      <a:gd name="T9" fmla="*/ 0 h 265"/>
                      <a:gd name="T10" fmla="*/ 0 w 181"/>
                      <a:gd name="T11" fmla="*/ 0 h 265"/>
                      <a:gd name="T12" fmla="*/ 0 w 181"/>
                      <a:gd name="T13" fmla="*/ 0 h 265"/>
                      <a:gd name="T14" fmla="*/ 0 w 181"/>
                      <a:gd name="T15" fmla="*/ 0 h 265"/>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265"/>
                      <a:gd name="T26" fmla="*/ 181 w 181"/>
                      <a:gd name="T27" fmla="*/ 265 h 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265">
                        <a:moveTo>
                          <a:pt x="0" y="0"/>
                        </a:moveTo>
                        <a:lnTo>
                          <a:pt x="19" y="36"/>
                        </a:lnTo>
                        <a:lnTo>
                          <a:pt x="44" y="72"/>
                        </a:lnTo>
                        <a:lnTo>
                          <a:pt x="78" y="124"/>
                        </a:lnTo>
                        <a:lnTo>
                          <a:pt x="103" y="154"/>
                        </a:lnTo>
                        <a:lnTo>
                          <a:pt x="135" y="204"/>
                        </a:lnTo>
                        <a:lnTo>
                          <a:pt x="160" y="240"/>
                        </a:lnTo>
                        <a:lnTo>
                          <a:pt x="181" y="265"/>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8" name="Group 63"/>
                <p:cNvGrpSpPr>
                  <a:grpSpLocks/>
                </p:cNvGrpSpPr>
                <p:nvPr/>
              </p:nvGrpSpPr>
              <p:grpSpPr bwMode="auto">
                <a:xfrm>
                  <a:off x="1696" y="1736"/>
                  <a:ext cx="167" cy="114"/>
                  <a:chOff x="1696" y="1736"/>
                  <a:chExt cx="167" cy="114"/>
                </a:xfrm>
              </p:grpSpPr>
              <p:sp>
                <p:nvSpPr>
                  <p:cNvPr id="86046" name="Freeform 64"/>
                  <p:cNvSpPr>
                    <a:spLocks/>
                  </p:cNvSpPr>
                  <p:nvPr/>
                </p:nvSpPr>
                <p:spPr bwMode="auto">
                  <a:xfrm>
                    <a:off x="1696" y="1736"/>
                    <a:ext cx="167" cy="114"/>
                  </a:xfrm>
                  <a:custGeom>
                    <a:avLst/>
                    <a:gdLst>
                      <a:gd name="T0" fmla="*/ 0 w 333"/>
                      <a:gd name="T1" fmla="*/ 1 h 227"/>
                      <a:gd name="T2" fmla="*/ 1 w 333"/>
                      <a:gd name="T3" fmla="*/ 1 h 227"/>
                      <a:gd name="T4" fmla="*/ 1 w 333"/>
                      <a:gd name="T5" fmla="*/ 1 h 227"/>
                      <a:gd name="T6" fmla="*/ 1 w 333"/>
                      <a:gd name="T7" fmla="*/ 1 h 227"/>
                      <a:gd name="T8" fmla="*/ 1 w 333"/>
                      <a:gd name="T9" fmla="*/ 1 h 227"/>
                      <a:gd name="T10" fmla="*/ 1 w 333"/>
                      <a:gd name="T11" fmla="*/ 1 h 227"/>
                      <a:gd name="T12" fmla="*/ 1 w 333"/>
                      <a:gd name="T13" fmla="*/ 1 h 227"/>
                      <a:gd name="T14" fmla="*/ 1 w 333"/>
                      <a:gd name="T15" fmla="*/ 1 h 227"/>
                      <a:gd name="T16" fmla="*/ 1 w 333"/>
                      <a:gd name="T17" fmla="*/ 1 h 227"/>
                      <a:gd name="T18" fmla="*/ 1 w 333"/>
                      <a:gd name="T19" fmla="*/ 1 h 227"/>
                      <a:gd name="T20" fmla="*/ 1 w 333"/>
                      <a:gd name="T21" fmla="*/ 1 h 227"/>
                      <a:gd name="T22" fmla="*/ 1 w 333"/>
                      <a:gd name="T23" fmla="*/ 1 h 227"/>
                      <a:gd name="T24" fmla="*/ 1 w 333"/>
                      <a:gd name="T25" fmla="*/ 1 h 227"/>
                      <a:gd name="T26" fmla="*/ 1 w 333"/>
                      <a:gd name="T27" fmla="*/ 1 h 227"/>
                      <a:gd name="T28" fmla="*/ 1 w 333"/>
                      <a:gd name="T29" fmla="*/ 1 h 227"/>
                      <a:gd name="T30" fmla="*/ 1 w 333"/>
                      <a:gd name="T31" fmla="*/ 1 h 227"/>
                      <a:gd name="T32" fmla="*/ 1 w 333"/>
                      <a:gd name="T33" fmla="*/ 0 h 227"/>
                      <a:gd name="T34" fmla="*/ 1 w 333"/>
                      <a:gd name="T35" fmla="*/ 0 h 227"/>
                      <a:gd name="T36" fmla="*/ 1 w 333"/>
                      <a:gd name="T37" fmla="*/ 1 h 227"/>
                      <a:gd name="T38" fmla="*/ 1 w 333"/>
                      <a:gd name="T39" fmla="*/ 1 h 227"/>
                      <a:gd name="T40" fmla="*/ 1 w 333"/>
                      <a:gd name="T41" fmla="*/ 1 h 227"/>
                      <a:gd name="T42" fmla="*/ 1 w 333"/>
                      <a:gd name="T43" fmla="*/ 1 h 227"/>
                      <a:gd name="T44" fmla="*/ 1 w 333"/>
                      <a:gd name="T45" fmla="*/ 1 h 227"/>
                      <a:gd name="T46" fmla="*/ 1 w 333"/>
                      <a:gd name="T47" fmla="*/ 1 h 227"/>
                      <a:gd name="T48" fmla="*/ 0 w 333"/>
                      <a:gd name="T49" fmla="*/ 1 h 227"/>
                      <a:gd name="T50" fmla="*/ 0 w 333"/>
                      <a:gd name="T51" fmla="*/ 1 h 2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3"/>
                      <a:gd name="T79" fmla="*/ 0 h 227"/>
                      <a:gd name="T80" fmla="*/ 333 w 333"/>
                      <a:gd name="T81" fmla="*/ 227 h 2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3" h="227">
                        <a:moveTo>
                          <a:pt x="0" y="212"/>
                        </a:moveTo>
                        <a:lnTo>
                          <a:pt x="88" y="221"/>
                        </a:lnTo>
                        <a:lnTo>
                          <a:pt x="133" y="227"/>
                        </a:lnTo>
                        <a:lnTo>
                          <a:pt x="171" y="223"/>
                        </a:lnTo>
                        <a:lnTo>
                          <a:pt x="196" y="218"/>
                        </a:lnTo>
                        <a:lnTo>
                          <a:pt x="228" y="204"/>
                        </a:lnTo>
                        <a:lnTo>
                          <a:pt x="249" y="181"/>
                        </a:lnTo>
                        <a:lnTo>
                          <a:pt x="263" y="158"/>
                        </a:lnTo>
                        <a:lnTo>
                          <a:pt x="274" y="132"/>
                        </a:lnTo>
                        <a:lnTo>
                          <a:pt x="282" y="101"/>
                        </a:lnTo>
                        <a:lnTo>
                          <a:pt x="295" y="82"/>
                        </a:lnTo>
                        <a:lnTo>
                          <a:pt x="310" y="65"/>
                        </a:lnTo>
                        <a:lnTo>
                          <a:pt x="333" y="50"/>
                        </a:lnTo>
                        <a:lnTo>
                          <a:pt x="291" y="29"/>
                        </a:lnTo>
                        <a:lnTo>
                          <a:pt x="257" y="18"/>
                        </a:lnTo>
                        <a:lnTo>
                          <a:pt x="217" y="6"/>
                        </a:lnTo>
                        <a:lnTo>
                          <a:pt x="179" y="0"/>
                        </a:lnTo>
                        <a:lnTo>
                          <a:pt x="150" y="0"/>
                        </a:lnTo>
                        <a:lnTo>
                          <a:pt x="114" y="2"/>
                        </a:lnTo>
                        <a:lnTo>
                          <a:pt x="80" y="10"/>
                        </a:lnTo>
                        <a:lnTo>
                          <a:pt x="51" y="25"/>
                        </a:lnTo>
                        <a:lnTo>
                          <a:pt x="28" y="46"/>
                        </a:lnTo>
                        <a:lnTo>
                          <a:pt x="15" y="65"/>
                        </a:lnTo>
                        <a:lnTo>
                          <a:pt x="4" y="103"/>
                        </a:lnTo>
                        <a:lnTo>
                          <a:pt x="0" y="155"/>
                        </a:lnTo>
                        <a:lnTo>
                          <a:pt x="0" y="212"/>
                        </a:lnTo>
                        <a:close/>
                      </a:path>
                    </a:pathLst>
                  </a:custGeom>
                  <a:solidFill>
                    <a:srgbClr val="00FF00"/>
                  </a:solidFill>
                  <a:ln w="12700">
                    <a:solidFill>
                      <a:srgbClr val="004000"/>
                    </a:solidFill>
                    <a:round/>
                    <a:headEnd/>
                    <a:tailEnd/>
                  </a:ln>
                </p:spPr>
                <p:txBody>
                  <a:bodyPr/>
                  <a:lstStyle/>
                  <a:p>
                    <a:endParaRPr lang="en-US"/>
                  </a:p>
                </p:txBody>
              </p:sp>
              <p:sp>
                <p:nvSpPr>
                  <p:cNvPr id="86047" name="Freeform 65"/>
                  <p:cNvSpPr>
                    <a:spLocks/>
                  </p:cNvSpPr>
                  <p:nvPr/>
                </p:nvSpPr>
                <p:spPr bwMode="auto">
                  <a:xfrm>
                    <a:off x="1697" y="1761"/>
                    <a:ext cx="165" cy="80"/>
                  </a:xfrm>
                  <a:custGeom>
                    <a:avLst/>
                    <a:gdLst>
                      <a:gd name="T0" fmla="*/ 1 w 329"/>
                      <a:gd name="T1" fmla="*/ 1 h 160"/>
                      <a:gd name="T2" fmla="*/ 1 w 329"/>
                      <a:gd name="T3" fmla="*/ 0 h 160"/>
                      <a:gd name="T4" fmla="*/ 1 w 329"/>
                      <a:gd name="T5" fmla="*/ 0 h 160"/>
                      <a:gd name="T6" fmla="*/ 1 w 329"/>
                      <a:gd name="T7" fmla="*/ 1 h 160"/>
                      <a:gd name="T8" fmla="*/ 1 w 329"/>
                      <a:gd name="T9" fmla="*/ 1 h 160"/>
                      <a:gd name="T10" fmla="*/ 1 w 329"/>
                      <a:gd name="T11" fmla="*/ 1 h 160"/>
                      <a:gd name="T12" fmla="*/ 1 w 329"/>
                      <a:gd name="T13" fmla="*/ 1 h 160"/>
                      <a:gd name="T14" fmla="*/ 1 w 329"/>
                      <a:gd name="T15" fmla="*/ 1 h 160"/>
                      <a:gd name="T16" fmla="*/ 1 w 329"/>
                      <a:gd name="T17" fmla="*/ 1 h 160"/>
                      <a:gd name="T18" fmla="*/ 1 w 329"/>
                      <a:gd name="T19" fmla="*/ 1 h 160"/>
                      <a:gd name="T20" fmla="*/ 0 w 329"/>
                      <a:gd name="T21" fmla="*/ 1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9"/>
                      <a:gd name="T34" fmla="*/ 0 h 160"/>
                      <a:gd name="T35" fmla="*/ 329 w 329"/>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9" h="160">
                        <a:moveTo>
                          <a:pt x="329" y="2"/>
                        </a:moveTo>
                        <a:lnTo>
                          <a:pt x="295" y="0"/>
                        </a:lnTo>
                        <a:lnTo>
                          <a:pt x="261" y="0"/>
                        </a:lnTo>
                        <a:lnTo>
                          <a:pt x="230" y="2"/>
                        </a:lnTo>
                        <a:lnTo>
                          <a:pt x="188" y="9"/>
                        </a:lnTo>
                        <a:lnTo>
                          <a:pt x="154" y="21"/>
                        </a:lnTo>
                        <a:lnTo>
                          <a:pt x="118" y="42"/>
                        </a:lnTo>
                        <a:lnTo>
                          <a:pt x="86" y="67"/>
                        </a:lnTo>
                        <a:lnTo>
                          <a:pt x="61" y="93"/>
                        </a:lnTo>
                        <a:lnTo>
                          <a:pt x="32" y="122"/>
                        </a:lnTo>
                        <a:lnTo>
                          <a:pt x="0" y="160"/>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39" name="Group 66"/>
                <p:cNvGrpSpPr>
                  <a:grpSpLocks/>
                </p:cNvGrpSpPr>
                <p:nvPr/>
              </p:nvGrpSpPr>
              <p:grpSpPr bwMode="auto">
                <a:xfrm>
                  <a:off x="1089" y="970"/>
                  <a:ext cx="247" cy="145"/>
                  <a:chOff x="1089" y="970"/>
                  <a:chExt cx="247" cy="145"/>
                </a:xfrm>
              </p:grpSpPr>
              <p:grpSp>
                <p:nvGrpSpPr>
                  <p:cNvPr id="86040" name="Group 67"/>
                  <p:cNvGrpSpPr>
                    <a:grpSpLocks/>
                  </p:cNvGrpSpPr>
                  <p:nvPr/>
                </p:nvGrpSpPr>
                <p:grpSpPr bwMode="auto">
                  <a:xfrm>
                    <a:off x="1217" y="970"/>
                    <a:ext cx="119" cy="134"/>
                    <a:chOff x="1217" y="970"/>
                    <a:chExt cx="119" cy="134"/>
                  </a:xfrm>
                </p:grpSpPr>
                <p:sp>
                  <p:nvSpPr>
                    <p:cNvPr id="86044" name="Freeform 68"/>
                    <p:cNvSpPr>
                      <a:spLocks/>
                    </p:cNvSpPr>
                    <p:nvPr/>
                  </p:nvSpPr>
                  <p:spPr bwMode="auto">
                    <a:xfrm>
                      <a:off x="1217" y="970"/>
                      <a:ext cx="119" cy="134"/>
                    </a:xfrm>
                    <a:custGeom>
                      <a:avLst/>
                      <a:gdLst>
                        <a:gd name="T0" fmla="*/ 1 w 238"/>
                        <a:gd name="T1" fmla="*/ 1 h 267"/>
                        <a:gd name="T2" fmla="*/ 1 w 238"/>
                        <a:gd name="T3" fmla="*/ 1 h 267"/>
                        <a:gd name="T4" fmla="*/ 1 w 238"/>
                        <a:gd name="T5" fmla="*/ 1 h 267"/>
                        <a:gd name="T6" fmla="*/ 1 w 238"/>
                        <a:gd name="T7" fmla="*/ 1 h 267"/>
                        <a:gd name="T8" fmla="*/ 1 w 238"/>
                        <a:gd name="T9" fmla="*/ 1 h 267"/>
                        <a:gd name="T10" fmla="*/ 1 w 238"/>
                        <a:gd name="T11" fmla="*/ 1 h 267"/>
                        <a:gd name="T12" fmla="*/ 1 w 238"/>
                        <a:gd name="T13" fmla="*/ 1 h 267"/>
                        <a:gd name="T14" fmla="*/ 1 w 238"/>
                        <a:gd name="T15" fmla="*/ 1 h 267"/>
                        <a:gd name="T16" fmla="*/ 1 w 238"/>
                        <a:gd name="T17" fmla="*/ 1 h 267"/>
                        <a:gd name="T18" fmla="*/ 1 w 238"/>
                        <a:gd name="T19" fmla="*/ 1 h 267"/>
                        <a:gd name="T20" fmla="*/ 1 w 238"/>
                        <a:gd name="T21" fmla="*/ 0 h 267"/>
                        <a:gd name="T22" fmla="*/ 1 w 238"/>
                        <a:gd name="T23" fmla="*/ 1 h 267"/>
                        <a:gd name="T24" fmla="*/ 1 w 238"/>
                        <a:gd name="T25" fmla="*/ 1 h 267"/>
                        <a:gd name="T26" fmla="*/ 1 w 238"/>
                        <a:gd name="T27" fmla="*/ 1 h 267"/>
                        <a:gd name="T28" fmla="*/ 1 w 238"/>
                        <a:gd name="T29" fmla="*/ 1 h 267"/>
                        <a:gd name="T30" fmla="*/ 1 w 238"/>
                        <a:gd name="T31" fmla="*/ 1 h 267"/>
                        <a:gd name="T32" fmla="*/ 1 w 238"/>
                        <a:gd name="T33" fmla="*/ 1 h 267"/>
                        <a:gd name="T34" fmla="*/ 0 w 238"/>
                        <a:gd name="T35" fmla="*/ 1 h 267"/>
                        <a:gd name="T36" fmla="*/ 0 w 238"/>
                        <a:gd name="T37" fmla="*/ 1 h 267"/>
                        <a:gd name="T38" fmla="*/ 1 w 238"/>
                        <a:gd name="T39" fmla="*/ 1 h 267"/>
                        <a:gd name="T40" fmla="*/ 1 w 238"/>
                        <a:gd name="T41" fmla="*/ 1 h 2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67"/>
                        <a:gd name="T65" fmla="*/ 238 w 238"/>
                        <a:gd name="T66" fmla="*/ 267 h 2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67">
                          <a:moveTo>
                            <a:pt x="21" y="267"/>
                          </a:moveTo>
                          <a:lnTo>
                            <a:pt x="80" y="255"/>
                          </a:lnTo>
                          <a:lnTo>
                            <a:pt x="126" y="240"/>
                          </a:lnTo>
                          <a:lnTo>
                            <a:pt x="154" y="225"/>
                          </a:lnTo>
                          <a:lnTo>
                            <a:pt x="185" y="204"/>
                          </a:lnTo>
                          <a:lnTo>
                            <a:pt x="206" y="169"/>
                          </a:lnTo>
                          <a:lnTo>
                            <a:pt x="217" y="131"/>
                          </a:lnTo>
                          <a:lnTo>
                            <a:pt x="227" y="84"/>
                          </a:lnTo>
                          <a:lnTo>
                            <a:pt x="230" y="44"/>
                          </a:lnTo>
                          <a:lnTo>
                            <a:pt x="238" y="4"/>
                          </a:lnTo>
                          <a:lnTo>
                            <a:pt x="192" y="0"/>
                          </a:lnTo>
                          <a:lnTo>
                            <a:pt x="145" y="2"/>
                          </a:lnTo>
                          <a:lnTo>
                            <a:pt x="105" y="11"/>
                          </a:lnTo>
                          <a:lnTo>
                            <a:pt x="74" y="27"/>
                          </a:lnTo>
                          <a:lnTo>
                            <a:pt x="38" y="57"/>
                          </a:lnTo>
                          <a:lnTo>
                            <a:pt x="21" y="80"/>
                          </a:lnTo>
                          <a:lnTo>
                            <a:pt x="6" y="101"/>
                          </a:lnTo>
                          <a:lnTo>
                            <a:pt x="0" y="124"/>
                          </a:lnTo>
                          <a:lnTo>
                            <a:pt x="0" y="162"/>
                          </a:lnTo>
                          <a:lnTo>
                            <a:pt x="4" y="217"/>
                          </a:lnTo>
                          <a:lnTo>
                            <a:pt x="21" y="267"/>
                          </a:lnTo>
                          <a:close/>
                        </a:path>
                      </a:pathLst>
                    </a:custGeom>
                    <a:solidFill>
                      <a:srgbClr val="00C000"/>
                    </a:solidFill>
                    <a:ln w="12700">
                      <a:solidFill>
                        <a:srgbClr val="004000"/>
                      </a:solidFill>
                      <a:round/>
                      <a:headEnd/>
                      <a:tailEnd/>
                    </a:ln>
                  </p:spPr>
                  <p:txBody>
                    <a:bodyPr/>
                    <a:lstStyle/>
                    <a:p>
                      <a:endParaRPr lang="en-US"/>
                    </a:p>
                  </p:txBody>
                </p:sp>
                <p:sp>
                  <p:nvSpPr>
                    <p:cNvPr id="86045" name="Freeform 69"/>
                    <p:cNvSpPr>
                      <a:spLocks/>
                    </p:cNvSpPr>
                    <p:nvPr/>
                  </p:nvSpPr>
                  <p:spPr bwMode="auto">
                    <a:xfrm>
                      <a:off x="1230" y="972"/>
                      <a:ext cx="105" cy="131"/>
                    </a:xfrm>
                    <a:custGeom>
                      <a:avLst/>
                      <a:gdLst>
                        <a:gd name="T0" fmla="*/ 1 w 209"/>
                        <a:gd name="T1" fmla="*/ 0 h 261"/>
                        <a:gd name="T2" fmla="*/ 1 w 209"/>
                        <a:gd name="T3" fmla="*/ 1 h 261"/>
                        <a:gd name="T4" fmla="*/ 1 w 209"/>
                        <a:gd name="T5" fmla="*/ 1 h 261"/>
                        <a:gd name="T6" fmla="*/ 1 w 209"/>
                        <a:gd name="T7" fmla="*/ 1 h 261"/>
                        <a:gd name="T8" fmla="*/ 1 w 209"/>
                        <a:gd name="T9" fmla="*/ 1 h 261"/>
                        <a:gd name="T10" fmla="*/ 1 w 209"/>
                        <a:gd name="T11" fmla="*/ 1 h 261"/>
                        <a:gd name="T12" fmla="*/ 1 w 209"/>
                        <a:gd name="T13" fmla="*/ 1 h 261"/>
                        <a:gd name="T14" fmla="*/ 0 w 209"/>
                        <a:gd name="T15" fmla="*/ 1 h 261"/>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261"/>
                        <a:gd name="T26" fmla="*/ 209 w 209"/>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261">
                          <a:moveTo>
                            <a:pt x="209" y="0"/>
                          </a:moveTo>
                          <a:lnTo>
                            <a:pt x="173" y="38"/>
                          </a:lnTo>
                          <a:lnTo>
                            <a:pt x="144" y="63"/>
                          </a:lnTo>
                          <a:lnTo>
                            <a:pt x="112" y="93"/>
                          </a:lnTo>
                          <a:lnTo>
                            <a:pt x="78" y="131"/>
                          </a:lnTo>
                          <a:lnTo>
                            <a:pt x="49" y="171"/>
                          </a:lnTo>
                          <a:lnTo>
                            <a:pt x="15" y="232"/>
                          </a:lnTo>
                          <a:lnTo>
                            <a:pt x="0" y="261"/>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041" name="Group 70"/>
                  <p:cNvGrpSpPr>
                    <a:grpSpLocks/>
                  </p:cNvGrpSpPr>
                  <p:nvPr/>
                </p:nvGrpSpPr>
                <p:grpSpPr bwMode="auto">
                  <a:xfrm>
                    <a:off x="1089" y="994"/>
                    <a:ext cx="133" cy="121"/>
                    <a:chOff x="1089" y="994"/>
                    <a:chExt cx="133" cy="121"/>
                  </a:xfrm>
                </p:grpSpPr>
                <p:sp>
                  <p:nvSpPr>
                    <p:cNvPr id="86042" name="Freeform 71"/>
                    <p:cNvSpPr>
                      <a:spLocks/>
                    </p:cNvSpPr>
                    <p:nvPr/>
                  </p:nvSpPr>
                  <p:spPr bwMode="auto">
                    <a:xfrm>
                      <a:off x="1089" y="994"/>
                      <a:ext cx="133" cy="121"/>
                    </a:xfrm>
                    <a:custGeom>
                      <a:avLst/>
                      <a:gdLst>
                        <a:gd name="T0" fmla="*/ 1 w 266"/>
                        <a:gd name="T1" fmla="*/ 1 h 241"/>
                        <a:gd name="T2" fmla="*/ 1 w 266"/>
                        <a:gd name="T3" fmla="*/ 1 h 241"/>
                        <a:gd name="T4" fmla="*/ 1 w 266"/>
                        <a:gd name="T5" fmla="*/ 1 h 241"/>
                        <a:gd name="T6" fmla="*/ 1 w 266"/>
                        <a:gd name="T7" fmla="*/ 1 h 241"/>
                        <a:gd name="T8" fmla="*/ 1 w 266"/>
                        <a:gd name="T9" fmla="*/ 1 h 241"/>
                        <a:gd name="T10" fmla="*/ 1 w 266"/>
                        <a:gd name="T11" fmla="*/ 1 h 241"/>
                        <a:gd name="T12" fmla="*/ 1 w 266"/>
                        <a:gd name="T13" fmla="*/ 1 h 241"/>
                        <a:gd name="T14" fmla="*/ 1 w 266"/>
                        <a:gd name="T15" fmla="*/ 1 h 241"/>
                        <a:gd name="T16" fmla="*/ 1 w 266"/>
                        <a:gd name="T17" fmla="*/ 1 h 241"/>
                        <a:gd name="T18" fmla="*/ 1 w 266"/>
                        <a:gd name="T19" fmla="*/ 0 h 241"/>
                        <a:gd name="T20" fmla="*/ 0 w 266"/>
                        <a:gd name="T21" fmla="*/ 1 h 241"/>
                        <a:gd name="T22" fmla="*/ 1 w 266"/>
                        <a:gd name="T23" fmla="*/ 1 h 241"/>
                        <a:gd name="T24" fmla="*/ 1 w 266"/>
                        <a:gd name="T25" fmla="*/ 1 h 241"/>
                        <a:gd name="T26" fmla="*/ 1 w 266"/>
                        <a:gd name="T27" fmla="*/ 1 h 241"/>
                        <a:gd name="T28" fmla="*/ 1 w 266"/>
                        <a:gd name="T29" fmla="*/ 1 h 241"/>
                        <a:gd name="T30" fmla="*/ 1 w 266"/>
                        <a:gd name="T31" fmla="*/ 1 h 241"/>
                        <a:gd name="T32" fmla="*/ 1 w 266"/>
                        <a:gd name="T33" fmla="*/ 1 h 241"/>
                        <a:gd name="T34" fmla="*/ 1 w 266"/>
                        <a:gd name="T35" fmla="*/ 1 h 241"/>
                        <a:gd name="T36" fmla="*/ 1 w 266"/>
                        <a:gd name="T37" fmla="*/ 1 h 241"/>
                        <a:gd name="T38" fmla="*/ 1 w 266"/>
                        <a:gd name="T39" fmla="*/ 1 h 241"/>
                        <a:gd name="T40" fmla="*/ 1 w 266"/>
                        <a:gd name="T41" fmla="*/ 1 h 241"/>
                        <a:gd name="T42" fmla="*/ 1 w 266"/>
                        <a:gd name="T43" fmla="*/ 1 h 2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6"/>
                        <a:gd name="T67" fmla="*/ 0 h 241"/>
                        <a:gd name="T68" fmla="*/ 266 w 266"/>
                        <a:gd name="T69" fmla="*/ 241 h 2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6" h="241">
                          <a:moveTo>
                            <a:pt x="266" y="217"/>
                          </a:moveTo>
                          <a:lnTo>
                            <a:pt x="255" y="158"/>
                          </a:lnTo>
                          <a:lnTo>
                            <a:pt x="242" y="112"/>
                          </a:lnTo>
                          <a:lnTo>
                            <a:pt x="225" y="83"/>
                          </a:lnTo>
                          <a:lnTo>
                            <a:pt x="204" y="53"/>
                          </a:lnTo>
                          <a:lnTo>
                            <a:pt x="169" y="32"/>
                          </a:lnTo>
                          <a:lnTo>
                            <a:pt x="131" y="21"/>
                          </a:lnTo>
                          <a:lnTo>
                            <a:pt x="84" y="11"/>
                          </a:lnTo>
                          <a:lnTo>
                            <a:pt x="44" y="7"/>
                          </a:lnTo>
                          <a:lnTo>
                            <a:pt x="4" y="0"/>
                          </a:lnTo>
                          <a:lnTo>
                            <a:pt x="0" y="45"/>
                          </a:lnTo>
                          <a:lnTo>
                            <a:pt x="2" y="93"/>
                          </a:lnTo>
                          <a:lnTo>
                            <a:pt x="13" y="133"/>
                          </a:lnTo>
                          <a:lnTo>
                            <a:pt x="28" y="163"/>
                          </a:lnTo>
                          <a:lnTo>
                            <a:pt x="57" y="200"/>
                          </a:lnTo>
                          <a:lnTo>
                            <a:pt x="80" y="219"/>
                          </a:lnTo>
                          <a:lnTo>
                            <a:pt x="101" y="232"/>
                          </a:lnTo>
                          <a:lnTo>
                            <a:pt x="124" y="238"/>
                          </a:lnTo>
                          <a:lnTo>
                            <a:pt x="164" y="241"/>
                          </a:lnTo>
                          <a:lnTo>
                            <a:pt x="192" y="241"/>
                          </a:lnTo>
                          <a:lnTo>
                            <a:pt x="217" y="234"/>
                          </a:lnTo>
                          <a:lnTo>
                            <a:pt x="266" y="217"/>
                          </a:lnTo>
                          <a:close/>
                        </a:path>
                      </a:pathLst>
                    </a:custGeom>
                    <a:solidFill>
                      <a:srgbClr val="00C000"/>
                    </a:solidFill>
                    <a:ln w="12700">
                      <a:solidFill>
                        <a:srgbClr val="004000"/>
                      </a:solidFill>
                      <a:round/>
                      <a:headEnd/>
                      <a:tailEnd/>
                    </a:ln>
                  </p:spPr>
                  <p:txBody>
                    <a:bodyPr/>
                    <a:lstStyle/>
                    <a:p>
                      <a:endParaRPr lang="en-US"/>
                    </a:p>
                  </p:txBody>
                </p:sp>
                <p:sp>
                  <p:nvSpPr>
                    <p:cNvPr id="86043" name="Freeform 72"/>
                    <p:cNvSpPr>
                      <a:spLocks/>
                    </p:cNvSpPr>
                    <p:nvPr/>
                  </p:nvSpPr>
                  <p:spPr bwMode="auto">
                    <a:xfrm>
                      <a:off x="1091" y="996"/>
                      <a:ext cx="130" cy="105"/>
                    </a:xfrm>
                    <a:custGeom>
                      <a:avLst/>
                      <a:gdLst>
                        <a:gd name="T0" fmla="*/ 0 w 261"/>
                        <a:gd name="T1" fmla="*/ 0 h 210"/>
                        <a:gd name="T2" fmla="*/ 0 w 261"/>
                        <a:gd name="T3" fmla="*/ 1 h 210"/>
                        <a:gd name="T4" fmla="*/ 0 w 261"/>
                        <a:gd name="T5" fmla="*/ 1 h 210"/>
                        <a:gd name="T6" fmla="*/ 0 w 261"/>
                        <a:gd name="T7" fmla="*/ 1 h 210"/>
                        <a:gd name="T8" fmla="*/ 0 w 261"/>
                        <a:gd name="T9" fmla="*/ 1 h 210"/>
                        <a:gd name="T10" fmla="*/ 0 w 261"/>
                        <a:gd name="T11" fmla="*/ 1 h 210"/>
                        <a:gd name="T12" fmla="*/ 0 w 261"/>
                        <a:gd name="T13" fmla="*/ 1 h 210"/>
                        <a:gd name="T14" fmla="*/ 0 w 261"/>
                        <a:gd name="T15" fmla="*/ 1 h 210"/>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210"/>
                        <a:gd name="T26" fmla="*/ 261 w 261"/>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210">
                          <a:moveTo>
                            <a:pt x="0" y="0"/>
                          </a:moveTo>
                          <a:lnTo>
                            <a:pt x="38" y="37"/>
                          </a:lnTo>
                          <a:lnTo>
                            <a:pt x="62" y="65"/>
                          </a:lnTo>
                          <a:lnTo>
                            <a:pt x="93" y="98"/>
                          </a:lnTo>
                          <a:lnTo>
                            <a:pt x="131" y="132"/>
                          </a:lnTo>
                          <a:lnTo>
                            <a:pt x="171" y="160"/>
                          </a:lnTo>
                          <a:lnTo>
                            <a:pt x="232" y="195"/>
                          </a:lnTo>
                          <a:lnTo>
                            <a:pt x="261" y="210"/>
                          </a:lnTo>
                        </a:path>
                      </a:pathLst>
                    </a:custGeom>
                    <a:noFill/>
                    <a:ln w="12700">
                      <a:solidFill>
                        <a:srgbClr val="004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grpSp>
          <p:nvGrpSpPr>
            <p:cNvPr id="86024" name="Group 73"/>
            <p:cNvGrpSpPr>
              <a:grpSpLocks/>
            </p:cNvGrpSpPr>
            <p:nvPr/>
          </p:nvGrpSpPr>
          <p:grpSpPr bwMode="auto">
            <a:xfrm>
              <a:off x="947" y="1404"/>
              <a:ext cx="163" cy="146"/>
              <a:chOff x="947" y="1404"/>
              <a:chExt cx="163" cy="146"/>
            </a:xfrm>
          </p:grpSpPr>
          <p:sp>
            <p:nvSpPr>
              <p:cNvPr id="86025" name="Freeform 74"/>
              <p:cNvSpPr>
                <a:spLocks/>
              </p:cNvSpPr>
              <p:nvPr/>
            </p:nvSpPr>
            <p:spPr bwMode="auto">
              <a:xfrm>
                <a:off x="947" y="1404"/>
                <a:ext cx="163" cy="146"/>
              </a:xfrm>
              <a:custGeom>
                <a:avLst/>
                <a:gdLst>
                  <a:gd name="T0" fmla="*/ 1 w 326"/>
                  <a:gd name="T1" fmla="*/ 1 h 291"/>
                  <a:gd name="T2" fmla="*/ 1 w 326"/>
                  <a:gd name="T3" fmla="*/ 1 h 291"/>
                  <a:gd name="T4" fmla="*/ 1 w 326"/>
                  <a:gd name="T5" fmla="*/ 1 h 291"/>
                  <a:gd name="T6" fmla="*/ 1 w 326"/>
                  <a:gd name="T7" fmla="*/ 1 h 291"/>
                  <a:gd name="T8" fmla="*/ 1 w 326"/>
                  <a:gd name="T9" fmla="*/ 1 h 291"/>
                  <a:gd name="T10" fmla="*/ 0 w 326"/>
                  <a:gd name="T11" fmla="*/ 1 h 291"/>
                  <a:gd name="T12" fmla="*/ 1 w 326"/>
                  <a:gd name="T13" fmla="*/ 1 h 291"/>
                  <a:gd name="T14" fmla="*/ 1 w 326"/>
                  <a:gd name="T15" fmla="*/ 1 h 291"/>
                  <a:gd name="T16" fmla="*/ 1 w 326"/>
                  <a:gd name="T17" fmla="*/ 1 h 291"/>
                  <a:gd name="T18" fmla="*/ 1 w 326"/>
                  <a:gd name="T19" fmla="*/ 1 h 291"/>
                  <a:gd name="T20" fmla="*/ 1 w 326"/>
                  <a:gd name="T21" fmla="*/ 1 h 291"/>
                  <a:gd name="T22" fmla="*/ 1 w 326"/>
                  <a:gd name="T23" fmla="*/ 1 h 291"/>
                  <a:gd name="T24" fmla="*/ 1 w 326"/>
                  <a:gd name="T25" fmla="*/ 1 h 291"/>
                  <a:gd name="T26" fmla="*/ 1 w 326"/>
                  <a:gd name="T27" fmla="*/ 1 h 291"/>
                  <a:gd name="T28" fmla="*/ 1 w 326"/>
                  <a:gd name="T29" fmla="*/ 1 h 291"/>
                  <a:gd name="T30" fmla="*/ 1 w 326"/>
                  <a:gd name="T31" fmla="*/ 1 h 291"/>
                  <a:gd name="T32" fmla="*/ 1 w 326"/>
                  <a:gd name="T33" fmla="*/ 1 h 291"/>
                  <a:gd name="T34" fmla="*/ 1 w 326"/>
                  <a:gd name="T35" fmla="*/ 1 h 291"/>
                  <a:gd name="T36" fmla="*/ 1 w 326"/>
                  <a:gd name="T37" fmla="*/ 1 h 291"/>
                  <a:gd name="T38" fmla="*/ 1 w 326"/>
                  <a:gd name="T39" fmla="*/ 0 h 291"/>
                  <a:gd name="T40" fmla="*/ 1 w 326"/>
                  <a:gd name="T41" fmla="*/ 1 h 291"/>
                  <a:gd name="T42" fmla="*/ 1 w 326"/>
                  <a:gd name="T43" fmla="*/ 1 h 291"/>
                  <a:gd name="T44" fmla="*/ 1 w 326"/>
                  <a:gd name="T45" fmla="*/ 1 h 291"/>
                  <a:gd name="T46" fmla="*/ 1 w 326"/>
                  <a:gd name="T47" fmla="*/ 1 h 291"/>
                  <a:gd name="T48" fmla="*/ 1 w 326"/>
                  <a:gd name="T49" fmla="*/ 1 h 291"/>
                  <a:gd name="T50" fmla="*/ 1 w 326"/>
                  <a:gd name="T51" fmla="*/ 1 h 291"/>
                  <a:gd name="T52" fmla="*/ 1 w 326"/>
                  <a:gd name="T53" fmla="*/ 1 h 291"/>
                  <a:gd name="T54" fmla="*/ 1 w 326"/>
                  <a:gd name="T55" fmla="*/ 1 h 291"/>
                  <a:gd name="T56" fmla="*/ 1 w 326"/>
                  <a:gd name="T57" fmla="*/ 1 h 291"/>
                  <a:gd name="T58" fmla="*/ 1 w 326"/>
                  <a:gd name="T59" fmla="*/ 1 h 291"/>
                  <a:gd name="T60" fmla="*/ 1 w 326"/>
                  <a:gd name="T61" fmla="*/ 1 h 291"/>
                  <a:gd name="T62" fmla="*/ 1 w 326"/>
                  <a:gd name="T63" fmla="*/ 1 h 291"/>
                  <a:gd name="T64" fmla="*/ 1 w 326"/>
                  <a:gd name="T65" fmla="*/ 1 h 291"/>
                  <a:gd name="T66" fmla="*/ 1 w 326"/>
                  <a:gd name="T67" fmla="*/ 1 h 291"/>
                  <a:gd name="T68" fmla="*/ 1 w 326"/>
                  <a:gd name="T69" fmla="*/ 1 h 291"/>
                  <a:gd name="T70" fmla="*/ 1 w 326"/>
                  <a:gd name="T71" fmla="*/ 1 h 291"/>
                  <a:gd name="T72" fmla="*/ 1 w 326"/>
                  <a:gd name="T73" fmla="*/ 1 h 291"/>
                  <a:gd name="T74" fmla="*/ 1 w 326"/>
                  <a:gd name="T75" fmla="*/ 1 h 291"/>
                  <a:gd name="T76" fmla="*/ 1 w 326"/>
                  <a:gd name="T77" fmla="*/ 1 h 291"/>
                  <a:gd name="T78" fmla="*/ 1 w 326"/>
                  <a:gd name="T79" fmla="*/ 1 h 291"/>
                  <a:gd name="T80" fmla="*/ 1 w 326"/>
                  <a:gd name="T81" fmla="*/ 1 h 291"/>
                  <a:gd name="T82" fmla="*/ 1 w 326"/>
                  <a:gd name="T83" fmla="*/ 1 h 291"/>
                  <a:gd name="T84" fmla="*/ 1 w 326"/>
                  <a:gd name="T85" fmla="*/ 1 h 291"/>
                  <a:gd name="T86" fmla="*/ 1 w 326"/>
                  <a:gd name="T87" fmla="*/ 1 h 291"/>
                  <a:gd name="T88" fmla="*/ 1 w 326"/>
                  <a:gd name="T89" fmla="*/ 1 h 291"/>
                  <a:gd name="T90" fmla="*/ 1 w 326"/>
                  <a:gd name="T91" fmla="*/ 1 h 291"/>
                  <a:gd name="T92" fmla="*/ 1 w 326"/>
                  <a:gd name="T93" fmla="*/ 1 h 291"/>
                  <a:gd name="T94" fmla="*/ 1 w 326"/>
                  <a:gd name="T95" fmla="*/ 1 h 291"/>
                  <a:gd name="T96" fmla="*/ 1 w 326"/>
                  <a:gd name="T97" fmla="*/ 1 h 291"/>
                  <a:gd name="T98" fmla="*/ 1 w 326"/>
                  <a:gd name="T99" fmla="*/ 1 h 291"/>
                  <a:gd name="T100" fmla="*/ 1 w 326"/>
                  <a:gd name="T101" fmla="*/ 1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291"/>
                  <a:gd name="T155" fmla="*/ 326 w 326"/>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291">
                    <a:moveTo>
                      <a:pt x="74" y="287"/>
                    </a:moveTo>
                    <a:lnTo>
                      <a:pt x="59" y="291"/>
                    </a:lnTo>
                    <a:lnTo>
                      <a:pt x="44" y="289"/>
                    </a:lnTo>
                    <a:lnTo>
                      <a:pt x="34" y="278"/>
                    </a:lnTo>
                    <a:lnTo>
                      <a:pt x="19" y="257"/>
                    </a:lnTo>
                    <a:lnTo>
                      <a:pt x="0" y="188"/>
                    </a:lnTo>
                    <a:lnTo>
                      <a:pt x="4" y="152"/>
                    </a:lnTo>
                    <a:lnTo>
                      <a:pt x="10" y="133"/>
                    </a:lnTo>
                    <a:lnTo>
                      <a:pt x="17" y="120"/>
                    </a:lnTo>
                    <a:lnTo>
                      <a:pt x="32" y="106"/>
                    </a:lnTo>
                    <a:lnTo>
                      <a:pt x="89" y="70"/>
                    </a:lnTo>
                    <a:lnTo>
                      <a:pt x="110" y="61"/>
                    </a:lnTo>
                    <a:lnTo>
                      <a:pt x="128" y="55"/>
                    </a:lnTo>
                    <a:lnTo>
                      <a:pt x="141" y="51"/>
                    </a:lnTo>
                    <a:lnTo>
                      <a:pt x="152" y="38"/>
                    </a:lnTo>
                    <a:lnTo>
                      <a:pt x="166" y="30"/>
                    </a:lnTo>
                    <a:lnTo>
                      <a:pt x="185" y="22"/>
                    </a:lnTo>
                    <a:lnTo>
                      <a:pt x="204" y="19"/>
                    </a:lnTo>
                    <a:lnTo>
                      <a:pt x="215" y="5"/>
                    </a:lnTo>
                    <a:lnTo>
                      <a:pt x="234" y="0"/>
                    </a:lnTo>
                    <a:lnTo>
                      <a:pt x="255" y="2"/>
                    </a:lnTo>
                    <a:lnTo>
                      <a:pt x="274" y="7"/>
                    </a:lnTo>
                    <a:lnTo>
                      <a:pt x="299" y="38"/>
                    </a:lnTo>
                    <a:lnTo>
                      <a:pt x="318" y="91"/>
                    </a:lnTo>
                    <a:lnTo>
                      <a:pt x="324" y="114"/>
                    </a:lnTo>
                    <a:lnTo>
                      <a:pt x="326" y="135"/>
                    </a:lnTo>
                    <a:lnTo>
                      <a:pt x="324" y="148"/>
                    </a:lnTo>
                    <a:lnTo>
                      <a:pt x="322" y="162"/>
                    </a:lnTo>
                    <a:lnTo>
                      <a:pt x="314" y="177"/>
                    </a:lnTo>
                    <a:lnTo>
                      <a:pt x="303" y="186"/>
                    </a:lnTo>
                    <a:lnTo>
                      <a:pt x="282" y="192"/>
                    </a:lnTo>
                    <a:lnTo>
                      <a:pt x="265" y="188"/>
                    </a:lnTo>
                    <a:lnTo>
                      <a:pt x="249" y="175"/>
                    </a:lnTo>
                    <a:lnTo>
                      <a:pt x="249" y="192"/>
                    </a:lnTo>
                    <a:lnTo>
                      <a:pt x="246" y="205"/>
                    </a:lnTo>
                    <a:lnTo>
                      <a:pt x="240" y="219"/>
                    </a:lnTo>
                    <a:lnTo>
                      <a:pt x="229" y="230"/>
                    </a:lnTo>
                    <a:lnTo>
                      <a:pt x="219" y="234"/>
                    </a:lnTo>
                    <a:lnTo>
                      <a:pt x="211" y="236"/>
                    </a:lnTo>
                    <a:lnTo>
                      <a:pt x="192" y="232"/>
                    </a:lnTo>
                    <a:lnTo>
                      <a:pt x="183" y="224"/>
                    </a:lnTo>
                    <a:lnTo>
                      <a:pt x="168" y="211"/>
                    </a:lnTo>
                    <a:lnTo>
                      <a:pt x="171" y="232"/>
                    </a:lnTo>
                    <a:lnTo>
                      <a:pt x="162" y="251"/>
                    </a:lnTo>
                    <a:lnTo>
                      <a:pt x="147" y="262"/>
                    </a:lnTo>
                    <a:lnTo>
                      <a:pt x="131" y="264"/>
                    </a:lnTo>
                    <a:lnTo>
                      <a:pt x="112" y="262"/>
                    </a:lnTo>
                    <a:lnTo>
                      <a:pt x="95" y="247"/>
                    </a:lnTo>
                    <a:lnTo>
                      <a:pt x="95" y="262"/>
                    </a:lnTo>
                    <a:lnTo>
                      <a:pt x="89" y="278"/>
                    </a:lnTo>
                    <a:lnTo>
                      <a:pt x="74" y="287"/>
                    </a:lnTo>
                    <a:close/>
                  </a:path>
                </a:pathLst>
              </a:custGeom>
              <a:solidFill>
                <a:srgbClr val="FFE0C0"/>
              </a:solidFill>
              <a:ln w="12700">
                <a:solidFill>
                  <a:srgbClr val="000000"/>
                </a:solidFill>
                <a:round/>
                <a:headEnd/>
                <a:tailEnd/>
              </a:ln>
            </p:spPr>
            <p:txBody>
              <a:bodyPr/>
              <a:lstStyle/>
              <a:p>
                <a:endParaRPr lang="en-US"/>
              </a:p>
            </p:txBody>
          </p:sp>
          <p:grpSp>
            <p:nvGrpSpPr>
              <p:cNvPr id="86026" name="Group 75"/>
              <p:cNvGrpSpPr>
                <a:grpSpLocks/>
              </p:cNvGrpSpPr>
              <p:nvPr/>
            </p:nvGrpSpPr>
            <p:grpSpPr bwMode="auto">
              <a:xfrm>
                <a:off x="979" y="1444"/>
                <a:ext cx="94" cy="91"/>
                <a:chOff x="979" y="1444"/>
                <a:chExt cx="94" cy="91"/>
              </a:xfrm>
            </p:grpSpPr>
            <p:sp>
              <p:nvSpPr>
                <p:cNvPr id="86027" name="Line 76"/>
                <p:cNvSpPr>
                  <a:spLocks noChangeShapeType="1"/>
                </p:cNvSpPr>
                <p:nvPr/>
              </p:nvSpPr>
              <p:spPr bwMode="auto">
                <a:xfrm>
                  <a:off x="979" y="1480"/>
                  <a:ext cx="17"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8" name="Line 77"/>
                <p:cNvSpPr>
                  <a:spLocks noChangeShapeType="1"/>
                </p:cNvSpPr>
                <p:nvPr/>
              </p:nvSpPr>
              <p:spPr bwMode="auto">
                <a:xfrm>
                  <a:off x="1017" y="1462"/>
                  <a:ext cx="15"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9" name="Line 78"/>
                <p:cNvSpPr>
                  <a:spLocks noChangeShapeType="1"/>
                </p:cNvSpPr>
                <p:nvPr/>
              </p:nvSpPr>
              <p:spPr bwMode="auto">
                <a:xfrm>
                  <a:off x="1055" y="1444"/>
                  <a:ext cx="18"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91140" name="Rectangle 79"/>
          <p:cNvSpPr>
            <a:spLocks noChangeArrowheads="1"/>
          </p:cNvSpPr>
          <p:nvPr/>
        </p:nvSpPr>
        <p:spPr bwMode="auto">
          <a:xfrm>
            <a:off x="3505200" y="1581150"/>
            <a:ext cx="5410200" cy="2867025"/>
          </a:xfrm>
          <a:prstGeom prst="rect">
            <a:avLst/>
          </a:prstGeom>
          <a:noFill/>
          <a:ln>
            <a:noFill/>
          </a:ln>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defRPr/>
            </a:pPr>
            <a:r>
              <a:rPr lang="en-US" sz="2600" b="1" dirty="0" smtClean="0">
                <a:solidFill>
                  <a:schemeClr val="tx2">
                    <a:lumMod val="75000"/>
                  </a:schemeClr>
                </a:solidFill>
              </a:rPr>
              <a:t>Joint costs are traditionally allocated among different products at the split-off point.    A typical approach is to allocate joint costs according to the </a:t>
            </a:r>
            <a:r>
              <a:rPr lang="en-US" sz="2600" b="1" dirty="0" smtClean="0">
                <a:solidFill>
                  <a:srgbClr val="0000FF"/>
                </a:solidFill>
              </a:rPr>
              <a:t>relative sales value</a:t>
            </a:r>
            <a:r>
              <a:rPr lang="en-US" sz="2600" b="1" dirty="0" smtClean="0">
                <a:solidFill>
                  <a:schemeClr val="tx2">
                    <a:lumMod val="75000"/>
                  </a:schemeClr>
                </a:solidFill>
              </a:rPr>
              <a:t> of the end products. </a:t>
            </a:r>
          </a:p>
        </p:txBody>
      </p:sp>
      <p:sp>
        <p:nvSpPr>
          <p:cNvPr id="91141" name="Rectangle 82"/>
          <p:cNvSpPr>
            <a:spLocks noChangeArrowheads="1"/>
          </p:cNvSpPr>
          <p:nvPr/>
        </p:nvSpPr>
        <p:spPr bwMode="auto">
          <a:xfrm>
            <a:off x="3352800" y="4552950"/>
            <a:ext cx="5486400" cy="20764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defRPr/>
            </a:pPr>
            <a:r>
              <a:rPr lang="en-US" sz="2600" b="1" dirty="0" smtClean="0">
                <a:solidFill>
                  <a:schemeClr val="tx2">
                    <a:lumMod val="75000"/>
                  </a:schemeClr>
                </a:solidFill>
              </a:rPr>
              <a:t>Although allocation is needed for some purposes such as balance sheet inventory valuation, allocations of this kind are </a:t>
            </a:r>
            <a:r>
              <a:rPr lang="en-US" sz="2600" b="1" dirty="0" smtClean="0">
                <a:solidFill>
                  <a:srgbClr val="FF0000"/>
                </a:solidFill>
              </a:rPr>
              <a:t>very dangerous</a:t>
            </a:r>
            <a:r>
              <a:rPr lang="en-US" sz="2600" b="1" dirty="0" smtClean="0">
                <a:solidFill>
                  <a:srgbClr val="373D54"/>
                </a:solidFill>
              </a:rPr>
              <a:t> </a:t>
            </a:r>
            <a:r>
              <a:rPr lang="en-US" sz="2600" b="1" dirty="0" smtClean="0">
                <a:solidFill>
                  <a:schemeClr val="tx2">
                    <a:lumMod val="75000"/>
                  </a:schemeClr>
                </a:solidFill>
              </a:rPr>
              <a:t>for decision making.</a:t>
            </a:r>
          </a:p>
        </p:txBody>
      </p:sp>
    </p:spTree>
  </p:cSld>
  <p:clrMapOvr>
    <a:masterClrMapping/>
  </p:clrMapOvr>
  <p:transition>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lIns="90488" tIns="44450" rIns="90488" bIns="44450"/>
          <a:lstStyle/>
          <a:p>
            <a:r>
              <a:rPr lang="en-US" altLang="en-US" smtClean="0"/>
              <a:t>Sell or Process Further</a:t>
            </a:r>
          </a:p>
        </p:txBody>
      </p:sp>
      <p:sp>
        <p:nvSpPr>
          <p:cNvPr id="5" name="TextBox 4"/>
          <p:cNvSpPr txBox="1"/>
          <p:nvPr/>
        </p:nvSpPr>
        <p:spPr>
          <a:xfrm>
            <a:off x="228600" y="1600200"/>
            <a:ext cx="8534400" cy="4770438"/>
          </a:xfrm>
          <a:prstGeom prst="rect">
            <a:avLst/>
          </a:prstGeom>
          <a:solidFill>
            <a:schemeClr val="accent4">
              <a:lumMod val="20000"/>
              <a:lumOff val="80000"/>
            </a:schemeClr>
          </a:solidFill>
          <a:ln>
            <a:solidFill>
              <a:schemeClr val="tx1"/>
            </a:solidFill>
          </a:ln>
        </p:spPr>
        <p:txBody>
          <a:bodyPr>
            <a:spAutoFit/>
          </a:bodyPr>
          <a:lstStyle/>
          <a:p>
            <a:pPr algn="ctr">
              <a:defRPr/>
            </a:pPr>
            <a:r>
              <a:rPr lang="en-US" sz="2600" b="1" dirty="0">
                <a:solidFill>
                  <a:schemeClr val="tx2">
                    <a:lumMod val="75000"/>
                  </a:schemeClr>
                </a:solidFill>
              </a:rPr>
              <a:t>Joint costs are irrelevant in decisions regarding what to do with a product from the split-off  point forward. Therefore, these costs should  not be allocated to end products for decision-making purposes.</a:t>
            </a:r>
          </a:p>
          <a:p>
            <a:pPr algn="ctr">
              <a:defRPr/>
            </a:pPr>
            <a:endParaRPr lang="en-US" b="1" dirty="0">
              <a:solidFill>
                <a:schemeClr val="tx2">
                  <a:lumMod val="75000"/>
                </a:schemeClr>
              </a:solidFill>
            </a:endParaRPr>
          </a:p>
          <a:p>
            <a:pPr marL="0" lvl="1" algn="ctr">
              <a:defRPr/>
            </a:pPr>
            <a:r>
              <a:rPr lang="en-US" sz="2600" b="1" dirty="0">
                <a:solidFill>
                  <a:schemeClr val="tx2">
                    <a:lumMod val="75000"/>
                  </a:schemeClr>
                </a:solidFill>
              </a:rPr>
              <a:t>With respect to sell or process further decisions, it is profitable to continue processing a joint product after the split-off point </a:t>
            </a:r>
            <a:r>
              <a:rPr lang="en-US" sz="2600" b="1" dirty="0">
                <a:solidFill>
                  <a:srgbClr val="C00000"/>
                </a:solidFill>
              </a:rPr>
              <a:t>so long as the incremental revenue from such processing exceeds the incremental processing costs incurred after the split-off point.</a:t>
            </a:r>
            <a:endParaRPr lang="en-US" dirty="0"/>
          </a:p>
        </p:txBody>
      </p:sp>
    </p:spTree>
  </p:cSld>
  <p:clrMapOvr>
    <a:masterClrMapping/>
  </p:clrMapOvr>
  <p:transition>
    <p:check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lIns="90488" tIns="44450" rIns="90488" bIns="44450">
            <a:normAutofit fontScale="90000"/>
          </a:bodyPr>
          <a:lstStyle/>
          <a:p>
            <a:pPr>
              <a:defRPr/>
            </a:pPr>
            <a:r>
              <a:rPr lang="en-US" dirty="0" smtClean="0"/>
              <a:t>Sell or Process Further: An Example</a:t>
            </a:r>
          </a:p>
        </p:txBody>
      </p:sp>
      <p:sp>
        <p:nvSpPr>
          <p:cNvPr id="454659" name="Rectangle 3"/>
          <p:cNvSpPr>
            <a:spLocks noGrp="1" noChangeArrowheads="1"/>
          </p:cNvSpPr>
          <p:nvPr>
            <p:ph type="body" idx="1"/>
          </p:nvPr>
        </p:nvSpPr>
        <p:spPr>
          <a:xfrm>
            <a:off x="152400" y="1600200"/>
            <a:ext cx="8686800" cy="3352800"/>
          </a:xfrm>
          <a:solidFill>
            <a:srgbClr val="EBF7FF"/>
          </a:solidFill>
          <a:ln w="12699">
            <a:solidFill>
              <a:srgbClr val="000000"/>
            </a:solidFill>
          </a:ln>
          <a:effectLst>
            <a:outerShdw dist="35921" dir="2700000" algn="ctr" rotWithShape="0">
              <a:srgbClr val="000000"/>
            </a:outerShdw>
          </a:effectLst>
        </p:spPr>
        <p:txBody>
          <a:bodyPr lIns="90488" tIns="44450" rIns="90488" bIns="44450"/>
          <a:lstStyle/>
          <a:p>
            <a:pPr>
              <a:buClrTx/>
              <a:defRPr/>
            </a:pPr>
            <a:r>
              <a:rPr lang="en-US" dirty="0">
                <a:effectLst>
                  <a:outerShdw blurRad="38100" dist="38100" dir="2700000" algn="tl">
                    <a:srgbClr val="FFFFFF"/>
                  </a:outerShdw>
                </a:effectLst>
              </a:rPr>
              <a:t>Sawmill, Inc. cuts logs from which unfinished lumber and sawdust are the immediate joint products.</a:t>
            </a:r>
          </a:p>
          <a:p>
            <a:pPr>
              <a:buClrTx/>
              <a:defRPr/>
            </a:pPr>
            <a:r>
              <a:rPr lang="en-US" dirty="0">
                <a:effectLst>
                  <a:outerShdw blurRad="38100" dist="38100" dir="2700000" algn="tl">
                    <a:srgbClr val="FFFFFF"/>
                  </a:outerShdw>
                </a:effectLst>
              </a:rPr>
              <a:t>Unfinished lumber is sold “as is” or processed further into finished lumber.</a:t>
            </a:r>
          </a:p>
          <a:p>
            <a:pPr>
              <a:buClrTx/>
              <a:defRPr/>
            </a:pPr>
            <a:r>
              <a:rPr lang="en-US" dirty="0">
                <a:effectLst>
                  <a:outerShdw blurRad="38100" dist="38100" dir="2700000" algn="tl">
                    <a:srgbClr val="FFFFFF"/>
                  </a:outerShdw>
                </a:effectLst>
              </a:rPr>
              <a:t>Sawdust can also be sold “as is” to gardening wholesalers or processed further into “presto-logs.”</a:t>
            </a:r>
          </a:p>
        </p:txBody>
      </p:sp>
      <p:grpSp>
        <p:nvGrpSpPr>
          <p:cNvPr id="88068" name="Group 6"/>
          <p:cNvGrpSpPr>
            <a:grpSpLocks/>
          </p:cNvGrpSpPr>
          <p:nvPr/>
        </p:nvGrpSpPr>
        <p:grpSpPr bwMode="auto">
          <a:xfrm>
            <a:off x="990600" y="5273675"/>
            <a:ext cx="7350125" cy="1279525"/>
            <a:chOff x="990600" y="5273675"/>
            <a:chExt cx="7350125" cy="1279525"/>
          </a:xfrm>
        </p:grpSpPr>
        <p:pic>
          <p:nvPicPr>
            <p:cNvPr id="88069" name="Picture 5" descr="MCj033182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MCj033182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071" name="Object 4"/>
            <p:cNvGraphicFramePr>
              <a:graphicFrameLocks noChangeAspect="1"/>
            </p:cNvGraphicFramePr>
            <p:nvPr/>
          </p:nvGraphicFramePr>
          <p:xfrm>
            <a:off x="4114800" y="5273675"/>
            <a:ext cx="866775" cy="1127125"/>
          </p:xfrm>
          <a:graphic>
            <a:graphicData uri="http://schemas.openxmlformats.org/presentationml/2006/ole">
              <mc:AlternateContent xmlns:mc="http://schemas.openxmlformats.org/markup-compatibility/2006">
                <mc:Choice xmlns:v="urn:schemas-microsoft-com:vml" Requires="v">
                  <p:oleObj spid="_x0000_s88072" name="Clip" r:id="rId5" imgW="1952557" imgH="2543175" progId="MS_ClipArt_Gallery.2">
                    <p:embed/>
                  </p:oleObj>
                </mc:Choice>
                <mc:Fallback>
                  <p:oleObj name="Clip" r:id="rId5" imgW="1952557" imgH="2543175"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273675"/>
                          <a:ext cx="866775" cy="112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lIns="90488" tIns="44450" rIns="90488" bIns="44450"/>
          <a:lstStyle/>
          <a:p>
            <a:r>
              <a:rPr lang="en-US" altLang="en-US" smtClean="0"/>
              <a:t>Sell or Process Further</a:t>
            </a:r>
          </a:p>
        </p:txBody>
      </p:sp>
      <p:sp>
        <p:nvSpPr>
          <p:cNvPr id="89091" name="Rectangle 3"/>
          <p:cNvSpPr>
            <a:spLocks noGrp="1" noChangeArrowheads="1"/>
          </p:cNvSpPr>
          <p:nvPr>
            <p:ph type="body" idx="1"/>
          </p:nvPr>
        </p:nvSpPr>
        <p:spPr>
          <a:xfrm>
            <a:off x="228600" y="1524000"/>
            <a:ext cx="8610600" cy="609600"/>
          </a:xfrm>
          <a:noFill/>
        </p:spPr>
        <p:txBody>
          <a:bodyPr lIns="90488" tIns="44450" rIns="90488" bIns="44450"/>
          <a:lstStyle/>
          <a:p>
            <a:pPr algn="ctr">
              <a:buFont typeface="Times" panose="02020603050405020304" pitchFamily="18" charset="0"/>
              <a:buNone/>
            </a:pPr>
            <a:r>
              <a:rPr lang="en-US" altLang="en-US" sz="3200" smtClean="0"/>
              <a:t>Data about Sawmill’s joint products includes:</a:t>
            </a:r>
          </a:p>
        </p:txBody>
      </p:sp>
      <p:graphicFrame>
        <p:nvGraphicFramePr>
          <p:cNvPr id="89092" name="Object 2"/>
          <p:cNvGraphicFramePr>
            <a:graphicFrameLocks/>
          </p:cNvGraphicFramePr>
          <p:nvPr/>
        </p:nvGraphicFramePr>
        <p:xfrm>
          <a:off x="457200" y="2143125"/>
          <a:ext cx="8308975" cy="2954338"/>
        </p:xfrm>
        <a:graphic>
          <a:graphicData uri="http://schemas.openxmlformats.org/presentationml/2006/ole">
            <mc:AlternateContent xmlns:mc="http://schemas.openxmlformats.org/markup-compatibility/2006">
              <mc:Choice xmlns:v="urn:schemas-microsoft-com:vml" Requires="v">
                <p:oleObj spid="_x0000_s89097" name="Worksheet" r:id="rId4" imgW="3953040" imgH="1486258" progId="Excel.Sheet.8">
                  <p:embed/>
                </p:oleObj>
              </mc:Choice>
              <mc:Fallback>
                <p:oleObj name="Worksheet" r:id="rId4" imgW="3953040" imgH="148625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43125"/>
                        <a:ext cx="8308975" cy="2954338"/>
                      </a:xfrm>
                      <a:prstGeom prst="rect">
                        <a:avLst/>
                      </a:prstGeom>
                      <a:solidFill>
                        <a:srgbClr val="EBF7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9093" name="Group 7"/>
          <p:cNvGrpSpPr>
            <a:grpSpLocks/>
          </p:cNvGrpSpPr>
          <p:nvPr/>
        </p:nvGrpSpPr>
        <p:grpSpPr bwMode="auto">
          <a:xfrm>
            <a:off x="990600" y="5273675"/>
            <a:ext cx="7350125" cy="1279525"/>
            <a:chOff x="990600" y="5273675"/>
            <a:chExt cx="7350125" cy="1279525"/>
          </a:xfrm>
        </p:grpSpPr>
        <p:pic>
          <p:nvPicPr>
            <p:cNvPr id="89094" name="Picture 5" descr="MCj033182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6" descr="MCj033182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9096" name="Object 4"/>
            <p:cNvGraphicFramePr>
              <a:graphicFrameLocks noChangeAspect="1"/>
            </p:cNvGraphicFramePr>
            <p:nvPr/>
          </p:nvGraphicFramePr>
          <p:xfrm>
            <a:off x="4114800" y="5273675"/>
            <a:ext cx="866775" cy="1127125"/>
          </p:xfrm>
          <a:graphic>
            <a:graphicData uri="http://schemas.openxmlformats.org/presentationml/2006/ole">
              <mc:AlternateContent xmlns:mc="http://schemas.openxmlformats.org/markup-compatibility/2006">
                <mc:Choice xmlns:v="urn:schemas-microsoft-com:vml" Requires="v">
                  <p:oleObj spid="_x0000_s89098" name="Clip" r:id="rId7" imgW="1952557" imgH="2543175" progId="MS_ClipArt_Gallery.2">
                    <p:embed/>
                  </p:oleObj>
                </mc:Choice>
                <mc:Fallback>
                  <p:oleObj name="Clip" r:id="rId7" imgW="1952557" imgH="2543175"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273675"/>
                          <a:ext cx="866775" cy="112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zoom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p:spPr>
        <p:txBody>
          <a:bodyPr lIns="90488" tIns="44450" rIns="90488" bIns="44450"/>
          <a:lstStyle/>
          <a:p>
            <a:r>
              <a:rPr lang="en-US" altLang="en-US" smtClean="0"/>
              <a:t>Sell or Process Further</a:t>
            </a:r>
          </a:p>
        </p:txBody>
      </p:sp>
      <p:graphicFrame>
        <p:nvGraphicFramePr>
          <p:cNvPr id="90115" name="Object 5"/>
          <p:cNvGraphicFramePr>
            <a:graphicFrameLocks/>
          </p:cNvGraphicFramePr>
          <p:nvPr/>
        </p:nvGraphicFramePr>
        <p:xfrm>
          <a:off x="304800" y="1858963"/>
          <a:ext cx="8658225" cy="3170237"/>
        </p:xfrm>
        <a:graphic>
          <a:graphicData uri="http://schemas.openxmlformats.org/presentationml/2006/ole">
            <mc:AlternateContent xmlns:mc="http://schemas.openxmlformats.org/markup-compatibility/2006">
              <mc:Choice xmlns:v="urn:schemas-microsoft-com:vml" Requires="v">
                <p:oleObj spid="_x0000_s90120" name="Worksheet" r:id="rId4" imgW="3886338" imgH="1714619" progId="Excel.Sheet.8">
                  <p:embed/>
                </p:oleObj>
              </mc:Choice>
              <mc:Fallback>
                <p:oleObj name="Worksheet" r:id="rId4" imgW="3886338" imgH="1714619"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58963"/>
                        <a:ext cx="8658225" cy="3170237"/>
                      </a:xfrm>
                      <a:prstGeom prst="rect">
                        <a:avLst/>
                      </a:prstGeom>
                      <a:solidFill>
                        <a:srgbClr val="FBE0D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0116" name="Group 6"/>
          <p:cNvGrpSpPr>
            <a:grpSpLocks/>
          </p:cNvGrpSpPr>
          <p:nvPr/>
        </p:nvGrpSpPr>
        <p:grpSpPr bwMode="auto">
          <a:xfrm>
            <a:off x="990600" y="5273675"/>
            <a:ext cx="7350125" cy="1279525"/>
            <a:chOff x="990600" y="5273675"/>
            <a:chExt cx="7350125" cy="1279525"/>
          </a:xfrm>
        </p:grpSpPr>
        <p:pic>
          <p:nvPicPr>
            <p:cNvPr id="90117" name="Picture 5" descr="MCj033182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MCj033182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0119" name="Object 4"/>
            <p:cNvGraphicFramePr>
              <a:graphicFrameLocks noChangeAspect="1"/>
            </p:cNvGraphicFramePr>
            <p:nvPr/>
          </p:nvGraphicFramePr>
          <p:xfrm>
            <a:off x="4114800" y="5273675"/>
            <a:ext cx="866775" cy="1127125"/>
          </p:xfrm>
          <a:graphic>
            <a:graphicData uri="http://schemas.openxmlformats.org/presentationml/2006/ole">
              <mc:AlternateContent xmlns:mc="http://schemas.openxmlformats.org/markup-compatibility/2006">
                <mc:Choice xmlns:v="urn:schemas-microsoft-com:vml" Requires="v">
                  <p:oleObj spid="_x0000_s90121" name="Clip" r:id="rId7" imgW="1952557" imgH="2543175" progId="MS_ClipArt_Gallery.2">
                    <p:embed/>
                  </p:oleObj>
                </mc:Choice>
                <mc:Fallback>
                  <p:oleObj name="Clip" r:id="rId7" imgW="1952557" imgH="2543175"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273675"/>
                          <a:ext cx="866775" cy="112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p:spPr>
        <p:txBody>
          <a:bodyPr lIns="90488" tIns="44450" rIns="90488" bIns="44450"/>
          <a:lstStyle/>
          <a:p>
            <a:r>
              <a:rPr lang="en-US" altLang="en-US" smtClean="0"/>
              <a:t>Sell or Process Further</a:t>
            </a:r>
          </a:p>
        </p:txBody>
      </p:sp>
      <p:graphicFrame>
        <p:nvGraphicFramePr>
          <p:cNvPr id="91139" name="Object 2"/>
          <p:cNvGraphicFramePr>
            <a:graphicFrameLocks/>
          </p:cNvGraphicFramePr>
          <p:nvPr/>
        </p:nvGraphicFramePr>
        <p:xfrm>
          <a:off x="304800" y="1676400"/>
          <a:ext cx="8658225" cy="3170238"/>
        </p:xfrm>
        <a:graphic>
          <a:graphicData uri="http://schemas.openxmlformats.org/presentationml/2006/ole">
            <mc:AlternateContent xmlns:mc="http://schemas.openxmlformats.org/markup-compatibility/2006">
              <mc:Choice xmlns:v="urn:schemas-microsoft-com:vml" Requires="v">
                <p:oleObj spid="_x0000_s91144" name="Worksheet" r:id="rId4" imgW="3886652" imgH="1714937" progId="Excel.Sheet.8">
                  <p:embed/>
                </p:oleObj>
              </mc:Choice>
              <mc:Fallback>
                <p:oleObj name="Worksheet" r:id="rId4" imgW="3886652" imgH="1714937"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8658225" cy="3170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1140" name="Group 6"/>
          <p:cNvGrpSpPr>
            <a:grpSpLocks/>
          </p:cNvGrpSpPr>
          <p:nvPr/>
        </p:nvGrpSpPr>
        <p:grpSpPr bwMode="auto">
          <a:xfrm>
            <a:off x="990600" y="5273675"/>
            <a:ext cx="7350125" cy="1279525"/>
            <a:chOff x="990600" y="5273675"/>
            <a:chExt cx="7350125" cy="1279525"/>
          </a:xfrm>
        </p:grpSpPr>
        <p:pic>
          <p:nvPicPr>
            <p:cNvPr id="91141" name="Picture 5" descr="MCj033182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MCj033182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7150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3" name="Object 4"/>
            <p:cNvGraphicFramePr>
              <a:graphicFrameLocks noChangeAspect="1"/>
            </p:cNvGraphicFramePr>
            <p:nvPr/>
          </p:nvGraphicFramePr>
          <p:xfrm>
            <a:off x="4114800" y="5273675"/>
            <a:ext cx="866775" cy="1127125"/>
          </p:xfrm>
          <a:graphic>
            <a:graphicData uri="http://schemas.openxmlformats.org/presentationml/2006/ole">
              <mc:AlternateContent xmlns:mc="http://schemas.openxmlformats.org/markup-compatibility/2006">
                <mc:Choice xmlns:v="urn:schemas-microsoft-com:vml" Requires="v">
                  <p:oleObj spid="_x0000_s91145" name="Clip" r:id="rId7" imgW="1952557" imgH="2543175" progId="MS_ClipArt_Gallery.2">
                    <p:embed/>
                  </p:oleObj>
                </mc:Choice>
                <mc:Fallback>
                  <p:oleObj name="Clip" r:id="rId7" imgW="1952557" imgH="2543175"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273675"/>
                          <a:ext cx="866775" cy="112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pull dir="l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a:noFill/>
        </p:spPr>
        <p:txBody>
          <a:bodyPr lIns="90488" tIns="44450" rIns="90488" bIns="44450"/>
          <a:lstStyle/>
          <a:p>
            <a:r>
              <a:rPr lang="en-US" altLang="en-US" smtClean="0"/>
              <a:t>Sell or Process Further</a:t>
            </a:r>
          </a:p>
        </p:txBody>
      </p:sp>
      <p:sp>
        <p:nvSpPr>
          <p:cNvPr id="462853" name="Rectangle 5"/>
          <p:cNvSpPr>
            <a:spLocks noChangeArrowheads="1"/>
          </p:cNvSpPr>
          <p:nvPr/>
        </p:nvSpPr>
        <p:spPr bwMode="auto">
          <a:xfrm>
            <a:off x="1828800" y="5033963"/>
            <a:ext cx="5562600" cy="1290637"/>
          </a:xfrm>
          <a:prstGeom prst="rect">
            <a:avLst/>
          </a:prstGeom>
          <a:solidFill>
            <a:srgbClr val="EBF7FF"/>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600" dirty="0">
                <a:solidFill>
                  <a:schemeClr val="tx2"/>
                </a:solidFill>
              </a:rPr>
              <a:t>The lumber should be processed further and the sawdust should be sold at the split-off point.</a:t>
            </a:r>
          </a:p>
        </p:txBody>
      </p:sp>
      <p:pic>
        <p:nvPicPr>
          <p:cNvPr id="92164" name="Picture 5" descr="MCj033182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864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6" descr="MCj033182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486400"/>
            <a:ext cx="796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66" name="Object 2"/>
          <p:cNvGraphicFramePr>
            <a:graphicFrameLocks/>
          </p:cNvGraphicFramePr>
          <p:nvPr/>
        </p:nvGraphicFramePr>
        <p:xfrm>
          <a:off x="304800" y="1676400"/>
          <a:ext cx="8658225" cy="3170238"/>
        </p:xfrm>
        <a:graphic>
          <a:graphicData uri="http://schemas.openxmlformats.org/presentationml/2006/ole">
            <mc:AlternateContent xmlns:mc="http://schemas.openxmlformats.org/markup-compatibility/2006">
              <mc:Choice xmlns:v="urn:schemas-microsoft-com:vml" Requires="v">
                <p:oleObj spid="_x0000_s92167" name="Worksheet" r:id="rId5" imgW="3886652" imgH="1714937" progId="Excel.Sheet.8">
                  <p:embed/>
                </p:oleObj>
              </mc:Choice>
              <mc:Fallback>
                <p:oleObj name="Worksheet" r:id="rId5" imgW="3886652" imgH="1714937"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76400"/>
                        <a:ext cx="8658225" cy="3170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lIns="90488" tIns="44450" rIns="90488" bIns="44450">
            <a:normAutofit fontScale="90000"/>
          </a:bodyPr>
          <a:lstStyle/>
          <a:p>
            <a:pPr>
              <a:defRPr/>
            </a:pPr>
            <a:r>
              <a:rPr lang="en-US" dirty="0" smtClean="0"/>
              <a:t>Activity-Based Costing and Relevant Costs</a:t>
            </a:r>
          </a:p>
        </p:txBody>
      </p:sp>
      <p:sp>
        <p:nvSpPr>
          <p:cNvPr id="93187" name="Text Box 3"/>
          <p:cNvSpPr txBox="1">
            <a:spLocks noChangeArrowheads="1"/>
          </p:cNvSpPr>
          <p:nvPr/>
        </p:nvSpPr>
        <p:spPr bwMode="auto">
          <a:xfrm>
            <a:off x="228600" y="1778000"/>
            <a:ext cx="8610600" cy="895350"/>
          </a:xfrm>
          <a:prstGeom prst="rect">
            <a:avLst/>
          </a:prstGeom>
          <a:solidFill>
            <a:srgbClr val="EBF7FF"/>
          </a:solidFill>
          <a:ln w="9525">
            <a:solidFill>
              <a:schemeClr val="tx2"/>
            </a:solidFill>
            <a:miter lim="800000"/>
            <a:headEnd/>
            <a:tailEnd/>
          </a:ln>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spcBef>
                <a:spcPct val="50000"/>
              </a:spcBef>
            </a:pPr>
            <a:r>
              <a:rPr lang="en-US" altLang="en-US" sz="2600" b="1">
                <a:solidFill>
                  <a:schemeClr val="tx2"/>
                </a:solidFill>
              </a:rPr>
              <a:t>ABC can be used to help identify </a:t>
            </a:r>
            <a:r>
              <a:rPr lang="en-US" altLang="en-US" sz="2600" b="1">
                <a:solidFill>
                  <a:srgbClr val="C00000"/>
                </a:solidFill>
              </a:rPr>
              <a:t>potentially </a:t>
            </a:r>
            <a:r>
              <a:rPr lang="en-US" altLang="en-US" sz="2600" b="1">
                <a:solidFill>
                  <a:schemeClr val="tx2"/>
                </a:solidFill>
              </a:rPr>
              <a:t>relevant costs for decision-making purposes.</a:t>
            </a: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2825750"/>
            <a:ext cx="2447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AutoShape 5"/>
          <p:cNvSpPr>
            <a:spLocks noChangeArrowheads="1"/>
          </p:cNvSpPr>
          <p:nvPr/>
        </p:nvSpPr>
        <p:spPr bwMode="auto">
          <a:xfrm>
            <a:off x="304800" y="2901950"/>
            <a:ext cx="4953000" cy="1600200"/>
          </a:xfrm>
          <a:prstGeom prst="wedgeRoundRectCallout">
            <a:avLst>
              <a:gd name="adj1" fmla="val 86134"/>
              <a:gd name="adj2" fmla="val -8954"/>
              <a:gd name="adj3" fmla="val 16667"/>
            </a:avLst>
          </a:prstGeom>
          <a:solidFill>
            <a:schemeClr val="bg1">
              <a:lumMod val="50000"/>
            </a:schemeClr>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200" b="1" dirty="0" smtClean="0">
                <a:solidFill>
                  <a:srgbClr val="FFFFFF"/>
                </a:solidFill>
              </a:rPr>
              <a:t>However, managers should exercise caution against reading more into this “traceability” than really exists. </a:t>
            </a:r>
          </a:p>
        </p:txBody>
      </p:sp>
      <p:sp>
        <p:nvSpPr>
          <p:cNvPr id="93190" name="Text Box 3"/>
          <p:cNvSpPr txBox="1">
            <a:spLocks noChangeArrowheads="1"/>
          </p:cNvSpPr>
          <p:nvPr/>
        </p:nvSpPr>
        <p:spPr bwMode="auto">
          <a:xfrm>
            <a:off x="0" y="5035550"/>
            <a:ext cx="9144000" cy="1441450"/>
          </a:xfrm>
          <a:prstGeom prst="rect">
            <a:avLst/>
          </a:prstGeom>
          <a:solidFill>
            <a:srgbClr val="EBF7FF"/>
          </a:solidFill>
          <a:ln w="9525">
            <a:solidFill>
              <a:schemeClr val="tx2"/>
            </a:solidFill>
            <a:miter lim="800000"/>
            <a:headEnd/>
            <a:tailEnd/>
          </a:ln>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spcBef>
                <a:spcPct val="50000"/>
              </a:spcBef>
            </a:pPr>
            <a:r>
              <a:rPr lang="en-US" altLang="en-US" sz="2200" b="1">
                <a:solidFill>
                  <a:schemeClr val="tx2"/>
                </a:solidFill>
              </a:rPr>
              <a:t>People have a tendency to assume that if a cost is traceable to a segment, then the cost is automatically avoidable, which is untrue. Before making a decision, managers must decide which of the potentially relevant costs are actually avoidable.</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lIns="90488" tIns="44450" rIns="90488" bIns="44450"/>
          <a:lstStyle/>
          <a:p>
            <a:r>
              <a:rPr lang="en-US" altLang="en-US" smtClean="0"/>
              <a:t>Identifying Relevant Costs</a:t>
            </a:r>
          </a:p>
        </p:txBody>
      </p:sp>
      <p:sp>
        <p:nvSpPr>
          <p:cNvPr id="317443" name="Text Box 3"/>
          <p:cNvSpPr txBox="1">
            <a:spLocks noChangeArrowheads="1"/>
          </p:cNvSpPr>
          <p:nvPr/>
        </p:nvSpPr>
        <p:spPr bwMode="auto">
          <a:xfrm>
            <a:off x="639763" y="1676400"/>
            <a:ext cx="7848600" cy="831850"/>
          </a:xfrm>
          <a:prstGeom prst="rect">
            <a:avLst/>
          </a:prstGeom>
          <a:solidFill>
            <a:schemeClr val="accent1">
              <a:lumMod val="75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rgbClr val="FFFFFF"/>
                </a:solidFill>
                <a:effectLst>
                  <a:outerShdw blurRad="38100" dist="38100" dir="2700000" algn="tl">
                    <a:srgbClr val="000000"/>
                  </a:outerShdw>
                </a:effectLst>
                <a:latin typeface="Arial" charset="0"/>
              </a:rPr>
              <a:t>Which costs and benefits are relevant in Cynthia’s decision?</a:t>
            </a:r>
          </a:p>
        </p:txBody>
      </p:sp>
      <p:sp>
        <p:nvSpPr>
          <p:cNvPr id="317444" name="Text Box 4"/>
          <p:cNvSpPr txBox="1">
            <a:spLocks noChangeArrowheads="1"/>
          </p:cNvSpPr>
          <p:nvPr/>
        </p:nvSpPr>
        <p:spPr bwMode="auto">
          <a:xfrm>
            <a:off x="914400" y="2971800"/>
            <a:ext cx="2743200" cy="1927225"/>
          </a:xfrm>
          <a:prstGeom prst="rect">
            <a:avLst/>
          </a:prstGeom>
          <a:solidFill>
            <a:schemeClr val="accent3">
              <a:lumMod val="20000"/>
              <a:lumOff val="80000"/>
            </a:schemeClr>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2">
                    <a:lumMod val="50000"/>
                  </a:schemeClr>
                </a:solidFill>
                <a:latin typeface="Arial" charset="0"/>
              </a:rPr>
              <a:t>The cost of the car is a sunk cost and is </a:t>
            </a:r>
            <a:r>
              <a:rPr lang="en-US" sz="2400" b="1" dirty="0">
                <a:solidFill>
                  <a:srgbClr val="FF0000"/>
                </a:solidFill>
                <a:latin typeface="Arial" charset="0"/>
              </a:rPr>
              <a:t>not</a:t>
            </a:r>
            <a:r>
              <a:rPr lang="en-US" sz="2400" b="1" dirty="0">
                <a:solidFill>
                  <a:schemeClr val="accent2">
                    <a:lumMod val="50000"/>
                  </a:schemeClr>
                </a:solidFill>
                <a:latin typeface="Arial" charset="0"/>
              </a:rPr>
              <a:t> </a:t>
            </a:r>
            <a:r>
              <a:rPr lang="en-US" sz="2400" b="1" dirty="0">
                <a:solidFill>
                  <a:srgbClr val="FF0000"/>
                </a:solidFill>
                <a:latin typeface="Arial" charset="0"/>
              </a:rPr>
              <a:t>relevant</a:t>
            </a:r>
            <a:r>
              <a:rPr lang="en-US" sz="2400" b="1" dirty="0">
                <a:solidFill>
                  <a:schemeClr val="accent2">
                    <a:lumMod val="50000"/>
                  </a:schemeClr>
                </a:solidFill>
                <a:latin typeface="Arial" charset="0"/>
              </a:rPr>
              <a:t> to the current decision.</a:t>
            </a:r>
          </a:p>
        </p:txBody>
      </p:sp>
      <p:sp>
        <p:nvSpPr>
          <p:cNvPr id="317445" name="Text Box 5"/>
          <p:cNvSpPr txBox="1">
            <a:spLocks noChangeArrowheads="1"/>
          </p:cNvSpPr>
          <p:nvPr/>
        </p:nvSpPr>
        <p:spPr bwMode="auto">
          <a:xfrm>
            <a:off x="334963" y="5280025"/>
            <a:ext cx="8458200" cy="1196975"/>
          </a:xfrm>
          <a:prstGeom prst="rect">
            <a:avLst/>
          </a:prstGeom>
          <a:solidFill>
            <a:srgbClr val="EBF7FF"/>
          </a:solidFill>
          <a:ln w="9525">
            <a:solidFill>
              <a:schemeClr val="accent2"/>
            </a:solidFill>
            <a:miter lim="800000"/>
            <a:headEnd/>
            <a:tailEnd/>
          </a:ln>
          <a:effectLst>
            <a:outerShdw dist="35921" dir="2700000" algn="ctr" rotWithShape="0">
              <a:srgbClr val="000000"/>
            </a:outerShdw>
          </a:effec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a:spcBef>
                <a:spcPct val="50000"/>
              </a:spcBef>
            </a:pPr>
            <a:r>
              <a:rPr lang="en-US" altLang="en-US" sz="2400" b="1">
                <a:solidFill>
                  <a:srgbClr val="373D54"/>
                </a:solidFill>
              </a:rPr>
              <a:t>However, the cost of gasoline is clearly </a:t>
            </a:r>
            <a:r>
              <a:rPr lang="en-US" altLang="en-US" sz="2400" b="1">
                <a:solidFill>
                  <a:srgbClr val="FF0000"/>
                </a:solidFill>
              </a:rPr>
              <a:t>relevant </a:t>
            </a:r>
            <a:r>
              <a:rPr lang="en-US" altLang="en-US" sz="2400" b="1">
                <a:solidFill>
                  <a:srgbClr val="373D54"/>
                </a:solidFill>
              </a:rPr>
              <a:t>if she decides to drive. If she takes the train,  the cost would not be incurred, so it varies depending on the decision.</a:t>
            </a:r>
          </a:p>
        </p:txBody>
      </p:sp>
      <p:sp>
        <p:nvSpPr>
          <p:cNvPr id="317446" name="Text Box 6"/>
          <p:cNvSpPr txBox="1">
            <a:spLocks noChangeArrowheads="1"/>
          </p:cNvSpPr>
          <p:nvPr/>
        </p:nvSpPr>
        <p:spPr bwMode="auto">
          <a:xfrm>
            <a:off x="4953000" y="2971800"/>
            <a:ext cx="3733800" cy="1927225"/>
          </a:xfrm>
          <a:prstGeom prst="rect">
            <a:avLst/>
          </a:prstGeom>
          <a:solidFill>
            <a:schemeClr val="accent3">
              <a:lumMod val="20000"/>
              <a:lumOff val="80000"/>
            </a:schemeClr>
          </a:solidFill>
          <a:ln w="9525">
            <a:solidFill>
              <a:schemeClr val="accent2"/>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b="1" dirty="0">
                <a:solidFill>
                  <a:schemeClr val="accent2">
                    <a:lumMod val="50000"/>
                  </a:schemeClr>
                </a:solidFill>
                <a:latin typeface="Arial" charset="0"/>
              </a:rPr>
              <a:t>The annual cost of insurance is </a:t>
            </a:r>
            <a:r>
              <a:rPr lang="en-US" sz="2400" b="1" dirty="0">
                <a:solidFill>
                  <a:srgbClr val="FF0000"/>
                </a:solidFill>
                <a:latin typeface="Arial" charset="0"/>
              </a:rPr>
              <a:t>not</a:t>
            </a:r>
            <a:r>
              <a:rPr lang="en-US" sz="2400" b="1" dirty="0">
                <a:solidFill>
                  <a:schemeClr val="accent2">
                    <a:lumMod val="50000"/>
                  </a:schemeClr>
                </a:solidFill>
                <a:latin typeface="Arial" charset="0"/>
              </a:rPr>
              <a:t> </a:t>
            </a:r>
            <a:r>
              <a:rPr lang="en-US" sz="2400" b="1" dirty="0">
                <a:solidFill>
                  <a:srgbClr val="FF0000"/>
                </a:solidFill>
                <a:latin typeface="Arial" charset="0"/>
              </a:rPr>
              <a:t>relevant</a:t>
            </a:r>
            <a:r>
              <a:rPr lang="en-US" sz="2400" b="1" dirty="0">
                <a:solidFill>
                  <a:schemeClr val="accent2">
                    <a:lumMod val="50000"/>
                  </a:schemeClr>
                </a:solidFill>
                <a:latin typeface="Arial" charset="0"/>
              </a:rPr>
              <a:t>. It will remain the same if she drives or takes the train.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17445"/>
                                        </p:tgtEl>
                                        <p:attrNameLst>
                                          <p:attrName>style.visibility</p:attrName>
                                        </p:attrNameLst>
                                      </p:cBhvr>
                                      <p:to>
                                        <p:strVal val="visible"/>
                                      </p:to>
                                    </p:set>
                                    <p:animEffect transition="in" filter="slide(fromTop)">
                                      <p:cBhvr>
                                        <p:cTn id="7" dur="500"/>
                                        <p:tgtEl>
                                          <p:spTgt spid="31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lIns="90488" tIns="44450" rIns="90488" bIns="44450"/>
          <a:lstStyle/>
          <a:p>
            <a:pPr eaLnBrk="1" hangingPunct="1"/>
            <a:r>
              <a:rPr lang="en-US" altLang="en-US" smtClean="0"/>
              <a:t>End of Chapter 12</a:t>
            </a:r>
          </a:p>
        </p:txBody>
      </p:sp>
      <p:pic>
        <p:nvPicPr>
          <p:cNvPr id="94211" name="Picture 9" descr="C:\Users\DoddandSusan\AppData\Local\Microsoft\Windows\Temporary Internet Files\Content.IE5\0O2E4X0N\MP90044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325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5987</TotalTime>
  <Words>3103</Words>
  <Application>Microsoft Office PowerPoint</Application>
  <PresentationFormat>On-screen Show (4:3)</PresentationFormat>
  <Paragraphs>362</Paragraphs>
  <Slides>90</Slides>
  <Notes>90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6</vt:i4>
      </vt:variant>
      <vt:variant>
        <vt:lpstr>Slide Titles</vt:lpstr>
      </vt:variant>
      <vt:variant>
        <vt:i4>90</vt:i4>
      </vt:variant>
    </vt:vector>
  </HeadingPairs>
  <TitlesOfParts>
    <vt:vector size="107" baseType="lpstr">
      <vt:lpstr>Arial</vt:lpstr>
      <vt:lpstr>MS PGothic</vt:lpstr>
      <vt:lpstr>Georgia</vt:lpstr>
      <vt:lpstr>Wingdings 2</vt:lpstr>
      <vt:lpstr>Calibri</vt:lpstr>
      <vt:lpstr>Times</vt:lpstr>
      <vt:lpstr>Wingdings 3</vt:lpstr>
      <vt:lpstr>Wingdings</vt:lpstr>
      <vt:lpstr>Times New Roman</vt:lpstr>
      <vt:lpstr>Symbol</vt:lpstr>
      <vt:lpstr>Urban</vt:lpstr>
      <vt:lpstr>Microsoft Excel 97-2003 Worksheet</vt:lpstr>
      <vt:lpstr>Microsoft Office Excel 97-2003 Worksheet</vt:lpstr>
      <vt:lpstr>Microsoft Office Excel Worksheet</vt:lpstr>
      <vt:lpstr>Microsoft Excel Worksheet</vt:lpstr>
      <vt:lpstr>Microsoft Clip Gallery</vt:lpstr>
      <vt:lpstr>Microsoft Word Document</vt:lpstr>
      <vt:lpstr>Differential Analysis: The Key to Decision Making</vt:lpstr>
      <vt:lpstr>Learning Objective 1</vt:lpstr>
      <vt:lpstr>Relevant Costs and Benefits</vt:lpstr>
      <vt:lpstr>Identifying Relevant Costs</vt:lpstr>
      <vt:lpstr>Decision Making: A Two-Step Process</vt:lpstr>
      <vt:lpstr>Different Costs for Different Purposes</vt:lpstr>
      <vt:lpstr>Identifying Relevant Costs</vt:lpstr>
      <vt:lpstr>Identifying Relevant Costs</vt:lpstr>
      <vt:lpstr>Identifying Relevant Costs</vt:lpstr>
      <vt:lpstr>Identifying Relevant Costs</vt:lpstr>
      <vt:lpstr>Identifying Relevant Costs</vt:lpstr>
      <vt:lpstr>Identifying Relevant Costs</vt:lpstr>
      <vt:lpstr>Identifying Relevant Costs</vt:lpstr>
      <vt:lpstr>Total and Differential Cost Approaches</vt:lpstr>
      <vt:lpstr>Total and Differential Cost Approaches</vt:lpstr>
      <vt:lpstr>Total and Differential Cost Approaches</vt:lpstr>
      <vt:lpstr>Learning Objective 2</vt:lpstr>
      <vt:lpstr>Adding/Dropping Segments</vt:lpstr>
      <vt:lpstr>Adding/Dropping Segments</vt:lpstr>
      <vt:lpstr>A Contribution Margin Approach</vt:lpstr>
      <vt:lpstr>Adding/Dropping Segments</vt:lpstr>
      <vt:lpstr>Adding/Dropping Segments</vt:lpstr>
      <vt:lpstr>Adding/Dropping Segments</vt:lpstr>
      <vt:lpstr>A Contribution Margin Approach</vt:lpstr>
      <vt:lpstr>Comparative Income Approach</vt:lpstr>
      <vt:lpstr>PowerPoint Presentation</vt:lpstr>
      <vt:lpstr>PowerPoint Presentation</vt:lpstr>
      <vt:lpstr>PowerPoint Presentation</vt:lpstr>
      <vt:lpstr>PowerPoint Presentation</vt:lpstr>
      <vt:lpstr>PowerPoint Presentation</vt:lpstr>
      <vt:lpstr>Beware of Allocated Fixed Costs</vt:lpstr>
      <vt:lpstr>Beware of Allocated Fixed Costs</vt:lpstr>
      <vt:lpstr>Beware of Allocated Fixed Costs</vt:lpstr>
      <vt:lpstr>Learning Objective 3</vt:lpstr>
      <vt:lpstr>The Make or Buy Decision</vt:lpstr>
      <vt:lpstr>Vertical Integration- Advantages</vt:lpstr>
      <vt:lpstr>Vertical Integration- Disadvantage</vt:lpstr>
      <vt:lpstr>The Make or Buy Decision: An Example</vt:lpstr>
      <vt:lpstr>The Make or Buy Decision</vt:lpstr>
      <vt:lpstr>The Make or Buy Decision</vt:lpstr>
      <vt:lpstr>The Make or Buy Decision</vt:lpstr>
      <vt:lpstr>The Make or Buy Decision</vt:lpstr>
      <vt:lpstr>The Make or Buy Decision</vt:lpstr>
      <vt:lpstr>Opportunity Cost</vt:lpstr>
      <vt:lpstr>Learning Objective 4</vt:lpstr>
      <vt:lpstr>Key Terms and Concepts</vt:lpstr>
      <vt:lpstr>Special Orders</vt:lpstr>
      <vt:lpstr>Special Orders</vt:lpstr>
      <vt:lpstr>Special Orders</vt:lpstr>
      <vt:lpstr>Quick Check </vt:lpstr>
      <vt:lpstr>Quick Check </vt:lpstr>
      <vt:lpstr>Quick Check </vt:lpstr>
      <vt:lpstr>Learning Objective 5</vt:lpstr>
      <vt:lpstr>Key Terms and Concepts</vt:lpstr>
      <vt:lpstr>Utilization of a Constrained Resource</vt:lpstr>
      <vt:lpstr>Utilization of a Constrained Resource: An Example</vt:lpstr>
      <vt:lpstr>Utilization of a Constrained Resource: An Example</vt:lpstr>
      <vt:lpstr>Quick Check </vt:lpstr>
      <vt:lpstr>Quick Check </vt:lpstr>
      <vt:lpstr>Quick Check </vt:lpstr>
      <vt:lpstr>Quick Check </vt:lpstr>
      <vt:lpstr>Utilization of a Constrained Resource</vt:lpstr>
      <vt:lpstr>Utilization of a Constrained Resource</vt:lpstr>
      <vt:lpstr>Utilization of a Constrained Resource</vt:lpstr>
      <vt:lpstr>Utilization of a Constrained Resource</vt:lpstr>
      <vt:lpstr>Utilization of a Constrained Resource</vt:lpstr>
      <vt:lpstr>Utilization of a Constrained Resource</vt:lpstr>
      <vt:lpstr>Learning Objective 6</vt:lpstr>
      <vt:lpstr>Value of a Constrained Resource</vt:lpstr>
      <vt:lpstr>Value of a Constrained Resource</vt:lpstr>
      <vt:lpstr>Quick Check </vt:lpstr>
      <vt:lpstr>Quick Check </vt:lpstr>
      <vt:lpstr>Quick Check </vt:lpstr>
      <vt:lpstr>Quick Check </vt:lpstr>
      <vt:lpstr>Quick Check </vt:lpstr>
      <vt:lpstr>Quick Check </vt:lpstr>
      <vt:lpstr>Managing Constraints</vt:lpstr>
      <vt:lpstr>Learning Objective 7</vt:lpstr>
      <vt:lpstr>Joint Costs</vt:lpstr>
      <vt:lpstr>Joint Products</vt:lpstr>
      <vt:lpstr>Joint Products</vt:lpstr>
      <vt:lpstr>The Pitfalls of Allocation</vt:lpstr>
      <vt:lpstr>Sell or Process Further</vt:lpstr>
      <vt:lpstr>Sell or Process Further: An Example</vt:lpstr>
      <vt:lpstr>Sell or Process Further</vt:lpstr>
      <vt:lpstr>Sell or Process Further</vt:lpstr>
      <vt:lpstr>Sell or Process Further</vt:lpstr>
      <vt:lpstr>Sell or Process Further</vt:lpstr>
      <vt:lpstr>Activity-Based Costing and Relevant Costs</vt:lpstr>
      <vt:lpstr>End of Chapter 12</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A. Booker</dc:creator>
  <cp:lastModifiedBy>HowardGodfrey</cp:lastModifiedBy>
  <cp:revision>293</cp:revision>
  <dcterms:created xsi:type="dcterms:W3CDTF">2008-08-28T13:55:57Z</dcterms:created>
  <dcterms:modified xsi:type="dcterms:W3CDTF">2016-02-15T15:47:54Z</dcterms:modified>
</cp:coreProperties>
</file>