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90"/>
  </p:notesMasterIdLst>
  <p:handoutMasterIdLst>
    <p:handoutMasterId r:id="rId91"/>
  </p:handoutMasterIdLst>
  <p:sldIdLst>
    <p:sldId id="269" r:id="rId2"/>
    <p:sldId id="270" r:id="rId3"/>
    <p:sldId id="271" r:id="rId4"/>
    <p:sldId id="352" r:id="rId5"/>
    <p:sldId id="278" r:id="rId6"/>
    <p:sldId id="279" r:id="rId7"/>
    <p:sldId id="272" r:id="rId8"/>
    <p:sldId id="273" r:id="rId9"/>
    <p:sldId id="353" r:id="rId10"/>
    <p:sldId id="354" r:id="rId11"/>
    <p:sldId id="363" r:id="rId12"/>
    <p:sldId id="355" r:id="rId13"/>
    <p:sldId id="356" r:id="rId14"/>
    <p:sldId id="357" r:id="rId15"/>
    <p:sldId id="358" r:id="rId16"/>
    <p:sldId id="359" r:id="rId17"/>
    <p:sldId id="360" r:id="rId18"/>
    <p:sldId id="361" r:id="rId19"/>
    <p:sldId id="362" r:id="rId20"/>
    <p:sldId id="274" r:id="rId21"/>
    <p:sldId id="364" r:id="rId22"/>
    <p:sldId id="365" r:id="rId23"/>
    <p:sldId id="286" r:id="rId24"/>
    <p:sldId id="287" r:id="rId25"/>
    <p:sldId id="288" r:id="rId26"/>
    <p:sldId id="289" r:id="rId27"/>
    <p:sldId id="290" r:id="rId28"/>
    <p:sldId id="291" r:id="rId29"/>
    <p:sldId id="292" r:id="rId30"/>
    <p:sldId id="293" r:id="rId31"/>
    <p:sldId id="294" r:id="rId32"/>
    <p:sldId id="295" r:id="rId33"/>
    <p:sldId id="296" r:id="rId34"/>
    <p:sldId id="375" r:id="rId35"/>
    <p:sldId id="376" r:id="rId36"/>
    <p:sldId id="377" r:id="rId37"/>
    <p:sldId id="378" r:id="rId38"/>
    <p:sldId id="380" r:id="rId39"/>
    <p:sldId id="381" r:id="rId40"/>
    <p:sldId id="379" r:id="rId41"/>
    <p:sldId id="383" r:id="rId42"/>
    <p:sldId id="382" r:id="rId43"/>
    <p:sldId id="384" r:id="rId44"/>
    <p:sldId id="385" r:id="rId45"/>
    <p:sldId id="386" r:id="rId46"/>
    <p:sldId id="387" r:id="rId47"/>
    <p:sldId id="388" r:id="rId48"/>
    <p:sldId id="297" r:id="rId49"/>
    <p:sldId id="298" r:id="rId50"/>
    <p:sldId id="389" r:id="rId51"/>
    <p:sldId id="300" r:id="rId52"/>
    <p:sldId id="301" r:id="rId53"/>
    <p:sldId id="302" r:id="rId54"/>
    <p:sldId id="401" r:id="rId55"/>
    <p:sldId id="304" r:id="rId56"/>
    <p:sldId id="305" r:id="rId57"/>
    <p:sldId id="306" r:id="rId58"/>
    <p:sldId id="307" r:id="rId59"/>
    <p:sldId id="308" r:id="rId60"/>
    <p:sldId id="309" r:id="rId61"/>
    <p:sldId id="310" r:id="rId62"/>
    <p:sldId id="311" r:id="rId63"/>
    <p:sldId id="312" r:id="rId64"/>
    <p:sldId id="313" r:id="rId65"/>
    <p:sldId id="314" r:id="rId66"/>
    <p:sldId id="319" r:id="rId67"/>
    <p:sldId id="320" r:id="rId68"/>
    <p:sldId id="321" r:id="rId69"/>
    <p:sldId id="322" r:id="rId70"/>
    <p:sldId id="323" r:id="rId71"/>
    <p:sldId id="326" r:id="rId72"/>
    <p:sldId id="327" r:id="rId73"/>
    <p:sldId id="328" r:id="rId74"/>
    <p:sldId id="395" r:id="rId75"/>
    <p:sldId id="396" r:id="rId76"/>
    <p:sldId id="330" r:id="rId77"/>
    <p:sldId id="331" r:id="rId78"/>
    <p:sldId id="332" r:id="rId79"/>
    <p:sldId id="333" r:id="rId80"/>
    <p:sldId id="334" r:id="rId81"/>
    <p:sldId id="346" r:id="rId82"/>
    <p:sldId id="347" r:id="rId83"/>
    <p:sldId id="348" r:id="rId84"/>
    <p:sldId id="349" r:id="rId85"/>
    <p:sldId id="350" r:id="rId86"/>
    <p:sldId id="351" r:id="rId87"/>
    <p:sldId id="399" r:id="rId88"/>
    <p:sldId id="400"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86722" autoAdjust="0"/>
  </p:normalViewPr>
  <p:slideViewPr>
    <p:cSldViewPr>
      <p:cViewPr varScale="1">
        <p:scale>
          <a:sx n="96" d="100"/>
          <a:sy n="96" d="100"/>
        </p:scale>
        <p:origin x="18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78"/>
    </p:cViewPr>
  </p:sorterViewPr>
  <p:notesViewPr>
    <p:cSldViewPr>
      <p:cViewPr varScale="1">
        <p:scale>
          <a:sx n="68" d="100"/>
          <a:sy n="68" d="100"/>
        </p:scale>
        <p:origin x="-312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0-14T12:27:07.895" idx="6">
    <p:pos x="10" y="10"/>
    <p:text>Slide 54 (CORRECTIONS REQUIRED)
Correction 1
Note that according to the lecture notes, this material should be presented on Slide 53.
Correction 2
Slide 54 should include: If Decker's minimum required rate of return is equal to or greater than 14%, the machine should be purchased (see page 271 of the lecture notes).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5BEAB-C287-42A8-B9B4-E6A0C667325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DF24038-F9CA-4205-A781-C349E5D7A9AC}">
      <dgm:prSet phldrT="[Text]"/>
      <dgm:spPr/>
      <dgm:t>
        <a:bodyPr/>
        <a:lstStyle/>
        <a:p>
          <a:r>
            <a:rPr lang="en-US" dirty="0" smtClean="0"/>
            <a:t> </a:t>
          </a:r>
          <a:endParaRPr lang="en-US" dirty="0"/>
        </a:p>
      </dgm:t>
    </dgm:pt>
    <dgm:pt modelId="{37281C83-578B-494C-936B-2AFDDBA65D6C}" type="parTrans" cxnId="{0387EACC-A920-4027-AB51-AF62858EECFD}">
      <dgm:prSet/>
      <dgm:spPr/>
      <dgm:t>
        <a:bodyPr/>
        <a:lstStyle/>
        <a:p>
          <a:endParaRPr lang="en-US"/>
        </a:p>
      </dgm:t>
    </dgm:pt>
    <dgm:pt modelId="{841DE54E-20EB-41A1-820F-A81D023744DB}" type="sibTrans" cxnId="{0387EACC-A920-4027-AB51-AF62858EECFD}">
      <dgm:prSet/>
      <dgm:spPr/>
      <dgm:t>
        <a:bodyPr/>
        <a:lstStyle/>
        <a:p>
          <a:endParaRPr lang="en-US"/>
        </a:p>
      </dgm:t>
    </dgm:pt>
    <dgm:pt modelId="{435158B4-780C-4AB6-B9CE-7FD5DD906783}">
      <dgm:prSet phldrT="[Text]"/>
      <dgm:spPr/>
      <dgm:t>
        <a:bodyPr/>
        <a:lstStyle/>
        <a:p>
          <a:r>
            <a:rPr lang="en-US" dirty="0" smtClean="0"/>
            <a:t>Payback Method</a:t>
          </a:r>
          <a:endParaRPr lang="en-US" dirty="0"/>
        </a:p>
      </dgm:t>
    </dgm:pt>
    <dgm:pt modelId="{16B405C1-81F6-4BCD-BE9E-8A8E1F982D0C}" type="parTrans" cxnId="{A03FFC33-8A6E-4FAD-B6EE-ED90193CDFE1}">
      <dgm:prSet/>
      <dgm:spPr/>
      <dgm:t>
        <a:bodyPr/>
        <a:lstStyle/>
        <a:p>
          <a:endParaRPr lang="en-US"/>
        </a:p>
      </dgm:t>
    </dgm:pt>
    <dgm:pt modelId="{A4D24FBF-0521-4E36-BC41-A257A34E46C7}" type="sibTrans" cxnId="{A03FFC33-8A6E-4FAD-B6EE-ED90193CDFE1}">
      <dgm:prSet/>
      <dgm:spPr/>
      <dgm:t>
        <a:bodyPr/>
        <a:lstStyle/>
        <a:p>
          <a:endParaRPr lang="en-US"/>
        </a:p>
      </dgm:t>
    </dgm:pt>
    <dgm:pt modelId="{3CD193B1-21D0-4180-99C1-1BBD305B9F5B}">
      <dgm:prSet phldrT="[Text]"/>
      <dgm:spPr/>
      <dgm:t>
        <a:bodyPr/>
        <a:lstStyle/>
        <a:p>
          <a:r>
            <a:rPr lang="en-US" dirty="0" smtClean="0"/>
            <a:t> </a:t>
          </a:r>
          <a:endParaRPr lang="en-US" dirty="0"/>
        </a:p>
      </dgm:t>
    </dgm:pt>
    <dgm:pt modelId="{843A8C55-5AE5-4496-8F81-60BEF8ED1289}" type="parTrans" cxnId="{CF38F833-E327-4B93-A401-D1A5DB92B968}">
      <dgm:prSet/>
      <dgm:spPr/>
      <dgm:t>
        <a:bodyPr/>
        <a:lstStyle/>
        <a:p>
          <a:endParaRPr lang="en-US"/>
        </a:p>
      </dgm:t>
    </dgm:pt>
    <dgm:pt modelId="{834C1D96-32DA-430A-A297-C26D3DAB25AC}" type="sibTrans" cxnId="{CF38F833-E327-4B93-A401-D1A5DB92B968}">
      <dgm:prSet/>
      <dgm:spPr/>
      <dgm:t>
        <a:bodyPr/>
        <a:lstStyle/>
        <a:p>
          <a:endParaRPr lang="en-US"/>
        </a:p>
      </dgm:t>
    </dgm:pt>
    <dgm:pt modelId="{95C65D8C-CEF7-4071-BD87-14F24DF0E3AD}">
      <dgm:prSet phldrT="[Text]"/>
      <dgm:spPr/>
      <dgm:t>
        <a:bodyPr/>
        <a:lstStyle/>
        <a:p>
          <a:r>
            <a:rPr lang="en-US" dirty="0" smtClean="0"/>
            <a:t>Net Present Value</a:t>
          </a:r>
          <a:endParaRPr lang="en-US" dirty="0"/>
        </a:p>
      </dgm:t>
    </dgm:pt>
    <dgm:pt modelId="{B5AF480E-FAD2-483F-A193-9411DDC149FD}" type="parTrans" cxnId="{3308A650-5DE0-4B3E-BDA4-DB1C0BD2DB3A}">
      <dgm:prSet/>
      <dgm:spPr/>
      <dgm:t>
        <a:bodyPr/>
        <a:lstStyle/>
        <a:p>
          <a:endParaRPr lang="en-US"/>
        </a:p>
      </dgm:t>
    </dgm:pt>
    <dgm:pt modelId="{ED001EEB-8B33-4096-BA30-CE6F20A3E661}" type="sibTrans" cxnId="{3308A650-5DE0-4B3E-BDA4-DB1C0BD2DB3A}">
      <dgm:prSet/>
      <dgm:spPr/>
      <dgm:t>
        <a:bodyPr/>
        <a:lstStyle/>
        <a:p>
          <a:endParaRPr lang="en-US"/>
        </a:p>
      </dgm:t>
    </dgm:pt>
    <dgm:pt modelId="{F9892791-3EF7-46B9-B14C-ED7EACE5410E}">
      <dgm:prSet phldrT="[Text]"/>
      <dgm:spPr/>
      <dgm:t>
        <a:bodyPr/>
        <a:lstStyle/>
        <a:p>
          <a:r>
            <a:rPr lang="en-US" dirty="0" smtClean="0"/>
            <a:t> </a:t>
          </a:r>
          <a:endParaRPr lang="en-US" dirty="0"/>
        </a:p>
      </dgm:t>
    </dgm:pt>
    <dgm:pt modelId="{16E76A23-C800-4B9F-BB71-9828002EE1B0}" type="parTrans" cxnId="{41CD6DC8-F14E-4E6B-ABB2-80CCCD1251BD}">
      <dgm:prSet/>
      <dgm:spPr/>
      <dgm:t>
        <a:bodyPr/>
        <a:lstStyle/>
        <a:p>
          <a:endParaRPr lang="en-US"/>
        </a:p>
      </dgm:t>
    </dgm:pt>
    <dgm:pt modelId="{04893FD3-7031-4EC4-952E-1FBB85615F23}" type="sibTrans" cxnId="{41CD6DC8-F14E-4E6B-ABB2-80CCCD1251BD}">
      <dgm:prSet/>
      <dgm:spPr/>
      <dgm:t>
        <a:bodyPr/>
        <a:lstStyle/>
        <a:p>
          <a:endParaRPr lang="en-US"/>
        </a:p>
      </dgm:t>
    </dgm:pt>
    <dgm:pt modelId="{2FC1D983-873A-47F2-A658-A72B6D93610C}">
      <dgm:prSet phldrT="[Text]"/>
      <dgm:spPr/>
      <dgm:t>
        <a:bodyPr/>
        <a:lstStyle/>
        <a:p>
          <a:r>
            <a:rPr lang="en-US" dirty="0" smtClean="0"/>
            <a:t>Internal Rate of Return</a:t>
          </a:r>
          <a:endParaRPr lang="en-US" dirty="0"/>
        </a:p>
      </dgm:t>
    </dgm:pt>
    <dgm:pt modelId="{C32FF52B-5A5D-4847-820B-CD0FAAB424B4}" type="sibTrans" cxnId="{E5459031-659D-4B51-8BB7-009CC66F9909}">
      <dgm:prSet/>
      <dgm:spPr/>
      <dgm:t>
        <a:bodyPr/>
        <a:lstStyle/>
        <a:p>
          <a:endParaRPr lang="en-US"/>
        </a:p>
      </dgm:t>
    </dgm:pt>
    <dgm:pt modelId="{3DD808C0-CB7D-4D5A-84FE-CA4984B7A776}" type="parTrans" cxnId="{E5459031-659D-4B51-8BB7-009CC66F9909}">
      <dgm:prSet/>
      <dgm:spPr/>
      <dgm:t>
        <a:bodyPr/>
        <a:lstStyle/>
        <a:p>
          <a:endParaRPr lang="en-US"/>
        </a:p>
      </dgm:t>
    </dgm:pt>
    <dgm:pt modelId="{F018495E-73D3-4600-A96B-2F6895A0EE56}" type="pres">
      <dgm:prSet presAssocID="{C885BEAB-C287-42A8-B9B4-E6A0C6673252}" presName="linearFlow" presStyleCnt="0">
        <dgm:presLayoutVars>
          <dgm:dir/>
          <dgm:animLvl val="lvl"/>
          <dgm:resizeHandles val="exact"/>
        </dgm:presLayoutVars>
      </dgm:prSet>
      <dgm:spPr/>
      <dgm:t>
        <a:bodyPr/>
        <a:lstStyle/>
        <a:p>
          <a:endParaRPr lang="en-US"/>
        </a:p>
      </dgm:t>
    </dgm:pt>
    <dgm:pt modelId="{470E0B6D-6EF9-49C9-9D70-45124BB78E5F}" type="pres">
      <dgm:prSet presAssocID="{8DF24038-F9CA-4205-A781-C349E5D7A9AC}" presName="composite" presStyleCnt="0"/>
      <dgm:spPr/>
    </dgm:pt>
    <dgm:pt modelId="{DB86A90F-8C7D-4C48-BA28-13A3BC5C91C0}" type="pres">
      <dgm:prSet presAssocID="{8DF24038-F9CA-4205-A781-C349E5D7A9AC}" presName="parentText" presStyleLbl="alignNode1" presStyleIdx="0" presStyleCnt="3">
        <dgm:presLayoutVars>
          <dgm:chMax val="1"/>
          <dgm:bulletEnabled val="1"/>
        </dgm:presLayoutVars>
      </dgm:prSet>
      <dgm:spPr/>
      <dgm:t>
        <a:bodyPr/>
        <a:lstStyle/>
        <a:p>
          <a:endParaRPr lang="en-US"/>
        </a:p>
      </dgm:t>
    </dgm:pt>
    <dgm:pt modelId="{63266C12-DEA8-42A7-A892-D9EA3012C9AA}" type="pres">
      <dgm:prSet presAssocID="{8DF24038-F9CA-4205-A781-C349E5D7A9AC}" presName="descendantText" presStyleLbl="alignAcc1" presStyleIdx="0" presStyleCnt="3">
        <dgm:presLayoutVars>
          <dgm:bulletEnabled val="1"/>
        </dgm:presLayoutVars>
      </dgm:prSet>
      <dgm:spPr/>
      <dgm:t>
        <a:bodyPr/>
        <a:lstStyle/>
        <a:p>
          <a:endParaRPr lang="en-US"/>
        </a:p>
      </dgm:t>
    </dgm:pt>
    <dgm:pt modelId="{ADE95974-8FDB-4309-8755-A31987923A8F}" type="pres">
      <dgm:prSet presAssocID="{841DE54E-20EB-41A1-820F-A81D023744DB}" presName="sp" presStyleCnt="0"/>
      <dgm:spPr/>
    </dgm:pt>
    <dgm:pt modelId="{515E8FEE-6AC9-4E4E-B3A8-14ED246E5D83}" type="pres">
      <dgm:prSet presAssocID="{3CD193B1-21D0-4180-99C1-1BBD305B9F5B}" presName="composite" presStyleCnt="0"/>
      <dgm:spPr/>
    </dgm:pt>
    <dgm:pt modelId="{977E8A9F-312B-4680-B1AC-EB361FE76F71}" type="pres">
      <dgm:prSet presAssocID="{3CD193B1-21D0-4180-99C1-1BBD305B9F5B}" presName="parentText" presStyleLbl="alignNode1" presStyleIdx="1" presStyleCnt="3">
        <dgm:presLayoutVars>
          <dgm:chMax val="1"/>
          <dgm:bulletEnabled val="1"/>
        </dgm:presLayoutVars>
      </dgm:prSet>
      <dgm:spPr/>
      <dgm:t>
        <a:bodyPr/>
        <a:lstStyle/>
        <a:p>
          <a:endParaRPr lang="en-US"/>
        </a:p>
      </dgm:t>
    </dgm:pt>
    <dgm:pt modelId="{982F772B-B9B8-416C-8949-E8FB2D73BF7E}" type="pres">
      <dgm:prSet presAssocID="{3CD193B1-21D0-4180-99C1-1BBD305B9F5B}" presName="descendantText" presStyleLbl="alignAcc1" presStyleIdx="1" presStyleCnt="3">
        <dgm:presLayoutVars>
          <dgm:bulletEnabled val="1"/>
        </dgm:presLayoutVars>
      </dgm:prSet>
      <dgm:spPr/>
      <dgm:t>
        <a:bodyPr/>
        <a:lstStyle/>
        <a:p>
          <a:endParaRPr lang="en-US"/>
        </a:p>
      </dgm:t>
    </dgm:pt>
    <dgm:pt modelId="{38296AD6-9DB0-40C0-8E59-9273E461566A}" type="pres">
      <dgm:prSet presAssocID="{834C1D96-32DA-430A-A297-C26D3DAB25AC}" presName="sp" presStyleCnt="0"/>
      <dgm:spPr/>
    </dgm:pt>
    <dgm:pt modelId="{485A9BB8-7C70-4A96-87A2-93B0F267F62D}" type="pres">
      <dgm:prSet presAssocID="{F9892791-3EF7-46B9-B14C-ED7EACE5410E}" presName="composite" presStyleCnt="0"/>
      <dgm:spPr/>
    </dgm:pt>
    <dgm:pt modelId="{FBCC2E44-9F32-418F-9810-2FB23BCE5F45}" type="pres">
      <dgm:prSet presAssocID="{F9892791-3EF7-46B9-B14C-ED7EACE5410E}" presName="parentText" presStyleLbl="alignNode1" presStyleIdx="2" presStyleCnt="3">
        <dgm:presLayoutVars>
          <dgm:chMax val="1"/>
          <dgm:bulletEnabled val="1"/>
        </dgm:presLayoutVars>
      </dgm:prSet>
      <dgm:spPr/>
      <dgm:t>
        <a:bodyPr/>
        <a:lstStyle/>
        <a:p>
          <a:endParaRPr lang="en-US"/>
        </a:p>
      </dgm:t>
    </dgm:pt>
    <dgm:pt modelId="{CDA73595-BFE0-46AF-84B8-49AB6A5E4FD1}" type="pres">
      <dgm:prSet presAssocID="{F9892791-3EF7-46B9-B14C-ED7EACE5410E}" presName="descendantText" presStyleLbl="alignAcc1" presStyleIdx="2" presStyleCnt="3">
        <dgm:presLayoutVars>
          <dgm:bulletEnabled val="1"/>
        </dgm:presLayoutVars>
      </dgm:prSet>
      <dgm:spPr/>
      <dgm:t>
        <a:bodyPr/>
        <a:lstStyle/>
        <a:p>
          <a:endParaRPr lang="en-US"/>
        </a:p>
      </dgm:t>
    </dgm:pt>
  </dgm:ptLst>
  <dgm:cxnLst>
    <dgm:cxn modelId="{0B57A573-6828-4778-8CFD-E43C571D3325}" type="presOf" srcId="{F9892791-3EF7-46B9-B14C-ED7EACE5410E}" destId="{FBCC2E44-9F32-418F-9810-2FB23BCE5F45}" srcOrd="0" destOrd="0" presId="urn:microsoft.com/office/officeart/2005/8/layout/chevron2"/>
    <dgm:cxn modelId="{1860CB03-7DC2-41B2-935D-26F2B689CB65}" type="presOf" srcId="{3CD193B1-21D0-4180-99C1-1BBD305B9F5B}" destId="{977E8A9F-312B-4680-B1AC-EB361FE76F71}" srcOrd="0" destOrd="0" presId="urn:microsoft.com/office/officeart/2005/8/layout/chevron2"/>
    <dgm:cxn modelId="{26B3F554-1909-4B5B-8BFB-8D71DA3BFD25}" type="presOf" srcId="{C885BEAB-C287-42A8-B9B4-E6A0C6673252}" destId="{F018495E-73D3-4600-A96B-2F6895A0EE56}" srcOrd="0" destOrd="0" presId="urn:microsoft.com/office/officeart/2005/8/layout/chevron2"/>
    <dgm:cxn modelId="{4FA6CC80-B000-4977-9D78-BC53FCC0FB77}" type="presOf" srcId="{2FC1D983-873A-47F2-A658-A72B6D93610C}" destId="{CDA73595-BFE0-46AF-84B8-49AB6A5E4FD1}" srcOrd="0" destOrd="0" presId="urn:microsoft.com/office/officeart/2005/8/layout/chevron2"/>
    <dgm:cxn modelId="{E5459031-659D-4B51-8BB7-009CC66F9909}" srcId="{F9892791-3EF7-46B9-B14C-ED7EACE5410E}" destId="{2FC1D983-873A-47F2-A658-A72B6D93610C}" srcOrd="0" destOrd="0" parTransId="{3DD808C0-CB7D-4D5A-84FE-CA4984B7A776}" sibTransId="{C32FF52B-5A5D-4847-820B-CD0FAAB424B4}"/>
    <dgm:cxn modelId="{6BE6600A-F79A-4CB0-9814-AE42B9FB5D9A}" type="presOf" srcId="{8DF24038-F9CA-4205-A781-C349E5D7A9AC}" destId="{DB86A90F-8C7D-4C48-BA28-13A3BC5C91C0}" srcOrd="0" destOrd="0" presId="urn:microsoft.com/office/officeart/2005/8/layout/chevron2"/>
    <dgm:cxn modelId="{CF38F833-E327-4B93-A401-D1A5DB92B968}" srcId="{C885BEAB-C287-42A8-B9B4-E6A0C6673252}" destId="{3CD193B1-21D0-4180-99C1-1BBD305B9F5B}" srcOrd="1" destOrd="0" parTransId="{843A8C55-5AE5-4496-8F81-60BEF8ED1289}" sibTransId="{834C1D96-32DA-430A-A297-C26D3DAB25AC}"/>
    <dgm:cxn modelId="{3308A650-5DE0-4B3E-BDA4-DB1C0BD2DB3A}" srcId="{3CD193B1-21D0-4180-99C1-1BBD305B9F5B}" destId="{95C65D8C-CEF7-4071-BD87-14F24DF0E3AD}" srcOrd="0" destOrd="0" parTransId="{B5AF480E-FAD2-483F-A193-9411DDC149FD}" sibTransId="{ED001EEB-8B33-4096-BA30-CE6F20A3E661}"/>
    <dgm:cxn modelId="{41CD6DC8-F14E-4E6B-ABB2-80CCCD1251BD}" srcId="{C885BEAB-C287-42A8-B9B4-E6A0C6673252}" destId="{F9892791-3EF7-46B9-B14C-ED7EACE5410E}" srcOrd="2" destOrd="0" parTransId="{16E76A23-C800-4B9F-BB71-9828002EE1B0}" sibTransId="{04893FD3-7031-4EC4-952E-1FBB85615F23}"/>
    <dgm:cxn modelId="{A03FFC33-8A6E-4FAD-B6EE-ED90193CDFE1}" srcId="{8DF24038-F9CA-4205-A781-C349E5D7A9AC}" destId="{435158B4-780C-4AB6-B9CE-7FD5DD906783}" srcOrd="0" destOrd="0" parTransId="{16B405C1-81F6-4BCD-BE9E-8A8E1F982D0C}" sibTransId="{A4D24FBF-0521-4E36-BC41-A257A34E46C7}"/>
    <dgm:cxn modelId="{C841E410-4CC0-47E8-AEF0-F183FDB8A94D}" type="presOf" srcId="{95C65D8C-CEF7-4071-BD87-14F24DF0E3AD}" destId="{982F772B-B9B8-416C-8949-E8FB2D73BF7E}" srcOrd="0" destOrd="0" presId="urn:microsoft.com/office/officeart/2005/8/layout/chevron2"/>
    <dgm:cxn modelId="{34A122D5-F7F0-47BF-8878-92ACB28503E5}" type="presOf" srcId="{435158B4-780C-4AB6-B9CE-7FD5DD906783}" destId="{63266C12-DEA8-42A7-A892-D9EA3012C9AA}" srcOrd="0" destOrd="0" presId="urn:microsoft.com/office/officeart/2005/8/layout/chevron2"/>
    <dgm:cxn modelId="{0387EACC-A920-4027-AB51-AF62858EECFD}" srcId="{C885BEAB-C287-42A8-B9B4-E6A0C6673252}" destId="{8DF24038-F9CA-4205-A781-C349E5D7A9AC}" srcOrd="0" destOrd="0" parTransId="{37281C83-578B-494C-936B-2AFDDBA65D6C}" sibTransId="{841DE54E-20EB-41A1-820F-A81D023744DB}"/>
    <dgm:cxn modelId="{96B99A60-1A13-478C-9394-0A1F6C1B71C1}" type="presParOf" srcId="{F018495E-73D3-4600-A96B-2F6895A0EE56}" destId="{470E0B6D-6EF9-49C9-9D70-45124BB78E5F}" srcOrd="0" destOrd="0" presId="urn:microsoft.com/office/officeart/2005/8/layout/chevron2"/>
    <dgm:cxn modelId="{BC31EBBC-8987-4A72-BCA5-CF528ED557BE}" type="presParOf" srcId="{470E0B6D-6EF9-49C9-9D70-45124BB78E5F}" destId="{DB86A90F-8C7D-4C48-BA28-13A3BC5C91C0}" srcOrd="0" destOrd="0" presId="urn:microsoft.com/office/officeart/2005/8/layout/chevron2"/>
    <dgm:cxn modelId="{A16A9FBC-1BD4-48CB-9E83-97520D394172}" type="presParOf" srcId="{470E0B6D-6EF9-49C9-9D70-45124BB78E5F}" destId="{63266C12-DEA8-42A7-A892-D9EA3012C9AA}" srcOrd="1" destOrd="0" presId="urn:microsoft.com/office/officeart/2005/8/layout/chevron2"/>
    <dgm:cxn modelId="{BA0D369D-F7FE-4B68-BC25-D52B704454B2}" type="presParOf" srcId="{F018495E-73D3-4600-A96B-2F6895A0EE56}" destId="{ADE95974-8FDB-4309-8755-A31987923A8F}" srcOrd="1" destOrd="0" presId="urn:microsoft.com/office/officeart/2005/8/layout/chevron2"/>
    <dgm:cxn modelId="{BBA06D2F-9279-46E1-9F2F-A5A747BF3B52}" type="presParOf" srcId="{F018495E-73D3-4600-A96B-2F6895A0EE56}" destId="{515E8FEE-6AC9-4E4E-B3A8-14ED246E5D83}" srcOrd="2" destOrd="0" presId="urn:microsoft.com/office/officeart/2005/8/layout/chevron2"/>
    <dgm:cxn modelId="{21EABB3B-A013-4526-8A35-DF8FFC25E620}" type="presParOf" srcId="{515E8FEE-6AC9-4E4E-B3A8-14ED246E5D83}" destId="{977E8A9F-312B-4680-B1AC-EB361FE76F71}" srcOrd="0" destOrd="0" presId="urn:microsoft.com/office/officeart/2005/8/layout/chevron2"/>
    <dgm:cxn modelId="{1B13751D-5205-4C40-A9CB-1306D1817B1E}" type="presParOf" srcId="{515E8FEE-6AC9-4E4E-B3A8-14ED246E5D83}" destId="{982F772B-B9B8-416C-8949-E8FB2D73BF7E}" srcOrd="1" destOrd="0" presId="urn:microsoft.com/office/officeart/2005/8/layout/chevron2"/>
    <dgm:cxn modelId="{E69D96BB-0904-44A7-B1C7-B94DB6630504}" type="presParOf" srcId="{F018495E-73D3-4600-A96B-2F6895A0EE56}" destId="{38296AD6-9DB0-40C0-8E59-9273E461566A}" srcOrd="3" destOrd="0" presId="urn:microsoft.com/office/officeart/2005/8/layout/chevron2"/>
    <dgm:cxn modelId="{381DD9BA-9F8E-4196-B6BF-EDF330BDDA35}" type="presParOf" srcId="{F018495E-73D3-4600-A96B-2F6895A0EE56}" destId="{485A9BB8-7C70-4A96-87A2-93B0F267F62D}" srcOrd="4" destOrd="0" presId="urn:microsoft.com/office/officeart/2005/8/layout/chevron2"/>
    <dgm:cxn modelId="{D0AB69C8-2192-46ED-B241-4CECE5C6ECD2}" type="presParOf" srcId="{485A9BB8-7C70-4A96-87A2-93B0F267F62D}" destId="{FBCC2E44-9F32-418F-9810-2FB23BCE5F45}" srcOrd="0" destOrd="0" presId="urn:microsoft.com/office/officeart/2005/8/layout/chevron2"/>
    <dgm:cxn modelId="{5EFBB50E-9D1D-49C7-AA4C-D49AF37B21B5}" type="presParOf" srcId="{485A9BB8-7C70-4A96-87A2-93B0F267F62D}" destId="{CDA73595-BFE0-46AF-84B8-49AB6A5E4F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F40C0-ACA4-4735-B5FF-67EEC0CE71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F44A5E-12CC-4665-B458-181D387216DE}">
      <dgm:prSet phldrT="[Text]"/>
      <dgm:spPr/>
      <dgm:t>
        <a:bodyPr/>
        <a:lstStyle/>
        <a:p>
          <a:r>
            <a:rPr lang="en-US" dirty="0" smtClean="0"/>
            <a:t>Two Simplifying Assumptions</a:t>
          </a:r>
          <a:endParaRPr lang="en-US" dirty="0"/>
        </a:p>
      </dgm:t>
    </dgm:pt>
    <dgm:pt modelId="{B0C846F8-FB95-42D7-95B6-64D41B0B7E84}" type="parTrans" cxnId="{6ABCDD29-1C2D-4A84-B4E4-62B8CA787BFA}">
      <dgm:prSet/>
      <dgm:spPr/>
      <dgm:t>
        <a:bodyPr/>
        <a:lstStyle/>
        <a:p>
          <a:endParaRPr lang="en-US"/>
        </a:p>
      </dgm:t>
    </dgm:pt>
    <dgm:pt modelId="{1915BBBD-4739-4351-AE49-D8E78C961982}" type="sibTrans" cxnId="{6ABCDD29-1C2D-4A84-B4E4-62B8CA787BFA}">
      <dgm:prSet/>
      <dgm:spPr/>
      <dgm:t>
        <a:bodyPr/>
        <a:lstStyle/>
        <a:p>
          <a:endParaRPr lang="en-US"/>
        </a:p>
      </dgm:t>
    </dgm:pt>
    <dgm:pt modelId="{C9F4D118-7B64-4E5F-9C7C-3CB8EFA67A9E}">
      <dgm:prSet phldrT="[Text]"/>
      <dgm:spPr/>
      <dgm:t>
        <a:bodyPr/>
        <a:lstStyle/>
        <a:p>
          <a:r>
            <a:rPr lang="en-US" dirty="0" smtClean="0"/>
            <a:t>All cash flows other than the initial investment occur at the </a:t>
          </a:r>
          <a:r>
            <a:rPr lang="en-US" b="1" dirty="0" smtClean="0">
              <a:solidFill>
                <a:srgbClr val="C00000"/>
              </a:solidFill>
            </a:rPr>
            <a:t>end of periods</a:t>
          </a:r>
          <a:r>
            <a:rPr lang="en-US" dirty="0" smtClean="0"/>
            <a:t>.</a:t>
          </a:r>
          <a:endParaRPr lang="en-US" dirty="0"/>
        </a:p>
      </dgm:t>
    </dgm:pt>
    <dgm:pt modelId="{655BA0BC-7779-43DD-B6F1-1329D976942B}" type="parTrans" cxnId="{D9B45308-C86F-4191-90CD-8DCE4CDA612D}">
      <dgm:prSet/>
      <dgm:spPr/>
      <dgm:t>
        <a:bodyPr/>
        <a:lstStyle/>
        <a:p>
          <a:endParaRPr lang="en-US"/>
        </a:p>
      </dgm:t>
    </dgm:pt>
    <dgm:pt modelId="{09604BC8-C300-4D9E-AF14-4EF989276729}" type="sibTrans" cxnId="{D9B45308-C86F-4191-90CD-8DCE4CDA612D}">
      <dgm:prSet/>
      <dgm:spPr/>
      <dgm:t>
        <a:bodyPr/>
        <a:lstStyle/>
        <a:p>
          <a:endParaRPr lang="en-US"/>
        </a:p>
      </dgm:t>
    </dgm:pt>
    <dgm:pt modelId="{333771CF-7052-40F9-9784-CCF9447CD0AC}">
      <dgm:prSet phldrT="[Text]"/>
      <dgm:spPr/>
      <dgm:t>
        <a:bodyPr/>
        <a:lstStyle/>
        <a:p>
          <a:r>
            <a:rPr lang="en-US" dirty="0" smtClean="0"/>
            <a:t>All cash flows generated by an investment project are immediately reinvested at a rate of return equal to the discount rate. </a:t>
          </a:r>
          <a:endParaRPr lang="en-US" dirty="0"/>
        </a:p>
      </dgm:t>
    </dgm:pt>
    <dgm:pt modelId="{C5C73C86-B778-4FF9-BE56-E1D27066E0E9}" type="parTrans" cxnId="{C67F121C-4196-48F0-A3A7-EA09FD2D8A00}">
      <dgm:prSet/>
      <dgm:spPr/>
      <dgm:t>
        <a:bodyPr/>
        <a:lstStyle/>
        <a:p>
          <a:endParaRPr lang="en-US"/>
        </a:p>
      </dgm:t>
    </dgm:pt>
    <dgm:pt modelId="{D71276AA-7DDC-4DBC-8DD2-4D8446A93296}" type="sibTrans" cxnId="{C67F121C-4196-48F0-A3A7-EA09FD2D8A00}">
      <dgm:prSet/>
      <dgm:spPr/>
      <dgm:t>
        <a:bodyPr/>
        <a:lstStyle/>
        <a:p>
          <a:endParaRPr lang="en-US"/>
        </a:p>
      </dgm:t>
    </dgm:pt>
    <dgm:pt modelId="{40956510-04CD-4826-8DD7-4FC9412B41BF}" type="pres">
      <dgm:prSet presAssocID="{14AF40C0-ACA4-4735-B5FF-67EEC0CE7181}" presName="linear" presStyleCnt="0">
        <dgm:presLayoutVars>
          <dgm:animLvl val="lvl"/>
          <dgm:resizeHandles val="exact"/>
        </dgm:presLayoutVars>
      </dgm:prSet>
      <dgm:spPr/>
      <dgm:t>
        <a:bodyPr/>
        <a:lstStyle/>
        <a:p>
          <a:endParaRPr lang="en-US"/>
        </a:p>
      </dgm:t>
    </dgm:pt>
    <dgm:pt modelId="{A432C772-7B1A-4A1B-94F3-C8B6D94D767F}" type="pres">
      <dgm:prSet presAssocID="{02F44A5E-12CC-4665-B458-181D387216DE}" presName="parentText" presStyleLbl="node1" presStyleIdx="0" presStyleCnt="1">
        <dgm:presLayoutVars>
          <dgm:chMax val="0"/>
          <dgm:bulletEnabled val="1"/>
        </dgm:presLayoutVars>
      </dgm:prSet>
      <dgm:spPr/>
      <dgm:t>
        <a:bodyPr/>
        <a:lstStyle/>
        <a:p>
          <a:endParaRPr lang="en-US"/>
        </a:p>
      </dgm:t>
    </dgm:pt>
    <dgm:pt modelId="{E211A006-B9B9-4E48-A79A-FE40CDAF6141}" type="pres">
      <dgm:prSet presAssocID="{02F44A5E-12CC-4665-B458-181D387216DE}" presName="childText" presStyleLbl="revTx" presStyleIdx="0" presStyleCnt="1">
        <dgm:presLayoutVars>
          <dgm:bulletEnabled val="1"/>
        </dgm:presLayoutVars>
      </dgm:prSet>
      <dgm:spPr/>
      <dgm:t>
        <a:bodyPr/>
        <a:lstStyle/>
        <a:p>
          <a:endParaRPr lang="en-US"/>
        </a:p>
      </dgm:t>
    </dgm:pt>
  </dgm:ptLst>
  <dgm:cxnLst>
    <dgm:cxn modelId="{D9B45308-C86F-4191-90CD-8DCE4CDA612D}" srcId="{02F44A5E-12CC-4665-B458-181D387216DE}" destId="{C9F4D118-7B64-4E5F-9C7C-3CB8EFA67A9E}" srcOrd="0" destOrd="0" parTransId="{655BA0BC-7779-43DD-B6F1-1329D976942B}" sibTransId="{09604BC8-C300-4D9E-AF14-4EF989276729}"/>
    <dgm:cxn modelId="{6ABCDD29-1C2D-4A84-B4E4-62B8CA787BFA}" srcId="{14AF40C0-ACA4-4735-B5FF-67EEC0CE7181}" destId="{02F44A5E-12CC-4665-B458-181D387216DE}" srcOrd="0" destOrd="0" parTransId="{B0C846F8-FB95-42D7-95B6-64D41B0B7E84}" sibTransId="{1915BBBD-4739-4351-AE49-D8E78C961982}"/>
    <dgm:cxn modelId="{3B24EFB4-98C6-4E23-81F1-FE17076E3EA4}" type="presOf" srcId="{14AF40C0-ACA4-4735-B5FF-67EEC0CE7181}" destId="{40956510-04CD-4826-8DD7-4FC9412B41BF}" srcOrd="0" destOrd="0" presId="urn:microsoft.com/office/officeart/2005/8/layout/vList2"/>
    <dgm:cxn modelId="{ACDDDDB1-343E-41B5-A943-3D8257388157}" type="presOf" srcId="{C9F4D118-7B64-4E5F-9C7C-3CB8EFA67A9E}" destId="{E211A006-B9B9-4E48-A79A-FE40CDAF6141}" srcOrd="0" destOrd="0" presId="urn:microsoft.com/office/officeart/2005/8/layout/vList2"/>
    <dgm:cxn modelId="{339D103B-894F-495A-81B7-64CADC7DF4AD}" type="presOf" srcId="{333771CF-7052-40F9-9784-CCF9447CD0AC}" destId="{E211A006-B9B9-4E48-A79A-FE40CDAF6141}" srcOrd="0" destOrd="1" presId="urn:microsoft.com/office/officeart/2005/8/layout/vList2"/>
    <dgm:cxn modelId="{C67F121C-4196-48F0-A3A7-EA09FD2D8A00}" srcId="{02F44A5E-12CC-4665-B458-181D387216DE}" destId="{333771CF-7052-40F9-9784-CCF9447CD0AC}" srcOrd="1" destOrd="0" parTransId="{C5C73C86-B778-4FF9-BE56-E1D27066E0E9}" sibTransId="{D71276AA-7DDC-4DBC-8DD2-4D8446A93296}"/>
    <dgm:cxn modelId="{4BEECF29-2A04-4837-B029-B26BA8F652ED}" type="presOf" srcId="{02F44A5E-12CC-4665-B458-181D387216DE}" destId="{A432C772-7B1A-4A1B-94F3-C8B6D94D767F}" srcOrd="0" destOrd="0" presId="urn:microsoft.com/office/officeart/2005/8/layout/vList2"/>
    <dgm:cxn modelId="{91BF8463-BB15-4BF9-B30A-F9265B20B18C}" type="presParOf" srcId="{40956510-04CD-4826-8DD7-4FC9412B41BF}" destId="{A432C772-7B1A-4A1B-94F3-C8B6D94D767F}" srcOrd="0" destOrd="0" presId="urn:microsoft.com/office/officeart/2005/8/layout/vList2"/>
    <dgm:cxn modelId="{9F2EB6CB-8C04-4778-996F-51E1C975F670}" type="presParOf" srcId="{40956510-04CD-4826-8DD7-4FC9412B41BF}" destId="{E211A006-B9B9-4E48-A79A-FE40CDAF614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6A90F-8C7D-4C48-BA28-13A3BC5C91C0}">
      <dsp:nvSpPr>
        <dsp:cNvPr id="0" name=""/>
        <dsp:cNvSpPr/>
      </dsp:nvSpPr>
      <dsp:spPr>
        <a:xfrm rot="5400000">
          <a:off x="-205066" y="206080"/>
          <a:ext cx="1367110" cy="9569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rot="-5400000">
        <a:off x="1" y="479503"/>
        <a:ext cx="956977" cy="410133"/>
      </dsp:txXfrm>
    </dsp:sp>
    <dsp:sp modelId="{63266C12-DEA8-42A7-A892-D9EA3012C9AA}">
      <dsp:nvSpPr>
        <dsp:cNvPr id="0" name=""/>
        <dsp:cNvSpPr/>
      </dsp:nvSpPr>
      <dsp:spPr>
        <a:xfrm rot="5400000">
          <a:off x="3082177" y="-2124186"/>
          <a:ext cx="888621" cy="51390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Payback Method</a:t>
          </a:r>
          <a:endParaRPr lang="en-US" sz="3500" kern="1200" dirty="0"/>
        </a:p>
      </dsp:txBody>
      <dsp:txXfrm rot="-5400000">
        <a:off x="956977" y="44393"/>
        <a:ext cx="5095643" cy="801863"/>
      </dsp:txXfrm>
    </dsp:sp>
    <dsp:sp modelId="{977E8A9F-312B-4680-B1AC-EB361FE76F71}">
      <dsp:nvSpPr>
        <dsp:cNvPr id="0" name=""/>
        <dsp:cNvSpPr/>
      </dsp:nvSpPr>
      <dsp:spPr>
        <a:xfrm rot="5400000">
          <a:off x="-205066" y="1375711"/>
          <a:ext cx="1367110" cy="9569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rot="-5400000">
        <a:off x="1" y="1649134"/>
        <a:ext cx="956977" cy="410133"/>
      </dsp:txXfrm>
    </dsp:sp>
    <dsp:sp modelId="{982F772B-B9B8-416C-8949-E8FB2D73BF7E}">
      <dsp:nvSpPr>
        <dsp:cNvPr id="0" name=""/>
        <dsp:cNvSpPr/>
      </dsp:nvSpPr>
      <dsp:spPr>
        <a:xfrm rot="5400000">
          <a:off x="3082177" y="-954555"/>
          <a:ext cx="888621" cy="51390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Net Present Value</a:t>
          </a:r>
          <a:endParaRPr lang="en-US" sz="3500" kern="1200" dirty="0"/>
        </a:p>
      </dsp:txBody>
      <dsp:txXfrm rot="-5400000">
        <a:off x="956977" y="1214024"/>
        <a:ext cx="5095643" cy="801863"/>
      </dsp:txXfrm>
    </dsp:sp>
    <dsp:sp modelId="{FBCC2E44-9F32-418F-9810-2FB23BCE5F45}">
      <dsp:nvSpPr>
        <dsp:cNvPr id="0" name=""/>
        <dsp:cNvSpPr/>
      </dsp:nvSpPr>
      <dsp:spPr>
        <a:xfrm rot="5400000">
          <a:off x="-205066" y="2545342"/>
          <a:ext cx="1367110" cy="956977"/>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dsp:txBody>
      <dsp:txXfrm rot="-5400000">
        <a:off x="1" y="2818765"/>
        <a:ext cx="956977" cy="410133"/>
      </dsp:txXfrm>
    </dsp:sp>
    <dsp:sp modelId="{CDA73595-BFE0-46AF-84B8-49AB6A5E4FD1}">
      <dsp:nvSpPr>
        <dsp:cNvPr id="0" name=""/>
        <dsp:cNvSpPr/>
      </dsp:nvSpPr>
      <dsp:spPr>
        <a:xfrm rot="5400000">
          <a:off x="3082177" y="215074"/>
          <a:ext cx="888621" cy="513902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Internal Rate of Return</a:t>
          </a:r>
          <a:endParaRPr lang="en-US" sz="3500" kern="1200" dirty="0"/>
        </a:p>
      </dsp:txBody>
      <dsp:txXfrm rot="-5400000">
        <a:off x="956977" y="2383654"/>
        <a:ext cx="5095643" cy="801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C772-7B1A-4A1B-94F3-C8B6D94D767F}">
      <dsp:nvSpPr>
        <dsp:cNvPr id="0" name=""/>
        <dsp:cNvSpPr/>
      </dsp:nvSpPr>
      <dsp:spPr>
        <a:xfrm>
          <a:off x="0" y="269509"/>
          <a:ext cx="7620000" cy="1006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Two Simplifying Assumptions</a:t>
          </a:r>
          <a:endParaRPr lang="en-US" sz="4300" kern="1200" dirty="0"/>
        </a:p>
      </dsp:txBody>
      <dsp:txXfrm>
        <a:off x="49119" y="318628"/>
        <a:ext cx="7521762" cy="907962"/>
      </dsp:txXfrm>
    </dsp:sp>
    <dsp:sp modelId="{E211A006-B9B9-4E48-A79A-FE40CDAF6141}">
      <dsp:nvSpPr>
        <dsp:cNvPr id="0" name=""/>
        <dsp:cNvSpPr/>
      </dsp:nvSpPr>
      <dsp:spPr>
        <a:xfrm>
          <a:off x="0" y="1275709"/>
          <a:ext cx="7620000" cy="3382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smtClean="0"/>
            <a:t>All cash flows other than the initial investment occur at the </a:t>
          </a:r>
          <a:r>
            <a:rPr lang="en-US" sz="3400" b="1" kern="1200" dirty="0" smtClean="0">
              <a:solidFill>
                <a:srgbClr val="C00000"/>
              </a:solidFill>
            </a:rPr>
            <a:t>end of periods</a:t>
          </a:r>
          <a:r>
            <a:rPr lang="en-US" sz="3400" kern="1200" dirty="0" smtClean="0"/>
            <a:t>.</a:t>
          </a:r>
          <a:endParaRPr lang="en-US" sz="3400" kern="1200" dirty="0"/>
        </a:p>
        <a:p>
          <a:pPr marL="285750" lvl="1" indent="-285750" algn="l" defTabSz="1511300">
            <a:lnSpc>
              <a:spcPct val="90000"/>
            </a:lnSpc>
            <a:spcBef>
              <a:spcPct val="0"/>
            </a:spcBef>
            <a:spcAft>
              <a:spcPct val="20000"/>
            </a:spcAft>
            <a:buChar char="••"/>
          </a:pPr>
          <a:r>
            <a:rPr lang="en-US" sz="3400" kern="1200" dirty="0" smtClean="0"/>
            <a:t>All cash flows generated by an investment project are immediately reinvested at a rate of return equal to the discount rate. </a:t>
          </a:r>
          <a:endParaRPr lang="en-US" sz="3400" kern="1200" dirty="0"/>
        </a:p>
      </dsp:txBody>
      <dsp:txXfrm>
        <a:off x="0" y="1275709"/>
        <a:ext cx="7620000" cy="33823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TextBox 5"/>
          <p:cNvSpPr txBox="1">
            <a:spLocks noChangeArrowheads="1"/>
          </p:cNvSpPr>
          <p:nvPr/>
        </p:nvSpPr>
        <p:spPr bwMode="auto">
          <a:xfrm>
            <a:off x="3733800" y="0"/>
            <a:ext cx="312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cs typeface="Arial" panose="020B0604020202020204" pitchFamily="34" charset="0"/>
              </a:rPr>
              <a:t>13-</a:t>
            </a:r>
            <a:fld id="{AC51FC48-7DC5-45CD-A1B5-D3BD490F200F}" type="slidenum">
              <a:rPr lang="en-US" altLang="en-US" sz="1000">
                <a:cs typeface="Arial" panose="020B0604020202020204" pitchFamily="34" charset="0"/>
              </a:rPr>
              <a:pPr algn="r" eaLnBrk="1" hangingPunct="1"/>
              <a:t>‹#›</a:t>
            </a:fld>
            <a:endParaRPr lang="en-US" altLang="en-US" sz="1000">
              <a:cs typeface="Arial" panose="020B0604020202020204" pitchFamily="34" charset="0"/>
            </a:endParaRPr>
          </a:p>
        </p:txBody>
      </p:sp>
    </p:spTree>
    <p:extLst>
      <p:ext uri="{BB962C8B-B14F-4D97-AF65-F5344CB8AC3E}">
        <p14:creationId xmlns:p14="http://schemas.microsoft.com/office/powerpoint/2010/main" val="164557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88" name="TextBox 7"/>
          <p:cNvSpPr txBox="1">
            <a:spLocks noChangeArrowheads="1"/>
          </p:cNvSpPr>
          <p:nvPr/>
        </p:nvSpPr>
        <p:spPr bwMode="auto">
          <a:xfrm>
            <a:off x="6019800" y="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100"/>
              <a:t>13-</a:t>
            </a:r>
            <a:fld id="{283B2FFD-ED69-43C9-B44F-99A5C4655F84}" type="slidenum">
              <a:rPr lang="en-US" altLang="en-US" sz="1100"/>
              <a:pPr algn="r" eaLnBrk="1" hangingPunct="1"/>
              <a:t>‹#›</a:t>
            </a:fld>
            <a:endParaRPr lang="en-US" altLang="en-US" sz="1100"/>
          </a:p>
        </p:txBody>
      </p:sp>
    </p:spTree>
    <p:extLst>
      <p:ext uri="{BB962C8B-B14F-4D97-AF65-F5344CB8AC3E}">
        <p14:creationId xmlns:p14="http://schemas.microsoft.com/office/powerpoint/2010/main" val="69980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961858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342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8474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445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22787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74820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649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07604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752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76356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854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4143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09571"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722814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059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22802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161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3296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264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906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523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37753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36037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469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2146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571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96231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673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50693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776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14910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18787"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96246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1981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5041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083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106601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185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43726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288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6559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625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570607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390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17211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493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54267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595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42740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26979"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49456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800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74804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2902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875944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30051"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644492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107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1086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209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418425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312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86391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728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00416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414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13122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517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22060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36195"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12225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721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3715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ChangeArrowheads="1" noTextEdit="1"/>
          </p:cNvSpPr>
          <p:nvPr>
            <p:ph type="sldImg"/>
          </p:nvPr>
        </p:nvSpPr>
        <p:spPr bwMode="auto">
          <a:solidFill>
            <a:srgbClr val="FFFFFF"/>
          </a:solidFill>
          <a:ln>
            <a:solidFill>
              <a:srgbClr val="000000"/>
            </a:solidFill>
            <a:miter lim="800000"/>
            <a:headEnd/>
            <a:tailEnd/>
          </a:ln>
        </p:spPr>
      </p:sp>
      <p:sp>
        <p:nvSpPr>
          <p:cNvPr id="138243" name="Rectangle 1027"/>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523608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810920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029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481807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131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81864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073158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336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53824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830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555601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438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13442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541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009986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643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344989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745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13770095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848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5933202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4950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22452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053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656673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155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8014107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257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54563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360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525974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9933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94936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462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9385608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565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01072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667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9718674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769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969681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872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565675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5974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1247956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077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503001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179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654604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281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17177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384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3315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035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57712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486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65878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277552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691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62421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793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cs typeface="Times New Roman" panose="02020603050405020304" pitchFamily="18" charset="0"/>
            </a:endParaRPr>
          </a:p>
        </p:txBody>
      </p:sp>
    </p:spTree>
    <p:extLst>
      <p:ext uri="{BB962C8B-B14F-4D97-AF65-F5344CB8AC3E}">
        <p14:creationId xmlns:p14="http://schemas.microsoft.com/office/powerpoint/2010/main" val="23787462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695049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6998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373910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3540678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203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23878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305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807357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408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620119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0137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6924335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5107"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endParaRPr lang="en-US" altLang="en-US" smtClean="0"/>
          </a:p>
        </p:txBody>
      </p:sp>
    </p:spTree>
    <p:extLst>
      <p:ext uri="{BB962C8B-B14F-4D97-AF65-F5344CB8AC3E}">
        <p14:creationId xmlns:p14="http://schemas.microsoft.com/office/powerpoint/2010/main" val="31633918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899204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715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765378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8179"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979941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79203"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7922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9719450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1251"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389918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182275" name="Rectangle 3"/>
          <p:cNvSpPr>
            <a:spLocks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2874514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7" name="Rectangle 3"/>
          <p:cNvSpPr>
            <a:spLocks noGrp="1" noChangeArrowheads="1"/>
          </p:cNvSpPr>
          <p:nvPr>
            <p:ph type="body" idx="1"/>
          </p:nvPr>
        </p:nvSpPr>
        <p:spPr/>
        <p:txBody>
          <a:bodyPr wrap="square" numCol="1" anchor="t" anchorCtr="0" compatLnSpc="1">
            <a:prstTxWarp prst="textNoShape">
              <a:avLst/>
            </a:prstTxWarp>
          </a:bodyPr>
          <a:lstStyle/>
          <a:p>
            <a:pPr eaLnBrk="1" hangingPunct="1">
              <a:defRPr/>
            </a:pPr>
            <a:endParaRPr lang="en-US" dirty="0" smtClean="0">
              <a:effectLst>
                <a:outerShdw blurRad="38100" dist="38100" dir="2700000" algn="tl">
                  <a:srgbClr val="C0C0C0"/>
                </a:outerShdw>
              </a:effectLst>
              <a:ea typeface="ＭＳ Ｐゴシック" charset="-128"/>
            </a:endParaRPr>
          </a:p>
        </p:txBody>
      </p:sp>
    </p:spTree>
    <p:extLst>
      <p:ext uri="{BB962C8B-B14F-4D97-AF65-F5344CB8AC3E}">
        <p14:creationId xmlns:p14="http://schemas.microsoft.com/office/powerpoint/2010/main" val="137523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68181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98938"/>
            <a:ext cx="1965325" cy="952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ounded Rectangle 6"/>
          <p:cNvSpPr/>
          <p:nvPr/>
        </p:nvSpPr>
        <p:spPr bwMode="white">
          <a:xfrm>
            <a:off x="7377113" y="4060825"/>
            <a:ext cx="1600200" cy="36513"/>
          </a:xfrm>
          <a:prstGeom prst="roundRect">
            <a:avLst>
              <a:gd name="adj" fmla="val 16667"/>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0" y="3649663"/>
            <a:ext cx="9144000" cy="2444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0" y="3675063"/>
            <a:ext cx="9144000" cy="14128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V="1">
            <a:off x="6413500" y="3643313"/>
            <a:ext cx="2730500" cy="247650"/>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0"/>
            <a:ext cx="9144000" cy="3702050"/>
          </a:xfrm>
          <a:prstGeom prst="rect">
            <a:avLst/>
          </a:prstGeom>
          <a:solidFill>
            <a:schemeClr val="accent1">
              <a:lumMod val="40000"/>
              <a:lumOff val="60000"/>
            </a:schemeClr>
          </a:solidFill>
          <a:ln w="50800" cap="rnd" cmpd="thickThin"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TextBox 15"/>
          <p:cNvSpPr txBox="1">
            <a:spLocks noChangeArrowheads="1"/>
          </p:cNvSpPr>
          <p:nvPr userDrawn="1"/>
        </p:nvSpPr>
        <p:spPr bwMode="auto">
          <a:xfrm>
            <a:off x="457200" y="5305425"/>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r>
              <a:rPr lang="en-US" altLang="en-US" sz="1600">
                <a:solidFill>
                  <a:srgbClr val="A3171E"/>
                </a:solidFill>
                <a:cs typeface="Arial" panose="020B0604020202020204" pitchFamily="34" charset="0"/>
              </a:rPr>
              <a:t>PowerPoint Authors:</a:t>
            </a:r>
          </a:p>
          <a:p>
            <a:pPr eaLnBrk="1" hangingPunct="1"/>
            <a:r>
              <a:rPr lang="en-US" altLang="en-US" sz="1600">
                <a:solidFill>
                  <a:srgbClr val="A3171E"/>
                </a:solidFill>
                <a:cs typeface="Arial" panose="020B0604020202020204" pitchFamily="34" charset="0"/>
              </a:rPr>
              <a:t>	Susan Coomer Galbreath, Ph.D., CPA</a:t>
            </a:r>
          </a:p>
          <a:p>
            <a:pPr eaLnBrk="1" hangingPunct="1"/>
            <a:r>
              <a:rPr lang="en-US" altLang="en-US" sz="1600">
                <a:solidFill>
                  <a:srgbClr val="A3171E"/>
                </a:solidFill>
                <a:cs typeface="Arial" panose="020B0604020202020204" pitchFamily="34" charset="0"/>
              </a:rPr>
              <a:t>	Charles W. Caldwell, D.B.A., CMA</a:t>
            </a:r>
          </a:p>
          <a:p>
            <a:pPr eaLnBrk="1" hangingPunct="1"/>
            <a:r>
              <a:rPr lang="en-US" altLang="en-US" sz="1600">
                <a:solidFill>
                  <a:srgbClr val="A3171E"/>
                </a:solidFill>
                <a:cs typeface="Arial" panose="020B0604020202020204" pitchFamily="34" charset="0"/>
              </a:rPr>
              <a:t>	Jon A. Booker, Ph.D.,</a:t>
            </a:r>
            <a:r>
              <a:rPr lang="en-US" altLang="en-US" sz="1600">
                <a:solidFill>
                  <a:srgbClr val="78310B"/>
                </a:solidFill>
                <a:cs typeface="Arial" panose="020B0604020202020204" pitchFamily="34" charset="0"/>
              </a:rPr>
              <a:t> </a:t>
            </a:r>
            <a:r>
              <a:rPr lang="en-US" altLang="en-US" sz="1600">
                <a:solidFill>
                  <a:srgbClr val="A3171E"/>
                </a:solidFill>
                <a:cs typeface="Arial" panose="020B0604020202020204" pitchFamily="34" charset="0"/>
              </a:rPr>
              <a:t>CPA, CIA</a:t>
            </a:r>
          </a:p>
          <a:p>
            <a:pPr eaLnBrk="1" hangingPunct="1"/>
            <a:r>
              <a:rPr lang="en-US" altLang="en-US" sz="1600">
                <a:solidFill>
                  <a:srgbClr val="A3171E"/>
                </a:solidFill>
                <a:cs typeface="Arial" panose="020B0604020202020204" pitchFamily="34" charset="0"/>
              </a:rPr>
              <a:t>	Cynthia J. Rooney, Ph.D., CPA</a:t>
            </a:r>
          </a:p>
        </p:txBody>
      </p:sp>
      <p:sp>
        <p:nvSpPr>
          <p:cNvPr id="15" name="Text Box 18"/>
          <p:cNvSpPr txBox="1">
            <a:spLocks noChangeArrowheads="1"/>
          </p:cNvSpPr>
          <p:nvPr userDrawn="1"/>
        </p:nvSpPr>
        <p:spPr bwMode="auto">
          <a:xfrm>
            <a:off x="4800600" y="6589713"/>
            <a:ext cx="4121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r>
              <a:rPr lang="en-US" altLang="en-US" sz="1000" i="1">
                <a:solidFill>
                  <a:srgbClr val="85540A"/>
                </a:solidFill>
                <a:latin typeface="Times" panose="02020603050405020304" pitchFamily="18" charset="0"/>
              </a:rPr>
              <a:t>Copyright © 2014 by The McGraw-Hill Companies, Inc. All rights reserved.</a:t>
            </a:r>
          </a:p>
        </p:txBody>
      </p:sp>
      <p:sp>
        <p:nvSpPr>
          <p:cNvPr id="8" name="Title 7"/>
          <p:cNvSpPr>
            <a:spLocks noGrp="1"/>
          </p:cNvSpPr>
          <p:nvPr>
            <p:ph type="ctrTitle"/>
          </p:nvPr>
        </p:nvSpPr>
        <p:spPr>
          <a:xfrm>
            <a:off x="457200" y="1524000"/>
            <a:ext cx="8458200" cy="1470025"/>
          </a:xfrm>
        </p:spPr>
        <p:txBody>
          <a:bodyPr anchor="b"/>
          <a:lstStyle>
            <a:lvl1pPr>
              <a:defRPr sz="4400">
                <a:solidFill>
                  <a:schemeClr val="tx1"/>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304800" y="3962400"/>
            <a:ext cx="4953000" cy="1752600"/>
          </a:xfrm>
        </p:spPr>
        <p:txBody>
          <a:bodyPr/>
          <a:lstStyle>
            <a:lvl1pPr marL="64008" indent="0" algn="l">
              <a:buNone/>
              <a:defRPr sz="2400">
                <a:solidFill>
                  <a:schemeClr val="tx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372403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67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57200" y="457200"/>
            <a:ext cx="8229600" cy="1066800"/>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15228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912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p:cNvSpPr/>
          <p:nvPr/>
        </p:nvSpPr>
        <p:spPr>
          <a:xfrm>
            <a:off x="0" y="0"/>
            <a:ext cx="9144000" cy="311150"/>
          </a:xfrm>
          <a:prstGeom prst="rect">
            <a:avLst/>
          </a:prstGeom>
          <a:solidFill>
            <a:schemeClr val="accent1">
              <a:lumMod val="40000"/>
              <a:lumOff val="60000"/>
            </a:schemeClr>
          </a:solidFill>
          <a:ln w="50800" cap="rnd" cmpd="thickThin" algn="ctr">
            <a:solidFill>
              <a:schemeClr val="accent1">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chemeClr val="tx1"/>
              </a:solidFill>
            </a:endParaRPr>
          </a:p>
        </p:txBody>
      </p:sp>
      <p:sp>
        <p:nvSpPr>
          <p:cNvPr id="28" name="Rectangle 27"/>
          <p:cNvSpPr/>
          <p:nvPr/>
        </p:nvSpPr>
        <p:spPr>
          <a:xfrm>
            <a:off x="0" y="366713"/>
            <a:ext cx="9144000" cy="84137"/>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 name="Rectangle 29"/>
          <p:cNvSpPr/>
          <p:nvPr/>
        </p:nvSpPr>
        <p:spPr>
          <a:xfrm>
            <a:off x="0" y="307975"/>
            <a:ext cx="9144000" cy="92075"/>
          </a:xfrm>
          <a:prstGeom prst="rect">
            <a:avLst/>
          </a:prstGeom>
          <a:solidFill>
            <a:schemeClr val="accent4">
              <a:lumMod val="60000"/>
              <a:lumOff val="4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29" name="Title Placeholder 21"/>
          <p:cNvSpPr>
            <a:spLocks noGrp="1"/>
          </p:cNvSpPr>
          <p:nvPr userDrawn="1">
            <p:ph type="title"/>
          </p:nvPr>
        </p:nvSpPr>
        <p:spPr bwMode="auto">
          <a:xfrm>
            <a:off x="457200" y="457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Text Placeholder 12"/>
          <p:cNvSpPr>
            <a:spLocks noGrp="1"/>
          </p:cNvSpPr>
          <p:nvPr userDrawn="1">
            <p:ph type="body" idx="1"/>
          </p:nvPr>
        </p:nvSpPr>
        <p:spPr bwMode="auto">
          <a:xfrm>
            <a:off x="457200" y="1563688"/>
            <a:ext cx="82296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31" name="TextBox 19"/>
          <p:cNvSpPr txBox="1">
            <a:spLocks noChangeArrowheads="1"/>
          </p:cNvSpPr>
          <p:nvPr userDrawn="1"/>
        </p:nvSpPr>
        <p:spPr bwMode="auto">
          <a:xfrm>
            <a:off x="7772400" y="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r" eaLnBrk="1" hangingPunct="1"/>
            <a:r>
              <a:rPr lang="en-US" altLang="en-US" sz="1000"/>
              <a:t>13-</a:t>
            </a:r>
            <a:fld id="{E63FCE6B-9169-4011-A612-4A0B42D3D7F0}" type="slidenum">
              <a:rPr lang="en-US" altLang="en-US" sz="1000"/>
              <a:pPr algn="r" eaLnBrk="1" hangingPunct="1"/>
              <a:t>‹#›</a:t>
            </a:fld>
            <a:endParaRPr lang="en-US" altLang="en-US" sz="1000"/>
          </a:p>
        </p:txBody>
      </p:sp>
    </p:spTree>
  </p:cSld>
  <p:clrMap bg1="lt1" tx1="dk1" bg2="lt2" tx2="dk2" accent1="accent1" accent2="accent2" accent3="accent3" accent4="accent4" accent5="accent5" accent6="accent6" hlink="hlink" folHlink="folHlink"/>
  <p:sldLayoutIdLst>
    <p:sldLayoutId id="2147484092" r:id="rId1"/>
    <p:sldLayoutId id="2147484089" r:id="rId2"/>
    <p:sldLayoutId id="2147484090" r:id="rId3"/>
    <p:sldLayoutId id="2147484091" r:id="rId4"/>
  </p:sldLayoutIdLst>
  <p:txStyles>
    <p:titleStyle>
      <a:lvl1pPr algn="l" rtl="0" eaLnBrk="0" fontAlgn="base" hangingPunct="0">
        <a:spcBef>
          <a:spcPct val="0"/>
        </a:spcBef>
        <a:spcAft>
          <a:spcPct val="0"/>
        </a:spcAft>
        <a:defRPr sz="4000" kern="12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Arial" pitchFamily="34" charset="0"/>
          <a:ea typeface="MS PGothic" pitchFamily="34" charset="-128"/>
        </a:defRPr>
      </a:lvl2pPr>
      <a:lvl3pPr algn="l" rtl="0" eaLnBrk="0" fontAlgn="base" hangingPunct="0">
        <a:spcBef>
          <a:spcPct val="0"/>
        </a:spcBef>
        <a:spcAft>
          <a:spcPct val="0"/>
        </a:spcAft>
        <a:defRPr sz="4000">
          <a:solidFill>
            <a:schemeClr val="tx2"/>
          </a:solidFill>
          <a:latin typeface="Arial" pitchFamily="34" charset="0"/>
          <a:ea typeface="MS PGothic" pitchFamily="34" charset="-128"/>
        </a:defRPr>
      </a:lvl3pPr>
      <a:lvl4pPr algn="l" rtl="0" eaLnBrk="0" fontAlgn="base" hangingPunct="0">
        <a:spcBef>
          <a:spcPct val="0"/>
        </a:spcBef>
        <a:spcAft>
          <a:spcPct val="0"/>
        </a:spcAft>
        <a:defRPr sz="4000">
          <a:solidFill>
            <a:schemeClr val="tx2"/>
          </a:solidFill>
          <a:latin typeface="Arial" pitchFamily="34" charset="0"/>
          <a:ea typeface="MS PGothic" pitchFamily="34" charset="-128"/>
        </a:defRPr>
      </a:lvl4pPr>
      <a:lvl5pPr algn="l" rtl="0" eaLnBrk="0" fontAlgn="base" hangingPunct="0">
        <a:spcBef>
          <a:spcPct val="0"/>
        </a:spcBef>
        <a:spcAft>
          <a:spcPct val="0"/>
        </a:spcAft>
        <a:defRPr sz="4000">
          <a:solidFill>
            <a:schemeClr val="tx2"/>
          </a:solidFill>
          <a:latin typeface="Arial" pitchFamily="34" charset="0"/>
          <a:ea typeface="MS PGothic" pitchFamily="34" charset="-128"/>
        </a:defRPr>
      </a:lvl5pPr>
      <a:lvl6pPr marL="457200" algn="l" rtl="0" fontAlgn="base">
        <a:spcBef>
          <a:spcPct val="0"/>
        </a:spcBef>
        <a:spcAft>
          <a:spcPct val="0"/>
        </a:spcAft>
        <a:defRPr sz="3600">
          <a:solidFill>
            <a:schemeClr val="tx2"/>
          </a:solidFill>
          <a:latin typeface="Trebuchet MS" pitchFamily="34" charset="0"/>
        </a:defRPr>
      </a:lvl6pPr>
      <a:lvl7pPr marL="914400" algn="l" rtl="0" fontAlgn="base">
        <a:spcBef>
          <a:spcPct val="0"/>
        </a:spcBef>
        <a:spcAft>
          <a:spcPct val="0"/>
        </a:spcAft>
        <a:defRPr sz="3600">
          <a:solidFill>
            <a:schemeClr val="tx2"/>
          </a:solidFill>
          <a:latin typeface="Trebuchet MS" pitchFamily="34" charset="0"/>
        </a:defRPr>
      </a:lvl7pPr>
      <a:lvl8pPr marL="1371600" algn="l" rtl="0" fontAlgn="base">
        <a:spcBef>
          <a:spcPct val="0"/>
        </a:spcBef>
        <a:spcAft>
          <a:spcPct val="0"/>
        </a:spcAft>
        <a:defRPr sz="3600">
          <a:solidFill>
            <a:schemeClr val="tx2"/>
          </a:solidFill>
          <a:latin typeface="Trebuchet MS" pitchFamily="34" charset="0"/>
        </a:defRPr>
      </a:lvl8pPr>
      <a:lvl9pPr marL="1828800" algn="l" rtl="0" fontAlgn="base">
        <a:spcBef>
          <a:spcPct val="0"/>
        </a:spcBef>
        <a:spcAft>
          <a:spcPct val="0"/>
        </a:spcAft>
        <a:defRPr sz="36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itchFamily="34" charset="-128"/>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itchFamily="34" charset="-128"/>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S PGothic" pitchFamily="34" charset="-128"/>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S PGothic" pitchFamily="34" charset="-128"/>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itchFamily="34" charset="-128"/>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4.wmf"/><Relationship Id="rId4" Type="http://schemas.openxmlformats.org/officeDocument/2006/relationships/oleObject" Target="../embeddings/oleObject5.bin"/><Relationship Id="rId9"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8.xml"/><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6.wmf"/><Relationship Id="rId4" Type="http://schemas.openxmlformats.org/officeDocument/2006/relationships/oleObject" Target="../embeddings/oleObject9.bin"/><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9.xml"/><Relationship Id="rId7"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image" Target="../media/image6.wmf"/><Relationship Id="rId4" Type="http://schemas.openxmlformats.org/officeDocument/2006/relationships/oleObject" Target="../embeddings/oleObject14.bin"/><Relationship Id="rId9"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image" Target="../media/image9.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17.wmf"/><Relationship Id="rId5" Type="http://schemas.openxmlformats.org/officeDocument/2006/relationships/image" Target="../media/image16.emf"/><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37.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vmlDrawing" Target="../drawings/vmlDrawing25.vml"/><Relationship Id="rId6" Type="http://schemas.openxmlformats.org/officeDocument/2006/relationships/comments" Target="../comments/comment1.xml"/><Relationship Id="rId5" Type="http://schemas.openxmlformats.org/officeDocument/2006/relationships/image" Target="../media/image30.emf"/><Relationship Id="rId4" Type="http://schemas.openxmlformats.org/officeDocument/2006/relationships/oleObject" Target="../embeddings/oleObject3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4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33.emf"/><Relationship Id="rId4" Type="http://schemas.openxmlformats.org/officeDocument/2006/relationships/oleObject" Target="../embeddings/oleObject4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34.emf"/><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3.xml"/><Relationship Id="rId1" Type="http://schemas.openxmlformats.org/officeDocument/2006/relationships/vmlDrawing" Target="../drawings/vmlDrawing29.vml"/><Relationship Id="rId5" Type="http://schemas.openxmlformats.org/officeDocument/2006/relationships/image" Target="../media/image35.emf"/><Relationship Id="rId4" Type="http://schemas.openxmlformats.org/officeDocument/2006/relationships/oleObject" Target="../embeddings/oleObject4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6.emf"/><Relationship Id="rId4" Type="http://schemas.openxmlformats.org/officeDocument/2006/relationships/oleObject" Target="../embeddings/oleObject4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45.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42.emf"/><Relationship Id="rId2" Type="http://schemas.openxmlformats.org/officeDocument/2006/relationships/slideLayout" Target="../slideLayouts/slideLayout3.xml"/><Relationship Id="rId1" Type="http://schemas.openxmlformats.org/officeDocument/2006/relationships/vmlDrawing" Target="../drawings/vmlDrawing33.vml"/><Relationship Id="rId6" Type="http://schemas.openxmlformats.org/officeDocument/2006/relationships/oleObject" Target="../embeddings/oleObject48.bin"/><Relationship Id="rId5" Type="http://schemas.openxmlformats.org/officeDocument/2006/relationships/image" Target="../media/image41.emf"/><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notesSlide" Target="../notesSlides/notesSlide69.xml"/><Relationship Id="rId7"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34.vml"/><Relationship Id="rId6" Type="http://schemas.openxmlformats.org/officeDocument/2006/relationships/image" Target="../media/image43.emf"/><Relationship Id="rId5" Type="http://schemas.openxmlformats.org/officeDocument/2006/relationships/oleObject" Target="../embeddings/oleObject49.bin"/><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51.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vmlDrawing" Target="../drawings/vmlDrawing36.vml"/><Relationship Id="rId5" Type="http://schemas.openxmlformats.org/officeDocument/2006/relationships/image" Target="../media/image47.emf"/><Relationship Id="rId4" Type="http://schemas.openxmlformats.org/officeDocument/2006/relationships/oleObject" Target="../embeddings/oleObject52.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3.xml"/><Relationship Id="rId1" Type="http://schemas.openxmlformats.org/officeDocument/2006/relationships/vmlDrawing" Target="../drawings/vmlDrawing38.vml"/><Relationship Id="rId5" Type="http://schemas.openxmlformats.org/officeDocument/2006/relationships/image" Target="../media/image51.emf"/><Relationship Id="rId4" Type="http://schemas.openxmlformats.org/officeDocument/2006/relationships/oleObject" Target="../embeddings/oleObject54.bin"/></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52.wmf"/><Relationship Id="rId4"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vmlDrawing" Target="../drawings/vmlDrawing40.vml"/><Relationship Id="rId5" Type="http://schemas.openxmlformats.org/officeDocument/2006/relationships/image" Target="../media/image52.wmf"/><Relationship Id="rId4" Type="http://schemas.openxmlformats.org/officeDocument/2006/relationships/oleObject" Target="../embeddings/oleObject56.bin"/></Relationships>
</file>

<file path=ppt/slides/_rels/slide8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85.xml"/><Relationship Id="rId7"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vmlDrawing" Target="../drawings/vmlDrawing41.vml"/><Relationship Id="rId6" Type="http://schemas.openxmlformats.org/officeDocument/2006/relationships/oleObject" Target="../embeddings/oleObject58.bin"/><Relationship Id="rId5" Type="http://schemas.openxmlformats.org/officeDocument/2006/relationships/image" Target="../media/image4.wmf"/><Relationship Id="rId4" Type="http://schemas.openxmlformats.org/officeDocument/2006/relationships/oleObject" Target="../embeddings/oleObject57.bin"/></Relationships>
</file>

<file path=ppt/slides/_rels/slide8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457200" y="2187575"/>
            <a:ext cx="8458200" cy="1470025"/>
          </a:xfrm>
        </p:spPr>
        <p:txBody>
          <a:bodyPr/>
          <a:lstStyle/>
          <a:p>
            <a:pPr eaLnBrk="1" hangingPunct="1"/>
            <a:r>
              <a:rPr lang="en-US" altLang="en-US" smtClean="0">
                <a:cs typeface="Arial" panose="020B0604020202020204" pitchFamily="34" charset="0"/>
              </a:rPr>
              <a:t>Capital Budgeting Decisions</a:t>
            </a:r>
          </a:p>
        </p:txBody>
      </p:sp>
      <p:sp>
        <p:nvSpPr>
          <p:cNvPr id="3" name="Subtitle 2"/>
          <p:cNvSpPr>
            <a:spLocks noGrp="1"/>
          </p:cNvSpPr>
          <p:nvPr>
            <p:ph type="subTitle" idx="1"/>
          </p:nvPr>
        </p:nvSpPr>
        <p:spPr>
          <a:xfrm>
            <a:off x="457200" y="3900488"/>
            <a:ext cx="4953000" cy="1752600"/>
          </a:xfrm>
        </p:spPr>
        <p:txBody>
          <a:bodyPr>
            <a:normAutofit/>
          </a:bodyPr>
          <a:lstStyle/>
          <a:p>
            <a:pPr eaLnBrk="1" fontAlgn="auto" hangingPunct="1">
              <a:spcAft>
                <a:spcPts val="0"/>
              </a:spcAft>
              <a:buClr>
                <a:schemeClr val="accent3"/>
              </a:buClr>
              <a:buFont typeface="Wingdings 3"/>
              <a:buNone/>
              <a:defRPr/>
            </a:pPr>
            <a:r>
              <a:rPr lang="en-US" dirty="0" smtClean="0">
                <a:ea typeface="ＭＳ Ｐゴシック" charset="-128"/>
              </a:rPr>
              <a:t>Chapter 13</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828800"/>
            <a:ext cx="4343400" cy="4524375"/>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3200" b="1" dirty="0">
                <a:solidFill>
                  <a:schemeClr val="accent6">
                    <a:lumMod val="50000"/>
                  </a:schemeClr>
                </a:solidFill>
                <a:latin typeface="Arial" charset="0"/>
                <a:ea typeface="ＭＳ Ｐゴシック" pitchFamily="34" charset="-128"/>
              </a:rPr>
              <a:t>The payback method focuses on the </a:t>
            </a:r>
            <a:r>
              <a:rPr lang="en-US" sz="3200" b="1" dirty="0">
                <a:solidFill>
                  <a:schemeClr val="accent2">
                    <a:lumMod val="75000"/>
                  </a:schemeClr>
                </a:solidFill>
                <a:latin typeface="Arial" charset="0"/>
                <a:ea typeface="ＭＳ Ｐゴシック" pitchFamily="34" charset="-128"/>
              </a:rPr>
              <a:t>payback period</a:t>
            </a:r>
            <a:r>
              <a:rPr lang="en-US" sz="3200" b="1" dirty="0">
                <a:solidFill>
                  <a:schemeClr val="accent6">
                    <a:lumMod val="50000"/>
                  </a:schemeClr>
                </a:solidFill>
                <a:latin typeface="Arial" charset="0"/>
                <a:ea typeface="ＭＳ Ｐゴシック" pitchFamily="34" charset="-128"/>
              </a:rPr>
              <a:t>, which is the length of time that it takes for a project to recoup its initial cost out of the cash receipts that it generates. </a:t>
            </a:r>
          </a:p>
        </p:txBody>
      </p:sp>
      <p:sp>
        <p:nvSpPr>
          <p:cNvPr id="12291" name="Rectangle 2"/>
          <p:cNvSpPr>
            <a:spLocks noGrp="1" noChangeArrowheads="1"/>
          </p:cNvSpPr>
          <p:nvPr>
            <p:ph type="title"/>
          </p:nvPr>
        </p:nvSpPr>
        <p:spPr/>
        <p:txBody>
          <a:bodyPr/>
          <a:lstStyle/>
          <a:p>
            <a:r>
              <a:rPr lang="en-US" altLang="en-US" smtClean="0"/>
              <a:t>The Payback Method</a:t>
            </a:r>
          </a:p>
        </p:txBody>
      </p:sp>
      <p:pic>
        <p:nvPicPr>
          <p:cNvPr id="12292" name="Picture 2" descr="C:\Users\DoddandSusan\AppData\Local\Microsoft\Windows\Temporary Internet Files\Content.IE5\OW5COF4B\MP9003994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24955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600200"/>
            <a:ext cx="8458200" cy="4400550"/>
          </a:xfrm>
          <a:prstGeom prst="rect">
            <a:avLst/>
          </a:prstGeom>
          <a:solidFill>
            <a:schemeClr val="accent1">
              <a:lumMod val="20000"/>
              <a:lumOff val="80000"/>
            </a:schemeClr>
          </a:solidFill>
          <a:ln>
            <a:solidFill>
              <a:schemeClr val="accent6">
                <a:lumMod val="50000"/>
              </a:schemeClr>
            </a:solidFill>
          </a:ln>
        </p:spPr>
        <p:txBody>
          <a:bodyPr>
            <a:spAutoFit/>
          </a:bodyPr>
          <a:lstStyle/>
          <a:p>
            <a:pPr>
              <a:defRPr/>
            </a:pPr>
            <a:r>
              <a:rPr lang="en-US" sz="2800" b="1" dirty="0">
                <a:solidFill>
                  <a:schemeClr val="accent6">
                    <a:lumMod val="50000"/>
                  </a:schemeClr>
                </a:solidFill>
                <a:latin typeface="Arial" charset="0"/>
                <a:ea typeface="ＭＳ Ｐゴシック" pitchFamily="34" charset="-128"/>
              </a:rPr>
              <a:t>The payback method analyzes cash flows; however, it does not consider the time value of money.</a:t>
            </a:r>
          </a:p>
          <a:p>
            <a:pPr>
              <a:defRPr/>
            </a:pPr>
            <a:r>
              <a:rPr lang="en-US" sz="2800" b="1" dirty="0">
                <a:solidFill>
                  <a:schemeClr val="accent6">
                    <a:lumMod val="50000"/>
                  </a:schemeClr>
                </a:solidFill>
                <a:latin typeface="Arial" charset="0"/>
                <a:ea typeface="ＭＳ Ｐゴシック" pitchFamily="34" charset="-128"/>
              </a:rPr>
              <a:t> </a:t>
            </a:r>
          </a:p>
          <a:p>
            <a:pPr>
              <a:defRPr/>
            </a:pPr>
            <a:r>
              <a:rPr lang="en-US" sz="2800" b="1" dirty="0">
                <a:solidFill>
                  <a:schemeClr val="accent6">
                    <a:lumMod val="50000"/>
                  </a:schemeClr>
                </a:solidFill>
                <a:latin typeface="Arial" charset="0"/>
                <a:ea typeface="ＭＳ Ｐゴシック" pitchFamily="34" charset="-128"/>
              </a:rPr>
              <a:t>When the annual net cash inflow is the same each year, this formula can be used to compute the payback period:</a:t>
            </a:r>
          </a:p>
          <a:p>
            <a:pPr>
              <a:defRPr/>
            </a:pPr>
            <a:endParaRPr lang="en-US" sz="2800" b="1" dirty="0">
              <a:solidFill>
                <a:schemeClr val="accent6">
                  <a:lumMod val="50000"/>
                </a:schemeClr>
              </a:solidFill>
              <a:latin typeface="Arial" charset="0"/>
              <a:ea typeface="ＭＳ Ｐゴシック" pitchFamily="34" charset="-128"/>
            </a:endParaRPr>
          </a:p>
          <a:p>
            <a:pPr>
              <a:defRPr/>
            </a:pPr>
            <a:endParaRPr lang="en-US" sz="2800" b="1" dirty="0">
              <a:solidFill>
                <a:schemeClr val="accent6">
                  <a:lumMod val="50000"/>
                </a:schemeClr>
              </a:solidFill>
              <a:latin typeface="Arial" charset="0"/>
              <a:ea typeface="ＭＳ Ｐゴシック" pitchFamily="34" charset="-128"/>
            </a:endParaRPr>
          </a:p>
          <a:p>
            <a:pPr>
              <a:defRPr/>
            </a:pPr>
            <a:endParaRPr lang="en-US" sz="2800" b="1" dirty="0">
              <a:solidFill>
                <a:schemeClr val="accent6">
                  <a:lumMod val="50000"/>
                </a:schemeClr>
              </a:solidFill>
              <a:latin typeface="Arial" charset="0"/>
              <a:ea typeface="ＭＳ Ｐゴシック" pitchFamily="34" charset="-128"/>
            </a:endParaRPr>
          </a:p>
        </p:txBody>
      </p:sp>
      <p:sp>
        <p:nvSpPr>
          <p:cNvPr id="13315" name="Rectangle 2"/>
          <p:cNvSpPr>
            <a:spLocks noGrp="1" noChangeArrowheads="1"/>
          </p:cNvSpPr>
          <p:nvPr>
            <p:ph type="title"/>
          </p:nvPr>
        </p:nvSpPr>
        <p:spPr/>
        <p:txBody>
          <a:bodyPr/>
          <a:lstStyle/>
          <a:p>
            <a:r>
              <a:rPr lang="en-US" altLang="en-US" smtClean="0"/>
              <a:t>The Payback Method</a:t>
            </a:r>
          </a:p>
        </p:txBody>
      </p:sp>
      <p:grpSp>
        <p:nvGrpSpPr>
          <p:cNvPr id="13316" name="Group 4"/>
          <p:cNvGrpSpPr>
            <a:grpSpLocks/>
          </p:cNvGrpSpPr>
          <p:nvPr/>
        </p:nvGrpSpPr>
        <p:grpSpPr bwMode="auto">
          <a:xfrm>
            <a:off x="1219200" y="4886325"/>
            <a:ext cx="6640513" cy="828675"/>
            <a:chOff x="785" y="3228"/>
            <a:chExt cx="4183" cy="522"/>
          </a:xfrm>
        </p:grpSpPr>
        <p:grpSp>
          <p:nvGrpSpPr>
            <p:cNvPr id="13317" name="Group 5"/>
            <p:cNvGrpSpPr>
              <a:grpSpLocks/>
            </p:cNvGrpSpPr>
            <p:nvPr/>
          </p:nvGrpSpPr>
          <p:grpSpPr bwMode="auto">
            <a:xfrm>
              <a:off x="785" y="3228"/>
              <a:ext cx="4183" cy="522"/>
              <a:chOff x="759" y="2487"/>
              <a:chExt cx="4183" cy="522"/>
            </a:xfrm>
          </p:grpSpPr>
          <p:sp>
            <p:nvSpPr>
              <p:cNvPr id="13319" name="Rectangle 6"/>
              <p:cNvSpPr>
                <a:spLocks noChangeArrowheads="1"/>
              </p:cNvSpPr>
              <p:nvPr/>
            </p:nvSpPr>
            <p:spPr bwMode="auto">
              <a:xfrm>
                <a:off x="759" y="2602"/>
                <a:ext cx="185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0000CC"/>
                    </a:solidFill>
                  </a:rPr>
                  <a:t>Payback period  =  </a:t>
                </a:r>
              </a:p>
            </p:txBody>
          </p:sp>
          <p:sp>
            <p:nvSpPr>
              <p:cNvPr id="13320" name="Rectangle 7"/>
              <p:cNvSpPr>
                <a:spLocks noChangeArrowheads="1"/>
              </p:cNvSpPr>
              <p:nvPr/>
            </p:nvSpPr>
            <p:spPr bwMode="auto">
              <a:xfrm>
                <a:off x="2439" y="2487"/>
                <a:ext cx="2503"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0000CC"/>
                    </a:solidFill>
                  </a:rPr>
                  <a:t>     Investment required     </a:t>
                </a:r>
              </a:p>
              <a:p>
                <a:pPr eaLnBrk="1" hangingPunct="1">
                  <a:spcBef>
                    <a:spcPct val="0"/>
                  </a:spcBef>
                  <a:buClrTx/>
                  <a:buFontTx/>
                  <a:buNone/>
                </a:pPr>
                <a:r>
                  <a:rPr lang="en-US" altLang="en-US" sz="2400" b="1">
                    <a:solidFill>
                      <a:srgbClr val="0000CC"/>
                    </a:solidFill>
                  </a:rPr>
                  <a:t>   Annual net cash inflow</a:t>
                </a:r>
              </a:p>
            </p:txBody>
          </p:sp>
        </p:grpSp>
        <p:sp>
          <p:nvSpPr>
            <p:cNvPr id="13318" name="Line 8"/>
            <p:cNvSpPr>
              <a:spLocks noChangeShapeType="1"/>
            </p:cNvSpPr>
            <p:nvPr/>
          </p:nvSpPr>
          <p:spPr bwMode="auto">
            <a:xfrm>
              <a:off x="2626" y="3497"/>
              <a:ext cx="2208"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altLang="en-US" smtClean="0"/>
              <a:t>The Payback Method</a:t>
            </a:r>
          </a:p>
        </p:txBody>
      </p:sp>
      <p:grpSp>
        <p:nvGrpSpPr>
          <p:cNvPr id="14339" name="Group 1028"/>
          <p:cNvGrpSpPr>
            <a:grpSpLocks/>
          </p:cNvGrpSpPr>
          <p:nvPr/>
        </p:nvGrpSpPr>
        <p:grpSpPr bwMode="auto">
          <a:xfrm>
            <a:off x="7239000" y="381000"/>
            <a:ext cx="873125" cy="1166813"/>
            <a:chOff x="5015" y="0"/>
            <a:chExt cx="671" cy="879"/>
          </a:xfrm>
        </p:grpSpPr>
        <p:sp>
          <p:nvSpPr>
            <p:cNvPr id="14341" name="Freeform 1029"/>
            <p:cNvSpPr>
              <a:spLocks/>
            </p:cNvSpPr>
            <p:nvPr/>
          </p:nvSpPr>
          <p:spPr bwMode="auto">
            <a:xfrm>
              <a:off x="5015" y="532"/>
              <a:ext cx="118" cy="142"/>
            </a:xfrm>
            <a:custGeom>
              <a:avLst/>
              <a:gdLst>
                <a:gd name="T0" fmla="*/ 0 w 356"/>
                <a:gd name="T1" fmla="*/ 0 h 425"/>
                <a:gd name="T2" fmla="*/ 0 w 356"/>
                <a:gd name="T3" fmla="*/ 0 h 425"/>
                <a:gd name="T4" fmla="*/ 0 w 356"/>
                <a:gd name="T5" fmla="*/ 0 h 425"/>
                <a:gd name="T6" fmla="*/ 0 w 356"/>
                <a:gd name="T7" fmla="*/ 0 h 425"/>
                <a:gd name="T8" fmla="*/ 0 w 356"/>
                <a:gd name="T9" fmla="*/ 0 h 425"/>
                <a:gd name="T10" fmla="*/ 0 w 356"/>
                <a:gd name="T11" fmla="*/ 0 h 425"/>
                <a:gd name="T12" fmla="*/ 0 w 356"/>
                <a:gd name="T13" fmla="*/ 0 h 425"/>
                <a:gd name="T14" fmla="*/ 0 w 356"/>
                <a:gd name="T15" fmla="*/ 0 h 425"/>
                <a:gd name="T16" fmla="*/ 0 w 356"/>
                <a:gd name="T17" fmla="*/ 0 h 425"/>
                <a:gd name="T18" fmla="*/ 0 w 356"/>
                <a:gd name="T19" fmla="*/ 0 h 425"/>
                <a:gd name="T20" fmla="*/ 0 w 356"/>
                <a:gd name="T21" fmla="*/ 0 h 425"/>
                <a:gd name="T22" fmla="*/ 0 w 356"/>
                <a:gd name="T23" fmla="*/ 0 h 425"/>
                <a:gd name="T24" fmla="*/ 0 w 356"/>
                <a:gd name="T25" fmla="*/ 0 h 425"/>
                <a:gd name="T26" fmla="*/ 0 w 356"/>
                <a:gd name="T27" fmla="*/ 0 h 425"/>
                <a:gd name="T28" fmla="*/ 0 w 356"/>
                <a:gd name="T29" fmla="*/ 0 h 425"/>
                <a:gd name="T30" fmla="*/ 0 w 356"/>
                <a:gd name="T31" fmla="*/ 0 h 425"/>
                <a:gd name="T32" fmla="*/ 0 w 356"/>
                <a:gd name="T33" fmla="*/ 0 h 425"/>
                <a:gd name="T34" fmla="*/ 0 w 356"/>
                <a:gd name="T35" fmla="*/ 0 h 425"/>
                <a:gd name="T36" fmla="*/ 0 w 356"/>
                <a:gd name="T37" fmla="*/ 0 h 425"/>
                <a:gd name="T38" fmla="*/ 0 w 356"/>
                <a:gd name="T39" fmla="*/ 0 h 425"/>
                <a:gd name="T40" fmla="*/ 0 w 356"/>
                <a:gd name="T41" fmla="*/ 0 h 425"/>
                <a:gd name="T42" fmla="*/ 0 w 356"/>
                <a:gd name="T43" fmla="*/ 0 h 425"/>
                <a:gd name="T44" fmla="*/ 0 w 356"/>
                <a:gd name="T45" fmla="*/ 0 h 425"/>
                <a:gd name="T46" fmla="*/ 0 w 356"/>
                <a:gd name="T47" fmla="*/ 0 h 425"/>
                <a:gd name="T48" fmla="*/ 0 w 356"/>
                <a:gd name="T49" fmla="*/ 0 h 425"/>
                <a:gd name="T50" fmla="*/ 0 w 356"/>
                <a:gd name="T51" fmla="*/ 0 h 425"/>
                <a:gd name="T52" fmla="*/ 0 w 356"/>
                <a:gd name="T53" fmla="*/ 0 h 425"/>
                <a:gd name="T54" fmla="*/ 0 w 356"/>
                <a:gd name="T55" fmla="*/ 0 h 425"/>
                <a:gd name="T56" fmla="*/ 0 w 356"/>
                <a:gd name="T57" fmla="*/ 0 h 425"/>
                <a:gd name="T58" fmla="*/ 0 w 356"/>
                <a:gd name="T59" fmla="*/ 0 h 425"/>
                <a:gd name="T60" fmla="*/ 0 w 356"/>
                <a:gd name="T61" fmla="*/ 0 h 425"/>
                <a:gd name="T62" fmla="*/ 0 w 356"/>
                <a:gd name="T63" fmla="*/ 0 h 425"/>
                <a:gd name="T64" fmla="*/ 0 w 356"/>
                <a:gd name="T65" fmla="*/ 0 h 425"/>
                <a:gd name="T66" fmla="*/ 0 w 356"/>
                <a:gd name="T67" fmla="*/ 0 h 425"/>
                <a:gd name="T68" fmla="*/ 0 w 356"/>
                <a:gd name="T69" fmla="*/ 0 h 425"/>
                <a:gd name="T70" fmla="*/ 0 w 356"/>
                <a:gd name="T71" fmla="*/ 0 h 425"/>
                <a:gd name="T72" fmla="*/ 0 w 356"/>
                <a:gd name="T73" fmla="*/ 0 h 425"/>
                <a:gd name="T74" fmla="*/ 0 w 356"/>
                <a:gd name="T75" fmla="*/ 0 h 425"/>
                <a:gd name="T76" fmla="*/ 0 w 356"/>
                <a:gd name="T77" fmla="*/ 0 h 425"/>
                <a:gd name="T78" fmla="*/ 0 w 356"/>
                <a:gd name="T79" fmla="*/ 0 h 425"/>
                <a:gd name="T80" fmla="*/ 0 w 356"/>
                <a:gd name="T81" fmla="*/ 0 h 425"/>
                <a:gd name="T82" fmla="*/ 0 w 356"/>
                <a:gd name="T83" fmla="*/ 0 h 425"/>
                <a:gd name="T84" fmla="*/ 0 w 356"/>
                <a:gd name="T85" fmla="*/ 0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425"/>
                <a:gd name="T131" fmla="*/ 356 w 356"/>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425">
                  <a:moveTo>
                    <a:pt x="213" y="0"/>
                  </a:moveTo>
                  <a:lnTo>
                    <a:pt x="0" y="0"/>
                  </a:lnTo>
                  <a:lnTo>
                    <a:pt x="0" y="68"/>
                  </a:lnTo>
                  <a:lnTo>
                    <a:pt x="1" y="88"/>
                  </a:lnTo>
                  <a:lnTo>
                    <a:pt x="7" y="116"/>
                  </a:lnTo>
                  <a:lnTo>
                    <a:pt x="12" y="137"/>
                  </a:lnTo>
                  <a:lnTo>
                    <a:pt x="21" y="167"/>
                  </a:lnTo>
                  <a:lnTo>
                    <a:pt x="29" y="187"/>
                  </a:lnTo>
                  <a:lnTo>
                    <a:pt x="39" y="211"/>
                  </a:lnTo>
                  <a:lnTo>
                    <a:pt x="56" y="242"/>
                  </a:lnTo>
                  <a:lnTo>
                    <a:pt x="73" y="266"/>
                  </a:lnTo>
                  <a:lnTo>
                    <a:pt x="90" y="287"/>
                  </a:lnTo>
                  <a:lnTo>
                    <a:pt x="110" y="311"/>
                  </a:lnTo>
                  <a:lnTo>
                    <a:pt x="128" y="325"/>
                  </a:lnTo>
                  <a:lnTo>
                    <a:pt x="147" y="342"/>
                  </a:lnTo>
                  <a:lnTo>
                    <a:pt x="171" y="359"/>
                  </a:lnTo>
                  <a:lnTo>
                    <a:pt x="196" y="376"/>
                  </a:lnTo>
                  <a:lnTo>
                    <a:pt x="225" y="391"/>
                  </a:lnTo>
                  <a:lnTo>
                    <a:pt x="250" y="401"/>
                  </a:lnTo>
                  <a:lnTo>
                    <a:pt x="280" y="410"/>
                  </a:lnTo>
                  <a:lnTo>
                    <a:pt x="304" y="417"/>
                  </a:lnTo>
                  <a:lnTo>
                    <a:pt x="331" y="421"/>
                  </a:lnTo>
                  <a:lnTo>
                    <a:pt x="356" y="425"/>
                  </a:lnTo>
                  <a:lnTo>
                    <a:pt x="311" y="366"/>
                  </a:lnTo>
                  <a:lnTo>
                    <a:pt x="297" y="365"/>
                  </a:lnTo>
                  <a:lnTo>
                    <a:pt x="271" y="354"/>
                  </a:lnTo>
                  <a:lnTo>
                    <a:pt x="252" y="345"/>
                  </a:lnTo>
                  <a:lnTo>
                    <a:pt x="229" y="332"/>
                  </a:lnTo>
                  <a:lnTo>
                    <a:pt x="208" y="320"/>
                  </a:lnTo>
                  <a:lnTo>
                    <a:pt x="185" y="303"/>
                  </a:lnTo>
                  <a:lnTo>
                    <a:pt x="171" y="290"/>
                  </a:lnTo>
                  <a:lnTo>
                    <a:pt x="151" y="273"/>
                  </a:lnTo>
                  <a:lnTo>
                    <a:pt x="137" y="257"/>
                  </a:lnTo>
                  <a:lnTo>
                    <a:pt x="123" y="240"/>
                  </a:lnTo>
                  <a:lnTo>
                    <a:pt x="107" y="216"/>
                  </a:lnTo>
                  <a:lnTo>
                    <a:pt x="96" y="192"/>
                  </a:lnTo>
                  <a:lnTo>
                    <a:pt x="86" y="170"/>
                  </a:lnTo>
                  <a:lnTo>
                    <a:pt x="75" y="144"/>
                  </a:lnTo>
                  <a:lnTo>
                    <a:pt x="68" y="116"/>
                  </a:lnTo>
                  <a:lnTo>
                    <a:pt x="65" y="92"/>
                  </a:lnTo>
                  <a:lnTo>
                    <a:pt x="63" y="68"/>
                  </a:lnTo>
                  <a:lnTo>
                    <a:pt x="216" y="68"/>
                  </a:lnTo>
                  <a:lnTo>
                    <a:pt x="213" y="0"/>
                  </a:lnTo>
                  <a:close/>
                </a:path>
              </a:pathLst>
            </a:custGeom>
            <a:solidFill>
              <a:srgbClr val="C0C0C0"/>
            </a:solidFill>
            <a:ln w="4763">
              <a:solidFill>
                <a:srgbClr val="9F9F9F"/>
              </a:solidFill>
              <a:round/>
              <a:headEnd/>
              <a:tailEnd/>
            </a:ln>
          </p:spPr>
          <p:txBody>
            <a:bodyPr/>
            <a:lstStyle/>
            <a:p>
              <a:endParaRPr lang="en-US"/>
            </a:p>
          </p:txBody>
        </p:sp>
        <p:sp>
          <p:nvSpPr>
            <p:cNvPr id="14342" name="Oval 1030"/>
            <p:cNvSpPr>
              <a:spLocks noChangeArrowheads="1"/>
            </p:cNvSpPr>
            <p:nvPr/>
          </p:nvSpPr>
          <p:spPr bwMode="auto">
            <a:xfrm>
              <a:off x="5018" y="675"/>
              <a:ext cx="668" cy="204"/>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3" name="Oval 1031"/>
            <p:cNvSpPr>
              <a:spLocks noChangeArrowheads="1"/>
            </p:cNvSpPr>
            <p:nvPr/>
          </p:nvSpPr>
          <p:spPr bwMode="auto">
            <a:xfrm>
              <a:off x="5018" y="658"/>
              <a:ext cx="668" cy="204"/>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4" name="Oval 1032"/>
            <p:cNvSpPr>
              <a:spLocks noChangeArrowheads="1"/>
            </p:cNvSpPr>
            <p:nvPr/>
          </p:nvSpPr>
          <p:spPr bwMode="auto">
            <a:xfrm>
              <a:off x="5199" y="709"/>
              <a:ext cx="304" cy="69"/>
            </a:xfrm>
            <a:prstGeom prst="ellipse">
              <a:avLst/>
            </a:prstGeom>
            <a:solidFill>
              <a:srgbClr val="C0C0C0"/>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5" name="Oval 1033"/>
            <p:cNvSpPr>
              <a:spLocks noChangeArrowheads="1"/>
            </p:cNvSpPr>
            <p:nvPr/>
          </p:nvSpPr>
          <p:spPr bwMode="auto">
            <a:xfrm>
              <a:off x="5200" y="720"/>
              <a:ext cx="305" cy="69"/>
            </a:xfrm>
            <a:prstGeom prst="ellipse">
              <a:avLst/>
            </a:prstGeom>
            <a:solidFill>
              <a:srgbClr val="9F9F9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6" name="Arc 1034"/>
            <p:cNvSpPr>
              <a:spLocks/>
            </p:cNvSpPr>
            <p:nvPr/>
          </p:nvSpPr>
          <p:spPr bwMode="auto">
            <a:xfrm>
              <a:off x="5085" y="543"/>
              <a:ext cx="525" cy="2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lnTo>
                    <a:pt x="43200" y="0"/>
                  </a:lnTo>
                  <a:close/>
                </a:path>
              </a:pathLst>
            </a:custGeom>
            <a:solidFill>
              <a:srgbClr val="FFFFFF"/>
            </a:solidFill>
            <a:ln w="4763">
              <a:solidFill>
                <a:srgbClr val="9F9F9F"/>
              </a:solidFill>
              <a:round/>
              <a:headEnd/>
              <a:tailEnd/>
            </a:ln>
          </p:spPr>
          <p:txBody>
            <a:bodyPr/>
            <a:lstStyle/>
            <a:p>
              <a:endParaRPr lang="en-US"/>
            </a:p>
          </p:txBody>
        </p:sp>
        <p:sp>
          <p:nvSpPr>
            <p:cNvPr id="14347" name="Oval 1035"/>
            <p:cNvSpPr>
              <a:spLocks noChangeArrowheads="1"/>
            </p:cNvSpPr>
            <p:nvPr/>
          </p:nvSpPr>
          <p:spPr bwMode="auto">
            <a:xfrm>
              <a:off x="5085" y="478"/>
              <a:ext cx="525" cy="136"/>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8" name="Oval 1036"/>
            <p:cNvSpPr>
              <a:spLocks noChangeArrowheads="1"/>
            </p:cNvSpPr>
            <p:nvPr/>
          </p:nvSpPr>
          <p:spPr bwMode="auto">
            <a:xfrm>
              <a:off x="5085" y="461"/>
              <a:ext cx="525" cy="136"/>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49" name="Oval 1037"/>
            <p:cNvSpPr>
              <a:spLocks noChangeArrowheads="1"/>
            </p:cNvSpPr>
            <p:nvPr/>
          </p:nvSpPr>
          <p:spPr bwMode="auto">
            <a:xfrm>
              <a:off x="5111" y="478"/>
              <a:ext cx="473" cy="102"/>
            </a:xfrm>
            <a:prstGeom prst="ellipse">
              <a:avLst/>
            </a:prstGeom>
            <a:solidFill>
              <a:srgbClr val="3F1F00"/>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4350" name="Freeform 1038"/>
            <p:cNvSpPr>
              <a:spLocks/>
            </p:cNvSpPr>
            <p:nvPr/>
          </p:nvSpPr>
          <p:spPr bwMode="auto">
            <a:xfrm>
              <a:off x="5284" y="0"/>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5"/>
                  </a:lnTo>
                  <a:lnTo>
                    <a:pt x="50" y="1367"/>
                  </a:lnTo>
                  <a:lnTo>
                    <a:pt x="101" y="615"/>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1" name="Freeform 1039"/>
            <p:cNvSpPr>
              <a:spLocks/>
            </p:cNvSpPr>
            <p:nvPr/>
          </p:nvSpPr>
          <p:spPr bwMode="auto">
            <a:xfrm>
              <a:off x="5335"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2" name="Freeform 1040"/>
            <p:cNvSpPr>
              <a:spLocks/>
            </p:cNvSpPr>
            <p:nvPr/>
          </p:nvSpPr>
          <p:spPr bwMode="auto">
            <a:xfrm>
              <a:off x="5385" y="0"/>
              <a:ext cx="34" cy="455"/>
            </a:xfrm>
            <a:custGeom>
              <a:avLst/>
              <a:gdLst>
                <a:gd name="T0" fmla="*/ 0 w 101"/>
                <a:gd name="T1" fmla="*/ 0 h 1366"/>
                <a:gd name="T2" fmla="*/ 0 w 101"/>
                <a:gd name="T3" fmla="*/ 0 h 1366"/>
                <a:gd name="T4" fmla="*/ 0 w 101"/>
                <a:gd name="T5" fmla="*/ 0 h 1366"/>
                <a:gd name="T6" fmla="*/ 0 w 101"/>
                <a:gd name="T7" fmla="*/ 0 h 1366"/>
                <a:gd name="T8" fmla="*/ 0 w 101"/>
                <a:gd name="T9" fmla="*/ 0 h 1366"/>
                <a:gd name="T10" fmla="*/ 0 60000 65536"/>
                <a:gd name="T11" fmla="*/ 0 60000 65536"/>
                <a:gd name="T12" fmla="*/ 0 60000 65536"/>
                <a:gd name="T13" fmla="*/ 0 60000 65536"/>
                <a:gd name="T14" fmla="*/ 0 60000 65536"/>
                <a:gd name="T15" fmla="*/ 0 w 101"/>
                <a:gd name="T16" fmla="*/ 0 h 1366"/>
                <a:gd name="T17" fmla="*/ 101 w 101"/>
                <a:gd name="T18" fmla="*/ 1366 h 1366"/>
              </a:gdLst>
              <a:ahLst/>
              <a:cxnLst>
                <a:cxn ang="T10">
                  <a:pos x="T0" y="T1"/>
                </a:cxn>
                <a:cxn ang="T11">
                  <a:pos x="T2" y="T3"/>
                </a:cxn>
                <a:cxn ang="T12">
                  <a:pos x="T4" y="T5"/>
                </a:cxn>
                <a:cxn ang="T13">
                  <a:pos x="T6" y="T7"/>
                </a:cxn>
                <a:cxn ang="T14">
                  <a:pos x="T8" y="T9"/>
                </a:cxn>
              </a:cxnLst>
              <a:rect l="T15" t="T16" r="T17" b="T18"/>
              <a:pathLst>
                <a:path w="101" h="1366">
                  <a:moveTo>
                    <a:pt x="51" y="0"/>
                  </a:moveTo>
                  <a:lnTo>
                    <a:pt x="0" y="614"/>
                  </a:lnTo>
                  <a:lnTo>
                    <a:pt x="51" y="1366"/>
                  </a:lnTo>
                  <a:lnTo>
                    <a:pt x="101" y="614"/>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3" name="Freeform 1041"/>
            <p:cNvSpPr>
              <a:spLocks/>
            </p:cNvSpPr>
            <p:nvPr/>
          </p:nvSpPr>
          <p:spPr bwMode="auto">
            <a:xfrm>
              <a:off x="5436"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54" name="Freeform 1042"/>
            <p:cNvSpPr>
              <a:spLocks/>
            </p:cNvSpPr>
            <p:nvPr/>
          </p:nvSpPr>
          <p:spPr bwMode="auto">
            <a:xfrm>
              <a:off x="5234" y="67"/>
              <a:ext cx="33"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1" y="0"/>
                  </a:moveTo>
                  <a:lnTo>
                    <a:pt x="0" y="616"/>
                  </a:lnTo>
                  <a:lnTo>
                    <a:pt x="51" y="1367"/>
                  </a:lnTo>
                  <a:lnTo>
                    <a:pt x="101" y="616"/>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2" name="TextBox 21"/>
          <p:cNvSpPr txBox="1"/>
          <p:nvPr/>
        </p:nvSpPr>
        <p:spPr>
          <a:xfrm>
            <a:off x="457200" y="1771650"/>
            <a:ext cx="8153400" cy="4400550"/>
          </a:xfrm>
          <a:prstGeom prst="rect">
            <a:avLst/>
          </a:prstGeom>
          <a:solidFill>
            <a:schemeClr val="accent1">
              <a:lumMod val="20000"/>
              <a:lumOff val="80000"/>
            </a:schemeClr>
          </a:solidFill>
          <a:ln>
            <a:solidFill>
              <a:schemeClr val="accent6">
                <a:lumMod val="50000"/>
              </a:schemeClr>
            </a:solidFill>
          </a:ln>
        </p:spPr>
        <p:txBody>
          <a:bodyPr>
            <a:spAutoFit/>
          </a:bodyPr>
          <a:lstStyle/>
          <a:p>
            <a:pPr>
              <a:defRPr/>
            </a:pPr>
            <a:r>
              <a:rPr lang="en-US" sz="2800" dirty="0">
                <a:latin typeface="Arial" charset="0"/>
                <a:ea typeface="ＭＳ Ｐゴシック" pitchFamily="34" charset="-128"/>
              </a:rPr>
              <a:t>Management at the Daily Grind wants to install an espresso bar in its restaurant that</a:t>
            </a:r>
          </a:p>
          <a:p>
            <a:pPr marL="925512" lvl="1" indent="-514350">
              <a:buFont typeface="+mj-lt"/>
              <a:buAutoNum type="arabicPeriod"/>
              <a:defRPr/>
            </a:pPr>
            <a:r>
              <a:rPr lang="en-US" sz="2800" dirty="0">
                <a:latin typeface="Arial" charset="0"/>
                <a:ea typeface="ＭＳ Ｐゴシック" pitchFamily="34" charset="-128"/>
              </a:rPr>
              <a:t>Costs $140,000 and has a 10-year life.</a:t>
            </a:r>
          </a:p>
          <a:p>
            <a:pPr marL="925512" lvl="1" indent="-514350">
              <a:buFont typeface="+mj-lt"/>
              <a:buAutoNum type="arabicPeriod"/>
              <a:defRPr/>
            </a:pPr>
            <a:r>
              <a:rPr lang="en-US" sz="2800" dirty="0">
                <a:latin typeface="Arial" charset="0"/>
                <a:ea typeface="ＭＳ Ｐゴシック" pitchFamily="34" charset="-128"/>
              </a:rPr>
              <a:t>Will generate annual net cash inflows of $35,000.</a:t>
            </a:r>
          </a:p>
          <a:p>
            <a:pPr>
              <a:defRPr/>
            </a:pPr>
            <a:endParaRPr lang="en-US" sz="2800" dirty="0">
              <a:latin typeface="Arial" charset="0"/>
              <a:ea typeface="ＭＳ Ｐゴシック" pitchFamily="34" charset="-128"/>
            </a:endParaRPr>
          </a:p>
          <a:p>
            <a:pPr>
              <a:defRPr/>
            </a:pPr>
            <a:r>
              <a:rPr lang="en-US" sz="2800" dirty="0">
                <a:latin typeface="Arial" charset="0"/>
                <a:ea typeface="ＭＳ Ｐゴシック" pitchFamily="34" charset="-128"/>
              </a:rPr>
              <a:t>Management requires a payback period of 5 years or less on all investments.</a:t>
            </a:r>
          </a:p>
          <a:p>
            <a:pPr>
              <a:defRPr/>
            </a:pPr>
            <a:endParaRPr lang="en-US" sz="2800" dirty="0">
              <a:latin typeface="Arial" charset="0"/>
              <a:ea typeface="ＭＳ Ｐゴシック" pitchFamily="34" charset="-128"/>
            </a:endParaRPr>
          </a:p>
          <a:p>
            <a:pPr>
              <a:defRPr/>
            </a:pPr>
            <a:r>
              <a:rPr lang="en-US" sz="2800" dirty="0">
                <a:latin typeface="Arial" charset="0"/>
                <a:ea typeface="ＭＳ Ｐゴシック" pitchFamily="34" charset="-128"/>
              </a:rPr>
              <a:t>What is the payback period for the espresso bar?</a:t>
            </a:r>
          </a:p>
        </p:txBody>
      </p:sp>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The Payback Method</a:t>
            </a:r>
          </a:p>
        </p:txBody>
      </p:sp>
      <p:sp>
        <p:nvSpPr>
          <p:cNvPr id="15363" name="Rectangle 3"/>
          <p:cNvSpPr>
            <a:spLocks noChangeArrowheads="1"/>
          </p:cNvSpPr>
          <p:nvPr/>
        </p:nvSpPr>
        <p:spPr bwMode="auto">
          <a:xfrm>
            <a:off x="1219200" y="2016125"/>
            <a:ext cx="2976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0000FF"/>
                </a:solidFill>
              </a:rPr>
              <a:t>Payback period  =  </a:t>
            </a:r>
          </a:p>
        </p:txBody>
      </p:sp>
      <p:sp>
        <p:nvSpPr>
          <p:cNvPr id="15364" name="Rectangle 4"/>
          <p:cNvSpPr>
            <a:spLocks noChangeArrowheads="1"/>
          </p:cNvSpPr>
          <p:nvPr/>
        </p:nvSpPr>
        <p:spPr bwMode="auto">
          <a:xfrm>
            <a:off x="4038600" y="1833563"/>
            <a:ext cx="38893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u="sng">
                <a:solidFill>
                  <a:srgbClr val="0000FF"/>
                </a:solidFill>
              </a:rPr>
              <a:t>    Investment required   </a:t>
            </a:r>
            <a:r>
              <a:rPr lang="en-US" altLang="en-US" sz="2400" b="1">
                <a:solidFill>
                  <a:srgbClr val="0000FF"/>
                </a:solidFill>
              </a:rPr>
              <a:t>  </a:t>
            </a:r>
          </a:p>
          <a:p>
            <a:pPr eaLnBrk="1" hangingPunct="1">
              <a:spcBef>
                <a:spcPct val="0"/>
              </a:spcBef>
              <a:buClrTx/>
              <a:buFontTx/>
              <a:buNone/>
            </a:pPr>
            <a:r>
              <a:rPr lang="en-US" altLang="en-US" sz="2400" b="1">
                <a:solidFill>
                  <a:srgbClr val="0000FF"/>
                </a:solidFill>
              </a:rPr>
              <a:t>  Annual net cash inflow</a:t>
            </a:r>
          </a:p>
        </p:txBody>
      </p:sp>
      <p:grpSp>
        <p:nvGrpSpPr>
          <p:cNvPr id="15365" name="Group 5"/>
          <p:cNvGrpSpPr>
            <a:grpSpLocks/>
          </p:cNvGrpSpPr>
          <p:nvPr/>
        </p:nvGrpSpPr>
        <p:grpSpPr bwMode="auto">
          <a:xfrm>
            <a:off x="1219200" y="2824163"/>
            <a:ext cx="5272088" cy="828675"/>
            <a:chOff x="807" y="1671"/>
            <a:chExt cx="3321" cy="522"/>
          </a:xfrm>
        </p:grpSpPr>
        <p:sp>
          <p:nvSpPr>
            <p:cNvPr id="15385" name="Rectangle 6"/>
            <p:cNvSpPr>
              <a:spLocks noChangeArrowheads="1"/>
            </p:cNvSpPr>
            <p:nvPr/>
          </p:nvSpPr>
          <p:spPr bwMode="auto">
            <a:xfrm>
              <a:off x="807" y="1834"/>
              <a:ext cx="187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800000"/>
                  </a:solidFill>
                </a:rPr>
                <a:t>Payback period  =  </a:t>
              </a:r>
            </a:p>
          </p:txBody>
        </p:sp>
        <p:sp>
          <p:nvSpPr>
            <p:cNvPr id="15386" name="Rectangle 7"/>
            <p:cNvSpPr>
              <a:spLocks noChangeArrowheads="1"/>
            </p:cNvSpPr>
            <p:nvPr/>
          </p:nvSpPr>
          <p:spPr bwMode="auto">
            <a:xfrm>
              <a:off x="2668" y="1671"/>
              <a:ext cx="146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u="sng">
                  <a:solidFill>
                    <a:srgbClr val="800000"/>
                  </a:solidFill>
                </a:rPr>
                <a:t>$140,000</a:t>
              </a:r>
              <a:r>
                <a:rPr lang="en-US" altLang="en-US" sz="2400" b="1">
                  <a:solidFill>
                    <a:srgbClr val="800000"/>
                  </a:solidFill>
                </a:rPr>
                <a:t>          </a:t>
              </a:r>
            </a:p>
            <a:p>
              <a:pPr eaLnBrk="1" hangingPunct="1">
                <a:spcBef>
                  <a:spcPct val="0"/>
                </a:spcBef>
                <a:buClrTx/>
                <a:buFontTx/>
                <a:buNone/>
              </a:pPr>
              <a:r>
                <a:rPr lang="en-US" altLang="en-US" sz="2400" b="1">
                  <a:solidFill>
                    <a:srgbClr val="800000"/>
                  </a:solidFill>
                </a:rPr>
                <a:t> $35,000</a:t>
              </a:r>
            </a:p>
          </p:txBody>
        </p:sp>
      </p:grpSp>
      <p:grpSp>
        <p:nvGrpSpPr>
          <p:cNvPr id="15366" name="Group 8"/>
          <p:cNvGrpSpPr>
            <a:grpSpLocks/>
          </p:cNvGrpSpPr>
          <p:nvPr/>
        </p:nvGrpSpPr>
        <p:grpSpPr bwMode="auto">
          <a:xfrm>
            <a:off x="1219200" y="3890963"/>
            <a:ext cx="4456113" cy="488950"/>
            <a:chOff x="807" y="2631"/>
            <a:chExt cx="2807" cy="308"/>
          </a:xfrm>
        </p:grpSpPr>
        <p:sp>
          <p:nvSpPr>
            <p:cNvPr id="15383" name="Rectangle 9"/>
            <p:cNvSpPr>
              <a:spLocks noChangeArrowheads="1"/>
            </p:cNvSpPr>
            <p:nvPr/>
          </p:nvSpPr>
          <p:spPr bwMode="auto">
            <a:xfrm>
              <a:off x="807" y="2650"/>
              <a:ext cx="187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800000"/>
                  </a:solidFill>
                </a:rPr>
                <a:t>Payback period  =  </a:t>
              </a:r>
            </a:p>
          </p:txBody>
        </p:sp>
        <p:sp>
          <p:nvSpPr>
            <p:cNvPr id="15384" name="Rectangle 10"/>
            <p:cNvSpPr>
              <a:spLocks noChangeArrowheads="1"/>
            </p:cNvSpPr>
            <p:nvPr/>
          </p:nvSpPr>
          <p:spPr bwMode="auto">
            <a:xfrm>
              <a:off x="2668" y="2631"/>
              <a:ext cx="94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800000"/>
                  </a:solidFill>
                </a:rPr>
                <a:t>4.0 years</a:t>
              </a:r>
            </a:p>
          </p:txBody>
        </p:sp>
      </p:grpSp>
      <p:sp>
        <p:nvSpPr>
          <p:cNvPr id="15367" name="Rectangle 11"/>
          <p:cNvSpPr>
            <a:spLocks noChangeArrowheads="1"/>
          </p:cNvSpPr>
          <p:nvPr/>
        </p:nvSpPr>
        <p:spPr bwMode="auto">
          <a:xfrm>
            <a:off x="609600" y="4729163"/>
            <a:ext cx="7924800" cy="1290637"/>
          </a:xfrm>
          <a:prstGeom prst="rect">
            <a:avLst/>
          </a:prstGeom>
          <a:solidFill>
            <a:srgbClr val="FFCC99"/>
          </a:solidFill>
          <a:ln w="12700">
            <a:solidFill>
              <a:srgbClr val="000000"/>
            </a:solidFill>
            <a:miter lim="800000"/>
            <a:headEnd/>
            <a:tailEnd/>
          </a:ln>
          <a:effectLst>
            <a:outerShdw dist="40161" dir="1106097" algn="ctr" rotWithShape="0">
              <a:srgbClr val="000000"/>
            </a:outerShdw>
          </a:effectLst>
        </p:spPr>
        <p:txBody>
          <a:bodyPr lIns="90488" tIns="44450" rIns="90488" bIns="44450">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600" b="1">
                <a:solidFill>
                  <a:srgbClr val="0000CC"/>
                </a:solidFill>
              </a:rPr>
              <a:t>According to the company’s criterion, management would invest in the espresso bar because its payback period is less than 5 years.</a:t>
            </a:r>
          </a:p>
        </p:txBody>
      </p:sp>
      <p:grpSp>
        <p:nvGrpSpPr>
          <p:cNvPr id="15368" name="Group 1028"/>
          <p:cNvGrpSpPr>
            <a:grpSpLocks/>
          </p:cNvGrpSpPr>
          <p:nvPr/>
        </p:nvGrpSpPr>
        <p:grpSpPr bwMode="auto">
          <a:xfrm>
            <a:off x="7239000" y="381000"/>
            <a:ext cx="873125" cy="1166813"/>
            <a:chOff x="5015" y="0"/>
            <a:chExt cx="671" cy="879"/>
          </a:xfrm>
        </p:grpSpPr>
        <p:sp>
          <p:nvSpPr>
            <p:cNvPr id="15369" name="Freeform 1029"/>
            <p:cNvSpPr>
              <a:spLocks/>
            </p:cNvSpPr>
            <p:nvPr/>
          </p:nvSpPr>
          <p:spPr bwMode="auto">
            <a:xfrm>
              <a:off x="5015" y="532"/>
              <a:ext cx="118" cy="142"/>
            </a:xfrm>
            <a:custGeom>
              <a:avLst/>
              <a:gdLst>
                <a:gd name="T0" fmla="*/ 0 w 356"/>
                <a:gd name="T1" fmla="*/ 0 h 425"/>
                <a:gd name="T2" fmla="*/ 0 w 356"/>
                <a:gd name="T3" fmla="*/ 0 h 425"/>
                <a:gd name="T4" fmla="*/ 0 w 356"/>
                <a:gd name="T5" fmla="*/ 0 h 425"/>
                <a:gd name="T6" fmla="*/ 0 w 356"/>
                <a:gd name="T7" fmla="*/ 0 h 425"/>
                <a:gd name="T8" fmla="*/ 0 w 356"/>
                <a:gd name="T9" fmla="*/ 0 h 425"/>
                <a:gd name="T10" fmla="*/ 0 w 356"/>
                <a:gd name="T11" fmla="*/ 0 h 425"/>
                <a:gd name="T12" fmla="*/ 0 w 356"/>
                <a:gd name="T13" fmla="*/ 0 h 425"/>
                <a:gd name="T14" fmla="*/ 0 w 356"/>
                <a:gd name="T15" fmla="*/ 0 h 425"/>
                <a:gd name="T16" fmla="*/ 0 w 356"/>
                <a:gd name="T17" fmla="*/ 0 h 425"/>
                <a:gd name="T18" fmla="*/ 0 w 356"/>
                <a:gd name="T19" fmla="*/ 0 h 425"/>
                <a:gd name="T20" fmla="*/ 0 w 356"/>
                <a:gd name="T21" fmla="*/ 0 h 425"/>
                <a:gd name="T22" fmla="*/ 0 w 356"/>
                <a:gd name="T23" fmla="*/ 0 h 425"/>
                <a:gd name="T24" fmla="*/ 0 w 356"/>
                <a:gd name="T25" fmla="*/ 0 h 425"/>
                <a:gd name="T26" fmla="*/ 0 w 356"/>
                <a:gd name="T27" fmla="*/ 0 h 425"/>
                <a:gd name="T28" fmla="*/ 0 w 356"/>
                <a:gd name="T29" fmla="*/ 0 h 425"/>
                <a:gd name="T30" fmla="*/ 0 w 356"/>
                <a:gd name="T31" fmla="*/ 0 h 425"/>
                <a:gd name="T32" fmla="*/ 0 w 356"/>
                <a:gd name="T33" fmla="*/ 0 h 425"/>
                <a:gd name="T34" fmla="*/ 0 w 356"/>
                <a:gd name="T35" fmla="*/ 0 h 425"/>
                <a:gd name="T36" fmla="*/ 0 w 356"/>
                <a:gd name="T37" fmla="*/ 0 h 425"/>
                <a:gd name="T38" fmla="*/ 0 w 356"/>
                <a:gd name="T39" fmla="*/ 0 h 425"/>
                <a:gd name="T40" fmla="*/ 0 w 356"/>
                <a:gd name="T41" fmla="*/ 0 h 425"/>
                <a:gd name="T42" fmla="*/ 0 w 356"/>
                <a:gd name="T43" fmla="*/ 0 h 425"/>
                <a:gd name="T44" fmla="*/ 0 w 356"/>
                <a:gd name="T45" fmla="*/ 0 h 425"/>
                <a:gd name="T46" fmla="*/ 0 w 356"/>
                <a:gd name="T47" fmla="*/ 0 h 425"/>
                <a:gd name="T48" fmla="*/ 0 w 356"/>
                <a:gd name="T49" fmla="*/ 0 h 425"/>
                <a:gd name="T50" fmla="*/ 0 w 356"/>
                <a:gd name="T51" fmla="*/ 0 h 425"/>
                <a:gd name="T52" fmla="*/ 0 w 356"/>
                <a:gd name="T53" fmla="*/ 0 h 425"/>
                <a:gd name="T54" fmla="*/ 0 w 356"/>
                <a:gd name="T55" fmla="*/ 0 h 425"/>
                <a:gd name="T56" fmla="*/ 0 w 356"/>
                <a:gd name="T57" fmla="*/ 0 h 425"/>
                <a:gd name="T58" fmla="*/ 0 w 356"/>
                <a:gd name="T59" fmla="*/ 0 h 425"/>
                <a:gd name="T60" fmla="*/ 0 w 356"/>
                <a:gd name="T61" fmla="*/ 0 h 425"/>
                <a:gd name="T62" fmla="*/ 0 w 356"/>
                <a:gd name="T63" fmla="*/ 0 h 425"/>
                <a:gd name="T64" fmla="*/ 0 w 356"/>
                <a:gd name="T65" fmla="*/ 0 h 425"/>
                <a:gd name="T66" fmla="*/ 0 w 356"/>
                <a:gd name="T67" fmla="*/ 0 h 425"/>
                <a:gd name="T68" fmla="*/ 0 w 356"/>
                <a:gd name="T69" fmla="*/ 0 h 425"/>
                <a:gd name="T70" fmla="*/ 0 w 356"/>
                <a:gd name="T71" fmla="*/ 0 h 425"/>
                <a:gd name="T72" fmla="*/ 0 w 356"/>
                <a:gd name="T73" fmla="*/ 0 h 425"/>
                <a:gd name="T74" fmla="*/ 0 w 356"/>
                <a:gd name="T75" fmla="*/ 0 h 425"/>
                <a:gd name="T76" fmla="*/ 0 w 356"/>
                <a:gd name="T77" fmla="*/ 0 h 425"/>
                <a:gd name="T78" fmla="*/ 0 w 356"/>
                <a:gd name="T79" fmla="*/ 0 h 425"/>
                <a:gd name="T80" fmla="*/ 0 w 356"/>
                <a:gd name="T81" fmla="*/ 0 h 425"/>
                <a:gd name="T82" fmla="*/ 0 w 356"/>
                <a:gd name="T83" fmla="*/ 0 h 425"/>
                <a:gd name="T84" fmla="*/ 0 w 356"/>
                <a:gd name="T85" fmla="*/ 0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425"/>
                <a:gd name="T131" fmla="*/ 356 w 356"/>
                <a:gd name="T132" fmla="*/ 425 h 4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425">
                  <a:moveTo>
                    <a:pt x="213" y="0"/>
                  </a:moveTo>
                  <a:lnTo>
                    <a:pt x="0" y="0"/>
                  </a:lnTo>
                  <a:lnTo>
                    <a:pt x="0" y="68"/>
                  </a:lnTo>
                  <a:lnTo>
                    <a:pt x="1" y="88"/>
                  </a:lnTo>
                  <a:lnTo>
                    <a:pt x="7" y="116"/>
                  </a:lnTo>
                  <a:lnTo>
                    <a:pt x="12" y="137"/>
                  </a:lnTo>
                  <a:lnTo>
                    <a:pt x="21" y="167"/>
                  </a:lnTo>
                  <a:lnTo>
                    <a:pt x="29" y="187"/>
                  </a:lnTo>
                  <a:lnTo>
                    <a:pt x="39" y="211"/>
                  </a:lnTo>
                  <a:lnTo>
                    <a:pt x="56" y="242"/>
                  </a:lnTo>
                  <a:lnTo>
                    <a:pt x="73" y="266"/>
                  </a:lnTo>
                  <a:lnTo>
                    <a:pt x="90" y="287"/>
                  </a:lnTo>
                  <a:lnTo>
                    <a:pt x="110" y="311"/>
                  </a:lnTo>
                  <a:lnTo>
                    <a:pt x="128" y="325"/>
                  </a:lnTo>
                  <a:lnTo>
                    <a:pt x="147" y="342"/>
                  </a:lnTo>
                  <a:lnTo>
                    <a:pt x="171" y="359"/>
                  </a:lnTo>
                  <a:lnTo>
                    <a:pt x="196" y="376"/>
                  </a:lnTo>
                  <a:lnTo>
                    <a:pt x="225" y="391"/>
                  </a:lnTo>
                  <a:lnTo>
                    <a:pt x="250" y="401"/>
                  </a:lnTo>
                  <a:lnTo>
                    <a:pt x="280" y="410"/>
                  </a:lnTo>
                  <a:lnTo>
                    <a:pt x="304" y="417"/>
                  </a:lnTo>
                  <a:lnTo>
                    <a:pt x="331" y="421"/>
                  </a:lnTo>
                  <a:lnTo>
                    <a:pt x="356" y="425"/>
                  </a:lnTo>
                  <a:lnTo>
                    <a:pt x="311" y="366"/>
                  </a:lnTo>
                  <a:lnTo>
                    <a:pt x="297" y="365"/>
                  </a:lnTo>
                  <a:lnTo>
                    <a:pt x="271" y="354"/>
                  </a:lnTo>
                  <a:lnTo>
                    <a:pt x="252" y="345"/>
                  </a:lnTo>
                  <a:lnTo>
                    <a:pt x="229" y="332"/>
                  </a:lnTo>
                  <a:lnTo>
                    <a:pt x="208" y="320"/>
                  </a:lnTo>
                  <a:lnTo>
                    <a:pt x="185" y="303"/>
                  </a:lnTo>
                  <a:lnTo>
                    <a:pt x="171" y="290"/>
                  </a:lnTo>
                  <a:lnTo>
                    <a:pt x="151" y="273"/>
                  </a:lnTo>
                  <a:lnTo>
                    <a:pt x="137" y="257"/>
                  </a:lnTo>
                  <a:lnTo>
                    <a:pt x="123" y="240"/>
                  </a:lnTo>
                  <a:lnTo>
                    <a:pt x="107" y="216"/>
                  </a:lnTo>
                  <a:lnTo>
                    <a:pt x="96" y="192"/>
                  </a:lnTo>
                  <a:lnTo>
                    <a:pt x="86" y="170"/>
                  </a:lnTo>
                  <a:lnTo>
                    <a:pt x="75" y="144"/>
                  </a:lnTo>
                  <a:lnTo>
                    <a:pt x="68" y="116"/>
                  </a:lnTo>
                  <a:lnTo>
                    <a:pt x="65" y="92"/>
                  </a:lnTo>
                  <a:lnTo>
                    <a:pt x="63" y="68"/>
                  </a:lnTo>
                  <a:lnTo>
                    <a:pt x="216" y="68"/>
                  </a:lnTo>
                  <a:lnTo>
                    <a:pt x="213" y="0"/>
                  </a:lnTo>
                  <a:close/>
                </a:path>
              </a:pathLst>
            </a:custGeom>
            <a:solidFill>
              <a:srgbClr val="C0C0C0"/>
            </a:solidFill>
            <a:ln w="4763">
              <a:solidFill>
                <a:srgbClr val="9F9F9F"/>
              </a:solidFill>
              <a:round/>
              <a:headEnd/>
              <a:tailEnd/>
            </a:ln>
          </p:spPr>
          <p:txBody>
            <a:bodyPr/>
            <a:lstStyle/>
            <a:p>
              <a:endParaRPr lang="en-US"/>
            </a:p>
          </p:txBody>
        </p:sp>
        <p:sp>
          <p:nvSpPr>
            <p:cNvPr id="15370" name="Oval 1030"/>
            <p:cNvSpPr>
              <a:spLocks noChangeArrowheads="1"/>
            </p:cNvSpPr>
            <p:nvPr/>
          </p:nvSpPr>
          <p:spPr bwMode="auto">
            <a:xfrm>
              <a:off x="5018" y="675"/>
              <a:ext cx="668" cy="204"/>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1" name="Oval 1031"/>
            <p:cNvSpPr>
              <a:spLocks noChangeArrowheads="1"/>
            </p:cNvSpPr>
            <p:nvPr/>
          </p:nvSpPr>
          <p:spPr bwMode="auto">
            <a:xfrm>
              <a:off x="5018" y="658"/>
              <a:ext cx="668" cy="204"/>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2" name="Oval 1032"/>
            <p:cNvSpPr>
              <a:spLocks noChangeArrowheads="1"/>
            </p:cNvSpPr>
            <p:nvPr/>
          </p:nvSpPr>
          <p:spPr bwMode="auto">
            <a:xfrm>
              <a:off x="5199" y="709"/>
              <a:ext cx="304" cy="69"/>
            </a:xfrm>
            <a:prstGeom prst="ellipse">
              <a:avLst/>
            </a:prstGeom>
            <a:solidFill>
              <a:srgbClr val="C0C0C0"/>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3" name="Oval 1033"/>
            <p:cNvSpPr>
              <a:spLocks noChangeArrowheads="1"/>
            </p:cNvSpPr>
            <p:nvPr/>
          </p:nvSpPr>
          <p:spPr bwMode="auto">
            <a:xfrm>
              <a:off x="5200" y="720"/>
              <a:ext cx="305" cy="69"/>
            </a:xfrm>
            <a:prstGeom prst="ellipse">
              <a:avLst/>
            </a:prstGeom>
            <a:solidFill>
              <a:srgbClr val="9F9F9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4" name="Arc 1034"/>
            <p:cNvSpPr>
              <a:spLocks/>
            </p:cNvSpPr>
            <p:nvPr/>
          </p:nvSpPr>
          <p:spPr bwMode="auto">
            <a:xfrm>
              <a:off x="5085" y="543"/>
              <a:ext cx="525" cy="223"/>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70" y="21600"/>
                    <a:pt x="0" y="11929"/>
                    <a:pt x="0" y="0"/>
                  </a:cubicBezTo>
                </a:path>
                <a:path w="43200" h="21600" stroke="0" extrusionOk="0">
                  <a:moveTo>
                    <a:pt x="43200" y="0"/>
                  </a:moveTo>
                  <a:cubicBezTo>
                    <a:pt x="43200" y="11929"/>
                    <a:pt x="33529" y="21600"/>
                    <a:pt x="21600" y="21600"/>
                  </a:cubicBezTo>
                  <a:cubicBezTo>
                    <a:pt x="9670" y="21600"/>
                    <a:pt x="0" y="11929"/>
                    <a:pt x="0" y="0"/>
                  </a:cubicBezTo>
                  <a:lnTo>
                    <a:pt x="21600" y="0"/>
                  </a:lnTo>
                  <a:lnTo>
                    <a:pt x="43200" y="0"/>
                  </a:lnTo>
                  <a:close/>
                </a:path>
              </a:pathLst>
            </a:custGeom>
            <a:solidFill>
              <a:srgbClr val="FFFFFF"/>
            </a:solidFill>
            <a:ln w="4763">
              <a:solidFill>
                <a:srgbClr val="9F9F9F"/>
              </a:solidFill>
              <a:round/>
              <a:headEnd/>
              <a:tailEnd/>
            </a:ln>
          </p:spPr>
          <p:txBody>
            <a:bodyPr/>
            <a:lstStyle/>
            <a:p>
              <a:endParaRPr lang="en-US"/>
            </a:p>
          </p:txBody>
        </p:sp>
        <p:sp>
          <p:nvSpPr>
            <p:cNvPr id="15375" name="Oval 1035"/>
            <p:cNvSpPr>
              <a:spLocks noChangeArrowheads="1"/>
            </p:cNvSpPr>
            <p:nvPr/>
          </p:nvSpPr>
          <p:spPr bwMode="auto">
            <a:xfrm>
              <a:off x="5085" y="478"/>
              <a:ext cx="525" cy="136"/>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6" name="Oval 1036"/>
            <p:cNvSpPr>
              <a:spLocks noChangeArrowheads="1"/>
            </p:cNvSpPr>
            <p:nvPr/>
          </p:nvSpPr>
          <p:spPr bwMode="auto">
            <a:xfrm>
              <a:off x="5085" y="461"/>
              <a:ext cx="525" cy="136"/>
            </a:xfrm>
            <a:prstGeom prst="ellipse">
              <a:avLst/>
            </a:prstGeom>
            <a:solidFill>
              <a:srgbClr val="FFFFFF"/>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7" name="Oval 1037"/>
            <p:cNvSpPr>
              <a:spLocks noChangeArrowheads="1"/>
            </p:cNvSpPr>
            <p:nvPr/>
          </p:nvSpPr>
          <p:spPr bwMode="auto">
            <a:xfrm>
              <a:off x="5111" y="478"/>
              <a:ext cx="473" cy="102"/>
            </a:xfrm>
            <a:prstGeom prst="ellipse">
              <a:avLst/>
            </a:prstGeom>
            <a:solidFill>
              <a:srgbClr val="3F1F00"/>
            </a:solidFill>
            <a:ln w="4763">
              <a:solidFill>
                <a:srgbClr val="9F9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5378" name="Freeform 1038"/>
            <p:cNvSpPr>
              <a:spLocks/>
            </p:cNvSpPr>
            <p:nvPr/>
          </p:nvSpPr>
          <p:spPr bwMode="auto">
            <a:xfrm>
              <a:off x="5284" y="0"/>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5"/>
                  </a:lnTo>
                  <a:lnTo>
                    <a:pt x="50" y="1367"/>
                  </a:lnTo>
                  <a:lnTo>
                    <a:pt x="101" y="615"/>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79" name="Freeform 1039"/>
            <p:cNvSpPr>
              <a:spLocks/>
            </p:cNvSpPr>
            <p:nvPr/>
          </p:nvSpPr>
          <p:spPr bwMode="auto">
            <a:xfrm>
              <a:off x="5335"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0" name="Freeform 1040"/>
            <p:cNvSpPr>
              <a:spLocks/>
            </p:cNvSpPr>
            <p:nvPr/>
          </p:nvSpPr>
          <p:spPr bwMode="auto">
            <a:xfrm>
              <a:off x="5385" y="0"/>
              <a:ext cx="34" cy="455"/>
            </a:xfrm>
            <a:custGeom>
              <a:avLst/>
              <a:gdLst>
                <a:gd name="T0" fmla="*/ 0 w 101"/>
                <a:gd name="T1" fmla="*/ 0 h 1366"/>
                <a:gd name="T2" fmla="*/ 0 w 101"/>
                <a:gd name="T3" fmla="*/ 0 h 1366"/>
                <a:gd name="T4" fmla="*/ 0 w 101"/>
                <a:gd name="T5" fmla="*/ 0 h 1366"/>
                <a:gd name="T6" fmla="*/ 0 w 101"/>
                <a:gd name="T7" fmla="*/ 0 h 1366"/>
                <a:gd name="T8" fmla="*/ 0 w 101"/>
                <a:gd name="T9" fmla="*/ 0 h 1366"/>
                <a:gd name="T10" fmla="*/ 0 60000 65536"/>
                <a:gd name="T11" fmla="*/ 0 60000 65536"/>
                <a:gd name="T12" fmla="*/ 0 60000 65536"/>
                <a:gd name="T13" fmla="*/ 0 60000 65536"/>
                <a:gd name="T14" fmla="*/ 0 60000 65536"/>
                <a:gd name="T15" fmla="*/ 0 w 101"/>
                <a:gd name="T16" fmla="*/ 0 h 1366"/>
                <a:gd name="T17" fmla="*/ 101 w 101"/>
                <a:gd name="T18" fmla="*/ 1366 h 1366"/>
              </a:gdLst>
              <a:ahLst/>
              <a:cxnLst>
                <a:cxn ang="T10">
                  <a:pos x="T0" y="T1"/>
                </a:cxn>
                <a:cxn ang="T11">
                  <a:pos x="T2" y="T3"/>
                </a:cxn>
                <a:cxn ang="T12">
                  <a:pos x="T4" y="T5"/>
                </a:cxn>
                <a:cxn ang="T13">
                  <a:pos x="T6" y="T7"/>
                </a:cxn>
                <a:cxn ang="T14">
                  <a:pos x="T8" y="T9"/>
                </a:cxn>
              </a:cxnLst>
              <a:rect l="T15" t="T16" r="T17" b="T18"/>
              <a:pathLst>
                <a:path w="101" h="1366">
                  <a:moveTo>
                    <a:pt x="51" y="0"/>
                  </a:moveTo>
                  <a:lnTo>
                    <a:pt x="0" y="614"/>
                  </a:lnTo>
                  <a:lnTo>
                    <a:pt x="51" y="1366"/>
                  </a:lnTo>
                  <a:lnTo>
                    <a:pt x="101" y="614"/>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1" name="Freeform 1041"/>
            <p:cNvSpPr>
              <a:spLocks/>
            </p:cNvSpPr>
            <p:nvPr/>
          </p:nvSpPr>
          <p:spPr bwMode="auto">
            <a:xfrm>
              <a:off x="5436" y="67"/>
              <a:ext cx="34"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0" y="0"/>
                  </a:moveTo>
                  <a:lnTo>
                    <a:pt x="0" y="616"/>
                  </a:lnTo>
                  <a:lnTo>
                    <a:pt x="50" y="1367"/>
                  </a:lnTo>
                  <a:lnTo>
                    <a:pt x="101" y="616"/>
                  </a:lnTo>
                  <a:lnTo>
                    <a:pt x="5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82" name="Freeform 1042"/>
            <p:cNvSpPr>
              <a:spLocks/>
            </p:cNvSpPr>
            <p:nvPr/>
          </p:nvSpPr>
          <p:spPr bwMode="auto">
            <a:xfrm>
              <a:off x="5234" y="67"/>
              <a:ext cx="33" cy="456"/>
            </a:xfrm>
            <a:custGeom>
              <a:avLst/>
              <a:gdLst>
                <a:gd name="T0" fmla="*/ 0 w 101"/>
                <a:gd name="T1" fmla="*/ 0 h 1367"/>
                <a:gd name="T2" fmla="*/ 0 w 101"/>
                <a:gd name="T3" fmla="*/ 0 h 1367"/>
                <a:gd name="T4" fmla="*/ 0 w 101"/>
                <a:gd name="T5" fmla="*/ 0 h 1367"/>
                <a:gd name="T6" fmla="*/ 0 w 101"/>
                <a:gd name="T7" fmla="*/ 0 h 1367"/>
                <a:gd name="T8" fmla="*/ 0 w 101"/>
                <a:gd name="T9" fmla="*/ 0 h 1367"/>
                <a:gd name="T10" fmla="*/ 0 60000 65536"/>
                <a:gd name="T11" fmla="*/ 0 60000 65536"/>
                <a:gd name="T12" fmla="*/ 0 60000 65536"/>
                <a:gd name="T13" fmla="*/ 0 60000 65536"/>
                <a:gd name="T14" fmla="*/ 0 60000 65536"/>
                <a:gd name="T15" fmla="*/ 0 w 101"/>
                <a:gd name="T16" fmla="*/ 0 h 1367"/>
                <a:gd name="T17" fmla="*/ 101 w 101"/>
                <a:gd name="T18" fmla="*/ 1367 h 1367"/>
              </a:gdLst>
              <a:ahLst/>
              <a:cxnLst>
                <a:cxn ang="T10">
                  <a:pos x="T0" y="T1"/>
                </a:cxn>
                <a:cxn ang="T11">
                  <a:pos x="T2" y="T3"/>
                </a:cxn>
                <a:cxn ang="T12">
                  <a:pos x="T4" y="T5"/>
                </a:cxn>
                <a:cxn ang="T13">
                  <a:pos x="T6" y="T7"/>
                </a:cxn>
                <a:cxn ang="T14">
                  <a:pos x="T8" y="T9"/>
                </a:cxn>
              </a:cxnLst>
              <a:rect l="T15" t="T16" r="T17" b="T18"/>
              <a:pathLst>
                <a:path w="101" h="1367">
                  <a:moveTo>
                    <a:pt x="51" y="0"/>
                  </a:moveTo>
                  <a:lnTo>
                    <a:pt x="0" y="616"/>
                  </a:lnTo>
                  <a:lnTo>
                    <a:pt x="51" y="1367"/>
                  </a:lnTo>
                  <a:lnTo>
                    <a:pt x="101" y="616"/>
                  </a:lnTo>
                  <a:lnTo>
                    <a:pt x="51"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9" name="Rectangle 3"/>
          <p:cNvSpPr txBox="1">
            <a:spLocks noChangeArrowheads="1"/>
          </p:cNvSpPr>
          <p:nvPr/>
        </p:nvSpPr>
        <p:spPr bwMode="auto">
          <a:xfrm>
            <a:off x="457200" y="1371600"/>
            <a:ext cx="8153400" cy="4495800"/>
          </a:xfrm>
          <a:prstGeom prst="rect">
            <a:avLst/>
          </a:prstGeom>
          <a:solidFill>
            <a:schemeClr val="accent1">
              <a:lumMod val="20000"/>
              <a:lumOff val="80000"/>
            </a:schemeClr>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273050" indent="-273050" eaLnBrk="0" hangingPunct="0">
              <a:spcBef>
                <a:spcPts val="600"/>
              </a:spcBef>
              <a:buClr>
                <a:schemeClr val="accent1"/>
              </a:buClr>
              <a:buSzPct val="76000"/>
              <a:buFont typeface="Times" pitchFamily="34" charset="0"/>
              <a:buNone/>
              <a:tabLst>
                <a:tab pos="5487988" algn="r"/>
                <a:tab pos="7256463" algn="r"/>
              </a:tabLst>
              <a:defRPr/>
            </a:pPr>
            <a:r>
              <a:rPr lang="en-US" sz="2600" dirty="0">
                <a:ea typeface="ＭＳ Ｐゴシック" pitchFamily="34" charset="-128"/>
                <a:cs typeface="Arial" pitchFamily="34" charset="0"/>
              </a:rPr>
              <a:t> 	</a:t>
            </a:r>
            <a:r>
              <a:rPr lang="en-US" sz="2400" b="1" dirty="0">
                <a:solidFill>
                  <a:schemeClr val="accent6">
                    <a:lumMod val="50000"/>
                  </a:schemeClr>
                </a:solidFill>
                <a:ea typeface="ＭＳ Ｐゴシック" pitchFamily="34" charset="-128"/>
                <a:cs typeface="Arial" pitchFamily="34" charset="0"/>
              </a:rPr>
              <a:t>Consider the following two investments:</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a:t>
            </a:r>
            <a:r>
              <a:rPr lang="en-US" sz="2400" b="1" i="1" u="sng" dirty="0">
                <a:solidFill>
                  <a:schemeClr val="accent6">
                    <a:lumMod val="50000"/>
                  </a:schemeClr>
                </a:solidFill>
                <a:ea typeface="ＭＳ Ｐゴシック" pitchFamily="34" charset="-128"/>
                <a:cs typeface="Arial" pitchFamily="34" charset="0"/>
              </a:rPr>
              <a:t>Project X</a:t>
            </a:r>
            <a:r>
              <a:rPr lang="en-US" sz="2400" b="1" i="1" dirty="0">
                <a:solidFill>
                  <a:schemeClr val="accent6">
                    <a:lumMod val="50000"/>
                  </a:schemeClr>
                </a:solidFill>
                <a:ea typeface="ＭＳ Ｐゴシック" pitchFamily="34" charset="-128"/>
                <a:cs typeface="Arial" pitchFamily="34" charset="0"/>
              </a:rPr>
              <a:t>	</a:t>
            </a:r>
            <a:r>
              <a:rPr lang="en-US" sz="2400" b="1" i="1" u="sng" dirty="0">
                <a:solidFill>
                  <a:schemeClr val="accent6">
                    <a:lumMod val="50000"/>
                  </a:schemeClr>
                </a:solidFill>
                <a:ea typeface="ＭＳ Ｐゴシック" pitchFamily="34" charset="-128"/>
                <a:cs typeface="Arial" pitchFamily="34" charset="0"/>
              </a:rPr>
              <a:t>Project Y</a:t>
            </a:r>
            <a:endParaRPr lang="en-US" sz="2400" b="1" u="sng" dirty="0">
              <a:solidFill>
                <a:schemeClr val="accent6">
                  <a:lumMod val="50000"/>
                </a:schemeClr>
              </a:solidFill>
              <a:ea typeface="ＭＳ Ｐゴシック" pitchFamily="34" charset="-128"/>
              <a:cs typeface="Arial" pitchFamily="34" charset="0"/>
            </a:endParaRP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Initial investment	$100,000	$100,000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1 cash inflow	$60,000	$60,000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2 cash inflow	$40,000	$35,000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14-10 cash inflows	$0	$25,000</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Which project has the shortest payback period?</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a. Project X</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b. Project Y</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c. Cannot be determined</a:t>
            </a:r>
          </a:p>
        </p:txBody>
      </p:sp>
    </p:spTree>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1371600"/>
            <a:ext cx="8153400" cy="4495800"/>
          </a:xfrm>
          <a:prstGeom prst="rect">
            <a:avLst/>
          </a:prstGeom>
          <a:solidFill>
            <a:schemeClr val="accent1">
              <a:lumMod val="20000"/>
              <a:lumOff val="80000"/>
            </a:schemeClr>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273050" indent="-273050" eaLnBrk="0" hangingPunct="0">
              <a:spcBef>
                <a:spcPts val="600"/>
              </a:spcBef>
              <a:buClr>
                <a:schemeClr val="accent1"/>
              </a:buClr>
              <a:buSzPct val="76000"/>
              <a:buFont typeface="Times" pitchFamily="34" charset="0"/>
              <a:buNone/>
              <a:tabLst>
                <a:tab pos="5487988" algn="r"/>
                <a:tab pos="7256463" algn="r"/>
              </a:tabLst>
              <a:defRPr/>
            </a:pPr>
            <a:r>
              <a:rPr lang="en-US" sz="2600" dirty="0">
                <a:ea typeface="ＭＳ Ｐゴシック" pitchFamily="34" charset="-128"/>
                <a:cs typeface="Arial" pitchFamily="34" charset="0"/>
              </a:rPr>
              <a:t> 	</a:t>
            </a:r>
            <a:r>
              <a:rPr lang="en-US" sz="2400" b="1" dirty="0">
                <a:solidFill>
                  <a:schemeClr val="accent6">
                    <a:lumMod val="50000"/>
                  </a:schemeClr>
                </a:solidFill>
                <a:ea typeface="ＭＳ Ｐゴシック" pitchFamily="34" charset="-128"/>
                <a:cs typeface="Arial" pitchFamily="34" charset="0"/>
              </a:rPr>
              <a:t>Consider the following two investments:</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a:t>
            </a:r>
            <a:r>
              <a:rPr lang="en-US" sz="2400" b="1" i="1" u="sng" dirty="0">
                <a:solidFill>
                  <a:schemeClr val="accent6">
                    <a:lumMod val="50000"/>
                  </a:schemeClr>
                </a:solidFill>
                <a:ea typeface="ＭＳ Ｐゴシック" pitchFamily="34" charset="-128"/>
                <a:cs typeface="Arial" pitchFamily="34" charset="0"/>
              </a:rPr>
              <a:t>Project X</a:t>
            </a:r>
            <a:r>
              <a:rPr lang="en-US" sz="2400" b="1" i="1" dirty="0">
                <a:solidFill>
                  <a:schemeClr val="accent6">
                    <a:lumMod val="50000"/>
                  </a:schemeClr>
                </a:solidFill>
                <a:ea typeface="ＭＳ Ｐゴシック" pitchFamily="34" charset="-128"/>
                <a:cs typeface="Arial" pitchFamily="34" charset="0"/>
              </a:rPr>
              <a:t>	</a:t>
            </a:r>
            <a:r>
              <a:rPr lang="en-US" sz="2400" b="1" i="1" u="sng" dirty="0">
                <a:solidFill>
                  <a:schemeClr val="accent6">
                    <a:lumMod val="50000"/>
                  </a:schemeClr>
                </a:solidFill>
                <a:ea typeface="ＭＳ Ｐゴシック" pitchFamily="34" charset="-128"/>
                <a:cs typeface="Arial" pitchFamily="34" charset="0"/>
              </a:rPr>
              <a:t>Project Y</a:t>
            </a:r>
            <a:endParaRPr lang="en-US" sz="2400" b="1" u="sng" dirty="0">
              <a:solidFill>
                <a:schemeClr val="accent6">
                  <a:lumMod val="50000"/>
                </a:schemeClr>
              </a:solidFill>
              <a:ea typeface="ＭＳ Ｐゴシック" pitchFamily="34" charset="-128"/>
              <a:cs typeface="Arial" pitchFamily="34" charset="0"/>
            </a:endParaRP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Initial investment	$100,000	$100,000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1 cash inflow	$60,000	$60,000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2 cash inflow	$40,000	$35,000</a:t>
            </a:r>
          </a:p>
          <a:p>
            <a:pPr marL="273050" indent="-273050" eaLnBrk="0" hangingPunct="0">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Year 14-10 cash inflows	$0	$25,000</a:t>
            </a:r>
          </a:p>
          <a:p>
            <a:pPr marL="273050" indent="-273050" eaLnBrk="0" hangingPunct="0">
              <a:spcBef>
                <a:spcPct val="25000"/>
              </a:spcBef>
              <a:buClr>
                <a:schemeClr val="accent1"/>
              </a:buClr>
              <a:buSzPct val="76000"/>
              <a:buFont typeface="Times" pitchFamily="34" charset="0"/>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	Which project has the shortest payback period?</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6">
                    <a:lumMod val="50000"/>
                  </a:schemeClr>
                </a:solidFill>
                <a:ea typeface="ＭＳ Ｐゴシック" pitchFamily="34" charset="-128"/>
                <a:cs typeface="Arial" pitchFamily="34" charset="0"/>
              </a:rPr>
              <a:t>a. Project X</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1">
                    <a:lumMod val="60000"/>
                    <a:lumOff val="40000"/>
                  </a:schemeClr>
                </a:solidFill>
                <a:ea typeface="ＭＳ Ｐゴシック" pitchFamily="34" charset="-128"/>
                <a:cs typeface="Arial" pitchFamily="34" charset="0"/>
              </a:rPr>
              <a:t>b. Project Y</a:t>
            </a:r>
          </a:p>
          <a:p>
            <a:pPr marL="547688" lvl="1" indent="-273050" eaLnBrk="0" hangingPunct="0">
              <a:spcBef>
                <a:spcPts val="500"/>
              </a:spcBef>
              <a:buClr>
                <a:schemeClr val="accent2"/>
              </a:buClr>
              <a:buSzPct val="76000"/>
              <a:buFont typeface="Wingdings" pitchFamily="2" charset="2"/>
              <a:buNone/>
              <a:tabLst>
                <a:tab pos="5487988" algn="r"/>
                <a:tab pos="7256463" algn="r"/>
              </a:tabLst>
              <a:defRPr/>
            </a:pPr>
            <a:r>
              <a:rPr lang="en-US" sz="2400" b="1" dirty="0">
                <a:solidFill>
                  <a:schemeClr val="accent1">
                    <a:lumMod val="60000"/>
                    <a:lumOff val="40000"/>
                  </a:schemeClr>
                </a:solidFill>
                <a:ea typeface="ＭＳ Ｐゴシック" pitchFamily="34" charset="-128"/>
                <a:cs typeface="Arial" pitchFamily="34" charset="0"/>
              </a:rPr>
              <a:t>c. Cannot be determined</a:t>
            </a:r>
          </a:p>
        </p:txBody>
      </p:sp>
      <p:sp>
        <p:nvSpPr>
          <p:cNvPr id="17411" name="Rectangle 3"/>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442372" name="Oval 4"/>
          <p:cNvSpPr>
            <a:spLocks noChangeArrowheads="1"/>
          </p:cNvSpPr>
          <p:nvPr/>
        </p:nvSpPr>
        <p:spPr bwMode="auto">
          <a:xfrm>
            <a:off x="533400" y="41148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17413" name="Text Box 5"/>
          <p:cNvSpPr txBox="1">
            <a:spLocks noChangeArrowheads="1"/>
          </p:cNvSpPr>
          <p:nvPr/>
        </p:nvSpPr>
        <p:spPr bwMode="auto">
          <a:xfrm>
            <a:off x="0" y="5562600"/>
            <a:ext cx="9144000" cy="1154113"/>
          </a:xfrm>
          <a:prstGeom prst="rect">
            <a:avLst/>
          </a:prstGeom>
          <a:solidFill>
            <a:srgbClr val="161EBC"/>
          </a:solidFill>
          <a:ln w="12700">
            <a:solidFill>
              <a:srgbClr val="000000"/>
            </a:solidFill>
            <a:miter lim="800000"/>
            <a:headEnd/>
            <a:tailEnd/>
          </a:ln>
          <a:effectLst>
            <a:prstShdw prst="shdw17" dist="17961" dir="2700000">
              <a:srgbClr val="000000"/>
            </a:prstShdw>
          </a:effectLst>
        </p:spPr>
        <p:txBody>
          <a:bodyPr>
            <a:spAutoFit/>
          </a:bodyPr>
          <a:lstStyle>
            <a:lvl1pPr indent="227013" eaLnBrk="0" hangingPunct="0">
              <a:spcBef>
                <a:spcPts val="300"/>
              </a:spcBef>
              <a:buClr>
                <a:srgbClr val="A04DA3"/>
              </a:buClr>
              <a:buFont typeface="Georgia" panose="02040502050405020303" pitchFamily="18" charset="0"/>
              <a:buChar char="•"/>
              <a:tabLst>
                <a:tab pos="5541963" algn="r"/>
              </a:tabLst>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tabLst>
                <a:tab pos="5541963" algn="r"/>
              </a:tabLst>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tabLst>
                <a:tab pos="5541963" algn="r"/>
              </a:tabLst>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tabLst>
                <a:tab pos="5541963" algn="r"/>
              </a:tabLst>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Char char="•"/>
            </a:pPr>
            <a:r>
              <a:rPr lang="en-US" altLang="en-US" sz="2300" b="1">
                <a:solidFill>
                  <a:schemeClr val="bg1"/>
                </a:solidFill>
                <a:sym typeface="Symbol" panose="05050102010706020507" pitchFamily="18" charset="2"/>
              </a:rPr>
              <a:t>Project X has a payback period of 2 years.</a:t>
            </a:r>
          </a:p>
          <a:p>
            <a:pPr eaLnBrk="1" hangingPunct="1">
              <a:spcBef>
                <a:spcPct val="0"/>
              </a:spcBef>
              <a:buClrTx/>
              <a:buFontTx/>
              <a:buChar char="•"/>
            </a:pPr>
            <a:r>
              <a:rPr lang="en-US" altLang="en-US" sz="2300" b="1">
                <a:solidFill>
                  <a:schemeClr val="bg1"/>
                </a:solidFill>
                <a:sym typeface="Symbol" panose="05050102010706020507" pitchFamily="18" charset="2"/>
              </a:rPr>
              <a:t>Project Y has a payback period of slightly more than 2 years.</a:t>
            </a:r>
          </a:p>
          <a:p>
            <a:pPr eaLnBrk="1" hangingPunct="1">
              <a:spcBef>
                <a:spcPct val="0"/>
              </a:spcBef>
              <a:buClrTx/>
              <a:buFontTx/>
              <a:buChar char="•"/>
            </a:pPr>
            <a:r>
              <a:rPr lang="en-US" altLang="en-US" sz="2300" b="1">
                <a:solidFill>
                  <a:schemeClr val="bg1"/>
                </a:solidFill>
                <a:sym typeface="Symbol" panose="05050102010706020507" pitchFamily="18" charset="2"/>
              </a:rPr>
              <a:t>Which project do you think is better?</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2372"/>
                                        </p:tgtEl>
                                        <p:attrNameLst>
                                          <p:attrName>style.visibility</p:attrName>
                                        </p:attrNameLst>
                                      </p:cBhvr>
                                      <p:to>
                                        <p:strVal val="visible"/>
                                      </p:to>
                                    </p:set>
                                    <p:anim calcmode="lin" valueType="num">
                                      <p:cBhvr additive="base">
                                        <p:cTn id="7" dur="500" fill="hold"/>
                                        <p:tgtEl>
                                          <p:spTgt spid="442372"/>
                                        </p:tgtEl>
                                        <p:attrNameLst>
                                          <p:attrName>ppt_x</p:attrName>
                                        </p:attrNameLst>
                                      </p:cBhvr>
                                      <p:tavLst>
                                        <p:tav tm="0">
                                          <p:val>
                                            <p:strVal val="0-#ppt_w/2"/>
                                          </p:val>
                                        </p:tav>
                                        <p:tav tm="100000">
                                          <p:val>
                                            <p:strVal val="#ppt_x"/>
                                          </p:val>
                                        </p:tav>
                                      </p:tavLst>
                                    </p:anim>
                                    <p:anim calcmode="lin" valueType="num">
                                      <p:cBhvr additive="base">
                                        <p:cTn id="8" dur="500" fill="hold"/>
                                        <p:tgtEl>
                                          <p:spTgt spid="442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Evaluation of the Payback Method</a:t>
            </a:r>
          </a:p>
        </p:txBody>
      </p:sp>
      <p:grpSp>
        <p:nvGrpSpPr>
          <p:cNvPr id="18435" name="Group 3"/>
          <p:cNvGrpSpPr>
            <a:grpSpLocks/>
          </p:cNvGrpSpPr>
          <p:nvPr/>
        </p:nvGrpSpPr>
        <p:grpSpPr bwMode="auto">
          <a:xfrm>
            <a:off x="4572000" y="1570038"/>
            <a:ext cx="3581400" cy="2133600"/>
            <a:chOff x="2976" y="864"/>
            <a:chExt cx="2256" cy="1344"/>
          </a:xfrm>
        </p:grpSpPr>
        <p:graphicFrame>
          <p:nvGraphicFramePr>
            <p:cNvPr id="18443" name="Object 5"/>
            <p:cNvGraphicFramePr>
              <a:graphicFrameLocks/>
            </p:cNvGraphicFramePr>
            <p:nvPr/>
          </p:nvGraphicFramePr>
          <p:xfrm>
            <a:off x="2976" y="864"/>
            <a:ext cx="2256" cy="1344"/>
          </p:xfrm>
          <a:graphic>
            <a:graphicData uri="http://schemas.openxmlformats.org/presentationml/2006/ole">
              <mc:AlternateContent xmlns:mc="http://schemas.openxmlformats.org/markup-compatibility/2006">
                <mc:Choice xmlns:v="urn:schemas-microsoft-com:vml" Requires="v">
                  <p:oleObj spid="_x0000_s18445" name="Clip" r:id="rId4" imgW="5761038" imgH="3224213" progId="MS_ClipArt_Gallery.2">
                    <p:embed/>
                  </p:oleObj>
                </mc:Choice>
                <mc:Fallback>
                  <p:oleObj name="Clip" r:id="rId4" imgW="5761038" imgH="3224213"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864"/>
                          <a:ext cx="2256" cy="1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4421" name="Rectangle 5"/>
            <p:cNvSpPr>
              <a:spLocks noChangeArrowheads="1"/>
            </p:cNvSpPr>
            <p:nvPr/>
          </p:nvSpPr>
          <p:spPr bwMode="auto">
            <a:xfrm>
              <a:off x="3456" y="1104"/>
              <a:ext cx="1213" cy="754"/>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effectLst>
                    <a:outerShdw blurRad="38100" dist="38100" dir="2700000" algn="tl">
                      <a:srgbClr val="FFFFFF"/>
                    </a:outerShdw>
                  </a:effectLst>
                  <a:latin typeface="Arial" charset="0"/>
                  <a:ea typeface="ＭＳ Ｐゴシック" pitchFamily="34" charset="-128"/>
                </a:rPr>
                <a:t>Ignores the </a:t>
              </a:r>
            </a:p>
            <a:p>
              <a:pPr algn="ctr">
                <a:defRPr/>
              </a:pPr>
              <a:r>
                <a:rPr lang="en-US" sz="2400" b="1" dirty="0">
                  <a:effectLst>
                    <a:outerShdw blurRad="38100" dist="38100" dir="2700000" algn="tl">
                      <a:srgbClr val="FFFFFF"/>
                    </a:outerShdw>
                  </a:effectLst>
                  <a:latin typeface="Arial" charset="0"/>
                  <a:ea typeface="ＭＳ Ｐゴシック" pitchFamily="34" charset="-128"/>
                </a:rPr>
                <a:t>time value</a:t>
              </a:r>
            </a:p>
            <a:p>
              <a:pPr algn="ctr">
                <a:defRPr/>
              </a:pPr>
              <a:r>
                <a:rPr lang="en-US" sz="2400" b="1" dirty="0">
                  <a:effectLst>
                    <a:outerShdw blurRad="38100" dist="38100" dir="2700000" algn="tl">
                      <a:srgbClr val="FFFFFF"/>
                    </a:outerShdw>
                  </a:effectLst>
                  <a:latin typeface="Arial" charset="0"/>
                  <a:ea typeface="ＭＳ Ｐゴシック" pitchFamily="34" charset="-128"/>
                </a:rPr>
                <a:t>of </a:t>
              </a:r>
              <a:r>
                <a:rPr lang="en-US" sz="2400" b="1" dirty="0">
                  <a:latin typeface="Arial" charset="0"/>
                  <a:ea typeface="ＭＳ Ｐゴシック" pitchFamily="34" charset="-128"/>
                </a:rPr>
                <a:t>money</a:t>
              </a:r>
              <a:r>
                <a:rPr lang="en-US" sz="2400" b="1" dirty="0">
                  <a:effectLst>
                    <a:outerShdw blurRad="38100" dist="38100" dir="2700000" algn="tl">
                      <a:srgbClr val="FFFFFF"/>
                    </a:outerShdw>
                  </a:effectLst>
                  <a:latin typeface="Arial" charset="0"/>
                  <a:ea typeface="ＭＳ Ｐゴシック" pitchFamily="34" charset="-128"/>
                </a:rPr>
                <a:t>.</a:t>
              </a:r>
            </a:p>
          </p:txBody>
        </p:sp>
      </p:grpSp>
      <p:grpSp>
        <p:nvGrpSpPr>
          <p:cNvPr id="18436" name="Group 6"/>
          <p:cNvGrpSpPr>
            <a:grpSpLocks/>
          </p:cNvGrpSpPr>
          <p:nvPr/>
        </p:nvGrpSpPr>
        <p:grpSpPr bwMode="auto">
          <a:xfrm>
            <a:off x="2133600" y="4191000"/>
            <a:ext cx="3429000" cy="2392363"/>
            <a:chOff x="3312" y="2304"/>
            <a:chExt cx="2160" cy="1507"/>
          </a:xfrm>
        </p:grpSpPr>
        <p:graphicFrame>
          <p:nvGraphicFramePr>
            <p:cNvPr id="18441" name="Object 3"/>
            <p:cNvGraphicFramePr>
              <a:graphicFrameLocks/>
            </p:cNvGraphicFramePr>
            <p:nvPr/>
          </p:nvGraphicFramePr>
          <p:xfrm>
            <a:off x="3312" y="2304"/>
            <a:ext cx="2160" cy="1507"/>
          </p:xfrm>
          <a:graphic>
            <a:graphicData uri="http://schemas.openxmlformats.org/presentationml/2006/ole">
              <mc:AlternateContent xmlns:mc="http://schemas.openxmlformats.org/markup-compatibility/2006">
                <mc:Choice xmlns:v="urn:schemas-microsoft-com:vml" Requires="v">
                  <p:oleObj spid="_x0000_s18446" name="Clip" r:id="rId6" imgW="5761038" imgH="3224213" progId="MS_ClipArt_Gallery.2">
                    <p:embed/>
                  </p:oleObj>
                </mc:Choice>
                <mc:Fallback>
                  <p:oleObj name="Clip" r:id="rId6" imgW="5761038" imgH="3224213"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2304"/>
                          <a:ext cx="2160" cy="15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42" name="Rectangle 8"/>
            <p:cNvSpPr>
              <a:spLocks noChangeArrowheads="1"/>
            </p:cNvSpPr>
            <p:nvPr/>
          </p:nvSpPr>
          <p:spPr bwMode="auto">
            <a:xfrm>
              <a:off x="3729" y="2535"/>
              <a:ext cx="1311"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t>Ignores cash</a:t>
              </a:r>
            </a:p>
            <a:p>
              <a:pPr algn="ctr" eaLnBrk="1" hangingPunct="1">
                <a:spcBef>
                  <a:spcPct val="0"/>
                </a:spcBef>
                <a:buClrTx/>
                <a:buFontTx/>
                <a:buNone/>
              </a:pPr>
              <a:r>
                <a:rPr lang="en-US" altLang="en-US" sz="2400" b="1"/>
                <a:t>flows after </a:t>
              </a:r>
            </a:p>
            <a:p>
              <a:pPr algn="ctr" eaLnBrk="1" hangingPunct="1">
                <a:spcBef>
                  <a:spcPct val="0"/>
                </a:spcBef>
                <a:buClrTx/>
                <a:buFontTx/>
                <a:buNone/>
              </a:pPr>
              <a:r>
                <a:rPr lang="en-US" altLang="en-US" sz="2400" b="1"/>
                <a:t>the payback</a:t>
              </a:r>
            </a:p>
            <a:p>
              <a:pPr algn="ctr" eaLnBrk="1" hangingPunct="1">
                <a:spcBef>
                  <a:spcPct val="0"/>
                </a:spcBef>
                <a:buClrTx/>
                <a:buFontTx/>
                <a:buNone/>
              </a:pPr>
              <a:r>
                <a:rPr lang="en-US" altLang="en-US" sz="2400" b="1"/>
                <a:t>period.</a:t>
              </a:r>
            </a:p>
          </p:txBody>
        </p:sp>
      </p:grpSp>
      <p:graphicFrame>
        <p:nvGraphicFramePr>
          <p:cNvPr id="18437" name="Object 2"/>
          <p:cNvGraphicFramePr>
            <a:graphicFrameLocks/>
          </p:cNvGraphicFramePr>
          <p:nvPr/>
        </p:nvGraphicFramePr>
        <p:xfrm>
          <a:off x="0" y="1219200"/>
          <a:ext cx="3962400" cy="3714750"/>
        </p:xfrm>
        <a:graphic>
          <a:graphicData uri="http://schemas.openxmlformats.org/presentationml/2006/ole">
            <mc:AlternateContent xmlns:mc="http://schemas.openxmlformats.org/markup-compatibility/2006">
              <mc:Choice xmlns:v="urn:schemas-microsoft-com:vml" Requires="v">
                <p:oleObj spid="_x0000_s18447" name="Clip" r:id="rId7" imgW="4610100" imgH="4564063" progId="MS_ClipArt_Gallery.2">
                  <p:embed/>
                </p:oleObj>
              </mc:Choice>
              <mc:Fallback>
                <p:oleObj name="Clip" r:id="rId7" imgW="4610100" imgH="4564063" progId="MS_ClipArt_Gallery.2">
                  <p:embed/>
                  <p:pic>
                    <p:nvPicPr>
                      <p:cNvPr id="0" name="Objec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219200"/>
                        <a:ext cx="3962400" cy="3714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Rectangle 10"/>
          <p:cNvSpPr>
            <a:spLocks noChangeArrowheads="1"/>
          </p:cNvSpPr>
          <p:nvPr/>
        </p:nvSpPr>
        <p:spPr bwMode="auto">
          <a:xfrm>
            <a:off x="847725" y="2536825"/>
            <a:ext cx="23526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FC0128"/>
                </a:solidFill>
              </a:rPr>
              <a:t>Short-comings</a:t>
            </a:r>
          </a:p>
          <a:p>
            <a:pPr algn="ctr" eaLnBrk="1" hangingPunct="1">
              <a:spcBef>
                <a:spcPct val="0"/>
              </a:spcBef>
              <a:buClrTx/>
              <a:buFontTx/>
              <a:buNone/>
            </a:pPr>
            <a:r>
              <a:rPr lang="en-US" altLang="en-US" sz="2400" b="1">
                <a:solidFill>
                  <a:srgbClr val="FC0128"/>
                </a:solidFill>
              </a:rPr>
              <a:t>of the payback</a:t>
            </a:r>
          </a:p>
          <a:p>
            <a:pPr algn="ctr" eaLnBrk="1" hangingPunct="1">
              <a:spcBef>
                <a:spcPct val="0"/>
              </a:spcBef>
              <a:buClrTx/>
              <a:buFontTx/>
              <a:buNone/>
            </a:pPr>
            <a:r>
              <a:rPr lang="en-US" altLang="en-US" sz="2400" b="1">
                <a:solidFill>
                  <a:srgbClr val="FC0128"/>
                </a:solidFill>
              </a:rPr>
              <a:t>method.</a:t>
            </a:r>
          </a:p>
        </p:txBody>
      </p:sp>
      <p:graphicFrame>
        <p:nvGraphicFramePr>
          <p:cNvPr id="18439" name="Object 4"/>
          <p:cNvGraphicFramePr>
            <a:graphicFrameLocks/>
          </p:cNvGraphicFramePr>
          <p:nvPr/>
        </p:nvGraphicFramePr>
        <p:xfrm>
          <a:off x="5410200" y="3581400"/>
          <a:ext cx="3733800" cy="2438400"/>
        </p:xfrm>
        <a:graphic>
          <a:graphicData uri="http://schemas.openxmlformats.org/presentationml/2006/ole">
            <mc:AlternateContent xmlns:mc="http://schemas.openxmlformats.org/markup-compatibility/2006">
              <mc:Choice xmlns:v="urn:schemas-microsoft-com:vml" Requires="v">
                <p:oleObj spid="_x0000_s18448" name="Clip" r:id="rId9" imgW="5761038" imgH="3224213" progId="MS_ClipArt_Gallery.2">
                  <p:embed/>
                </p:oleObj>
              </mc:Choice>
              <mc:Fallback>
                <p:oleObj name="Clip" r:id="rId9" imgW="5761038" imgH="322421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581400"/>
                        <a:ext cx="3733800" cy="243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5"/>
          <p:cNvSpPr>
            <a:spLocks noChangeArrowheads="1"/>
          </p:cNvSpPr>
          <p:nvPr/>
        </p:nvSpPr>
        <p:spPr bwMode="auto">
          <a:xfrm>
            <a:off x="6019800" y="3886200"/>
            <a:ext cx="2590800" cy="1936750"/>
          </a:xfrm>
          <a:prstGeom prst="rect">
            <a:avLst/>
          </a:prstGeom>
          <a:noFill/>
          <a:ln w="12700">
            <a:noFill/>
            <a:miter lim="800000"/>
            <a:headEnd/>
            <a:tailEnd/>
          </a:ln>
          <a:effectLst/>
        </p:spPr>
        <p:txBody>
          <a:bodyPr lIns="90488" tIns="44450" rIns="90488" bIns="44450">
            <a:spAutoFit/>
          </a:bodyPr>
          <a:lstStyle/>
          <a:p>
            <a:pPr algn="ctr">
              <a:defRPr/>
            </a:pPr>
            <a:r>
              <a:rPr lang="en-US" sz="2400" b="1" dirty="0">
                <a:effectLst>
                  <a:outerShdw blurRad="38100" dist="38100" dir="2700000" algn="tl">
                    <a:srgbClr val="FFFFFF"/>
                  </a:outerShdw>
                </a:effectLst>
                <a:latin typeface="Arial" charset="0"/>
                <a:ea typeface="ＭＳ Ｐゴシック" pitchFamily="34" charset="-128"/>
              </a:rPr>
              <a:t>Shorter payback period does not always mean a more desirable investment.</a:t>
            </a:r>
          </a:p>
        </p:txBody>
      </p:sp>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t>Evaluation of the Payback Method</a:t>
            </a:r>
          </a:p>
        </p:txBody>
      </p:sp>
      <p:grpSp>
        <p:nvGrpSpPr>
          <p:cNvPr id="19459" name="Group 3"/>
          <p:cNvGrpSpPr>
            <a:grpSpLocks/>
          </p:cNvGrpSpPr>
          <p:nvPr/>
        </p:nvGrpSpPr>
        <p:grpSpPr bwMode="auto">
          <a:xfrm>
            <a:off x="3352800" y="1219200"/>
            <a:ext cx="3581400" cy="2133600"/>
            <a:chOff x="2976" y="864"/>
            <a:chExt cx="2256" cy="1344"/>
          </a:xfrm>
        </p:grpSpPr>
        <p:graphicFrame>
          <p:nvGraphicFramePr>
            <p:cNvPr id="19469" name="Object 5"/>
            <p:cNvGraphicFramePr>
              <a:graphicFrameLocks/>
            </p:cNvGraphicFramePr>
            <p:nvPr/>
          </p:nvGraphicFramePr>
          <p:xfrm>
            <a:off x="2976" y="864"/>
            <a:ext cx="2256" cy="1344"/>
          </p:xfrm>
          <a:graphic>
            <a:graphicData uri="http://schemas.openxmlformats.org/presentationml/2006/ole">
              <mc:AlternateContent xmlns:mc="http://schemas.openxmlformats.org/markup-compatibility/2006">
                <mc:Choice xmlns:v="urn:schemas-microsoft-com:vml" Requires="v">
                  <p:oleObj spid="_x0000_s19471" name="Clip" r:id="rId4" imgW="5761038" imgH="3224213" progId="MS_ClipArt_Gallery.2">
                    <p:embed/>
                  </p:oleObj>
                </mc:Choice>
                <mc:Fallback>
                  <p:oleObj name="Clip" r:id="rId4" imgW="5761038" imgH="3224213"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864"/>
                          <a:ext cx="2256" cy="1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0" name="Rectangle 5"/>
            <p:cNvSpPr>
              <a:spLocks noChangeArrowheads="1"/>
            </p:cNvSpPr>
            <p:nvPr/>
          </p:nvSpPr>
          <p:spPr bwMode="auto">
            <a:xfrm>
              <a:off x="3552" y="1104"/>
              <a:ext cx="110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t>Serves as screening tool.</a:t>
              </a:r>
            </a:p>
          </p:txBody>
        </p:sp>
      </p:grpSp>
      <p:grpSp>
        <p:nvGrpSpPr>
          <p:cNvPr id="19460" name="Group 6"/>
          <p:cNvGrpSpPr>
            <a:grpSpLocks/>
          </p:cNvGrpSpPr>
          <p:nvPr/>
        </p:nvGrpSpPr>
        <p:grpSpPr bwMode="auto">
          <a:xfrm>
            <a:off x="5410200" y="2438400"/>
            <a:ext cx="3733800" cy="2620963"/>
            <a:chOff x="3408" y="1536"/>
            <a:chExt cx="2352" cy="1651"/>
          </a:xfrm>
        </p:grpSpPr>
        <p:graphicFrame>
          <p:nvGraphicFramePr>
            <p:cNvPr id="19467" name="Object 4"/>
            <p:cNvGraphicFramePr>
              <a:graphicFrameLocks/>
            </p:cNvGraphicFramePr>
            <p:nvPr/>
          </p:nvGraphicFramePr>
          <p:xfrm>
            <a:off x="3408" y="1536"/>
            <a:ext cx="2352" cy="1651"/>
          </p:xfrm>
          <a:graphic>
            <a:graphicData uri="http://schemas.openxmlformats.org/presentationml/2006/ole">
              <mc:AlternateContent xmlns:mc="http://schemas.openxmlformats.org/markup-compatibility/2006">
                <mc:Choice xmlns:v="urn:schemas-microsoft-com:vml" Requires="v">
                  <p:oleObj spid="_x0000_s19472" name="Clip" r:id="rId6" imgW="5761038" imgH="3224213" progId="MS_ClipArt_Gallery.2">
                    <p:embed/>
                  </p:oleObj>
                </mc:Choice>
                <mc:Fallback>
                  <p:oleObj name="Clip" r:id="rId6" imgW="5761038" imgH="322421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1536"/>
                          <a:ext cx="2352" cy="1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Rectangle 8"/>
            <p:cNvSpPr>
              <a:spLocks noChangeArrowheads="1"/>
            </p:cNvSpPr>
            <p:nvPr/>
          </p:nvSpPr>
          <p:spPr bwMode="auto">
            <a:xfrm>
              <a:off x="3696" y="1728"/>
              <a:ext cx="182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t>Identifies investments that recoup cash investments quickly.</a:t>
              </a:r>
            </a:p>
          </p:txBody>
        </p:sp>
      </p:grpSp>
      <p:grpSp>
        <p:nvGrpSpPr>
          <p:cNvPr id="19461" name="Group 9"/>
          <p:cNvGrpSpPr>
            <a:grpSpLocks/>
          </p:cNvGrpSpPr>
          <p:nvPr/>
        </p:nvGrpSpPr>
        <p:grpSpPr bwMode="auto">
          <a:xfrm>
            <a:off x="3429000" y="4160838"/>
            <a:ext cx="3733800" cy="2620962"/>
            <a:chOff x="3408" y="1536"/>
            <a:chExt cx="2352" cy="1651"/>
          </a:xfrm>
        </p:grpSpPr>
        <p:graphicFrame>
          <p:nvGraphicFramePr>
            <p:cNvPr id="19465" name="Object 3"/>
            <p:cNvGraphicFramePr>
              <a:graphicFrameLocks/>
            </p:cNvGraphicFramePr>
            <p:nvPr/>
          </p:nvGraphicFramePr>
          <p:xfrm>
            <a:off x="3408" y="1536"/>
            <a:ext cx="2352" cy="1651"/>
          </p:xfrm>
          <a:graphic>
            <a:graphicData uri="http://schemas.openxmlformats.org/presentationml/2006/ole">
              <mc:AlternateContent xmlns:mc="http://schemas.openxmlformats.org/markup-compatibility/2006">
                <mc:Choice xmlns:v="urn:schemas-microsoft-com:vml" Requires="v">
                  <p:oleObj spid="_x0000_s19473" name="Clip" r:id="rId7" imgW="5761038" imgH="3224213" progId="MS_ClipArt_Gallery.2">
                    <p:embed/>
                  </p:oleObj>
                </mc:Choice>
                <mc:Fallback>
                  <p:oleObj name="Clip" r:id="rId7" imgW="5761038" imgH="3224213"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 y="1536"/>
                          <a:ext cx="2352" cy="1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Rectangle 11"/>
            <p:cNvSpPr>
              <a:spLocks noChangeArrowheads="1"/>
            </p:cNvSpPr>
            <p:nvPr/>
          </p:nvSpPr>
          <p:spPr bwMode="auto">
            <a:xfrm>
              <a:off x="3696" y="1728"/>
              <a:ext cx="182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t>Identifies products that recoup initial investment quickly.</a:t>
              </a:r>
            </a:p>
          </p:txBody>
        </p:sp>
      </p:grpSp>
      <p:grpSp>
        <p:nvGrpSpPr>
          <p:cNvPr id="19462" name="Group 12"/>
          <p:cNvGrpSpPr>
            <a:grpSpLocks/>
          </p:cNvGrpSpPr>
          <p:nvPr/>
        </p:nvGrpSpPr>
        <p:grpSpPr bwMode="auto">
          <a:xfrm>
            <a:off x="0" y="1471613"/>
            <a:ext cx="4598988" cy="4552950"/>
            <a:chOff x="0" y="927"/>
            <a:chExt cx="2897" cy="2868"/>
          </a:xfrm>
        </p:grpSpPr>
        <p:graphicFrame>
          <p:nvGraphicFramePr>
            <p:cNvPr id="19463" name="Object 2"/>
            <p:cNvGraphicFramePr>
              <a:graphicFrameLocks/>
            </p:cNvGraphicFramePr>
            <p:nvPr/>
          </p:nvGraphicFramePr>
          <p:xfrm>
            <a:off x="0" y="927"/>
            <a:ext cx="2897" cy="2868"/>
          </p:xfrm>
          <a:graphic>
            <a:graphicData uri="http://schemas.openxmlformats.org/presentationml/2006/ole">
              <mc:AlternateContent xmlns:mc="http://schemas.openxmlformats.org/markup-compatibility/2006">
                <mc:Choice xmlns:v="urn:schemas-microsoft-com:vml" Requires="v">
                  <p:oleObj spid="_x0000_s19474" name="Clip" r:id="rId8" imgW="4610100" imgH="4564063" progId="MS_ClipArt_Gallery.2">
                    <p:embed/>
                  </p:oleObj>
                </mc:Choice>
                <mc:Fallback>
                  <p:oleObj name="Clip" r:id="rId8" imgW="4610100" imgH="4564063" progId="MS_ClipArt_Gallery.2">
                    <p:embed/>
                    <p:pic>
                      <p:nvPicPr>
                        <p:cNvPr id="0" name="Objec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27"/>
                          <a:ext cx="2897" cy="28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4" name="Rectangle 14"/>
            <p:cNvSpPr>
              <a:spLocks noChangeArrowheads="1"/>
            </p:cNvSpPr>
            <p:nvPr/>
          </p:nvSpPr>
          <p:spPr bwMode="auto">
            <a:xfrm>
              <a:off x="725" y="1920"/>
              <a:ext cx="1472"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008000"/>
                  </a:solidFill>
                </a:rPr>
                <a:t>Strengths</a:t>
              </a:r>
            </a:p>
            <a:p>
              <a:pPr algn="ctr" eaLnBrk="1" hangingPunct="1">
                <a:spcBef>
                  <a:spcPct val="0"/>
                </a:spcBef>
                <a:buClrTx/>
                <a:buFontTx/>
                <a:buNone/>
              </a:pPr>
              <a:r>
                <a:rPr lang="en-US" altLang="en-US" sz="2400" b="1">
                  <a:solidFill>
                    <a:srgbClr val="008000"/>
                  </a:solidFill>
                </a:rPr>
                <a:t>of the payback</a:t>
              </a:r>
            </a:p>
            <a:p>
              <a:pPr algn="ctr" eaLnBrk="1" hangingPunct="1">
                <a:spcBef>
                  <a:spcPct val="0"/>
                </a:spcBef>
                <a:buClrTx/>
                <a:buFontTx/>
                <a:buNone/>
              </a:pPr>
              <a:r>
                <a:rPr lang="en-US" altLang="en-US" sz="2400" b="1">
                  <a:solidFill>
                    <a:srgbClr val="008000"/>
                  </a:solidFill>
                </a:rPr>
                <a:t>period.</a:t>
              </a:r>
            </a:p>
          </p:txBody>
        </p:sp>
      </p:gr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Payback and Uneven Cash Flows</a:t>
            </a:r>
          </a:p>
        </p:txBody>
      </p:sp>
      <p:grpSp>
        <p:nvGrpSpPr>
          <p:cNvPr id="20483" name="Group 3"/>
          <p:cNvGrpSpPr>
            <a:grpSpLocks/>
          </p:cNvGrpSpPr>
          <p:nvPr/>
        </p:nvGrpSpPr>
        <p:grpSpPr bwMode="auto">
          <a:xfrm>
            <a:off x="1524000" y="4572000"/>
            <a:ext cx="6099175" cy="1901825"/>
            <a:chOff x="624" y="2880"/>
            <a:chExt cx="3842" cy="1198"/>
          </a:xfrm>
        </p:grpSpPr>
        <p:graphicFrame>
          <p:nvGraphicFramePr>
            <p:cNvPr id="20485" name="Object 2"/>
            <p:cNvGraphicFramePr>
              <a:graphicFrameLocks/>
            </p:cNvGraphicFramePr>
            <p:nvPr/>
          </p:nvGraphicFramePr>
          <p:xfrm>
            <a:off x="624" y="3138"/>
            <a:ext cx="810" cy="686"/>
          </p:xfrm>
          <a:graphic>
            <a:graphicData uri="http://schemas.openxmlformats.org/presentationml/2006/ole">
              <mc:AlternateContent xmlns:mc="http://schemas.openxmlformats.org/markup-compatibility/2006">
                <mc:Choice xmlns:v="urn:schemas-microsoft-com:vml" Requires="v">
                  <p:oleObj spid="_x0000_s20500" name="Clip" r:id="rId4" imgW="6551930" imgH="5547995" progId="MS_ClipArt_Gallery.2">
                    <p:embed/>
                  </p:oleObj>
                </mc:Choice>
                <mc:Fallback>
                  <p:oleObj name="Clip" r:id="rId4" imgW="6551930" imgH="554799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3"/>
            <p:cNvGraphicFramePr>
              <a:graphicFrameLocks/>
            </p:cNvGraphicFramePr>
            <p:nvPr/>
          </p:nvGraphicFramePr>
          <p:xfrm>
            <a:off x="1383" y="3138"/>
            <a:ext cx="810" cy="686"/>
          </p:xfrm>
          <a:graphic>
            <a:graphicData uri="http://schemas.openxmlformats.org/presentationml/2006/ole">
              <mc:AlternateContent xmlns:mc="http://schemas.openxmlformats.org/markup-compatibility/2006">
                <mc:Choice xmlns:v="urn:schemas-microsoft-com:vml" Requires="v">
                  <p:oleObj spid="_x0000_s20501" name="Clip" r:id="rId6" imgW="6551930" imgH="5547995" progId="MS_ClipArt_Gallery.2">
                    <p:embed/>
                  </p:oleObj>
                </mc:Choice>
                <mc:Fallback>
                  <p:oleObj name="Clip" r:id="rId6" imgW="6551930" imgH="5547995"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4"/>
            <p:cNvGraphicFramePr>
              <a:graphicFrameLocks/>
            </p:cNvGraphicFramePr>
            <p:nvPr/>
          </p:nvGraphicFramePr>
          <p:xfrm>
            <a:off x="2129" y="3138"/>
            <a:ext cx="810" cy="686"/>
          </p:xfrm>
          <a:graphic>
            <a:graphicData uri="http://schemas.openxmlformats.org/presentationml/2006/ole">
              <mc:AlternateContent xmlns:mc="http://schemas.openxmlformats.org/markup-compatibility/2006">
                <mc:Choice xmlns:v="urn:schemas-microsoft-com:vml" Requires="v">
                  <p:oleObj spid="_x0000_s20502" name="Clip" r:id="rId7" imgW="6551930" imgH="5547995" progId="MS_ClipArt_Gallery.2">
                    <p:embed/>
                  </p:oleObj>
                </mc:Choice>
                <mc:Fallback>
                  <p:oleObj name="Clip" r:id="rId7" imgW="6551930" imgH="5547995"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5"/>
            <p:cNvGraphicFramePr>
              <a:graphicFrameLocks/>
            </p:cNvGraphicFramePr>
            <p:nvPr/>
          </p:nvGraphicFramePr>
          <p:xfrm>
            <a:off x="2884" y="3138"/>
            <a:ext cx="810" cy="686"/>
          </p:xfrm>
          <a:graphic>
            <a:graphicData uri="http://schemas.openxmlformats.org/presentationml/2006/ole">
              <mc:AlternateContent xmlns:mc="http://schemas.openxmlformats.org/markup-compatibility/2006">
                <mc:Choice xmlns:v="urn:schemas-microsoft-com:vml" Requires="v">
                  <p:oleObj spid="_x0000_s20503" name="Clip" r:id="rId8" imgW="6551930" imgH="5547995" progId="MS_ClipArt_Gallery.2">
                    <p:embed/>
                  </p:oleObj>
                </mc:Choice>
                <mc:Fallback>
                  <p:oleObj name="Clip" r:id="rId8" imgW="6551930" imgH="5547995"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6"/>
            <p:cNvGraphicFramePr>
              <a:graphicFrameLocks/>
            </p:cNvGraphicFramePr>
            <p:nvPr/>
          </p:nvGraphicFramePr>
          <p:xfrm>
            <a:off x="3656" y="3138"/>
            <a:ext cx="810" cy="686"/>
          </p:xfrm>
          <a:graphic>
            <a:graphicData uri="http://schemas.openxmlformats.org/presentationml/2006/ole">
              <mc:AlternateContent xmlns:mc="http://schemas.openxmlformats.org/markup-compatibility/2006">
                <mc:Choice xmlns:v="urn:schemas-microsoft-com:vml" Requires="v">
                  <p:oleObj spid="_x0000_s20504" name="Clip" r:id="rId9" imgW="6551930" imgH="5547995" progId="MS_ClipArt_Gallery.2">
                    <p:embed/>
                  </p:oleObj>
                </mc:Choice>
                <mc:Fallback>
                  <p:oleObj name="Clip" r:id="rId9" imgW="6551930" imgH="5547995" progId="MS_ClipArt_Gallery.2">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8521" name="Rectangle 9"/>
            <p:cNvSpPr>
              <a:spLocks noChangeArrowheads="1"/>
            </p:cNvSpPr>
            <p:nvPr/>
          </p:nvSpPr>
          <p:spPr bwMode="auto">
            <a:xfrm>
              <a:off x="1182"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1</a:t>
              </a:r>
            </a:p>
          </p:txBody>
        </p:sp>
        <p:sp>
          <p:nvSpPr>
            <p:cNvPr id="448522" name="Rectangle 10"/>
            <p:cNvSpPr>
              <a:spLocks noChangeArrowheads="1"/>
            </p:cNvSpPr>
            <p:nvPr/>
          </p:nvSpPr>
          <p:spPr bwMode="auto">
            <a:xfrm>
              <a:off x="1950"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2</a:t>
              </a:r>
            </a:p>
          </p:txBody>
        </p:sp>
        <p:sp>
          <p:nvSpPr>
            <p:cNvPr id="448523" name="Rectangle 11"/>
            <p:cNvSpPr>
              <a:spLocks noChangeArrowheads="1"/>
            </p:cNvSpPr>
            <p:nvPr/>
          </p:nvSpPr>
          <p:spPr bwMode="auto">
            <a:xfrm>
              <a:off x="2692"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3</a:t>
              </a:r>
            </a:p>
          </p:txBody>
        </p:sp>
        <p:sp>
          <p:nvSpPr>
            <p:cNvPr id="448524" name="Rectangle 12"/>
            <p:cNvSpPr>
              <a:spLocks noChangeArrowheads="1"/>
            </p:cNvSpPr>
            <p:nvPr/>
          </p:nvSpPr>
          <p:spPr bwMode="auto">
            <a:xfrm>
              <a:off x="3451"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4</a:t>
              </a:r>
            </a:p>
          </p:txBody>
        </p:sp>
        <p:sp>
          <p:nvSpPr>
            <p:cNvPr id="448525" name="Rectangle 13"/>
            <p:cNvSpPr>
              <a:spLocks noChangeArrowheads="1"/>
            </p:cNvSpPr>
            <p:nvPr/>
          </p:nvSpPr>
          <p:spPr bwMode="auto">
            <a:xfrm>
              <a:off x="4210"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5</a:t>
              </a:r>
            </a:p>
          </p:txBody>
        </p:sp>
        <p:sp>
          <p:nvSpPr>
            <p:cNvPr id="448526" name="Rectangle 14"/>
            <p:cNvSpPr>
              <a:spLocks noChangeArrowheads="1"/>
            </p:cNvSpPr>
            <p:nvPr/>
          </p:nvSpPr>
          <p:spPr bwMode="auto">
            <a:xfrm>
              <a:off x="672"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$1,000</a:t>
              </a:r>
            </a:p>
          </p:txBody>
        </p:sp>
        <p:sp>
          <p:nvSpPr>
            <p:cNvPr id="448527" name="Rectangle 15"/>
            <p:cNvSpPr>
              <a:spLocks noChangeArrowheads="1"/>
            </p:cNvSpPr>
            <p:nvPr/>
          </p:nvSpPr>
          <p:spPr bwMode="auto">
            <a:xfrm>
              <a:off x="1592" y="2880"/>
              <a:ext cx="328"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$0</a:t>
              </a:r>
            </a:p>
          </p:txBody>
        </p:sp>
        <p:sp>
          <p:nvSpPr>
            <p:cNvPr id="448528" name="Rectangle 16"/>
            <p:cNvSpPr>
              <a:spLocks noChangeArrowheads="1"/>
            </p:cNvSpPr>
            <p:nvPr/>
          </p:nvSpPr>
          <p:spPr bwMode="auto">
            <a:xfrm>
              <a:off x="2130"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$2,000</a:t>
              </a:r>
            </a:p>
          </p:txBody>
        </p:sp>
        <p:sp>
          <p:nvSpPr>
            <p:cNvPr id="448529" name="Rectangle 17"/>
            <p:cNvSpPr>
              <a:spLocks noChangeArrowheads="1"/>
            </p:cNvSpPr>
            <p:nvPr/>
          </p:nvSpPr>
          <p:spPr bwMode="auto">
            <a:xfrm>
              <a:off x="2880"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$1,000</a:t>
              </a:r>
            </a:p>
          </p:txBody>
        </p:sp>
        <p:sp>
          <p:nvSpPr>
            <p:cNvPr id="448530" name="Rectangle 18"/>
            <p:cNvSpPr>
              <a:spLocks noChangeArrowheads="1"/>
            </p:cNvSpPr>
            <p:nvPr/>
          </p:nvSpPr>
          <p:spPr bwMode="auto">
            <a:xfrm>
              <a:off x="3726" y="2880"/>
              <a:ext cx="54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$500</a:t>
              </a:r>
            </a:p>
          </p:txBody>
        </p:sp>
      </p:grpSp>
      <p:sp>
        <p:nvSpPr>
          <p:cNvPr id="20484" name="Text Box 19"/>
          <p:cNvSpPr txBox="1">
            <a:spLocks noChangeArrowheads="1"/>
          </p:cNvSpPr>
          <p:nvPr/>
        </p:nvSpPr>
        <p:spPr bwMode="auto">
          <a:xfrm>
            <a:off x="533400" y="1524000"/>
            <a:ext cx="8305800" cy="2878138"/>
          </a:xfrm>
          <a:prstGeom prst="rect">
            <a:avLst/>
          </a:prstGeom>
          <a:solidFill>
            <a:srgbClr val="FFFFCC"/>
          </a:solidFill>
          <a:ln w="9525">
            <a:solidFill>
              <a:srgbClr val="008000"/>
            </a:solidFill>
            <a:miter lim="800000"/>
            <a:headEnd/>
            <a:tailEnd/>
          </a:ln>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b="1"/>
              <a:t>When the cash flows associated with an investment project change from year to year, the payback formula introduced earlier cannot be used.  </a:t>
            </a:r>
          </a:p>
          <a:p>
            <a:pPr algn="ctr" eaLnBrk="1" hangingPunct="1">
              <a:spcBef>
                <a:spcPct val="50000"/>
              </a:spcBef>
              <a:buClrTx/>
              <a:buFontTx/>
              <a:buNone/>
            </a:pPr>
            <a:r>
              <a:rPr lang="en-US" altLang="en-US" b="1">
                <a:solidFill>
                  <a:srgbClr val="008000"/>
                </a:solidFill>
              </a:rPr>
              <a:t>Instead, the un-recovered investment must be tracked year by year</a:t>
            </a:r>
            <a:r>
              <a:rPr lang="en-US" altLang="en-US" b="1"/>
              <a:t>.</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Payback and Uneven Cash Flows</a:t>
            </a:r>
          </a:p>
        </p:txBody>
      </p:sp>
      <p:grpSp>
        <p:nvGrpSpPr>
          <p:cNvPr id="21507" name="Group 3"/>
          <p:cNvGrpSpPr>
            <a:grpSpLocks/>
          </p:cNvGrpSpPr>
          <p:nvPr/>
        </p:nvGrpSpPr>
        <p:grpSpPr bwMode="auto">
          <a:xfrm>
            <a:off x="1524000" y="4038600"/>
            <a:ext cx="6099175" cy="1901825"/>
            <a:chOff x="624" y="2880"/>
            <a:chExt cx="3842" cy="1198"/>
          </a:xfrm>
        </p:grpSpPr>
        <p:graphicFrame>
          <p:nvGraphicFramePr>
            <p:cNvPr id="21509" name="Object 2"/>
            <p:cNvGraphicFramePr>
              <a:graphicFrameLocks/>
            </p:cNvGraphicFramePr>
            <p:nvPr/>
          </p:nvGraphicFramePr>
          <p:xfrm>
            <a:off x="624" y="3138"/>
            <a:ext cx="810" cy="686"/>
          </p:xfrm>
          <a:graphic>
            <a:graphicData uri="http://schemas.openxmlformats.org/presentationml/2006/ole">
              <mc:AlternateContent xmlns:mc="http://schemas.openxmlformats.org/markup-compatibility/2006">
                <mc:Choice xmlns:v="urn:schemas-microsoft-com:vml" Requires="v">
                  <p:oleObj spid="_x0000_s21524" name="Clip" r:id="rId4" imgW="6551930" imgH="5547995" progId="MS_ClipArt_Gallery.2">
                    <p:embed/>
                  </p:oleObj>
                </mc:Choice>
                <mc:Fallback>
                  <p:oleObj name="Clip" r:id="rId4" imgW="6551930" imgH="5547995"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3"/>
            <p:cNvGraphicFramePr>
              <a:graphicFrameLocks/>
            </p:cNvGraphicFramePr>
            <p:nvPr/>
          </p:nvGraphicFramePr>
          <p:xfrm>
            <a:off x="1383" y="3138"/>
            <a:ext cx="810" cy="686"/>
          </p:xfrm>
          <a:graphic>
            <a:graphicData uri="http://schemas.openxmlformats.org/presentationml/2006/ole">
              <mc:AlternateContent xmlns:mc="http://schemas.openxmlformats.org/markup-compatibility/2006">
                <mc:Choice xmlns:v="urn:schemas-microsoft-com:vml" Requires="v">
                  <p:oleObj spid="_x0000_s21525" name="Clip" r:id="rId6" imgW="6551930" imgH="5547995" progId="MS_ClipArt_Gallery.2">
                    <p:embed/>
                  </p:oleObj>
                </mc:Choice>
                <mc:Fallback>
                  <p:oleObj name="Clip" r:id="rId6" imgW="6551930" imgH="5547995"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4"/>
            <p:cNvGraphicFramePr>
              <a:graphicFrameLocks/>
            </p:cNvGraphicFramePr>
            <p:nvPr/>
          </p:nvGraphicFramePr>
          <p:xfrm>
            <a:off x="2129" y="3138"/>
            <a:ext cx="810" cy="686"/>
          </p:xfrm>
          <a:graphic>
            <a:graphicData uri="http://schemas.openxmlformats.org/presentationml/2006/ole">
              <mc:AlternateContent xmlns:mc="http://schemas.openxmlformats.org/markup-compatibility/2006">
                <mc:Choice xmlns:v="urn:schemas-microsoft-com:vml" Requires="v">
                  <p:oleObj spid="_x0000_s21526" name="Clip" r:id="rId7" imgW="6551930" imgH="5547995" progId="MS_ClipArt_Gallery.2">
                    <p:embed/>
                  </p:oleObj>
                </mc:Choice>
                <mc:Fallback>
                  <p:oleObj name="Clip" r:id="rId7" imgW="6551930" imgH="5547995"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9"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5"/>
            <p:cNvGraphicFramePr>
              <a:graphicFrameLocks/>
            </p:cNvGraphicFramePr>
            <p:nvPr/>
          </p:nvGraphicFramePr>
          <p:xfrm>
            <a:off x="2884" y="3138"/>
            <a:ext cx="810" cy="686"/>
          </p:xfrm>
          <a:graphic>
            <a:graphicData uri="http://schemas.openxmlformats.org/presentationml/2006/ole">
              <mc:AlternateContent xmlns:mc="http://schemas.openxmlformats.org/markup-compatibility/2006">
                <mc:Choice xmlns:v="urn:schemas-microsoft-com:vml" Requires="v">
                  <p:oleObj spid="_x0000_s21527" name="Clip" r:id="rId8" imgW="6551930" imgH="5547995" progId="MS_ClipArt_Gallery.2">
                    <p:embed/>
                  </p:oleObj>
                </mc:Choice>
                <mc:Fallback>
                  <p:oleObj name="Clip" r:id="rId8" imgW="6551930" imgH="5547995"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6"/>
            <p:cNvGraphicFramePr>
              <a:graphicFrameLocks/>
            </p:cNvGraphicFramePr>
            <p:nvPr/>
          </p:nvGraphicFramePr>
          <p:xfrm>
            <a:off x="3656" y="3138"/>
            <a:ext cx="810" cy="686"/>
          </p:xfrm>
          <a:graphic>
            <a:graphicData uri="http://schemas.openxmlformats.org/presentationml/2006/ole">
              <mc:AlternateContent xmlns:mc="http://schemas.openxmlformats.org/markup-compatibility/2006">
                <mc:Choice xmlns:v="urn:schemas-microsoft-com:vml" Requires="v">
                  <p:oleObj spid="_x0000_s21528" name="Clip" r:id="rId9" imgW="6551930" imgH="5547995" progId="MS_ClipArt_Gallery.2">
                    <p:embed/>
                  </p:oleObj>
                </mc:Choice>
                <mc:Fallback>
                  <p:oleObj name="Clip" r:id="rId9" imgW="6551930" imgH="5547995" progId="MS_ClipArt_Gallery.2">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 y="3138"/>
                          <a:ext cx="810" cy="6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69" name="Rectangle 9"/>
            <p:cNvSpPr>
              <a:spLocks noChangeArrowheads="1"/>
            </p:cNvSpPr>
            <p:nvPr/>
          </p:nvSpPr>
          <p:spPr bwMode="auto">
            <a:xfrm>
              <a:off x="1182"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1</a:t>
              </a:r>
            </a:p>
          </p:txBody>
        </p:sp>
        <p:sp>
          <p:nvSpPr>
            <p:cNvPr id="450570" name="Rectangle 10"/>
            <p:cNvSpPr>
              <a:spLocks noChangeArrowheads="1"/>
            </p:cNvSpPr>
            <p:nvPr/>
          </p:nvSpPr>
          <p:spPr bwMode="auto">
            <a:xfrm>
              <a:off x="1950"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2</a:t>
              </a:r>
            </a:p>
          </p:txBody>
        </p:sp>
        <p:sp>
          <p:nvSpPr>
            <p:cNvPr id="450571" name="Rectangle 11"/>
            <p:cNvSpPr>
              <a:spLocks noChangeArrowheads="1"/>
            </p:cNvSpPr>
            <p:nvPr/>
          </p:nvSpPr>
          <p:spPr bwMode="auto">
            <a:xfrm>
              <a:off x="2692"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3</a:t>
              </a:r>
            </a:p>
          </p:txBody>
        </p:sp>
        <p:sp>
          <p:nvSpPr>
            <p:cNvPr id="450572" name="Rectangle 12"/>
            <p:cNvSpPr>
              <a:spLocks noChangeArrowheads="1"/>
            </p:cNvSpPr>
            <p:nvPr/>
          </p:nvSpPr>
          <p:spPr bwMode="auto">
            <a:xfrm>
              <a:off x="3451"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4</a:t>
              </a:r>
            </a:p>
          </p:txBody>
        </p:sp>
        <p:sp>
          <p:nvSpPr>
            <p:cNvPr id="450573" name="Rectangle 13"/>
            <p:cNvSpPr>
              <a:spLocks noChangeArrowheads="1"/>
            </p:cNvSpPr>
            <p:nvPr/>
          </p:nvSpPr>
          <p:spPr bwMode="auto">
            <a:xfrm>
              <a:off x="4210" y="3792"/>
              <a:ext cx="221"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solidFill>
                    <a:srgbClr val="800000"/>
                  </a:solidFill>
                  <a:effectLst>
                    <a:outerShdw blurRad="38100" dist="38100" dir="2700000" algn="tl">
                      <a:srgbClr val="000000"/>
                    </a:outerShdw>
                  </a:effectLst>
                  <a:latin typeface="Arial" charset="0"/>
                  <a:ea typeface="ＭＳ Ｐゴシック" pitchFamily="34" charset="-128"/>
                </a:rPr>
                <a:t>5</a:t>
              </a:r>
            </a:p>
          </p:txBody>
        </p:sp>
        <p:sp>
          <p:nvSpPr>
            <p:cNvPr id="450574" name="Rectangle 14"/>
            <p:cNvSpPr>
              <a:spLocks noChangeArrowheads="1"/>
            </p:cNvSpPr>
            <p:nvPr/>
          </p:nvSpPr>
          <p:spPr bwMode="auto">
            <a:xfrm>
              <a:off x="672"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$1,000</a:t>
              </a:r>
            </a:p>
          </p:txBody>
        </p:sp>
        <p:sp>
          <p:nvSpPr>
            <p:cNvPr id="450575" name="Rectangle 15"/>
            <p:cNvSpPr>
              <a:spLocks noChangeArrowheads="1"/>
            </p:cNvSpPr>
            <p:nvPr/>
          </p:nvSpPr>
          <p:spPr bwMode="auto">
            <a:xfrm>
              <a:off x="1592" y="2880"/>
              <a:ext cx="328"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$0</a:t>
              </a:r>
            </a:p>
          </p:txBody>
        </p:sp>
        <p:sp>
          <p:nvSpPr>
            <p:cNvPr id="450576" name="Rectangle 16"/>
            <p:cNvSpPr>
              <a:spLocks noChangeArrowheads="1"/>
            </p:cNvSpPr>
            <p:nvPr/>
          </p:nvSpPr>
          <p:spPr bwMode="auto">
            <a:xfrm>
              <a:off x="2130"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$2,000</a:t>
              </a:r>
            </a:p>
          </p:txBody>
        </p:sp>
        <p:sp>
          <p:nvSpPr>
            <p:cNvPr id="450577" name="Rectangle 17"/>
            <p:cNvSpPr>
              <a:spLocks noChangeArrowheads="1"/>
            </p:cNvSpPr>
            <p:nvPr/>
          </p:nvSpPr>
          <p:spPr bwMode="auto">
            <a:xfrm>
              <a:off x="2880" y="2880"/>
              <a:ext cx="70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$1,000</a:t>
              </a:r>
            </a:p>
          </p:txBody>
        </p:sp>
        <p:sp>
          <p:nvSpPr>
            <p:cNvPr id="450578" name="Rectangle 18"/>
            <p:cNvSpPr>
              <a:spLocks noChangeArrowheads="1"/>
            </p:cNvSpPr>
            <p:nvPr/>
          </p:nvSpPr>
          <p:spPr bwMode="auto">
            <a:xfrm>
              <a:off x="3726" y="2880"/>
              <a:ext cx="542" cy="286"/>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$500</a:t>
              </a:r>
            </a:p>
          </p:txBody>
        </p:sp>
      </p:grpSp>
      <p:sp>
        <p:nvSpPr>
          <p:cNvPr id="450580" name="Text Box 20"/>
          <p:cNvSpPr txBox="1">
            <a:spLocks noChangeArrowheads="1"/>
          </p:cNvSpPr>
          <p:nvPr/>
        </p:nvSpPr>
        <p:spPr bwMode="auto">
          <a:xfrm>
            <a:off x="533400" y="1524000"/>
            <a:ext cx="8305800" cy="1809750"/>
          </a:xfrm>
          <a:prstGeom prst="rect">
            <a:avLst/>
          </a:prstGeom>
          <a:solidFill>
            <a:schemeClr val="accent1">
              <a:lumMod val="20000"/>
              <a:lumOff val="80000"/>
            </a:schemeClr>
          </a:solidFill>
          <a:ln w="9525">
            <a:solidFill>
              <a:schemeClr val="tx2"/>
            </a:solidFill>
            <a:miter lim="800000"/>
            <a:headEnd/>
            <a:tailEnd/>
          </a:ln>
          <a:effectLst/>
        </p:spPr>
        <p:txBody>
          <a:bodyPr>
            <a:spAutoFit/>
          </a:bodyPr>
          <a:lstStyle/>
          <a:p>
            <a:pPr algn="ctr">
              <a:spcBef>
                <a:spcPct val="50000"/>
              </a:spcBef>
              <a:defRPr/>
            </a:pPr>
            <a:r>
              <a:rPr lang="en-US" sz="2800" b="1" dirty="0">
                <a:solidFill>
                  <a:schemeClr val="tx2"/>
                </a:solidFill>
                <a:latin typeface="Arial" charset="0"/>
                <a:ea typeface="ＭＳ Ｐゴシック" pitchFamily="34" charset="-128"/>
              </a:rPr>
              <a:t>For example, if a project requires an initial investment of $4,000 and provides uneven net cash inflows in years 1-5 as shown, the investment would be fully recovered in year 4.</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Typical Capital Budgeting Decisions</a:t>
            </a:r>
          </a:p>
        </p:txBody>
      </p:sp>
      <p:grpSp>
        <p:nvGrpSpPr>
          <p:cNvPr id="4099" name="Group 3"/>
          <p:cNvGrpSpPr>
            <a:grpSpLocks/>
          </p:cNvGrpSpPr>
          <p:nvPr/>
        </p:nvGrpSpPr>
        <p:grpSpPr bwMode="auto">
          <a:xfrm>
            <a:off x="2971800" y="1676400"/>
            <a:ext cx="2667000" cy="609600"/>
            <a:chOff x="1872" y="1056"/>
            <a:chExt cx="1680" cy="384"/>
          </a:xfrm>
        </p:grpSpPr>
        <p:sp>
          <p:nvSpPr>
            <p:cNvPr id="305156" name="AutoShape 4"/>
            <p:cNvSpPr>
              <a:spLocks noChangeArrowheads="1"/>
            </p:cNvSpPr>
            <p:nvPr/>
          </p:nvSpPr>
          <p:spPr bwMode="auto">
            <a:xfrm>
              <a:off x="1872" y="1056"/>
              <a:ext cx="1680" cy="384"/>
            </a:xfrm>
            <a:prstGeom prst="roundRect">
              <a:avLst>
                <a:gd name="adj" fmla="val 16667"/>
              </a:avLst>
            </a:prstGeom>
            <a:solidFill>
              <a:schemeClr val="accent2">
                <a:lumMod val="50000"/>
              </a:schemeClr>
            </a:solidFill>
            <a:ln w="9525">
              <a:solidFill>
                <a:srgbClr val="000000"/>
              </a:solidFill>
              <a:round/>
              <a:headEnd/>
              <a:tailEnd/>
            </a:ln>
            <a:effectLst>
              <a:outerShdw dist="35921" dir="2700000" algn="ctr" rotWithShape="0">
                <a:srgbClr val="000000"/>
              </a:outerShdw>
            </a:effectLst>
          </p:spPr>
          <p:txBody>
            <a:bodyPr wrap="none" anchor="ctr"/>
            <a:lstStyle/>
            <a:p>
              <a:pPr algn="ctr">
                <a:defRPr/>
              </a:pPr>
              <a:endParaRPr lang="en-US" sz="2400" dirty="0">
                <a:solidFill>
                  <a:srgbClr val="FFFFFF"/>
                </a:solidFill>
                <a:latin typeface="Times New Roman" pitchFamily="18" charset="0"/>
                <a:ea typeface="ＭＳ Ｐゴシック" pitchFamily="34" charset="-128"/>
              </a:endParaRPr>
            </a:p>
          </p:txBody>
        </p:sp>
        <p:sp>
          <p:nvSpPr>
            <p:cNvPr id="305157" name="Rectangle 5"/>
            <p:cNvSpPr>
              <a:spLocks noChangeArrowheads="1"/>
            </p:cNvSpPr>
            <p:nvPr/>
          </p:nvSpPr>
          <p:spPr bwMode="auto">
            <a:xfrm>
              <a:off x="1926" y="1086"/>
              <a:ext cx="1597" cy="306"/>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2600" dirty="0">
                  <a:solidFill>
                    <a:srgbClr val="FFFFFF"/>
                  </a:solidFill>
                  <a:effectLst>
                    <a:outerShdw blurRad="38100" dist="38100" dir="2700000" algn="tl">
                      <a:srgbClr val="000000"/>
                    </a:outerShdw>
                  </a:effectLst>
                  <a:latin typeface="Arial" charset="0"/>
                  <a:ea typeface="ＭＳ Ｐゴシック" pitchFamily="34" charset="-128"/>
                </a:rPr>
                <a:t>Plant expansion</a:t>
              </a:r>
            </a:p>
          </p:txBody>
        </p:sp>
      </p:grpSp>
      <p:grpSp>
        <p:nvGrpSpPr>
          <p:cNvPr id="4100" name="Group 6"/>
          <p:cNvGrpSpPr>
            <a:grpSpLocks/>
          </p:cNvGrpSpPr>
          <p:nvPr/>
        </p:nvGrpSpPr>
        <p:grpSpPr bwMode="auto">
          <a:xfrm>
            <a:off x="609600" y="2644775"/>
            <a:ext cx="3276600" cy="609600"/>
            <a:chOff x="384" y="1666"/>
            <a:chExt cx="2064" cy="384"/>
          </a:xfrm>
        </p:grpSpPr>
        <p:sp>
          <p:nvSpPr>
            <p:cNvPr id="4161" name="AutoShape 7"/>
            <p:cNvSpPr>
              <a:spLocks noChangeArrowheads="1"/>
            </p:cNvSpPr>
            <p:nvPr/>
          </p:nvSpPr>
          <p:spPr bwMode="auto">
            <a:xfrm>
              <a:off x="384" y="1666"/>
              <a:ext cx="2064" cy="384"/>
            </a:xfrm>
            <a:prstGeom prst="roundRect">
              <a:avLst>
                <a:gd name="adj" fmla="val 16667"/>
              </a:avLst>
            </a:prstGeom>
            <a:solidFill>
              <a:srgbClr val="CC9900"/>
            </a:solidFill>
            <a:ln w="9525">
              <a:solidFill>
                <a:schemeClr val="tx1"/>
              </a:solidFill>
              <a:round/>
              <a:headEnd/>
              <a:tailEnd/>
            </a:ln>
            <a:effectLst>
              <a:outerShdw dist="35921" dir="2700000" algn="ctr" rotWithShape="0">
                <a:srgbClr val="000000"/>
              </a:outerShdw>
            </a:effec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05160" name="Rectangle 8"/>
            <p:cNvSpPr>
              <a:spLocks noChangeArrowheads="1"/>
            </p:cNvSpPr>
            <p:nvPr/>
          </p:nvSpPr>
          <p:spPr bwMode="auto">
            <a:xfrm>
              <a:off x="421" y="1705"/>
              <a:ext cx="1990" cy="306"/>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2600" dirty="0">
                  <a:solidFill>
                    <a:srgbClr val="FFFFFF"/>
                  </a:solidFill>
                  <a:effectLst>
                    <a:outerShdw blurRad="38100" dist="38100" dir="2700000" algn="tl">
                      <a:srgbClr val="000000"/>
                    </a:outerShdw>
                  </a:effectLst>
                  <a:latin typeface="Arial" charset="0"/>
                  <a:ea typeface="ＭＳ Ｐゴシック" pitchFamily="34" charset="-128"/>
                </a:rPr>
                <a:t>Equipment selection</a:t>
              </a:r>
            </a:p>
          </p:txBody>
        </p:sp>
      </p:grpSp>
      <p:grpSp>
        <p:nvGrpSpPr>
          <p:cNvPr id="4" name="Group 9"/>
          <p:cNvGrpSpPr>
            <a:grpSpLocks/>
          </p:cNvGrpSpPr>
          <p:nvPr/>
        </p:nvGrpSpPr>
        <p:grpSpPr bwMode="auto">
          <a:xfrm>
            <a:off x="4724400" y="2590800"/>
            <a:ext cx="3810000" cy="685800"/>
            <a:chOff x="2976" y="1584"/>
            <a:chExt cx="2400" cy="432"/>
          </a:xfrm>
          <a:solidFill>
            <a:schemeClr val="accent4">
              <a:lumMod val="20000"/>
              <a:lumOff val="80000"/>
            </a:schemeClr>
          </a:solidFill>
        </p:grpSpPr>
        <p:sp>
          <p:nvSpPr>
            <p:cNvPr id="305162" name="AutoShape 10"/>
            <p:cNvSpPr>
              <a:spLocks noChangeArrowheads="1"/>
            </p:cNvSpPr>
            <p:nvPr/>
          </p:nvSpPr>
          <p:spPr bwMode="auto">
            <a:xfrm>
              <a:off x="2976" y="1584"/>
              <a:ext cx="2400" cy="432"/>
            </a:xfrm>
            <a:prstGeom prst="roundRect">
              <a:avLst>
                <a:gd name="adj" fmla="val 16667"/>
              </a:avLst>
            </a:prstGeom>
            <a:grpFill/>
            <a:ln w="9525">
              <a:solidFill>
                <a:srgbClr val="000000"/>
              </a:solidFill>
              <a:round/>
              <a:headEnd/>
              <a:tailEnd/>
            </a:ln>
            <a:effectLst>
              <a:outerShdw dist="35921" dir="2700000" algn="ctr" rotWithShape="0">
                <a:srgbClr val="000000"/>
              </a:outerShdw>
            </a:effectLst>
          </p:spPr>
          <p:txBody>
            <a:bodyPr wrap="none" anchor="ctr"/>
            <a:lstStyle/>
            <a:p>
              <a:pPr>
                <a:defRPr/>
              </a:pPr>
              <a:endParaRPr lang="en-US" dirty="0">
                <a:latin typeface="Arial" charset="0"/>
                <a:ea typeface="ＭＳ Ｐゴシック" pitchFamily="34" charset="-128"/>
              </a:endParaRPr>
            </a:p>
          </p:txBody>
        </p:sp>
        <p:sp>
          <p:nvSpPr>
            <p:cNvPr id="305163" name="Rectangle 11"/>
            <p:cNvSpPr>
              <a:spLocks noChangeArrowheads="1"/>
            </p:cNvSpPr>
            <p:nvPr/>
          </p:nvSpPr>
          <p:spPr bwMode="auto">
            <a:xfrm>
              <a:off x="3019" y="1647"/>
              <a:ext cx="2314" cy="306"/>
            </a:xfrm>
            <a:prstGeom prst="rect">
              <a:avLst/>
            </a:prstGeom>
            <a:grpFill/>
            <a:ln w="12700">
              <a:noFill/>
              <a:miter lim="800000"/>
              <a:headEnd/>
              <a:tailEnd/>
            </a:ln>
            <a:effectLst/>
          </p:spPr>
          <p:txBody>
            <a:bodyPr wrap="none" lIns="90488" tIns="44450" rIns="90488" bIns="44450">
              <a:spAutoFit/>
            </a:bodyPr>
            <a:lstStyle/>
            <a:p>
              <a:pPr>
                <a:spcBef>
                  <a:spcPct val="20000"/>
                </a:spcBef>
                <a:defRPr/>
              </a:pPr>
              <a:r>
                <a:rPr lang="en-US" sz="2600" dirty="0">
                  <a:effectLst>
                    <a:outerShdw blurRad="38100" dist="38100" dir="2700000" algn="tl">
                      <a:srgbClr val="FFFFFF"/>
                    </a:outerShdw>
                  </a:effectLst>
                  <a:latin typeface="Arial" charset="0"/>
                  <a:ea typeface="ＭＳ Ｐゴシック" pitchFamily="34" charset="-128"/>
                </a:rPr>
                <a:t>Equipment replacement</a:t>
              </a:r>
            </a:p>
          </p:txBody>
        </p:sp>
      </p:grpSp>
      <p:grpSp>
        <p:nvGrpSpPr>
          <p:cNvPr id="4102" name="Group 12"/>
          <p:cNvGrpSpPr>
            <a:grpSpLocks/>
          </p:cNvGrpSpPr>
          <p:nvPr/>
        </p:nvGrpSpPr>
        <p:grpSpPr bwMode="auto">
          <a:xfrm>
            <a:off x="1725613" y="3505200"/>
            <a:ext cx="5967412" cy="2906713"/>
            <a:chOff x="1087" y="2208"/>
            <a:chExt cx="3759" cy="1831"/>
          </a:xfrm>
        </p:grpSpPr>
        <p:sp>
          <p:nvSpPr>
            <p:cNvPr id="4109" name="Freeform 13"/>
            <p:cNvSpPr>
              <a:spLocks/>
            </p:cNvSpPr>
            <p:nvPr/>
          </p:nvSpPr>
          <p:spPr bwMode="auto">
            <a:xfrm>
              <a:off x="1087" y="3405"/>
              <a:ext cx="3757" cy="482"/>
            </a:xfrm>
            <a:custGeom>
              <a:avLst/>
              <a:gdLst>
                <a:gd name="T0" fmla="*/ 0 w 3757"/>
                <a:gd name="T1" fmla="*/ 0 h 482"/>
                <a:gd name="T2" fmla="*/ 214 w 3757"/>
                <a:gd name="T3" fmla="*/ 482 h 482"/>
                <a:gd name="T4" fmla="*/ 3757 w 3757"/>
                <a:gd name="T5" fmla="*/ 482 h 482"/>
                <a:gd name="T6" fmla="*/ 3130 w 3757"/>
                <a:gd name="T7" fmla="*/ 4 h 482"/>
                <a:gd name="T8" fmla="*/ 0 w 3757"/>
                <a:gd name="T9" fmla="*/ 0 h 482"/>
                <a:gd name="T10" fmla="*/ 0 60000 65536"/>
                <a:gd name="T11" fmla="*/ 0 60000 65536"/>
                <a:gd name="T12" fmla="*/ 0 60000 65536"/>
                <a:gd name="T13" fmla="*/ 0 60000 65536"/>
                <a:gd name="T14" fmla="*/ 0 60000 65536"/>
                <a:gd name="T15" fmla="*/ 0 w 3757"/>
                <a:gd name="T16" fmla="*/ 0 h 482"/>
                <a:gd name="T17" fmla="*/ 3757 w 3757"/>
                <a:gd name="T18" fmla="*/ 482 h 482"/>
              </a:gdLst>
              <a:ahLst/>
              <a:cxnLst>
                <a:cxn ang="T10">
                  <a:pos x="T0" y="T1"/>
                </a:cxn>
                <a:cxn ang="T11">
                  <a:pos x="T2" y="T3"/>
                </a:cxn>
                <a:cxn ang="T12">
                  <a:pos x="T4" y="T5"/>
                </a:cxn>
                <a:cxn ang="T13">
                  <a:pos x="T6" y="T7"/>
                </a:cxn>
                <a:cxn ang="T14">
                  <a:pos x="T8" y="T9"/>
                </a:cxn>
              </a:cxnLst>
              <a:rect l="T15" t="T16" r="T17" b="T18"/>
              <a:pathLst>
                <a:path w="3757" h="482">
                  <a:moveTo>
                    <a:pt x="0" y="0"/>
                  </a:moveTo>
                  <a:lnTo>
                    <a:pt x="214" y="482"/>
                  </a:lnTo>
                  <a:lnTo>
                    <a:pt x="3757" y="482"/>
                  </a:lnTo>
                  <a:lnTo>
                    <a:pt x="3130" y="4"/>
                  </a:lnTo>
                  <a:lnTo>
                    <a:pt x="0" y="0"/>
                  </a:lnTo>
                  <a:close/>
                </a:path>
              </a:pathLst>
            </a:custGeom>
            <a:solidFill>
              <a:srgbClr val="804000"/>
            </a:solidFill>
            <a:ln w="14288">
              <a:solidFill>
                <a:srgbClr val="000000"/>
              </a:solidFill>
              <a:round/>
              <a:headEnd/>
              <a:tailEnd/>
            </a:ln>
          </p:spPr>
          <p:txBody>
            <a:bodyPr/>
            <a:lstStyle/>
            <a:p>
              <a:endParaRPr lang="en-US"/>
            </a:p>
          </p:txBody>
        </p:sp>
        <p:sp>
          <p:nvSpPr>
            <p:cNvPr id="4110" name="Rectangle 14"/>
            <p:cNvSpPr>
              <a:spLocks noChangeArrowheads="1"/>
            </p:cNvSpPr>
            <p:nvPr/>
          </p:nvSpPr>
          <p:spPr bwMode="auto">
            <a:xfrm>
              <a:off x="1302" y="3886"/>
              <a:ext cx="3544" cy="153"/>
            </a:xfrm>
            <a:prstGeom prst="rect">
              <a:avLst/>
            </a:prstGeom>
            <a:solidFill>
              <a:srgbClr val="603000"/>
            </a:solidFill>
            <a:ln w="14288">
              <a:solidFill>
                <a:srgbClr val="000000"/>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4111" name="Freeform 15"/>
            <p:cNvSpPr>
              <a:spLocks/>
            </p:cNvSpPr>
            <p:nvPr/>
          </p:nvSpPr>
          <p:spPr bwMode="auto">
            <a:xfrm>
              <a:off x="1087" y="3409"/>
              <a:ext cx="212" cy="629"/>
            </a:xfrm>
            <a:custGeom>
              <a:avLst/>
              <a:gdLst>
                <a:gd name="T0" fmla="*/ 212 w 212"/>
                <a:gd name="T1" fmla="*/ 629 h 629"/>
                <a:gd name="T2" fmla="*/ 212 w 212"/>
                <a:gd name="T3" fmla="*/ 478 h 629"/>
                <a:gd name="T4" fmla="*/ 0 w 212"/>
                <a:gd name="T5" fmla="*/ 0 h 629"/>
                <a:gd name="T6" fmla="*/ 0 w 212"/>
                <a:gd name="T7" fmla="*/ 139 h 629"/>
                <a:gd name="T8" fmla="*/ 212 w 212"/>
                <a:gd name="T9" fmla="*/ 629 h 629"/>
                <a:gd name="T10" fmla="*/ 0 60000 65536"/>
                <a:gd name="T11" fmla="*/ 0 60000 65536"/>
                <a:gd name="T12" fmla="*/ 0 60000 65536"/>
                <a:gd name="T13" fmla="*/ 0 60000 65536"/>
                <a:gd name="T14" fmla="*/ 0 60000 65536"/>
                <a:gd name="T15" fmla="*/ 0 w 212"/>
                <a:gd name="T16" fmla="*/ 0 h 629"/>
                <a:gd name="T17" fmla="*/ 212 w 212"/>
                <a:gd name="T18" fmla="*/ 629 h 629"/>
              </a:gdLst>
              <a:ahLst/>
              <a:cxnLst>
                <a:cxn ang="T10">
                  <a:pos x="T0" y="T1"/>
                </a:cxn>
                <a:cxn ang="T11">
                  <a:pos x="T2" y="T3"/>
                </a:cxn>
                <a:cxn ang="T12">
                  <a:pos x="T4" y="T5"/>
                </a:cxn>
                <a:cxn ang="T13">
                  <a:pos x="T6" y="T7"/>
                </a:cxn>
                <a:cxn ang="T14">
                  <a:pos x="T8" y="T9"/>
                </a:cxn>
              </a:cxnLst>
              <a:rect l="T15" t="T16" r="T17" b="T18"/>
              <a:pathLst>
                <a:path w="212" h="629">
                  <a:moveTo>
                    <a:pt x="212" y="629"/>
                  </a:moveTo>
                  <a:lnTo>
                    <a:pt x="212" y="478"/>
                  </a:lnTo>
                  <a:lnTo>
                    <a:pt x="0" y="0"/>
                  </a:lnTo>
                  <a:lnTo>
                    <a:pt x="0" y="139"/>
                  </a:lnTo>
                  <a:lnTo>
                    <a:pt x="212" y="629"/>
                  </a:lnTo>
                  <a:close/>
                </a:path>
              </a:pathLst>
            </a:custGeom>
            <a:solidFill>
              <a:srgbClr val="402000"/>
            </a:solidFill>
            <a:ln w="14288">
              <a:solidFill>
                <a:srgbClr val="000000"/>
              </a:solidFill>
              <a:round/>
              <a:headEnd/>
              <a:tailEnd/>
            </a:ln>
          </p:spPr>
          <p:txBody>
            <a:bodyPr/>
            <a:lstStyle/>
            <a:p>
              <a:endParaRPr lang="en-US"/>
            </a:p>
          </p:txBody>
        </p:sp>
        <p:sp>
          <p:nvSpPr>
            <p:cNvPr id="4112" name="Freeform 16"/>
            <p:cNvSpPr>
              <a:spLocks/>
            </p:cNvSpPr>
            <p:nvPr/>
          </p:nvSpPr>
          <p:spPr bwMode="auto">
            <a:xfrm>
              <a:off x="2830" y="3427"/>
              <a:ext cx="630" cy="227"/>
            </a:xfrm>
            <a:custGeom>
              <a:avLst/>
              <a:gdLst>
                <a:gd name="T0" fmla="*/ 405 w 630"/>
                <a:gd name="T1" fmla="*/ 10 h 227"/>
                <a:gd name="T2" fmla="*/ 0 w 630"/>
                <a:gd name="T3" fmla="*/ 0 h 227"/>
                <a:gd name="T4" fmla="*/ 151 w 630"/>
                <a:gd name="T5" fmla="*/ 227 h 227"/>
                <a:gd name="T6" fmla="*/ 630 w 630"/>
                <a:gd name="T7" fmla="*/ 207 h 227"/>
                <a:gd name="T8" fmla="*/ 405 w 630"/>
                <a:gd name="T9" fmla="*/ 10 h 227"/>
                <a:gd name="T10" fmla="*/ 0 60000 65536"/>
                <a:gd name="T11" fmla="*/ 0 60000 65536"/>
                <a:gd name="T12" fmla="*/ 0 60000 65536"/>
                <a:gd name="T13" fmla="*/ 0 60000 65536"/>
                <a:gd name="T14" fmla="*/ 0 60000 65536"/>
                <a:gd name="T15" fmla="*/ 0 w 630"/>
                <a:gd name="T16" fmla="*/ 0 h 227"/>
                <a:gd name="T17" fmla="*/ 630 w 630"/>
                <a:gd name="T18" fmla="*/ 227 h 227"/>
              </a:gdLst>
              <a:ahLst/>
              <a:cxnLst>
                <a:cxn ang="T10">
                  <a:pos x="T0" y="T1"/>
                </a:cxn>
                <a:cxn ang="T11">
                  <a:pos x="T2" y="T3"/>
                </a:cxn>
                <a:cxn ang="T12">
                  <a:pos x="T4" y="T5"/>
                </a:cxn>
                <a:cxn ang="T13">
                  <a:pos x="T6" y="T7"/>
                </a:cxn>
                <a:cxn ang="T14">
                  <a:pos x="T8" y="T9"/>
                </a:cxn>
              </a:cxnLst>
              <a:rect l="T15" t="T16" r="T17" b="T18"/>
              <a:pathLst>
                <a:path w="630" h="227">
                  <a:moveTo>
                    <a:pt x="405" y="10"/>
                  </a:moveTo>
                  <a:lnTo>
                    <a:pt x="0" y="0"/>
                  </a:lnTo>
                  <a:lnTo>
                    <a:pt x="151" y="227"/>
                  </a:lnTo>
                  <a:lnTo>
                    <a:pt x="630" y="207"/>
                  </a:lnTo>
                  <a:lnTo>
                    <a:pt x="405" y="10"/>
                  </a:lnTo>
                  <a:close/>
                </a:path>
              </a:pathLst>
            </a:custGeom>
            <a:solidFill>
              <a:srgbClr val="FFFFFF"/>
            </a:solidFill>
            <a:ln w="14288">
              <a:solidFill>
                <a:srgbClr val="000000"/>
              </a:solidFill>
              <a:round/>
              <a:headEnd/>
              <a:tailEnd/>
            </a:ln>
          </p:spPr>
          <p:txBody>
            <a:bodyPr/>
            <a:lstStyle/>
            <a:p>
              <a:endParaRPr lang="en-US"/>
            </a:p>
          </p:txBody>
        </p:sp>
        <p:sp>
          <p:nvSpPr>
            <p:cNvPr id="4113" name="Freeform 17"/>
            <p:cNvSpPr>
              <a:spLocks/>
            </p:cNvSpPr>
            <p:nvPr/>
          </p:nvSpPr>
          <p:spPr bwMode="auto">
            <a:xfrm>
              <a:off x="2523" y="3421"/>
              <a:ext cx="799" cy="294"/>
            </a:xfrm>
            <a:custGeom>
              <a:avLst/>
              <a:gdLst>
                <a:gd name="T0" fmla="*/ 421 w 799"/>
                <a:gd name="T1" fmla="*/ 0 h 294"/>
                <a:gd name="T2" fmla="*/ 0 w 799"/>
                <a:gd name="T3" fmla="*/ 189 h 294"/>
                <a:gd name="T4" fmla="*/ 405 w 799"/>
                <a:gd name="T5" fmla="*/ 294 h 294"/>
                <a:gd name="T6" fmla="*/ 799 w 799"/>
                <a:gd name="T7" fmla="*/ 106 h 294"/>
                <a:gd name="T8" fmla="*/ 421 w 799"/>
                <a:gd name="T9" fmla="*/ 0 h 294"/>
                <a:gd name="T10" fmla="*/ 0 60000 65536"/>
                <a:gd name="T11" fmla="*/ 0 60000 65536"/>
                <a:gd name="T12" fmla="*/ 0 60000 65536"/>
                <a:gd name="T13" fmla="*/ 0 60000 65536"/>
                <a:gd name="T14" fmla="*/ 0 60000 65536"/>
                <a:gd name="T15" fmla="*/ 0 w 799"/>
                <a:gd name="T16" fmla="*/ 0 h 294"/>
                <a:gd name="T17" fmla="*/ 799 w 799"/>
                <a:gd name="T18" fmla="*/ 294 h 294"/>
              </a:gdLst>
              <a:ahLst/>
              <a:cxnLst>
                <a:cxn ang="T10">
                  <a:pos x="T0" y="T1"/>
                </a:cxn>
                <a:cxn ang="T11">
                  <a:pos x="T2" y="T3"/>
                </a:cxn>
                <a:cxn ang="T12">
                  <a:pos x="T4" y="T5"/>
                </a:cxn>
                <a:cxn ang="T13">
                  <a:pos x="T6" y="T7"/>
                </a:cxn>
                <a:cxn ang="T14">
                  <a:pos x="T8" y="T9"/>
                </a:cxn>
              </a:cxnLst>
              <a:rect l="T15" t="T16" r="T17" b="T18"/>
              <a:pathLst>
                <a:path w="799" h="294">
                  <a:moveTo>
                    <a:pt x="421" y="0"/>
                  </a:moveTo>
                  <a:lnTo>
                    <a:pt x="0" y="189"/>
                  </a:lnTo>
                  <a:lnTo>
                    <a:pt x="405" y="294"/>
                  </a:lnTo>
                  <a:lnTo>
                    <a:pt x="799" y="106"/>
                  </a:lnTo>
                  <a:lnTo>
                    <a:pt x="421" y="0"/>
                  </a:lnTo>
                  <a:close/>
                </a:path>
              </a:pathLst>
            </a:custGeom>
            <a:solidFill>
              <a:srgbClr val="FFFFFF"/>
            </a:solidFill>
            <a:ln w="14288">
              <a:solidFill>
                <a:srgbClr val="000000"/>
              </a:solidFill>
              <a:round/>
              <a:headEnd/>
              <a:tailEnd/>
            </a:ln>
          </p:spPr>
          <p:txBody>
            <a:bodyPr/>
            <a:lstStyle/>
            <a:p>
              <a:endParaRPr lang="en-US"/>
            </a:p>
          </p:txBody>
        </p:sp>
        <p:sp>
          <p:nvSpPr>
            <p:cNvPr id="4114" name="Freeform 18"/>
            <p:cNvSpPr>
              <a:spLocks/>
            </p:cNvSpPr>
            <p:nvPr/>
          </p:nvSpPr>
          <p:spPr bwMode="auto">
            <a:xfrm>
              <a:off x="1831" y="3474"/>
              <a:ext cx="626" cy="332"/>
            </a:xfrm>
            <a:custGeom>
              <a:avLst/>
              <a:gdLst>
                <a:gd name="T0" fmla="*/ 251 w 626"/>
                <a:gd name="T1" fmla="*/ 0 h 332"/>
                <a:gd name="T2" fmla="*/ 0 w 626"/>
                <a:gd name="T3" fmla="*/ 170 h 332"/>
                <a:gd name="T4" fmla="*/ 0 w 626"/>
                <a:gd name="T5" fmla="*/ 287 h 332"/>
                <a:gd name="T6" fmla="*/ 512 w 626"/>
                <a:gd name="T7" fmla="*/ 332 h 332"/>
                <a:gd name="T8" fmla="*/ 626 w 626"/>
                <a:gd name="T9" fmla="*/ 83 h 332"/>
                <a:gd name="T10" fmla="*/ 616 w 626"/>
                <a:gd name="T11" fmla="*/ 82 h 332"/>
                <a:gd name="T12" fmla="*/ 616 w 626"/>
                <a:gd name="T13" fmla="*/ 25 h 332"/>
                <a:gd name="T14" fmla="*/ 626 w 626"/>
                <a:gd name="T15" fmla="*/ 9 h 332"/>
                <a:gd name="T16" fmla="*/ 251 w 626"/>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6"/>
                <a:gd name="T28" fmla="*/ 0 h 332"/>
                <a:gd name="T29" fmla="*/ 626 w 626"/>
                <a:gd name="T30" fmla="*/ 332 h 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6" h="332">
                  <a:moveTo>
                    <a:pt x="251" y="0"/>
                  </a:moveTo>
                  <a:lnTo>
                    <a:pt x="0" y="170"/>
                  </a:lnTo>
                  <a:lnTo>
                    <a:pt x="0" y="287"/>
                  </a:lnTo>
                  <a:lnTo>
                    <a:pt x="512" y="332"/>
                  </a:lnTo>
                  <a:lnTo>
                    <a:pt x="626" y="83"/>
                  </a:lnTo>
                  <a:lnTo>
                    <a:pt x="616" y="82"/>
                  </a:lnTo>
                  <a:lnTo>
                    <a:pt x="616" y="25"/>
                  </a:lnTo>
                  <a:lnTo>
                    <a:pt x="626" y="9"/>
                  </a:lnTo>
                  <a:lnTo>
                    <a:pt x="251" y="0"/>
                  </a:lnTo>
                  <a:close/>
                </a:path>
              </a:pathLst>
            </a:custGeom>
            <a:solidFill>
              <a:srgbClr val="400000"/>
            </a:solidFill>
            <a:ln w="14288">
              <a:solidFill>
                <a:srgbClr val="000000"/>
              </a:solidFill>
              <a:round/>
              <a:headEnd/>
              <a:tailEnd/>
            </a:ln>
          </p:spPr>
          <p:txBody>
            <a:bodyPr/>
            <a:lstStyle/>
            <a:p>
              <a:endParaRPr lang="en-US"/>
            </a:p>
          </p:txBody>
        </p:sp>
        <p:sp>
          <p:nvSpPr>
            <p:cNvPr id="4115" name="Freeform 19"/>
            <p:cNvSpPr>
              <a:spLocks/>
            </p:cNvSpPr>
            <p:nvPr/>
          </p:nvSpPr>
          <p:spPr bwMode="auto">
            <a:xfrm>
              <a:off x="1844" y="3660"/>
              <a:ext cx="493" cy="130"/>
            </a:xfrm>
            <a:custGeom>
              <a:avLst/>
              <a:gdLst>
                <a:gd name="T0" fmla="*/ 0 w 493"/>
                <a:gd name="T1" fmla="*/ 0 h 130"/>
                <a:gd name="T2" fmla="*/ 0 w 493"/>
                <a:gd name="T3" fmla="*/ 93 h 130"/>
                <a:gd name="T4" fmla="*/ 493 w 493"/>
                <a:gd name="T5" fmla="*/ 130 h 130"/>
                <a:gd name="T6" fmla="*/ 493 w 493"/>
                <a:gd name="T7" fmla="*/ 34 h 130"/>
                <a:gd name="T8" fmla="*/ 0 w 493"/>
                <a:gd name="T9" fmla="*/ 0 h 130"/>
                <a:gd name="T10" fmla="*/ 0 60000 65536"/>
                <a:gd name="T11" fmla="*/ 0 60000 65536"/>
                <a:gd name="T12" fmla="*/ 0 60000 65536"/>
                <a:gd name="T13" fmla="*/ 0 60000 65536"/>
                <a:gd name="T14" fmla="*/ 0 60000 65536"/>
                <a:gd name="T15" fmla="*/ 0 w 493"/>
                <a:gd name="T16" fmla="*/ 0 h 130"/>
                <a:gd name="T17" fmla="*/ 493 w 493"/>
                <a:gd name="T18" fmla="*/ 130 h 130"/>
              </a:gdLst>
              <a:ahLst/>
              <a:cxnLst>
                <a:cxn ang="T10">
                  <a:pos x="T0" y="T1"/>
                </a:cxn>
                <a:cxn ang="T11">
                  <a:pos x="T2" y="T3"/>
                </a:cxn>
                <a:cxn ang="T12">
                  <a:pos x="T4" y="T5"/>
                </a:cxn>
                <a:cxn ang="T13">
                  <a:pos x="T6" y="T7"/>
                </a:cxn>
                <a:cxn ang="T14">
                  <a:pos x="T8" y="T9"/>
                </a:cxn>
              </a:cxnLst>
              <a:rect l="T15" t="T16" r="T17" b="T18"/>
              <a:pathLst>
                <a:path w="493" h="130">
                  <a:moveTo>
                    <a:pt x="0" y="0"/>
                  </a:moveTo>
                  <a:lnTo>
                    <a:pt x="0" y="93"/>
                  </a:lnTo>
                  <a:lnTo>
                    <a:pt x="493" y="130"/>
                  </a:lnTo>
                  <a:lnTo>
                    <a:pt x="493" y="3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20"/>
            <p:cNvSpPr>
              <a:spLocks/>
            </p:cNvSpPr>
            <p:nvPr/>
          </p:nvSpPr>
          <p:spPr bwMode="auto">
            <a:xfrm>
              <a:off x="2336" y="3500"/>
              <a:ext cx="105" cy="290"/>
            </a:xfrm>
            <a:custGeom>
              <a:avLst/>
              <a:gdLst>
                <a:gd name="T0" fmla="*/ 0 w 105"/>
                <a:gd name="T1" fmla="*/ 194 h 290"/>
                <a:gd name="T2" fmla="*/ 0 w 105"/>
                <a:gd name="T3" fmla="*/ 290 h 290"/>
                <a:gd name="T4" fmla="*/ 105 w 105"/>
                <a:gd name="T5" fmla="*/ 60 h 290"/>
                <a:gd name="T6" fmla="*/ 105 w 105"/>
                <a:gd name="T7" fmla="*/ 0 h 290"/>
                <a:gd name="T8" fmla="*/ 0 w 105"/>
                <a:gd name="T9" fmla="*/ 194 h 290"/>
                <a:gd name="T10" fmla="*/ 0 60000 65536"/>
                <a:gd name="T11" fmla="*/ 0 60000 65536"/>
                <a:gd name="T12" fmla="*/ 0 60000 65536"/>
                <a:gd name="T13" fmla="*/ 0 60000 65536"/>
                <a:gd name="T14" fmla="*/ 0 60000 65536"/>
                <a:gd name="T15" fmla="*/ 0 w 105"/>
                <a:gd name="T16" fmla="*/ 0 h 290"/>
                <a:gd name="T17" fmla="*/ 105 w 105"/>
                <a:gd name="T18" fmla="*/ 290 h 290"/>
              </a:gdLst>
              <a:ahLst/>
              <a:cxnLst>
                <a:cxn ang="T10">
                  <a:pos x="T0" y="T1"/>
                </a:cxn>
                <a:cxn ang="T11">
                  <a:pos x="T2" y="T3"/>
                </a:cxn>
                <a:cxn ang="T12">
                  <a:pos x="T4" y="T5"/>
                </a:cxn>
                <a:cxn ang="T13">
                  <a:pos x="T6" y="T7"/>
                </a:cxn>
                <a:cxn ang="T14">
                  <a:pos x="T8" y="T9"/>
                </a:cxn>
              </a:cxnLst>
              <a:rect l="T15" t="T16" r="T17" b="T18"/>
              <a:pathLst>
                <a:path w="105" h="290">
                  <a:moveTo>
                    <a:pt x="0" y="194"/>
                  </a:moveTo>
                  <a:lnTo>
                    <a:pt x="0" y="290"/>
                  </a:lnTo>
                  <a:lnTo>
                    <a:pt x="105" y="60"/>
                  </a:lnTo>
                  <a:lnTo>
                    <a:pt x="105" y="0"/>
                  </a:lnTo>
                  <a:lnTo>
                    <a:pt x="0" y="19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21"/>
            <p:cNvSpPr>
              <a:spLocks/>
            </p:cNvSpPr>
            <p:nvPr/>
          </p:nvSpPr>
          <p:spPr bwMode="auto">
            <a:xfrm>
              <a:off x="1849" y="3487"/>
              <a:ext cx="592" cy="196"/>
            </a:xfrm>
            <a:custGeom>
              <a:avLst/>
              <a:gdLst>
                <a:gd name="T0" fmla="*/ 0 w 592"/>
                <a:gd name="T1" fmla="*/ 163 h 196"/>
                <a:gd name="T2" fmla="*/ 482 w 592"/>
                <a:gd name="T3" fmla="*/ 196 h 196"/>
                <a:gd name="T4" fmla="*/ 592 w 592"/>
                <a:gd name="T5" fmla="*/ 5 h 196"/>
                <a:gd name="T6" fmla="*/ 236 w 592"/>
                <a:gd name="T7" fmla="*/ 0 h 196"/>
                <a:gd name="T8" fmla="*/ 0 w 592"/>
                <a:gd name="T9" fmla="*/ 163 h 196"/>
                <a:gd name="T10" fmla="*/ 0 60000 65536"/>
                <a:gd name="T11" fmla="*/ 0 60000 65536"/>
                <a:gd name="T12" fmla="*/ 0 60000 65536"/>
                <a:gd name="T13" fmla="*/ 0 60000 65536"/>
                <a:gd name="T14" fmla="*/ 0 60000 65536"/>
                <a:gd name="T15" fmla="*/ 0 w 592"/>
                <a:gd name="T16" fmla="*/ 0 h 196"/>
                <a:gd name="T17" fmla="*/ 592 w 592"/>
                <a:gd name="T18" fmla="*/ 196 h 196"/>
              </a:gdLst>
              <a:ahLst/>
              <a:cxnLst>
                <a:cxn ang="T10">
                  <a:pos x="T0" y="T1"/>
                </a:cxn>
                <a:cxn ang="T11">
                  <a:pos x="T2" y="T3"/>
                </a:cxn>
                <a:cxn ang="T12">
                  <a:pos x="T4" y="T5"/>
                </a:cxn>
                <a:cxn ang="T13">
                  <a:pos x="T6" y="T7"/>
                </a:cxn>
                <a:cxn ang="T14">
                  <a:pos x="T8" y="T9"/>
                </a:cxn>
              </a:cxnLst>
              <a:rect l="T15" t="T16" r="T17" b="T18"/>
              <a:pathLst>
                <a:path w="592" h="196">
                  <a:moveTo>
                    <a:pt x="0" y="163"/>
                  </a:moveTo>
                  <a:lnTo>
                    <a:pt x="482" y="196"/>
                  </a:lnTo>
                  <a:lnTo>
                    <a:pt x="592" y="5"/>
                  </a:lnTo>
                  <a:lnTo>
                    <a:pt x="236" y="0"/>
                  </a:lnTo>
                  <a:lnTo>
                    <a:pt x="0" y="163"/>
                  </a:lnTo>
                  <a:close/>
                </a:path>
              </a:pathLst>
            </a:custGeom>
            <a:solidFill>
              <a:srgbClr val="6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22"/>
            <p:cNvSpPr>
              <a:spLocks/>
            </p:cNvSpPr>
            <p:nvPr/>
          </p:nvSpPr>
          <p:spPr bwMode="auto">
            <a:xfrm>
              <a:off x="2122" y="2635"/>
              <a:ext cx="1161" cy="842"/>
            </a:xfrm>
            <a:custGeom>
              <a:avLst/>
              <a:gdLst>
                <a:gd name="T0" fmla="*/ 512 w 1161"/>
                <a:gd name="T1" fmla="*/ 0 h 842"/>
                <a:gd name="T2" fmla="*/ 445 w 1161"/>
                <a:gd name="T3" fmla="*/ 53 h 842"/>
                <a:gd name="T4" fmla="*/ 428 w 1161"/>
                <a:gd name="T5" fmla="*/ 46 h 842"/>
                <a:gd name="T6" fmla="*/ 375 w 1161"/>
                <a:gd name="T7" fmla="*/ 56 h 842"/>
                <a:gd name="T8" fmla="*/ 331 w 1161"/>
                <a:gd name="T9" fmla="*/ 86 h 842"/>
                <a:gd name="T10" fmla="*/ 301 w 1161"/>
                <a:gd name="T11" fmla="*/ 97 h 842"/>
                <a:gd name="T12" fmla="*/ 248 w 1161"/>
                <a:gd name="T13" fmla="*/ 103 h 842"/>
                <a:gd name="T14" fmla="*/ 201 w 1161"/>
                <a:gd name="T15" fmla="*/ 127 h 842"/>
                <a:gd name="T16" fmla="*/ 184 w 1161"/>
                <a:gd name="T17" fmla="*/ 167 h 842"/>
                <a:gd name="T18" fmla="*/ 184 w 1161"/>
                <a:gd name="T19" fmla="*/ 187 h 842"/>
                <a:gd name="T20" fmla="*/ 174 w 1161"/>
                <a:gd name="T21" fmla="*/ 193 h 842"/>
                <a:gd name="T22" fmla="*/ 174 w 1161"/>
                <a:gd name="T23" fmla="*/ 217 h 842"/>
                <a:gd name="T24" fmla="*/ 154 w 1161"/>
                <a:gd name="T25" fmla="*/ 294 h 842"/>
                <a:gd name="T26" fmla="*/ 144 w 1161"/>
                <a:gd name="T27" fmla="*/ 320 h 842"/>
                <a:gd name="T28" fmla="*/ 147 w 1161"/>
                <a:gd name="T29" fmla="*/ 357 h 842"/>
                <a:gd name="T30" fmla="*/ 117 w 1161"/>
                <a:gd name="T31" fmla="*/ 401 h 842"/>
                <a:gd name="T32" fmla="*/ 114 w 1161"/>
                <a:gd name="T33" fmla="*/ 451 h 842"/>
                <a:gd name="T34" fmla="*/ 84 w 1161"/>
                <a:gd name="T35" fmla="*/ 491 h 842"/>
                <a:gd name="T36" fmla="*/ 84 w 1161"/>
                <a:gd name="T37" fmla="*/ 521 h 842"/>
                <a:gd name="T38" fmla="*/ 34 w 1161"/>
                <a:gd name="T39" fmla="*/ 574 h 842"/>
                <a:gd name="T40" fmla="*/ 34 w 1161"/>
                <a:gd name="T41" fmla="*/ 608 h 842"/>
                <a:gd name="T42" fmla="*/ 0 w 1161"/>
                <a:gd name="T43" fmla="*/ 695 h 842"/>
                <a:gd name="T44" fmla="*/ 0 w 1161"/>
                <a:gd name="T45" fmla="*/ 751 h 842"/>
                <a:gd name="T46" fmla="*/ 34 w 1161"/>
                <a:gd name="T47" fmla="*/ 782 h 842"/>
                <a:gd name="T48" fmla="*/ 101 w 1161"/>
                <a:gd name="T49" fmla="*/ 805 h 842"/>
                <a:gd name="T50" fmla="*/ 258 w 1161"/>
                <a:gd name="T51" fmla="*/ 825 h 842"/>
                <a:gd name="T52" fmla="*/ 318 w 1161"/>
                <a:gd name="T53" fmla="*/ 842 h 842"/>
                <a:gd name="T54" fmla="*/ 407 w 1161"/>
                <a:gd name="T55" fmla="*/ 829 h 842"/>
                <a:gd name="T56" fmla="*/ 522 w 1161"/>
                <a:gd name="T57" fmla="*/ 772 h 842"/>
                <a:gd name="T58" fmla="*/ 1161 w 1161"/>
                <a:gd name="T59" fmla="*/ 773 h 842"/>
                <a:gd name="T60" fmla="*/ 1145 w 1161"/>
                <a:gd name="T61" fmla="*/ 718 h 842"/>
                <a:gd name="T62" fmla="*/ 1128 w 1161"/>
                <a:gd name="T63" fmla="*/ 695 h 842"/>
                <a:gd name="T64" fmla="*/ 1128 w 1161"/>
                <a:gd name="T65" fmla="*/ 658 h 842"/>
                <a:gd name="T66" fmla="*/ 1115 w 1161"/>
                <a:gd name="T67" fmla="*/ 614 h 842"/>
                <a:gd name="T68" fmla="*/ 1101 w 1161"/>
                <a:gd name="T69" fmla="*/ 571 h 842"/>
                <a:gd name="T70" fmla="*/ 1084 w 1161"/>
                <a:gd name="T71" fmla="*/ 551 h 842"/>
                <a:gd name="T72" fmla="*/ 1091 w 1161"/>
                <a:gd name="T73" fmla="*/ 508 h 842"/>
                <a:gd name="T74" fmla="*/ 1074 w 1161"/>
                <a:gd name="T75" fmla="*/ 491 h 842"/>
                <a:gd name="T76" fmla="*/ 1074 w 1161"/>
                <a:gd name="T77" fmla="*/ 467 h 842"/>
                <a:gd name="T78" fmla="*/ 1061 w 1161"/>
                <a:gd name="T79" fmla="*/ 454 h 842"/>
                <a:gd name="T80" fmla="*/ 1058 w 1161"/>
                <a:gd name="T81" fmla="*/ 424 h 842"/>
                <a:gd name="T82" fmla="*/ 1061 w 1161"/>
                <a:gd name="T83" fmla="*/ 391 h 842"/>
                <a:gd name="T84" fmla="*/ 1051 w 1161"/>
                <a:gd name="T85" fmla="*/ 374 h 842"/>
                <a:gd name="T86" fmla="*/ 1041 w 1161"/>
                <a:gd name="T87" fmla="*/ 307 h 842"/>
                <a:gd name="T88" fmla="*/ 1044 w 1161"/>
                <a:gd name="T89" fmla="*/ 277 h 842"/>
                <a:gd name="T90" fmla="*/ 1031 w 1161"/>
                <a:gd name="T91" fmla="*/ 240 h 842"/>
                <a:gd name="T92" fmla="*/ 1031 w 1161"/>
                <a:gd name="T93" fmla="*/ 220 h 842"/>
                <a:gd name="T94" fmla="*/ 1017 w 1161"/>
                <a:gd name="T95" fmla="*/ 187 h 842"/>
                <a:gd name="T96" fmla="*/ 1001 w 1161"/>
                <a:gd name="T97" fmla="*/ 163 h 842"/>
                <a:gd name="T98" fmla="*/ 961 w 1161"/>
                <a:gd name="T99" fmla="*/ 140 h 842"/>
                <a:gd name="T100" fmla="*/ 930 w 1161"/>
                <a:gd name="T101" fmla="*/ 140 h 842"/>
                <a:gd name="T102" fmla="*/ 920 w 1161"/>
                <a:gd name="T103" fmla="*/ 133 h 842"/>
                <a:gd name="T104" fmla="*/ 894 w 1161"/>
                <a:gd name="T105" fmla="*/ 130 h 842"/>
                <a:gd name="T106" fmla="*/ 860 w 1161"/>
                <a:gd name="T107" fmla="*/ 107 h 842"/>
                <a:gd name="T108" fmla="*/ 840 w 1161"/>
                <a:gd name="T109" fmla="*/ 107 h 842"/>
                <a:gd name="T110" fmla="*/ 820 w 1161"/>
                <a:gd name="T111" fmla="*/ 93 h 842"/>
                <a:gd name="T112" fmla="*/ 800 w 1161"/>
                <a:gd name="T113" fmla="*/ 86 h 842"/>
                <a:gd name="T114" fmla="*/ 750 w 1161"/>
                <a:gd name="T115" fmla="*/ 46 h 842"/>
                <a:gd name="T116" fmla="*/ 512 w 1161"/>
                <a:gd name="T117" fmla="*/ 0 h 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1"/>
                <a:gd name="T178" fmla="*/ 0 h 842"/>
                <a:gd name="T179" fmla="*/ 1161 w 1161"/>
                <a:gd name="T180" fmla="*/ 842 h 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1" h="842">
                  <a:moveTo>
                    <a:pt x="512" y="0"/>
                  </a:moveTo>
                  <a:lnTo>
                    <a:pt x="445" y="53"/>
                  </a:lnTo>
                  <a:lnTo>
                    <a:pt x="428" y="46"/>
                  </a:lnTo>
                  <a:lnTo>
                    <a:pt x="375" y="56"/>
                  </a:lnTo>
                  <a:lnTo>
                    <a:pt x="331" y="86"/>
                  </a:lnTo>
                  <a:lnTo>
                    <a:pt x="301" y="97"/>
                  </a:lnTo>
                  <a:lnTo>
                    <a:pt x="248" y="103"/>
                  </a:lnTo>
                  <a:lnTo>
                    <a:pt x="201" y="127"/>
                  </a:lnTo>
                  <a:lnTo>
                    <a:pt x="184" y="167"/>
                  </a:lnTo>
                  <a:lnTo>
                    <a:pt x="184" y="187"/>
                  </a:lnTo>
                  <a:lnTo>
                    <a:pt x="174" y="193"/>
                  </a:lnTo>
                  <a:lnTo>
                    <a:pt x="174" y="217"/>
                  </a:lnTo>
                  <a:lnTo>
                    <a:pt x="154" y="294"/>
                  </a:lnTo>
                  <a:lnTo>
                    <a:pt x="144" y="320"/>
                  </a:lnTo>
                  <a:lnTo>
                    <a:pt x="147" y="357"/>
                  </a:lnTo>
                  <a:lnTo>
                    <a:pt x="117" y="401"/>
                  </a:lnTo>
                  <a:lnTo>
                    <a:pt x="114" y="451"/>
                  </a:lnTo>
                  <a:lnTo>
                    <a:pt x="84" y="491"/>
                  </a:lnTo>
                  <a:lnTo>
                    <a:pt x="84" y="521"/>
                  </a:lnTo>
                  <a:lnTo>
                    <a:pt x="34" y="574"/>
                  </a:lnTo>
                  <a:lnTo>
                    <a:pt x="34" y="608"/>
                  </a:lnTo>
                  <a:lnTo>
                    <a:pt x="0" y="695"/>
                  </a:lnTo>
                  <a:lnTo>
                    <a:pt x="0" y="751"/>
                  </a:lnTo>
                  <a:lnTo>
                    <a:pt x="34" y="782"/>
                  </a:lnTo>
                  <a:lnTo>
                    <a:pt x="101" y="805"/>
                  </a:lnTo>
                  <a:lnTo>
                    <a:pt x="258" y="825"/>
                  </a:lnTo>
                  <a:lnTo>
                    <a:pt x="318" y="842"/>
                  </a:lnTo>
                  <a:lnTo>
                    <a:pt x="407" y="829"/>
                  </a:lnTo>
                  <a:lnTo>
                    <a:pt x="522" y="772"/>
                  </a:lnTo>
                  <a:lnTo>
                    <a:pt x="1161" y="773"/>
                  </a:lnTo>
                  <a:lnTo>
                    <a:pt x="1145" y="718"/>
                  </a:lnTo>
                  <a:lnTo>
                    <a:pt x="1128" y="695"/>
                  </a:lnTo>
                  <a:lnTo>
                    <a:pt x="1128" y="658"/>
                  </a:lnTo>
                  <a:lnTo>
                    <a:pt x="1115" y="614"/>
                  </a:lnTo>
                  <a:lnTo>
                    <a:pt x="1101" y="571"/>
                  </a:lnTo>
                  <a:lnTo>
                    <a:pt x="1084" y="551"/>
                  </a:lnTo>
                  <a:lnTo>
                    <a:pt x="1091" y="508"/>
                  </a:lnTo>
                  <a:lnTo>
                    <a:pt x="1074" y="491"/>
                  </a:lnTo>
                  <a:lnTo>
                    <a:pt x="1074" y="467"/>
                  </a:lnTo>
                  <a:lnTo>
                    <a:pt x="1061" y="454"/>
                  </a:lnTo>
                  <a:lnTo>
                    <a:pt x="1058" y="424"/>
                  </a:lnTo>
                  <a:lnTo>
                    <a:pt x="1061" y="391"/>
                  </a:lnTo>
                  <a:lnTo>
                    <a:pt x="1051" y="374"/>
                  </a:lnTo>
                  <a:lnTo>
                    <a:pt x="1041" y="307"/>
                  </a:lnTo>
                  <a:lnTo>
                    <a:pt x="1044" y="277"/>
                  </a:lnTo>
                  <a:lnTo>
                    <a:pt x="1031" y="240"/>
                  </a:lnTo>
                  <a:lnTo>
                    <a:pt x="1031" y="220"/>
                  </a:lnTo>
                  <a:lnTo>
                    <a:pt x="1017" y="187"/>
                  </a:lnTo>
                  <a:lnTo>
                    <a:pt x="1001" y="163"/>
                  </a:lnTo>
                  <a:lnTo>
                    <a:pt x="961" y="140"/>
                  </a:lnTo>
                  <a:lnTo>
                    <a:pt x="930" y="140"/>
                  </a:lnTo>
                  <a:lnTo>
                    <a:pt x="920" y="133"/>
                  </a:lnTo>
                  <a:lnTo>
                    <a:pt x="894" y="130"/>
                  </a:lnTo>
                  <a:lnTo>
                    <a:pt x="860" y="107"/>
                  </a:lnTo>
                  <a:lnTo>
                    <a:pt x="840" y="107"/>
                  </a:lnTo>
                  <a:lnTo>
                    <a:pt x="820" y="93"/>
                  </a:lnTo>
                  <a:lnTo>
                    <a:pt x="800" y="86"/>
                  </a:lnTo>
                  <a:lnTo>
                    <a:pt x="750" y="46"/>
                  </a:lnTo>
                  <a:lnTo>
                    <a:pt x="512" y="0"/>
                  </a:lnTo>
                  <a:close/>
                </a:path>
              </a:pathLst>
            </a:custGeom>
            <a:solidFill>
              <a:srgbClr val="606060"/>
            </a:solidFill>
            <a:ln w="14288">
              <a:solidFill>
                <a:srgbClr val="000000"/>
              </a:solidFill>
              <a:round/>
              <a:headEnd/>
              <a:tailEnd/>
            </a:ln>
          </p:spPr>
          <p:txBody>
            <a:bodyPr/>
            <a:lstStyle/>
            <a:p>
              <a:endParaRPr lang="en-US"/>
            </a:p>
          </p:txBody>
        </p:sp>
        <p:sp>
          <p:nvSpPr>
            <p:cNvPr id="4119" name="Freeform 23"/>
            <p:cNvSpPr>
              <a:spLocks/>
            </p:cNvSpPr>
            <p:nvPr/>
          </p:nvSpPr>
          <p:spPr bwMode="auto">
            <a:xfrm>
              <a:off x="2139" y="2665"/>
              <a:ext cx="582" cy="785"/>
            </a:xfrm>
            <a:custGeom>
              <a:avLst/>
              <a:gdLst>
                <a:gd name="T0" fmla="*/ 385 w 582"/>
                <a:gd name="T1" fmla="*/ 638 h 785"/>
                <a:gd name="T2" fmla="*/ 311 w 582"/>
                <a:gd name="T3" fmla="*/ 671 h 785"/>
                <a:gd name="T4" fmla="*/ 284 w 582"/>
                <a:gd name="T5" fmla="*/ 785 h 785"/>
                <a:gd name="T6" fmla="*/ 100 w 582"/>
                <a:gd name="T7" fmla="*/ 758 h 785"/>
                <a:gd name="T8" fmla="*/ 13 w 582"/>
                <a:gd name="T9" fmla="*/ 721 h 785"/>
                <a:gd name="T10" fmla="*/ 3 w 582"/>
                <a:gd name="T11" fmla="*/ 671 h 785"/>
                <a:gd name="T12" fmla="*/ 27 w 582"/>
                <a:gd name="T13" fmla="*/ 594 h 785"/>
                <a:gd name="T14" fmla="*/ 30 w 582"/>
                <a:gd name="T15" fmla="*/ 561 h 785"/>
                <a:gd name="T16" fmla="*/ 94 w 582"/>
                <a:gd name="T17" fmla="*/ 514 h 785"/>
                <a:gd name="T18" fmla="*/ 100 w 582"/>
                <a:gd name="T19" fmla="*/ 447 h 785"/>
                <a:gd name="T20" fmla="*/ 150 w 582"/>
                <a:gd name="T21" fmla="*/ 447 h 785"/>
                <a:gd name="T22" fmla="*/ 207 w 582"/>
                <a:gd name="T23" fmla="*/ 471 h 785"/>
                <a:gd name="T24" fmla="*/ 117 w 582"/>
                <a:gd name="T25" fmla="*/ 401 h 785"/>
                <a:gd name="T26" fmla="*/ 174 w 582"/>
                <a:gd name="T27" fmla="*/ 414 h 785"/>
                <a:gd name="T28" fmla="*/ 204 w 582"/>
                <a:gd name="T29" fmla="*/ 384 h 785"/>
                <a:gd name="T30" fmla="*/ 134 w 582"/>
                <a:gd name="T31" fmla="*/ 364 h 785"/>
                <a:gd name="T32" fmla="*/ 140 w 582"/>
                <a:gd name="T33" fmla="*/ 307 h 785"/>
                <a:gd name="T34" fmla="*/ 157 w 582"/>
                <a:gd name="T35" fmla="*/ 240 h 785"/>
                <a:gd name="T36" fmla="*/ 177 w 582"/>
                <a:gd name="T37" fmla="*/ 197 h 785"/>
                <a:gd name="T38" fmla="*/ 184 w 582"/>
                <a:gd name="T39" fmla="*/ 163 h 785"/>
                <a:gd name="T40" fmla="*/ 204 w 582"/>
                <a:gd name="T41" fmla="*/ 110 h 785"/>
                <a:gd name="T42" fmla="*/ 274 w 582"/>
                <a:gd name="T43" fmla="*/ 83 h 785"/>
                <a:gd name="T44" fmla="*/ 345 w 582"/>
                <a:gd name="T45" fmla="*/ 56 h 785"/>
                <a:gd name="T46" fmla="*/ 418 w 582"/>
                <a:gd name="T47" fmla="*/ 40 h 785"/>
                <a:gd name="T48" fmla="*/ 401 w 582"/>
                <a:gd name="T49" fmla="*/ 214 h 785"/>
                <a:gd name="T50" fmla="*/ 485 w 582"/>
                <a:gd name="T51" fmla="*/ 671 h 785"/>
                <a:gd name="T52" fmla="*/ 371 w 582"/>
                <a:gd name="T53" fmla="*/ 247 h 785"/>
                <a:gd name="T54" fmla="*/ 365 w 582"/>
                <a:gd name="T55" fmla="*/ 170 h 785"/>
                <a:gd name="T56" fmla="*/ 471 w 582"/>
                <a:gd name="T57" fmla="*/ 0 h 785"/>
                <a:gd name="T58" fmla="*/ 481 w 582"/>
                <a:gd name="T59" fmla="*/ 63 h 785"/>
                <a:gd name="T60" fmla="*/ 515 w 582"/>
                <a:gd name="T61" fmla="*/ 187 h 785"/>
                <a:gd name="T62" fmla="*/ 552 w 582"/>
                <a:gd name="T63" fmla="*/ 401 h 785"/>
                <a:gd name="T64" fmla="*/ 562 w 582"/>
                <a:gd name="T65" fmla="*/ 588 h 785"/>
                <a:gd name="T66" fmla="*/ 572 w 582"/>
                <a:gd name="T67" fmla="*/ 725 h 785"/>
                <a:gd name="T68" fmla="*/ 408 w 582"/>
                <a:gd name="T69" fmla="*/ 650 h 7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2"/>
                <a:gd name="T106" fmla="*/ 0 h 785"/>
                <a:gd name="T107" fmla="*/ 582 w 582"/>
                <a:gd name="T108" fmla="*/ 785 h 7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2" h="785">
                  <a:moveTo>
                    <a:pt x="408" y="650"/>
                  </a:moveTo>
                  <a:lnTo>
                    <a:pt x="385" y="638"/>
                  </a:lnTo>
                  <a:lnTo>
                    <a:pt x="341" y="649"/>
                  </a:lnTo>
                  <a:lnTo>
                    <a:pt x="311" y="671"/>
                  </a:lnTo>
                  <a:lnTo>
                    <a:pt x="292" y="723"/>
                  </a:lnTo>
                  <a:lnTo>
                    <a:pt x="284" y="785"/>
                  </a:lnTo>
                  <a:lnTo>
                    <a:pt x="191" y="768"/>
                  </a:lnTo>
                  <a:lnTo>
                    <a:pt x="100" y="758"/>
                  </a:lnTo>
                  <a:lnTo>
                    <a:pt x="47" y="742"/>
                  </a:lnTo>
                  <a:lnTo>
                    <a:pt x="13" y="721"/>
                  </a:lnTo>
                  <a:lnTo>
                    <a:pt x="0" y="705"/>
                  </a:lnTo>
                  <a:lnTo>
                    <a:pt x="3" y="671"/>
                  </a:lnTo>
                  <a:lnTo>
                    <a:pt x="20" y="608"/>
                  </a:lnTo>
                  <a:lnTo>
                    <a:pt x="27" y="594"/>
                  </a:lnTo>
                  <a:lnTo>
                    <a:pt x="80" y="594"/>
                  </a:lnTo>
                  <a:lnTo>
                    <a:pt x="30" y="561"/>
                  </a:lnTo>
                  <a:lnTo>
                    <a:pt x="70" y="521"/>
                  </a:lnTo>
                  <a:lnTo>
                    <a:pt x="94" y="514"/>
                  </a:lnTo>
                  <a:lnTo>
                    <a:pt x="84" y="471"/>
                  </a:lnTo>
                  <a:lnTo>
                    <a:pt x="100" y="447"/>
                  </a:lnTo>
                  <a:lnTo>
                    <a:pt x="117" y="424"/>
                  </a:lnTo>
                  <a:lnTo>
                    <a:pt x="150" y="447"/>
                  </a:lnTo>
                  <a:lnTo>
                    <a:pt x="174" y="461"/>
                  </a:lnTo>
                  <a:lnTo>
                    <a:pt x="207" y="471"/>
                  </a:lnTo>
                  <a:lnTo>
                    <a:pt x="160" y="427"/>
                  </a:lnTo>
                  <a:lnTo>
                    <a:pt x="117" y="401"/>
                  </a:lnTo>
                  <a:lnTo>
                    <a:pt x="157" y="404"/>
                  </a:lnTo>
                  <a:lnTo>
                    <a:pt x="174" y="414"/>
                  </a:lnTo>
                  <a:lnTo>
                    <a:pt x="207" y="407"/>
                  </a:lnTo>
                  <a:lnTo>
                    <a:pt x="204" y="384"/>
                  </a:lnTo>
                  <a:lnTo>
                    <a:pt x="177" y="367"/>
                  </a:lnTo>
                  <a:lnTo>
                    <a:pt x="134" y="364"/>
                  </a:lnTo>
                  <a:lnTo>
                    <a:pt x="140" y="337"/>
                  </a:lnTo>
                  <a:lnTo>
                    <a:pt x="140" y="307"/>
                  </a:lnTo>
                  <a:lnTo>
                    <a:pt x="157" y="274"/>
                  </a:lnTo>
                  <a:lnTo>
                    <a:pt x="157" y="240"/>
                  </a:lnTo>
                  <a:lnTo>
                    <a:pt x="177" y="210"/>
                  </a:lnTo>
                  <a:lnTo>
                    <a:pt x="177" y="197"/>
                  </a:lnTo>
                  <a:lnTo>
                    <a:pt x="174" y="173"/>
                  </a:lnTo>
                  <a:lnTo>
                    <a:pt x="184" y="163"/>
                  </a:lnTo>
                  <a:lnTo>
                    <a:pt x="191" y="133"/>
                  </a:lnTo>
                  <a:lnTo>
                    <a:pt x="204" y="110"/>
                  </a:lnTo>
                  <a:lnTo>
                    <a:pt x="221" y="90"/>
                  </a:lnTo>
                  <a:lnTo>
                    <a:pt x="274" y="83"/>
                  </a:lnTo>
                  <a:lnTo>
                    <a:pt x="301" y="83"/>
                  </a:lnTo>
                  <a:lnTo>
                    <a:pt x="345" y="56"/>
                  </a:lnTo>
                  <a:lnTo>
                    <a:pt x="375" y="43"/>
                  </a:lnTo>
                  <a:lnTo>
                    <a:pt x="418" y="40"/>
                  </a:lnTo>
                  <a:lnTo>
                    <a:pt x="358" y="173"/>
                  </a:lnTo>
                  <a:lnTo>
                    <a:pt x="401" y="214"/>
                  </a:lnTo>
                  <a:lnTo>
                    <a:pt x="355" y="250"/>
                  </a:lnTo>
                  <a:lnTo>
                    <a:pt x="485" y="671"/>
                  </a:lnTo>
                  <a:lnTo>
                    <a:pt x="498" y="671"/>
                  </a:lnTo>
                  <a:lnTo>
                    <a:pt x="371" y="247"/>
                  </a:lnTo>
                  <a:lnTo>
                    <a:pt x="422" y="217"/>
                  </a:lnTo>
                  <a:lnTo>
                    <a:pt x="365" y="170"/>
                  </a:lnTo>
                  <a:lnTo>
                    <a:pt x="428" y="43"/>
                  </a:lnTo>
                  <a:lnTo>
                    <a:pt x="471" y="0"/>
                  </a:lnTo>
                  <a:lnTo>
                    <a:pt x="476" y="35"/>
                  </a:lnTo>
                  <a:lnTo>
                    <a:pt x="481" y="63"/>
                  </a:lnTo>
                  <a:lnTo>
                    <a:pt x="497" y="108"/>
                  </a:lnTo>
                  <a:lnTo>
                    <a:pt x="515" y="187"/>
                  </a:lnTo>
                  <a:lnTo>
                    <a:pt x="539" y="314"/>
                  </a:lnTo>
                  <a:lnTo>
                    <a:pt x="552" y="401"/>
                  </a:lnTo>
                  <a:lnTo>
                    <a:pt x="559" y="468"/>
                  </a:lnTo>
                  <a:lnTo>
                    <a:pt x="562" y="588"/>
                  </a:lnTo>
                  <a:lnTo>
                    <a:pt x="582" y="668"/>
                  </a:lnTo>
                  <a:lnTo>
                    <a:pt x="572" y="725"/>
                  </a:lnTo>
                  <a:lnTo>
                    <a:pt x="428" y="742"/>
                  </a:lnTo>
                  <a:lnTo>
                    <a:pt x="408" y="65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24"/>
            <p:cNvSpPr>
              <a:spLocks/>
            </p:cNvSpPr>
            <p:nvPr/>
          </p:nvSpPr>
          <p:spPr bwMode="auto">
            <a:xfrm>
              <a:off x="2745" y="2695"/>
              <a:ext cx="512" cy="708"/>
            </a:xfrm>
            <a:custGeom>
              <a:avLst/>
              <a:gdLst>
                <a:gd name="T0" fmla="*/ 20 w 512"/>
                <a:gd name="T1" fmla="*/ 605 h 708"/>
                <a:gd name="T2" fmla="*/ 67 w 512"/>
                <a:gd name="T3" fmla="*/ 438 h 708"/>
                <a:gd name="T4" fmla="*/ 77 w 512"/>
                <a:gd name="T5" fmla="*/ 341 h 708"/>
                <a:gd name="T6" fmla="*/ 90 w 512"/>
                <a:gd name="T7" fmla="*/ 250 h 708"/>
                <a:gd name="T8" fmla="*/ 93 w 512"/>
                <a:gd name="T9" fmla="*/ 184 h 708"/>
                <a:gd name="T10" fmla="*/ 117 w 512"/>
                <a:gd name="T11" fmla="*/ 108 h 708"/>
                <a:gd name="T12" fmla="*/ 130 w 512"/>
                <a:gd name="T13" fmla="*/ 57 h 708"/>
                <a:gd name="T14" fmla="*/ 129 w 512"/>
                <a:gd name="T15" fmla="*/ 0 h 708"/>
                <a:gd name="T16" fmla="*/ 138 w 512"/>
                <a:gd name="T17" fmla="*/ 12 h 708"/>
                <a:gd name="T18" fmla="*/ 164 w 512"/>
                <a:gd name="T19" fmla="*/ 61 h 708"/>
                <a:gd name="T20" fmla="*/ 200 w 512"/>
                <a:gd name="T21" fmla="*/ 113 h 708"/>
                <a:gd name="T22" fmla="*/ 234 w 512"/>
                <a:gd name="T23" fmla="*/ 164 h 708"/>
                <a:gd name="T24" fmla="*/ 187 w 512"/>
                <a:gd name="T25" fmla="*/ 220 h 708"/>
                <a:gd name="T26" fmla="*/ 244 w 512"/>
                <a:gd name="T27" fmla="*/ 267 h 708"/>
                <a:gd name="T28" fmla="*/ 207 w 512"/>
                <a:gd name="T29" fmla="*/ 384 h 708"/>
                <a:gd name="T30" fmla="*/ 164 w 512"/>
                <a:gd name="T31" fmla="*/ 474 h 708"/>
                <a:gd name="T32" fmla="*/ 93 w 512"/>
                <a:gd name="T33" fmla="*/ 625 h 708"/>
                <a:gd name="T34" fmla="*/ 117 w 512"/>
                <a:gd name="T35" fmla="*/ 625 h 708"/>
                <a:gd name="T36" fmla="*/ 137 w 512"/>
                <a:gd name="T37" fmla="*/ 564 h 708"/>
                <a:gd name="T38" fmla="*/ 220 w 512"/>
                <a:gd name="T39" fmla="*/ 371 h 708"/>
                <a:gd name="T40" fmla="*/ 261 w 512"/>
                <a:gd name="T41" fmla="*/ 284 h 708"/>
                <a:gd name="T42" fmla="*/ 257 w 512"/>
                <a:gd name="T43" fmla="*/ 260 h 708"/>
                <a:gd name="T44" fmla="*/ 194 w 512"/>
                <a:gd name="T45" fmla="*/ 224 h 708"/>
                <a:gd name="T46" fmla="*/ 251 w 512"/>
                <a:gd name="T47" fmla="*/ 184 h 708"/>
                <a:gd name="T48" fmla="*/ 230 w 512"/>
                <a:gd name="T49" fmla="*/ 137 h 708"/>
                <a:gd name="T50" fmla="*/ 174 w 512"/>
                <a:gd name="T51" fmla="*/ 63 h 708"/>
                <a:gd name="T52" fmla="*/ 150 w 512"/>
                <a:gd name="T53" fmla="*/ 19 h 708"/>
                <a:gd name="T54" fmla="*/ 174 w 512"/>
                <a:gd name="T55" fmla="*/ 34 h 708"/>
                <a:gd name="T56" fmla="*/ 193 w 512"/>
                <a:gd name="T57" fmla="*/ 41 h 708"/>
                <a:gd name="T58" fmla="*/ 217 w 512"/>
                <a:gd name="T59" fmla="*/ 60 h 708"/>
                <a:gd name="T60" fmla="*/ 241 w 512"/>
                <a:gd name="T61" fmla="*/ 77 h 708"/>
                <a:gd name="T62" fmla="*/ 254 w 512"/>
                <a:gd name="T63" fmla="*/ 87 h 708"/>
                <a:gd name="T64" fmla="*/ 304 w 512"/>
                <a:gd name="T65" fmla="*/ 93 h 708"/>
                <a:gd name="T66" fmla="*/ 344 w 512"/>
                <a:gd name="T67" fmla="*/ 103 h 708"/>
                <a:gd name="T68" fmla="*/ 368 w 512"/>
                <a:gd name="T69" fmla="*/ 127 h 708"/>
                <a:gd name="T70" fmla="*/ 388 w 512"/>
                <a:gd name="T71" fmla="*/ 147 h 708"/>
                <a:gd name="T72" fmla="*/ 351 w 512"/>
                <a:gd name="T73" fmla="*/ 194 h 708"/>
                <a:gd name="T74" fmla="*/ 341 w 512"/>
                <a:gd name="T75" fmla="*/ 214 h 708"/>
                <a:gd name="T76" fmla="*/ 374 w 512"/>
                <a:gd name="T77" fmla="*/ 184 h 708"/>
                <a:gd name="T78" fmla="*/ 391 w 512"/>
                <a:gd name="T79" fmla="*/ 174 h 708"/>
                <a:gd name="T80" fmla="*/ 391 w 512"/>
                <a:gd name="T81" fmla="*/ 190 h 708"/>
                <a:gd name="T82" fmla="*/ 405 w 512"/>
                <a:gd name="T83" fmla="*/ 220 h 708"/>
                <a:gd name="T84" fmla="*/ 401 w 512"/>
                <a:gd name="T85" fmla="*/ 254 h 708"/>
                <a:gd name="T86" fmla="*/ 405 w 512"/>
                <a:gd name="T87" fmla="*/ 284 h 708"/>
                <a:gd name="T88" fmla="*/ 415 w 512"/>
                <a:gd name="T89" fmla="*/ 331 h 708"/>
                <a:gd name="T90" fmla="*/ 421 w 512"/>
                <a:gd name="T91" fmla="*/ 367 h 708"/>
                <a:gd name="T92" fmla="*/ 418 w 512"/>
                <a:gd name="T93" fmla="*/ 391 h 708"/>
                <a:gd name="T94" fmla="*/ 428 w 512"/>
                <a:gd name="T95" fmla="*/ 401 h 708"/>
                <a:gd name="T96" fmla="*/ 438 w 512"/>
                <a:gd name="T97" fmla="*/ 421 h 708"/>
                <a:gd name="T98" fmla="*/ 435 w 512"/>
                <a:gd name="T99" fmla="*/ 438 h 708"/>
                <a:gd name="T100" fmla="*/ 451 w 512"/>
                <a:gd name="T101" fmla="*/ 458 h 708"/>
                <a:gd name="T102" fmla="*/ 441 w 512"/>
                <a:gd name="T103" fmla="*/ 484 h 708"/>
                <a:gd name="T104" fmla="*/ 448 w 512"/>
                <a:gd name="T105" fmla="*/ 508 h 708"/>
                <a:gd name="T106" fmla="*/ 471 w 512"/>
                <a:gd name="T107" fmla="*/ 538 h 708"/>
                <a:gd name="T108" fmla="*/ 485 w 512"/>
                <a:gd name="T109" fmla="*/ 591 h 708"/>
                <a:gd name="T110" fmla="*/ 485 w 512"/>
                <a:gd name="T111" fmla="*/ 641 h 708"/>
                <a:gd name="T112" fmla="*/ 508 w 512"/>
                <a:gd name="T113" fmla="*/ 661 h 708"/>
                <a:gd name="T114" fmla="*/ 512 w 512"/>
                <a:gd name="T115" fmla="*/ 708 h 708"/>
                <a:gd name="T116" fmla="*/ 0 w 512"/>
                <a:gd name="T117" fmla="*/ 698 h 708"/>
                <a:gd name="T118" fmla="*/ 20 w 512"/>
                <a:gd name="T119" fmla="*/ 605 h 7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2"/>
                <a:gd name="T181" fmla="*/ 0 h 708"/>
                <a:gd name="T182" fmla="*/ 512 w 512"/>
                <a:gd name="T183" fmla="*/ 708 h 7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2" h="708">
                  <a:moveTo>
                    <a:pt x="20" y="605"/>
                  </a:moveTo>
                  <a:lnTo>
                    <a:pt x="67" y="438"/>
                  </a:lnTo>
                  <a:lnTo>
                    <a:pt x="77" y="341"/>
                  </a:lnTo>
                  <a:lnTo>
                    <a:pt x="90" y="250"/>
                  </a:lnTo>
                  <a:lnTo>
                    <a:pt x="93" y="184"/>
                  </a:lnTo>
                  <a:lnTo>
                    <a:pt x="117" y="108"/>
                  </a:lnTo>
                  <a:lnTo>
                    <a:pt x="130" y="57"/>
                  </a:lnTo>
                  <a:lnTo>
                    <a:pt x="129" y="0"/>
                  </a:lnTo>
                  <a:lnTo>
                    <a:pt x="138" y="12"/>
                  </a:lnTo>
                  <a:lnTo>
                    <a:pt x="164" y="61"/>
                  </a:lnTo>
                  <a:lnTo>
                    <a:pt x="200" y="113"/>
                  </a:lnTo>
                  <a:lnTo>
                    <a:pt x="234" y="164"/>
                  </a:lnTo>
                  <a:lnTo>
                    <a:pt x="187" y="220"/>
                  </a:lnTo>
                  <a:lnTo>
                    <a:pt x="244" y="267"/>
                  </a:lnTo>
                  <a:lnTo>
                    <a:pt x="207" y="384"/>
                  </a:lnTo>
                  <a:lnTo>
                    <a:pt x="164" y="474"/>
                  </a:lnTo>
                  <a:lnTo>
                    <a:pt x="93" y="625"/>
                  </a:lnTo>
                  <a:lnTo>
                    <a:pt x="117" y="625"/>
                  </a:lnTo>
                  <a:lnTo>
                    <a:pt x="137" y="564"/>
                  </a:lnTo>
                  <a:lnTo>
                    <a:pt x="220" y="371"/>
                  </a:lnTo>
                  <a:lnTo>
                    <a:pt x="261" y="284"/>
                  </a:lnTo>
                  <a:lnTo>
                    <a:pt x="257" y="260"/>
                  </a:lnTo>
                  <a:lnTo>
                    <a:pt x="194" y="224"/>
                  </a:lnTo>
                  <a:lnTo>
                    <a:pt x="251" y="184"/>
                  </a:lnTo>
                  <a:lnTo>
                    <a:pt x="230" y="137"/>
                  </a:lnTo>
                  <a:lnTo>
                    <a:pt x="174" y="63"/>
                  </a:lnTo>
                  <a:lnTo>
                    <a:pt x="150" y="19"/>
                  </a:lnTo>
                  <a:lnTo>
                    <a:pt x="174" y="34"/>
                  </a:lnTo>
                  <a:lnTo>
                    <a:pt x="193" y="41"/>
                  </a:lnTo>
                  <a:lnTo>
                    <a:pt x="217" y="60"/>
                  </a:lnTo>
                  <a:lnTo>
                    <a:pt x="241" y="77"/>
                  </a:lnTo>
                  <a:lnTo>
                    <a:pt x="254" y="87"/>
                  </a:lnTo>
                  <a:lnTo>
                    <a:pt x="304" y="93"/>
                  </a:lnTo>
                  <a:lnTo>
                    <a:pt x="344" y="103"/>
                  </a:lnTo>
                  <a:lnTo>
                    <a:pt x="368" y="127"/>
                  </a:lnTo>
                  <a:lnTo>
                    <a:pt x="388" y="147"/>
                  </a:lnTo>
                  <a:lnTo>
                    <a:pt x="351" y="194"/>
                  </a:lnTo>
                  <a:lnTo>
                    <a:pt x="341" y="214"/>
                  </a:lnTo>
                  <a:lnTo>
                    <a:pt x="374" y="184"/>
                  </a:lnTo>
                  <a:lnTo>
                    <a:pt x="391" y="174"/>
                  </a:lnTo>
                  <a:lnTo>
                    <a:pt x="391" y="190"/>
                  </a:lnTo>
                  <a:lnTo>
                    <a:pt x="405" y="220"/>
                  </a:lnTo>
                  <a:lnTo>
                    <a:pt x="401" y="254"/>
                  </a:lnTo>
                  <a:lnTo>
                    <a:pt x="405" y="284"/>
                  </a:lnTo>
                  <a:lnTo>
                    <a:pt x="415" y="331"/>
                  </a:lnTo>
                  <a:lnTo>
                    <a:pt x="421" y="367"/>
                  </a:lnTo>
                  <a:lnTo>
                    <a:pt x="418" y="391"/>
                  </a:lnTo>
                  <a:lnTo>
                    <a:pt x="428" y="401"/>
                  </a:lnTo>
                  <a:lnTo>
                    <a:pt x="438" y="421"/>
                  </a:lnTo>
                  <a:lnTo>
                    <a:pt x="435" y="438"/>
                  </a:lnTo>
                  <a:lnTo>
                    <a:pt x="451" y="458"/>
                  </a:lnTo>
                  <a:lnTo>
                    <a:pt x="441" y="484"/>
                  </a:lnTo>
                  <a:lnTo>
                    <a:pt x="448" y="508"/>
                  </a:lnTo>
                  <a:lnTo>
                    <a:pt x="471" y="538"/>
                  </a:lnTo>
                  <a:lnTo>
                    <a:pt x="485" y="591"/>
                  </a:lnTo>
                  <a:lnTo>
                    <a:pt x="485" y="641"/>
                  </a:lnTo>
                  <a:lnTo>
                    <a:pt x="508" y="661"/>
                  </a:lnTo>
                  <a:lnTo>
                    <a:pt x="512" y="708"/>
                  </a:lnTo>
                  <a:lnTo>
                    <a:pt x="0" y="698"/>
                  </a:lnTo>
                  <a:lnTo>
                    <a:pt x="20" y="60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Freeform 25"/>
            <p:cNvSpPr>
              <a:spLocks/>
            </p:cNvSpPr>
            <p:nvPr/>
          </p:nvSpPr>
          <p:spPr bwMode="auto">
            <a:xfrm>
              <a:off x="2307" y="2875"/>
              <a:ext cx="183" cy="411"/>
            </a:xfrm>
            <a:custGeom>
              <a:avLst/>
              <a:gdLst>
                <a:gd name="T0" fmla="*/ 93 w 183"/>
                <a:gd name="T1" fmla="*/ 0 h 411"/>
                <a:gd name="T2" fmla="*/ 96 w 183"/>
                <a:gd name="T3" fmla="*/ 50 h 411"/>
                <a:gd name="T4" fmla="*/ 120 w 183"/>
                <a:gd name="T5" fmla="*/ 77 h 411"/>
                <a:gd name="T6" fmla="*/ 120 w 183"/>
                <a:gd name="T7" fmla="*/ 164 h 411"/>
                <a:gd name="T8" fmla="*/ 110 w 183"/>
                <a:gd name="T9" fmla="*/ 224 h 411"/>
                <a:gd name="T10" fmla="*/ 113 w 183"/>
                <a:gd name="T11" fmla="*/ 271 h 411"/>
                <a:gd name="T12" fmla="*/ 120 w 183"/>
                <a:gd name="T13" fmla="*/ 284 h 411"/>
                <a:gd name="T14" fmla="*/ 96 w 183"/>
                <a:gd name="T15" fmla="*/ 359 h 411"/>
                <a:gd name="T16" fmla="*/ 117 w 183"/>
                <a:gd name="T17" fmla="*/ 380 h 411"/>
                <a:gd name="T18" fmla="*/ 140 w 183"/>
                <a:gd name="T19" fmla="*/ 391 h 411"/>
                <a:gd name="T20" fmla="*/ 183 w 183"/>
                <a:gd name="T21" fmla="*/ 411 h 411"/>
                <a:gd name="T22" fmla="*/ 123 w 183"/>
                <a:gd name="T23" fmla="*/ 401 h 411"/>
                <a:gd name="T24" fmla="*/ 83 w 183"/>
                <a:gd name="T25" fmla="*/ 370 h 411"/>
                <a:gd name="T26" fmla="*/ 0 w 183"/>
                <a:gd name="T27" fmla="*/ 370 h 411"/>
                <a:gd name="T28" fmla="*/ 86 w 183"/>
                <a:gd name="T29" fmla="*/ 353 h 411"/>
                <a:gd name="T30" fmla="*/ 110 w 183"/>
                <a:gd name="T31" fmla="*/ 284 h 411"/>
                <a:gd name="T32" fmla="*/ 63 w 183"/>
                <a:gd name="T33" fmla="*/ 284 h 411"/>
                <a:gd name="T34" fmla="*/ 110 w 183"/>
                <a:gd name="T35" fmla="*/ 278 h 411"/>
                <a:gd name="T36" fmla="*/ 103 w 183"/>
                <a:gd name="T37" fmla="*/ 224 h 411"/>
                <a:gd name="T38" fmla="*/ 76 w 183"/>
                <a:gd name="T39" fmla="*/ 201 h 411"/>
                <a:gd name="T40" fmla="*/ 46 w 183"/>
                <a:gd name="T41" fmla="*/ 164 h 411"/>
                <a:gd name="T42" fmla="*/ 16 w 183"/>
                <a:gd name="T43" fmla="*/ 131 h 411"/>
                <a:gd name="T44" fmla="*/ 59 w 183"/>
                <a:gd name="T45" fmla="*/ 174 h 411"/>
                <a:gd name="T46" fmla="*/ 103 w 183"/>
                <a:gd name="T47" fmla="*/ 197 h 411"/>
                <a:gd name="T48" fmla="*/ 110 w 183"/>
                <a:gd name="T49" fmla="*/ 154 h 411"/>
                <a:gd name="T50" fmla="*/ 69 w 183"/>
                <a:gd name="T51" fmla="*/ 134 h 411"/>
                <a:gd name="T52" fmla="*/ 46 w 183"/>
                <a:gd name="T53" fmla="*/ 94 h 411"/>
                <a:gd name="T54" fmla="*/ 33 w 183"/>
                <a:gd name="T55" fmla="*/ 44 h 411"/>
                <a:gd name="T56" fmla="*/ 63 w 183"/>
                <a:gd name="T57" fmla="*/ 94 h 411"/>
                <a:gd name="T58" fmla="*/ 103 w 183"/>
                <a:gd name="T59" fmla="*/ 144 h 411"/>
                <a:gd name="T60" fmla="*/ 110 w 183"/>
                <a:gd name="T61" fmla="*/ 124 h 411"/>
                <a:gd name="T62" fmla="*/ 93 w 183"/>
                <a:gd name="T63" fmla="*/ 70 h 411"/>
                <a:gd name="T64" fmla="*/ 93 w 183"/>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3"/>
                <a:gd name="T100" fmla="*/ 0 h 411"/>
                <a:gd name="T101" fmla="*/ 183 w 183"/>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3" h="411">
                  <a:moveTo>
                    <a:pt x="93" y="0"/>
                  </a:moveTo>
                  <a:lnTo>
                    <a:pt x="96" y="50"/>
                  </a:lnTo>
                  <a:lnTo>
                    <a:pt x="120" y="77"/>
                  </a:lnTo>
                  <a:lnTo>
                    <a:pt x="120" y="164"/>
                  </a:lnTo>
                  <a:lnTo>
                    <a:pt x="110" y="224"/>
                  </a:lnTo>
                  <a:lnTo>
                    <a:pt x="113" y="271"/>
                  </a:lnTo>
                  <a:lnTo>
                    <a:pt x="120" y="284"/>
                  </a:lnTo>
                  <a:lnTo>
                    <a:pt x="96" y="359"/>
                  </a:lnTo>
                  <a:lnTo>
                    <a:pt x="117" y="380"/>
                  </a:lnTo>
                  <a:lnTo>
                    <a:pt x="140" y="391"/>
                  </a:lnTo>
                  <a:lnTo>
                    <a:pt x="183" y="411"/>
                  </a:lnTo>
                  <a:lnTo>
                    <a:pt x="123" y="401"/>
                  </a:lnTo>
                  <a:lnTo>
                    <a:pt x="83" y="370"/>
                  </a:lnTo>
                  <a:lnTo>
                    <a:pt x="0" y="370"/>
                  </a:lnTo>
                  <a:lnTo>
                    <a:pt x="86" y="353"/>
                  </a:lnTo>
                  <a:lnTo>
                    <a:pt x="110" y="284"/>
                  </a:lnTo>
                  <a:lnTo>
                    <a:pt x="63" y="284"/>
                  </a:lnTo>
                  <a:lnTo>
                    <a:pt x="110" y="278"/>
                  </a:lnTo>
                  <a:lnTo>
                    <a:pt x="103" y="224"/>
                  </a:lnTo>
                  <a:lnTo>
                    <a:pt x="76" y="201"/>
                  </a:lnTo>
                  <a:lnTo>
                    <a:pt x="46" y="164"/>
                  </a:lnTo>
                  <a:lnTo>
                    <a:pt x="16" y="131"/>
                  </a:lnTo>
                  <a:lnTo>
                    <a:pt x="59" y="174"/>
                  </a:lnTo>
                  <a:lnTo>
                    <a:pt x="103" y="197"/>
                  </a:lnTo>
                  <a:lnTo>
                    <a:pt x="110" y="154"/>
                  </a:lnTo>
                  <a:lnTo>
                    <a:pt x="69" y="134"/>
                  </a:lnTo>
                  <a:lnTo>
                    <a:pt x="46" y="94"/>
                  </a:lnTo>
                  <a:lnTo>
                    <a:pt x="33" y="44"/>
                  </a:lnTo>
                  <a:lnTo>
                    <a:pt x="63" y="94"/>
                  </a:lnTo>
                  <a:lnTo>
                    <a:pt x="103" y="144"/>
                  </a:lnTo>
                  <a:lnTo>
                    <a:pt x="110" y="124"/>
                  </a:lnTo>
                  <a:lnTo>
                    <a:pt x="93" y="70"/>
                  </a:lnTo>
                  <a:lnTo>
                    <a:pt x="9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2" name="Freeform 26"/>
            <p:cNvSpPr>
              <a:spLocks/>
            </p:cNvSpPr>
            <p:nvPr/>
          </p:nvSpPr>
          <p:spPr bwMode="auto">
            <a:xfrm>
              <a:off x="2865" y="2939"/>
              <a:ext cx="325" cy="427"/>
            </a:xfrm>
            <a:custGeom>
              <a:avLst/>
              <a:gdLst>
                <a:gd name="T0" fmla="*/ 211 w 325"/>
                <a:gd name="T1" fmla="*/ 0 h 427"/>
                <a:gd name="T2" fmla="*/ 191 w 325"/>
                <a:gd name="T3" fmla="*/ 50 h 427"/>
                <a:gd name="T4" fmla="*/ 191 w 325"/>
                <a:gd name="T5" fmla="*/ 67 h 427"/>
                <a:gd name="T6" fmla="*/ 174 w 325"/>
                <a:gd name="T7" fmla="*/ 120 h 427"/>
                <a:gd name="T8" fmla="*/ 174 w 325"/>
                <a:gd name="T9" fmla="*/ 147 h 427"/>
                <a:gd name="T10" fmla="*/ 167 w 325"/>
                <a:gd name="T11" fmla="*/ 200 h 427"/>
                <a:gd name="T12" fmla="*/ 174 w 325"/>
                <a:gd name="T13" fmla="*/ 237 h 427"/>
                <a:gd name="T14" fmla="*/ 164 w 325"/>
                <a:gd name="T15" fmla="*/ 260 h 427"/>
                <a:gd name="T16" fmla="*/ 161 w 325"/>
                <a:gd name="T17" fmla="*/ 307 h 427"/>
                <a:gd name="T18" fmla="*/ 157 w 325"/>
                <a:gd name="T19" fmla="*/ 374 h 427"/>
                <a:gd name="T20" fmla="*/ 97 w 325"/>
                <a:gd name="T21" fmla="*/ 377 h 427"/>
                <a:gd name="T22" fmla="*/ 47 w 325"/>
                <a:gd name="T23" fmla="*/ 387 h 427"/>
                <a:gd name="T24" fmla="*/ 0 w 325"/>
                <a:gd name="T25" fmla="*/ 401 h 427"/>
                <a:gd name="T26" fmla="*/ 0 w 325"/>
                <a:gd name="T27" fmla="*/ 411 h 427"/>
                <a:gd name="T28" fmla="*/ 50 w 325"/>
                <a:gd name="T29" fmla="*/ 401 h 427"/>
                <a:gd name="T30" fmla="*/ 131 w 325"/>
                <a:gd name="T31" fmla="*/ 387 h 427"/>
                <a:gd name="T32" fmla="*/ 187 w 325"/>
                <a:gd name="T33" fmla="*/ 384 h 427"/>
                <a:gd name="T34" fmla="*/ 254 w 325"/>
                <a:gd name="T35" fmla="*/ 391 h 427"/>
                <a:gd name="T36" fmla="*/ 295 w 325"/>
                <a:gd name="T37" fmla="*/ 414 h 427"/>
                <a:gd name="T38" fmla="*/ 325 w 325"/>
                <a:gd name="T39" fmla="*/ 427 h 427"/>
                <a:gd name="T40" fmla="*/ 305 w 325"/>
                <a:gd name="T41" fmla="*/ 407 h 427"/>
                <a:gd name="T42" fmla="*/ 271 w 325"/>
                <a:gd name="T43" fmla="*/ 381 h 427"/>
                <a:gd name="T44" fmla="*/ 224 w 325"/>
                <a:gd name="T45" fmla="*/ 371 h 427"/>
                <a:gd name="T46" fmla="*/ 177 w 325"/>
                <a:gd name="T47" fmla="*/ 371 h 427"/>
                <a:gd name="T48" fmla="*/ 167 w 325"/>
                <a:gd name="T49" fmla="*/ 351 h 427"/>
                <a:gd name="T50" fmla="*/ 171 w 325"/>
                <a:gd name="T51" fmla="*/ 287 h 427"/>
                <a:gd name="T52" fmla="*/ 234 w 325"/>
                <a:gd name="T53" fmla="*/ 284 h 427"/>
                <a:gd name="T54" fmla="*/ 285 w 325"/>
                <a:gd name="T55" fmla="*/ 267 h 427"/>
                <a:gd name="T56" fmla="*/ 305 w 325"/>
                <a:gd name="T57" fmla="*/ 234 h 427"/>
                <a:gd name="T58" fmla="*/ 274 w 325"/>
                <a:gd name="T59" fmla="*/ 257 h 427"/>
                <a:gd name="T60" fmla="*/ 251 w 325"/>
                <a:gd name="T61" fmla="*/ 274 h 427"/>
                <a:gd name="T62" fmla="*/ 177 w 325"/>
                <a:gd name="T63" fmla="*/ 274 h 427"/>
                <a:gd name="T64" fmla="*/ 184 w 325"/>
                <a:gd name="T65" fmla="*/ 244 h 427"/>
                <a:gd name="T66" fmla="*/ 191 w 325"/>
                <a:gd name="T67" fmla="*/ 234 h 427"/>
                <a:gd name="T68" fmla="*/ 181 w 325"/>
                <a:gd name="T69" fmla="*/ 187 h 427"/>
                <a:gd name="T70" fmla="*/ 187 w 325"/>
                <a:gd name="T71" fmla="*/ 157 h 427"/>
                <a:gd name="T72" fmla="*/ 211 w 325"/>
                <a:gd name="T73" fmla="*/ 180 h 427"/>
                <a:gd name="T74" fmla="*/ 241 w 325"/>
                <a:gd name="T75" fmla="*/ 190 h 427"/>
                <a:gd name="T76" fmla="*/ 301 w 325"/>
                <a:gd name="T77" fmla="*/ 190 h 427"/>
                <a:gd name="T78" fmla="*/ 248 w 325"/>
                <a:gd name="T79" fmla="*/ 180 h 427"/>
                <a:gd name="T80" fmla="*/ 204 w 325"/>
                <a:gd name="T81" fmla="*/ 170 h 427"/>
                <a:gd name="T82" fmla="*/ 191 w 325"/>
                <a:gd name="T83" fmla="*/ 157 h 427"/>
                <a:gd name="T84" fmla="*/ 191 w 325"/>
                <a:gd name="T85" fmla="*/ 117 h 427"/>
                <a:gd name="T86" fmla="*/ 201 w 325"/>
                <a:gd name="T87" fmla="*/ 87 h 427"/>
                <a:gd name="T88" fmla="*/ 211 w 325"/>
                <a:gd name="T89" fmla="*/ 0 h 4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27"/>
                <a:gd name="T137" fmla="*/ 325 w 325"/>
                <a:gd name="T138" fmla="*/ 427 h 4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27">
                  <a:moveTo>
                    <a:pt x="211" y="0"/>
                  </a:moveTo>
                  <a:lnTo>
                    <a:pt x="191" y="50"/>
                  </a:lnTo>
                  <a:lnTo>
                    <a:pt x="191" y="67"/>
                  </a:lnTo>
                  <a:lnTo>
                    <a:pt x="174" y="120"/>
                  </a:lnTo>
                  <a:lnTo>
                    <a:pt x="174" y="147"/>
                  </a:lnTo>
                  <a:lnTo>
                    <a:pt x="167" y="200"/>
                  </a:lnTo>
                  <a:lnTo>
                    <a:pt x="174" y="237"/>
                  </a:lnTo>
                  <a:lnTo>
                    <a:pt x="164" y="260"/>
                  </a:lnTo>
                  <a:lnTo>
                    <a:pt x="161" y="307"/>
                  </a:lnTo>
                  <a:lnTo>
                    <a:pt x="157" y="374"/>
                  </a:lnTo>
                  <a:lnTo>
                    <a:pt x="97" y="377"/>
                  </a:lnTo>
                  <a:lnTo>
                    <a:pt x="47" y="387"/>
                  </a:lnTo>
                  <a:lnTo>
                    <a:pt x="0" y="401"/>
                  </a:lnTo>
                  <a:lnTo>
                    <a:pt x="0" y="411"/>
                  </a:lnTo>
                  <a:lnTo>
                    <a:pt x="50" y="401"/>
                  </a:lnTo>
                  <a:lnTo>
                    <a:pt x="131" y="387"/>
                  </a:lnTo>
                  <a:lnTo>
                    <a:pt x="187" y="384"/>
                  </a:lnTo>
                  <a:lnTo>
                    <a:pt x="254" y="391"/>
                  </a:lnTo>
                  <a:lnTo>
                    <a:pt x="295" y="414"/>
                  </a:lnTo>
                  <a:lnTo>
                    <a:pt x="325" y="427"/>
                  </a:lnTo>
                  <a:lnTo>
                    <a:pt x="305" y="407"/>
                  </a:lnTo>
                  <a:lnTo>
                    <a:pt x="271" y="381"/>
                  </a:lnTo>
                  <a:lnTo>
                    <a:pt x="224" y="371"/>
                  </a:lnTo>
                  <a:lnTo>
                    <a:pt x="177" y="371"/>
                  </a:lnTo>
                  <a:lnTo>
                    <a:pt x="167" y="351"/>
                  </a:lnTo>
                  <a:lnTo>
                    <a:pt x="171" y="287"/>
                  </a:lnTo>
                  <a:lnTo>
                    <a:pt x="234" y="284"/>
                  </a:lnTo>
                  <a:lnTo>
                    <a:pt x="285" y="267"/>
                  </a:lnTo>
                  <a:lnTo>
                    <a:pt x="305" y="234"/>
                  </a:lnTo>
                  <a:lnTo>
                    <a:pt x="274" y="257"/>
                  </a:lnTo>
                  <a:lnTo>
                    <a:pt x="251" y="274"/>
                  </a:lnTo>
                  <a:lnTo>
                    <a:pt x="177" y="274"/>
                  </a:lnTo>
                  <a:lnTo>
                    <a:pt x="184" y="244"/>
                  </a:lnTo>
                  <a:lnTo>
                    <a:pt x="191" y="234"/>
                  </a:lnTo>
                  <a:lnTo>
                    <a:pt x="181" y="187"/>
                  </a:lnTo>
                  <a:lnTo>
                    <a:pt x="187" y="157"/>
                  </a:lnTo>
                  <a:lnTo>
                    <a:pt x="211" y="180"/>
                  </a:lnTo>
                  <a:lnTo>
                    <a:pt x="241" y="190"/>
                  </a:lnTo>
                  <a:lnTo>
                    <a:pt x="301" y="190"/>
                  </a:lnTo>
                  <a:lnTo>
                    <a:pt x="248" y="180"/>
                  </a:lnTo>
                  <a:lnTo>
                    <a:pt x="204" y="170"/>
                  </a:lnTo>
                  <a:lnTo>
                    <a:pt x="191" y="157"/>
                  </a:lnTo>
                  <a:lnTo>
                    <a:pt x="191" y="117"/>
                  </a:lnTo>
                  <a:lnTo>
                    <a:pt x="201" y="87"/>
                  </a:lnTo>
                  <a:lnTo>
                    <a:pt x="211"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3" name="Freeform 27"/>
            <p:cNvSpPr>
              <a:spLocks/>
            </p:cNvSpPr>
            <p:nvPr/>
          </p:nvSpPr>
          <p:spPr bwMode="auto">
            <a:xfrm>
              <a:off x="2621" y="2642"/>
              <a:ext cx="246" cy="668"/>
            </a:xfrm>
            <a:custGeom>
              <a:avLst/>
              <a:gdLst>
                <a:gd name="T0" fmla="*/ 8 w 246"/>
                <a:gd name="T1" fmla="*/ 71 h 668"/>
                <a:gd name="T2" fmla="*/ 0 w 246"/>
                <a:gd name="T3" fmla="*/ 28 h 668"/>
                <a:gd name="T4" fmla="*/ 4 w 246"/>
                <a:gd name="T5" fmla="*/ 0 h 668"/>
                <a:gd name="T6" fmla="*/ 244 w 246"/>
                <a:gd name="T7" fmla="*/ 29 h 668"/>
                <a:gd name="T8" fmla="*/ 246 w 246"/>
                <a:gd name="T9" fmla="*/ 71 h 668"/>
                <a:gd name="T10" fmla="*/ 245 w 246"/>
                <a:gd name="T11" fmla="*/ 88 h 668"/>
                <a:gd name="T12" fmla="*/ 205 w 246"/>
                <a:gd name="T13" fmla="*/ 243 h 668"/>
                <a:gd name="T14" fmla="*/ 178 w 246"/>
                <a:gd name="T15" fmla="*/ 480 h 668"/>
                <a:gd name="T16" fmla="*/ 143 w 246"/>
                <a:gd name="T17" fmla="*/ 664 h 668"/>
                <a:gd name="T18" fmla="*/ 96 w 246"/>
                <a:gd name="T19" fmla="*/ 668 h 668"/>
                <a:gd name="T20" fmla="*/ 95 w 246"/>
                <a:gd name="T21" fmla="*/ 561 h 668"/>
                <a:gd name="T22" fmla="*/ 86 w 246"/>
                <a:gd name="T23" fmla="*/ 430 h 668"/>
                <a:gd name="T24" fmla="*/ 59 w 246"/>
                <a:gd name="T25" fmla="*/ 290 h 668"/>
                <a:gd name="T26" fmla="*/ 25 w 246"/>
                <a:gd name="T27" fmla="*/ 123 h 668"/>
                <a:gd name="T28" fmla="*/ 8 w 246"/>
                <a:gd name="T29" fmla="*/ 71 h 6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668"/>
                <a:gd name="T47" fmla="*/ 246 w 246"/>
                <a:gd name="T48" fmla="*/ 668 h 6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668">
                  <a:moveTo>
                    <a:pt x="8" y="71"/>
                  </a:moveTo>
                  <a:lnTo>
                    <a:pt x="0" y="28"/>
                  </a:lnTo>
                  <a:lnTo>
                    <a:pt x="4" y="0"/>
                  </a:lnTo>
                  <a:lnTo>
                    <a:pt x="244" y="29"/>
                  </a:lnTo>
                  <a:lnTo>
                    <a:pt x="246" y="71"/>
                  </a:lnTo>
                  <a:lnTo>
                    <a:pt x="245" y="88"/>
                  </a:lnTo>
                  <a:lnTo>
                    <a:pt x="205" y="243"/>
                  </a:lnTo>
                  <a:lnTo>
                    <a:pt x="178" y="480"/>
                  </a:lnTo>
                  <a:lnTo>
                    <a:pt x="143" y="664"/>
                  </a:lnTo>
                  <a:lnTo>
                    <a:pt x="96" y="668"/>
                  </a:lnTo>
                  <a:lnTo>
                    <a:pt x="95" y="561"/>
                  </a:lnTo>
                  <a:lnTo>
                    <a:pt x="86" y="430"/>
                  </a:lnTo>
                  <a:lnTo>
                    <a:pt x="59" y="290"/>
                  </a:lnTo>
                  <a:lnTo>
                    <a:pt x="25" y="123"/>
                  </a:lnTo>
                  <a:lnTo>
                    <a:pt x="8" y="71"/>
                  </a:lnTo>
                  <a:close/>
                </a:path>
              </a:pathLst>
            </a:custGeom>
            <a:solidFill>
              <a:srgbClr val="C0C0C0"/>
            </a:solidFill>
            <a:ln w="14288">
              <a:solidFill>
                <a:srgbClr val="000000"/>
              </a:solidFill>
              <a:round/>
              <a:headEnd/>
              <a:tailEnd/>
            </a:ln>
          </p:spPr>
          <p:txBody>
            <a:bodyPr/>
            <a:lstStyle/>
            <a:p>
              <a:endParaRPr lang="en-US"/>
            </a:p>
          </p:txBody>
        </p:sp>
        <p:sp>
          <p:nvSpPr>
            <p:cNvPr id="4124" name="Freeform 28"/>
            <p:cNvSpPr>
              <a:spLocks/>
            </p:cNvSpPr>
            <p:nvPr/>
          </p:nvSpPr>
          <p:spPr bwMode="auto">
            <a:xfrm>
              <a:off x="2700" y="2818"/>
              <a:ext cx="98" cy="470"/>
            </a:xfrm>
            <a:custGeom>
              <a:avLst/>
              <a:gdLst>
                <a:gd name="T0" fmla="*/ 27 w 98"/>
                <a:gd name="T1" fmla="*/ 0 h 470"/>
                <a:gd name="T2" fmla="*/ 2 w 98"/>
                <a:gd name="T3" fmla="*/ 37 h 470"/>
                <a:gd name="T4" fmla="*/ 30 w 98"/>
                <a:gd name="T5" fmla="*/ 81 h 470"/>
                <a:gd name="T6" fmla="*/ 30 w 98"/>
                <a:gd name="T7" fmla="*/ 96 h 470"/>
                <a:gd name="T8" fmla="*/ 0 w 98"/>
                <a:gd name="T9" fmla="*/ 190 h 470"/>
                <a:gd name="T10" fmla="*/ 10 w 98"/>
                <a:gd name="T11" fmla="*/ 270 h 470"/>
                <a:gd name="T12" fmla="*/ 20 w 98"/>
                <a:gd name="T13" fmla="*/ 395 h 470"/>
                <a:gd name="T14" fmla="*/ 17 w 98"/>
                <a:gd name="T15" fmla="*/ 470 h 470"/>
                <a:gd name="T16" fmla="*/ 65 w 98"/>
                <a:gd name="T17" fmla="*/ 466 h 470"/>
                <a:gd name="T18" fmla="*/ 97 w 98"/>
                <a:gd name="T19" fmla="*/ 322 h 470"/>
                <a:gd name="T20" fmla="*/ 98 w 98"/>
                <a:gd name="T21" fmla="*/ 219 h 470"/>
                <a:gd name="T22" fmla="*/ 93 w 98"/>
                <a:gd name="T23" fmla="*/ 170 h 470"/>
                <a:gd name="T24" fmla="*/ 74 w 98"/>
                <a:gd name="T25" fmla="*/ 121 h 470"/>
                <a:gd name="T26" fmla="*/ 72 w 98"/>
                <a:gd name="T27" fmla="*/ 104 h 470"/>
                <a:gd name="T28" fmla="*/ 77 w 98"/>
                <a:gd name="T29" fmla="*/ 71 h 470"/>
                <a:gd name="T30" fmla="*/ 97 w 98"/>
                <a:gd name="T31" fmla="*/ 51 h 470"/>
                <a:gd name="T32" fmla="*/ 62 w 98"/>
                <a:gd name="T33" fmla="*/ 4 h 470"/>
                <a:gd name="T34" fmla="*/ 27 w 98"/>
                <a:gd name="T35" fmla="*/ 0 h 4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470"/>
                <a:gd name="T56" fmla="*/ 98 w 98"/>
                <a:gd name="T57" fmla="*/ 470 h 4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470">
                  <a:moveTo>
                    <a:pt x="27" y="0"/>
                  </a:moveTo>
                  <a:lnTo>
                    <a:pt x="2" y="37"/>
                  </a:lnTo>
                  <a:lnTo>
                    <a:pt x="30" y="81"/>
                  </a:lnTo>
                  <a:lnTo>
                    <a:pt x="30" y="96"/>
                  </a:lnTo>
                  <a:lnTo>
                    <a:pt x="0" y="190"/>
                  </a:lnTo>
                  <a:lnTo>
                    <a:pt x="10" y="270"/>
                  </a:lnTo>
                  <a:lnTo>
                    <a:pt x="20" y="395"/>
                  </a:lnTo>
                  <a:lnTo>
                    <a:pt x="17" y="470"/>
                  </a:lnTo>
                  <a:lnTo>
                    <a:pt x="65" y="466"/>
                  </a:lnTo>
                  <a:lnTo>
                    <a:pt x="97" y="322"/>
                  </a:lnTo>
                  <a:lnTo>
                    <a:pt x="98" y="219"/>
                  </a:lnTo>
                  <a:lnTo>
                    <a:pt x="93" y="170"/>
                  </a:lnTo>
                  <a:lnTo>
                    <a:pt x="74" y="121"/>
                  </a:lnTo>
                  <a:lnTo>
                    <a:pt x="72" y="104"/>
                  </a:lnTo>
                  <a:lnTo>
                    <a:pt x="77" y="71"/>
                  </a:lnTo>
                  <a:lnTo>
                    <a:pt x="97" y="51"/>
                  </a:lnTo>
                  <a:lnTo>
                    <a:pt x="62" y="4"/>
                  </a:lnTo>
                  <a:lnTo>
                    <a:pt x="27" y="0"/>
                  </a:lnTo>
                  <a:close/>
                </a:path>
              </a:pathLst>
            </a:custGeom>
            <a:solidFill>
              <a:srgbClr val="800000"/>
            </a:solidFill>
            <a:ln w="14288">
              <a:solidFill>
                <a:srgbClr val="000000"/>
              </a:solidFill>
              <a:round/>
              <a:headEnd/>
              <a:tailEnd/>
            </a:ln>
          </p:spPr>
          <p:txBody>
            <a:bodyPr/>
            <a:lstStyle/>
            <a:p>
              <a:endParaRPr lang="en-US"/>
            </a:p>
          </p:txBody>
        </p:sp>
        <p:sp>
          <p:nvSpPr>
            <p:cNvPr id="4125" name="Freeform 29"/>
            <p:cNvSpPr>
              <a:spLocks/>
            </p:cNvSpPr>
            <p:nvPr/>
          </p:nvSpPr>
          <p:spPr bwMode="auto">
            <a:xfrm>
              <a:off x="2756" y="2718"/>
              <a:ext cx="101" cy="167"/>
            </a:xfrm>
            <a:custGeom>
              <a:avLst/>
              <a:gdLst>
                <a:gd name="T0" fmla="*/ 101 w 101"/>
                <a:gd name="T1" fmla="*/ 0 h 167"/>
                <a:gd name="T2" fmla="*/ 81 w 101"/>
                <a:gd name="T3" fmla="*/ 29 h 167"/>
                <a:gd name="T4" fmla="*/ 49 w 101"/>
                <a:gd name="T5" fmla="*/ 61 h 167"/>
                <a:gd name="T6" fmla="*/ 24 w 101"/>
                <a:gd name="T7" fmla="*/ 85 h 167"/>
                <a:gd name="T8" fmla="*/ 0 w 101"/>
                <a:gd name="T9" fmla="*/ 91 h 167"/>
                <a:gd name="T10" fmla="*/ 15 w 101"/>
                <a:gd name="T11" fmla="*/ 99 h 167"/>
                <a:gd name="T12" fmla="*/ 35 w 101"/>
                <a:gd name="T13" fmla="*/ 124 h 167"/>
                <a:gd name="T14" fmla="*/ 45 w 101"/>
                <a:gd name="T15" fmla="*/ 141 h 167"/>
                <a:gd name="T16" fmla="*/ 49 w 101"/>
                <a:gd name="T17" fmla="*/ 161 h 167"/>
                <a:gd name="T18" fmla="*/ 48 w 101"/>
                <a:gd name="T19" fmla="*/ 167 h 167"/>
                <a:gd name="T20" fmla="*/ 59 w 101"/>
                <a:gd name="T21" fmla="*/ 156 h 167"/>
                <a:gd name="T22" fmla="*/ 69 w 101"/>
                <a:gd name="T23" fmla="*/ 135 h 167"/>
                <a:gd name="T24" fmla="*/ 79 w 101"/>
                <a:gd name="T25" fmla="*/ 86 h 167"/>
                <a:gd name="T26" fmla="*/ 92 w 101"/>
                <a:gd name="T27" fmla="*/ 41 h 167"/>
                <a:gd name="T28" fmla="*/ 101 w 101"/>
                <a:gd name="T29" fmla="*/ 16 h 167"/>
                <a:gd name="T30" fmla="*/ 101 w 101"/>
                <a:gd name="T31" fmla="*/ 0 h 1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1"/>
                <a:gd name="T49" fmla="*/ 0 h 167"/>
                <a:gd name="T50" fmla="*/ 101 w 101"/>
                <a:gd name="T51" fmla="*/ 167 h 1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1" h="167">
                  <a:moveTo>
                    <a:pt x="101" y="0"/>
                  </a:moveTo>
                  <a:lnTo>
                    <a:pt x="81" y="29"/>
                  </a:lnTo>
                  <a:lnTo>
                    <a:pt x="49" y="61"/>
                  </a:lnTo>
                  <a:lnTo>
                    <a:pt x="24" y="85"/>
                  </a:lnTo>
                  <a:lnTo>
                    <a:pt x="0" y="91"/>
                  </a:lnTo>
                  <a:lnTo>
                    <a:pt x="15" y="99"/>
                  </a:lnTo>
                  <a:lnTo>
                    <a:pt x="35" y="124"/>
                  </a:lnTo>
                  <a:lnTo>
                    <a:pt x="45" y="141"/>
                  </a:lnTo>
                  <a:lnTo>
                    <a:pt x="49" y="161"/>
                  </a:lnTo>
                  <a:lnTo>
                    <a:pt x="48" y="167"/>
                  </a:lnTo>
                  <a:lnTo>
                    <a:pt x="59" y="156"/>
                  </a:lnTo>
                  <a:lnTo>
                    <a:pt x="69" y="135"/>
                  </a:lnTo>
                  <a:lnTo>
                    <a:pt x="79" y="86"/>
                  </a:lnTo>
                  <a:lnTo>
                    <a:pt x="92" y="41"/>
                  </a:lnTo>
                  <a:lnTo>
                    <a:pt x="101" y="16"/>
                  </a:lnTo>
                  <a:lnTo>
                    <a:pt x="10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Freeform 30"/>
            <p:cNvSpPr>
              <a:spLocks/>
            </p:cNvSpPr>
            <p:nvPr/>
          </p:nvSpPr>
          <p:spPr bwMode="auto">
            <a:xfrm>
              <a:off x="2643" y="2734"/>
              <a:ext cx="77" cy="163"/>
            </a:xfrm>
            <a:custGeom>
              <a:avLst/>
              <a:gdLst>
                <a:gd name="T0" fmla="*/ 0 w 77"/>
                <a:gd name="T1" fmla="*/ 0 h 163"/>
                <a:gd name="T2" fmla="*/ 15 w 77"/>
                <a:gd name="T3" fmla="*/ 21 h 163"/>
                <a:gd name="T4" fmla="*/ 31 w 77"/>
                <a:gd name="T5" fmla="*/ 38 h 163"/>
                <a:gd name="T6" fmla="*/ 48 w 77"/>
                <a:gd name="T7" fmla="*/ 53 h 163"/>
                <a:gd name="T8" fmla="*/ 58 w 77"/>
                <a:gd name="T9" fmla="*/ 63 h 163"/>
                <a:gd name="T10" fmla="*/ 77 w 77"/>
                <a:gd name="T11" fmla="*/ 77 h 163"/>
                <a:gd name="T12" fmla="*/ 65 w 77"/>
                <a:gd name="T13" fmla="*/ 93 h 163"/>
                <a:gd name="T14" fmla="*/ 51 w 77"/>
                <a:gd name="T15" fmla="*/ 112 h 163"/>
                <a:gd name="T16" fmla="*/ 47 w 77"/>
                <a:gd name="T17" fmla="*/ 127 h 163"/>
                <a:gd name="T18" fmla="*/ 38 w 77"/>
                <a:gd name="T19" fmla="*/ 163 h 163"/>
                <a:gd name="T20" fmla="*/ 30 w 77"/>
                <a:gd name="T21" fmla="*/ 130 h 163"/>
                <a:gd name="T22" fmla="*/ 25 w 77"/>
                <a:gd name="T23" fmla="*/ 99 h 163"/>
                <a:gd name="T24" fmla="*/ 20 w 77"/>
                <a:gd name="T25" fmla="*/ 68 h 163"/>
                <a:gd name="T26" fmla="*/ 15 w 77"/>
                <a:gd name="T27" fmla="*/ 48 h 163"/>
                <a:gd name="T28" fmla="*/ 11 w 77"/>
                <a:gd name="T29" fmla="*/ 30 h 163"/>
                <a:gd name="T30" fmla="*/ 0 w 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163"/>
                <a:gd name="T50" fmla="*/ 77 w 77"/>
                <a:gd name="T51" fmla="*/ 163 h 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163">
                  <a:moveTo>
                    <a:pt x="0" y="0"/>
                  </a:moveTo>
                  <a:lnTo>
                    <a:pt x="15" y="21"/>
                  </a:lnTo>
                  <a:lnTo>
                    <a:pt x="31" y="38"/>
                  </a:lnTo>
                  <a:lnTo>
                    <a:pt x="48" y="53"/>
                  </a:lnTo>
                  <a:lnTo>
                    <a:pt x="58" y="63"/>
                  </a:lnTo>
                  <a:lnTo>
                    <a:pt x="77" y="77"/>
                  </a:lnTo>
                  <a:lnTo>
                    <a:pt x="65" y="93"/>
                  </a:lnTo>
                  <a:lnTo>
                    <a:pt x="51" y="112"/>
                  </a:lnTo>
                  <a:lnTo>
                    <a:pt x="47" y="127"/>
                  </a:lnTo>
                  <a:lnTo>
                    <a:pt x="38" y="163"/>
                  </a:lnTo>
                  <a:lnTo>
                    <a:pt x="30" y="130"/>
                  </a:lnTo>
                  <a:lnTo>
                    <a:pt x="25" y="99"/>
                  </a:lnTo>
                  <a:lnTo>
                    <a:pt x="20" y="68"/>
                  </a:lnTo>
                  <a:lnTo>
                    <a:pt x="15" y="48"/>
                  </a:lnTo>
                  <a:lnTo>
                    <a:pt x="11" y="30"/>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7" name="Freeform 31"/>
            <p:cNvSpPr>
              <a:spLocks/>
            </p:cNvSpPr>
            <p:nvPr/>
          </p:nvSpPr>
          <p:spPr bwMode="auto">
            <a:xfrm>
              <a:off x="2778" y="2879"/>
              <a:ext cx="40" cy="144"/>
            </a:xfrm>
            <a:custGeom>
              <a:avLst/>
              <a:gdLst>
                <a:gd name="T0" fmla="*/ 22 w 40"/>
                <a:gd name="T1" fmla="*/ 0 h 144"/>
                <a:gd name="T2" fmla="*/ 10 w 40"/>
                <a:gd name="T3" fmla="*/ 11 h 144"/>
                <a:gd name="T4" fmla="*/ 0 w 40"/>
                <a:gd name="T5" fmla="*/ 54 h 144"/>
                <a:gd name="T6" fmla="*/ 20 w 40"/>
                <a:gd name="T7" fmla="*/ 101 h 144"/>
                <a:gd name="T8" fmla="*/ 25 w 40"/>
                <a:gd name="T9" fmla="*/ 144 h 144"/>
                <a:gd name="T10" fmla="*/ 27 w 40"/>
                <a:gd name="T11" fmla="*/ 104 h 144"/>
                <a:gd name="T12" fmla="*/ 35 w 40"/>
                <a:gd name="T13" fmla="*/ 49 h 144"/>
                <a:gd name="T14" fmla="*/ 40 w 40"/>
                <a:gd name="T15" fmla="*/ 0 h 144"/>
                <a:gd name="T16" fmla="*/ 26 w 40"/>
                <a:gd name="T17" fmla="*/ 12 h 144"/>
                <a:gd name="T18" fmla="*/ 22 w 4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4"/>
                <a:gd name="T32" fmla="*/ 40 w 40"/>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4">
                  <a:moveTo>
                    <a:pt x="22" y="0"/>
                  </a:moveTo>
                  <a:lnTo>
                    <a:pt x="10" y="11"/>
                  </a:lnTo>
                  <a:lnTo>
                    <a:pt x="0" y="54"/>
                  </a:lnTo>
                  <a:lnTo>
                    <a:pt x="20" y="101"/>
                  </a:lnTo>
                  <a:lnTo>
                    <a:pt x="25" y="144"/>
                  </a:lnTo>
                  <a:lnTo>
                    <a:pt x="27" y="104"/>
                  </a:lnTo>
                  <a:lnTo>
                    <a:pt x="35" y="49"/>
                  </a:lnTo>
                  <a:lnTo>
                    <a:pt x="40" y="0"/>
                  </a:lnTo>
                  <a:lnTo>
                    <a:pt x="26" y="12"/>
                  </a:lnTo>
                  <a:lnTo>
                    <a:pt x="2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8" name="Freeform 32"/>
            <p:cNvSpPr>
              <a:spLocks/>
            </p:cNvSpPr>
            <p:nvPr/>
          </p:nvSpPr>
          <p:spPr bwMode="auto">
            <a:xfrm>
              <a:off x="2682" y="2859"/>
              <a:ext cx="38" cy="131"/>
            </a:xfrm>
            <a:custGeom>
              <a:avLst/>
              <a:gdLst>
                <a:gd name="T0" fmla="*/ 11 w 38"/>
                <a:gd name="T1" fmla="*/ 0 h 131"/>
                <a:gd name="T2" fmla="*/ 0 w 38"/>
                <a:gd name="T3" fmla="*/ 43 h 131"/>
                <a:gd name="T4" fmla="*/ 15 w 38"/>
                <a:gd name="T5" fmla="*/ 131 h 131"/>
                <a:gd name="T6" fmla="*/ 38 w 38"/>
                <a:gd name="T7" fmla="*/ 60 h 131"/>
                <a:gd name="T8" fmla="*/ 38 w 38"/>
                <a:gd name="T9" fmla="*/ 43 h 131"/>
                <a:gd name="T10" fmla="*/ 11 w 38"/>
                <a:gd name="T11" fmla="*/ 0 h 131"/>
                <a:gd name="T12" fmla="*/ 0 60000 65536"/>
                <a:gd name="T13" fmla="*/ 0 60000 65536"/>
                <a:gd name="T14" fmla="*/ 0 60000 65536"/>
                <a:gd name="T15" fmla="*/ 0 60000 65536"/>
                <a:gd name="T16" fmla="*/ 0 60000 65536"/>
                <a:gd name="T17" fmla="*/ 0 60000 65536"/>
                <a:gd name="T18" fmla="*/ 0 w 38"/>
                <a:gd name="T19" fmla="*/ 0 h 131"/>
                <a:gd name="T20" fmla="*/ 38 w 38"/>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38" h="131">
                  <a:moveTo>
                    <a:pt x="11" y="0"/>
                  </a:moveTo>
                  <a:lnTo>
                    <a:pt x="0" y="43"/>
                  </a:lnTo>
                  <a:lnTo>
                    <a:pt x="15" y="131"/>
                  </a:lnTo>
                  <a:lnTo>
                    <a:pt x="38" y="60"/>
                  </a:lnTo>
                  <a:lnTo>
                    <a:pt x="38" y="43"/>
                  </a:lnTo>
                  <a:lnTo>
                    <a:pt x="1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9" name="Freeform 33"/>
            <p:cNvSpPr>
              <a:spLocks/>
            </p:cNvSpPr>
            <p:nvPr/>
          </p:nvSpPr>
          <p:spPr bwMode="auto">
            <a:xfrm>
              <a:off x="2739" y="3222"/>
              <a:ext cx="209" cy="255"/>
            </a:xfrm>
            <a:custGeom>
              <a:avLst/>
              <a:gdLst>
                <a:gd name="T0" fmla="*/ 0 w 209"/>
                <a:gd name="T1" fmla="*/ 16 h 255"/>
                <a:gd name="T2" fmla="*/ 185 w 209"/>
                <a:gd name="T3" fmla="*/ 245 h 255"/>
                <a:gd name="T4" fmla="*/ 209 w 209"/>
                <a:gd name="T5" fmla="*/ 255 h 255"/>
                <a:gd name="T6" fmla="*/ 201 w 209"/>
                <a:gd name="T7" fmla="*/ 230 h 255"/>
                <a:gd name="T8" fmla="*/ 20 w 209"/>
                <a:gd name="T9" fmla="*/ 0 h 255"/>
                <a:gd name="T10" fmla="*/ 3 w 209"/>
                <a:gd name="T11" fmla="*/ 3 h 255"/>
                <a:gd name="T12" fmla="*/ 0 w 209"/>
                <a:gd name="T13" fmla="*/ 16 h 255"/>
                <a:gd name="T14" fmla="*/ 0 60000 65536"/>
                <a:gd name="T15" fmla="*/ 0 60000 65536"/>
                <a:gd name="T16" fmla="*/ 0 60000 65536"/>
                <a:gd name="T17" fmla="*/ 0 60000 65536"/>
                <a:gd name="T18" fmla="*/ 0 60000 65536"/>
                <a:gd name="T19" fmla="*/ 0 60000 65536"/>
                <a:gd name="T20" fmla="*/ 0 60000 65536"/>
                <a:gd name="T21" fmla="*/ 0 w 209"/>
                <a:gd name="T22" fmla="*/ 0 h 255"/>
                <a:gd name="T23" fmla="*/ 209 w 209"/>
                <a:gd name="T24" fmla="*/ 255 h 2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 h="255">
                  <a:moveTo>
                    <a:pt x="0" y="16"/>
                  </a:moveTo>
                  <a:lnTo>
                    <a:pt x="185" y="245"/>
                  </a:lnTo>
                  <a:lnTo>
                    <a:pt x="209" y="255"/>
                  </a:lnTo>
                  <a:lnTo>
                    <a:pt x="201" y="230"/>
                  </a:lnTo>
                  <a:lnTo>
                    <a:pt x="20" y="0"/>
                  </a:lnTo>
                  <a:lnTo>
                    <a:pt x="3" y="3"/>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0" name="Freeform 34"/>
            <p:cNvSpPr>
              <a:spLocks/>
            </p:cNvSpPr>
            <p:nvPr/>
          </p:nvSpPr>
          <p:spPr bwMode="auto">
            <a:xfrm>
              <a:off x="2481" y="3274"/>
              <a:ext cx="440" cy="225"/>
            </a:xfrm>
            <a:custGeom>
              <a:avLst/>
              <a:gdLst>
                <a:gd name="T0" fmla="*/ 0 w 440"/>
                <a:gd name="T1" fmla="*/ 138 h 225"/>
                <a:gd name="T2" fmla="*/ 14 w 440"/>
                <a:gd name="T3" fmla="*/ 98 h 225"/>
                <a:gd name="T4" fmla="*/ 42 w 440"/>
                <a:gd name="T5" fmla="*/ 65 h 225"/>
                <a:gd name="T6" fmla="*/ 65 w 440"/>
                <a:gd name="T7" fmla="*/ 55 h 225"/>
                <a:gd name="T8" fmla="*/ 102 w 440"/>
                <a:gd name="T9" fmla="*/ 50 h 225"/>
                <a:gd name="T10" fmla="*/ 141 w 440"/>
                <a:gd name="T11" fmla="*/ 48 h 225"/>
                <a:gd name="T12" fmla="*/ 191 w 440"/>
                <a:gd name="T13" fmla="*/ 41 h 225"/>
                <a:gd name="T14" fmla="*/ 225 w 440"/>
                <a:gd name="T15" fmla="*/ 14 h 225"/>
                <a:gd name="T16" fmla="*/ 249 w 440"/>
                <a:gd name="T17" fmla="*/ 0 h 225"/>
                <a:gd name="T18" fmla="*/ 288 w 440"/>
                <a:gd name="T19" fmla="*/ 4 h 225"/>
                <a:gd name="T20" fmla="*/ 316 w 440"/>
                <a:gd name="T21" fmla="*/ 13 h 225"/>
                <a:gd name="T22" fmla="*/ 343 w 440"/>
                <a:gd name="T23" fmla="*/ 18 h 225"/>
                <a:gd name="T24" fmla="*/ 366 w 440"/>
                <a:gd name="T25" fmla="*/ 33 h 225"/>
                <a:gd name="T26" fmla="*/ 395 w 440"/>
                <a:gd name="T27" fmla="*/ 33 h 225"/>
                <a:gd name="T28" fmla="*/ 409 w 440"/>
                <a:gd name="T29" fmla="*/ 47 h 225"/>
                <a:gd name="T30" fmla="*/ 406 w 440"/>
                <a:gd name="T31" fmla="*/ 58 h 225"/>
                <a:gd name="T32" fmla="*/ 402 w 440"/>
                <a:gd name="T33" fmla="*/ 65 h 225"/>
                <a:gd name="T34" fmla="*/ 416 w 440"/>
                <a:gd name="T35" fmla="*/ 90 h 225"/>
                <a:gd name="T36" fmla="*/ 440 w 440"/>
                <a:gd name="T37" fmla="*/ 120 h 225"/>
                <a:gd name="T38" fmla="*/ 431 w 440"/>
                <a:gd name="T39" fmla="*/ 131 h 225"/>
                <a:gd name="T40" fmla="*/ 416 w 440"/>
                <a:gd name="T41" fmla="*/ 134 h 225"/>
                <a:gd name="T42" fmla="*/ 400 w 440"/>
                <a:gd name="T43" fmla="*/ 122 h 225"/>
                <a:gd name="T44" fmla="*/ 386 w 440"/>
                <a:gd name="T45" fmla="*/ 108 h 225"/>
                <a:gd name="T46" fmla="*/ 378 w 440"/>
                <a:gd name="T47" fmla="*/ 101 h 225"/>
                <a:gd name="T48" fmla="*/ 341 w 440"/>
                <a:gd name="T49" fmla="*/ 79 h 225"/>
                <a:gd name="T50" fmla="*/ 370 w 440"/>
                <a:gd name="T51" fmla="*/ 107 h 225"/>
                <a:gd name="T52" fmla="*/ 383 w 440"/>
                <a:gd name="T53" fmla="*/ 125 h 225"/>
                <a:gd name="T54" fmla="*/ 397 w 440"/>
                <a:gd name="T55" fmla="*/ 141 h 225"/>
                <a:gd name="T56" fmla="*/ 396 w 440"/>
                <a:gd name="T57" fmla="*/ 160 h 225"/>
                <a:gd name="T58" fmla="*/ 394 w 440"/>
                <a:gd name="T59" fmla="*/ 182 h 225"/>
                <a:gd name="T60" fmla="*/ 381 w 440"/>
                <a:gd name="T61" fmla="*/ 188 h 225"/>
                <a:gd name="T62" fmla="*/ 367 w 440"/>
                <a:gd name="T63" fmla="*/ 182 h 225"/>
                <a:gd name="T64" fmla="*/ 362 w 440"/>
                <a:gd name="T65" fmla="*/ 170 h 225"/>
                <a:gd name="T66" fmla="*/ 355 w 440"/>
                <a:gd name="T67" fmla="*/ 168 h 225"/>
                <a:gd name="T68" fmla="*/ 355 w 440"/>
                <a:gd name="T69" fmla="*/ 180 h 225"/>
                <a:gd name="T70" fmla="*/ 348 w 440"/>
                <a:gd name="T71" fmla="*/ 192 h 225"/>
                <a:gd name="T72" fmla="*/ 333 w 440"/>
                <a:gd name="T73" fmla="*/ 198 h 225"/>
                <a:gd name="T74" fmla="*/ 320 w 440"/>
                <a:gd name="T75" fmla="*/ 198 h 225"/>
                <a:gd name="T76" fmla="*/ 312 w 440"/>
                <a:gd name="T77" fmla="*/ 199 h 225"/>
                <a:gd name="T78" fmla="*/ 299 w 440"/>
                <a:gd name="T79" fmla="*/ 203 h 225"/>
                <a:gd name="T80" fmla="*/ 285 w 440"/>
                <a:gd name="T81" fmla="*/ 213 h 225"/>
                <a:gd name="T82" fmla="*/ 266 w 440"/>
                <a:gd name="T83" fmla="*/ 222 h 225"/>
                <a:gd name="T84" fmla="*/ 232 w 440"/>
                <a:gd name="T85" fmla="*/ 224 h 225"/>
                <a:gd name="T86" fmla="*/ 208 w 440"/>
                <a:gd name="T87" fmla="*/ 221 h 225"/>
                <a:gd name="T88" fmla="*/ 180 w 440"/>
                <a:gd name="T89" fmla="*/ 225 h 225"/>
                <a:gd name="T90" fmla="*/ 144 w 440"/>
                <a:gd name="T91" fmla="*/ 221 h 225"/>
                <a:gd name="T92" fmla="*/ 124 w 440"/>
                <a:gd name="T93" fmla="*/ 208 h 225"/>
                <a:gd name="T94" fmla="*/ 111 w 440"/>
                <a:gd name="T95" fmla="*/ 190 h 225"/>
                <a:gd name="T96" fmla="*/ 92 w 440"/>
                <a:gd name="T97" fmla="*/ 178 h 225"/>
                <a:gd name="T98" fmla="*/ 54 w 440"/>
                <a:gd name="T99" fmla="*/ 167 h 225"/>
                <a:gd name="T100" fmla="*/ 18 w 440"/>
                <a:gd name="T101" fmla="*/ 161 h 225"/>
                <a:gd name="T102" fmla="*/ 0 w 440"/>
                <a:gd name="T103" fmla="*/ 138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0"/>
                <a:gd name="T157" fmla="*/ 0 h 225"/>
                <a:gd name="T158" fmla="*/ 440 w 440"/>
                <a:gd name="T159" fmla="*/ 225 h 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0" h="225">
                  <a:moveTo>
                    <a:pt x="0" y="138"/>
                  </a:moveTo>
                  <a:lnTo>
                    <a:pt x="14" y="98"/>
                  </a:lnTo>
                  <a:lnTo>
                    <a:pt x="42" y="65"/>
                  </a:lnTo>
                  <a:lnTo>
                    <a:pt x="65" y="55"/>
                  </a:lnTo>
                  <a:lnTo>
                    <a:pt x="102" y="50"/>
                  </a:lnTo>
                  <a:lnTo>
                    <a:pt x="141" y="48"/>
                  </a:lnTo>
                  <a:lnTo>
                    <a:pt x="191" y="41"/>
                  </a:lnTo>
                  <a:lnTo>
                    <a:pt x="225" y="14"/>
                  </a:lnTo>
                  <a:lnTo>
                    <a:pt x="249" y="0"/>
                  </a:lnTo>
                  <a:lnTo>
                    <a:pt x="288" y="4"/>
                  </a:lnTo>
                  <a:lnTo>
                    <a:pt x="316" y="13"/>
                  </a:lnTo>
                  <a:lnTo>
                    <a:pt x="343" y="18"/>
                  </a:lnTo>
                  <a:lnTo>
                    <a:pt x="366" y="33"/>
                  </a:lnTo>
                  <a:lnTo>
                    <a:pt x="395" y="33"/>
                  </a:lnTo>
                  <a:lnTo>
                    <a:pt x="409" y="47"/>
                  </a:lnTo>
                  <a:lnTo>
                    <a:pt x="406" y="58"/>
                  </a:lnTo>
                  <a:lnTo>
                    <a:pt x="402" y="65"/>
                  </a:lnTo>
                  <a:lnTo>
                    <a:pt x="416" y="90"/>
                  </a:lnTo>
                  <a:lnTo>
                    <a:pt x="440" y="120"/>
                  </a:lnTo>
                  <a:lnTo>
                    <a:pt x="431" y="131"/>
                  </a:lnTo>
                  <a:lnTo>
                    <a:pt x="416" y="134"/>
                  </a:lnTo>
                  <a:lnTo>
                    <a:pt x="400" y="122"/>
                  </a:lnTo>
                  <a:lnTo>
                    <a:pt x="386" y="108"/>
                  </a:lnTo>
                  <a:lnTo>
                    <a:pt x="378" y="101"/>
                  </a:lnTo>
                  <a:lnTo>
                    <a:pt x="341" y="79"/>
                  </a:lnTo>
                  <a:lnTo>
                    <a:pt x="370" y="107"/>
                  </a:lnTo>
                  <a:lnTo>
                    <a:pt x="383" y="125"/>
                  </a:lnTo>
                  <a:lnTo>
                    <a:pt x="397" y="141"/>
                  </a:lnTo>
                  <a:lnTo>
                    <a:pt x="396" y="160"/>
                  </a:lnTo>
                  <a:lnTo>
                    <a:pt x="394" y="182"/>
                  </a:lnTo>
                  <a:lnTo>
                    <a:pt x="381" y="188"/>
                  </a:lnTo>
                  <a:lnTo>
                    <a:pt x="367" y="182"/>
                  </a:lnTo>
                  <a:lnTo>
                    <a:pt x="362" y="170"/>
                  </a:lnTo>
                  <a:lnTo>
                    <a:pt x="355" y="168"/>
                  </a:lnTo>
                  <a:lnTo>
                    <a:pt x="355" y="180"/>
                  </a:lnTo>
                  <a:lnTo>
                    <a:pt x="348" y="192"/>
                  </a:lnTo>
                  <a:lnTo>
                    <a:pt x="333" y="198"/>
                  </a:lnTo>
                  <a:lnTo>
                    <a:pt x="320" y="198"/>
                  </a:lnTo>
                  <a:lnTo>
                    <a:pt x="312" y="199"/>
                  </a:lnTo>
                  <a:lnTo>
                    <a:pt x="299" y="203"/>
                  </a:lnTo>
                  <a:lnTo>
                    <a:pt x="285" y="213"/>
                  </a:lnTo>
                  <a:lnTo>
                    <a:pt x="266" y="222"/>
                  </a:lnTo>
                  <a:lnTo>
                    <a:pt x="232" y="224"/>
                  </a:lnTo>
                  <a:lnTo>
                    <a:pt x="208" y="221"/>
                  </a:lnTo>
                  <a:lnTo>
                    <a:pt x="180" y="225"/>
                  </a:lnTo>
                  <a:lnTo>
                    <a:pt x="144" y="221"/>
                  </a:lnTo>
                  <a:lnTo>
                    <a:pt x="124" y="208"/>
                  </a:lnTo>
                  <a:lnTo>
                    <a:pt x="111" y="190"/>
                  </a:lnTo>
                  <a:lnTo>
                    <a:pt x="92" y="178"/>
                  </a:lnTo>
                  <a:lnTo>
                    <a:pt x="54" y="167"/>
                  </a:lnTo>
                  <a:lnTo>
                    <a:pt x="18" y="161"/>
                  </a:lnTo>
                  <a:lnTo>
                    <a:pt x="0" y="138"/>
                  </a:lnTo>
                  <a:close/>
                </a:path>
              </a:pathLst>
            </a:custGeom>
            <a:solidFill>
              <a:srgbClr val="FFC080"/>
            </a:solidFill>
            <a:ln w="14288">
              <a:solidFill>
                <a:srgbClr val="603000"/>
              </a:solidFill>
              <a:round/>
              <a:headEnd/>
              <a:tailEnd/>
            </a:ln>
          </p:spPr>
          <p:txBody>
            <a:bodyPr/>
            <a:lstStyle/>
            <a:p>
              <a:endParaRPr lang="en-US"/>
            </a:p>
          </p:txBody>
        </p:sp>
        <p:sp>
          <p:nvSpPr>
            <p:cNvPr id="4131" name="Freeform 35"/>
            <p:cNvSpPr>
              <a:spLocks/>
            </p:cNvSpPr>
            <p:nvPr/>
          </p:nvSpPr>
          <p:spPr bwMode="auto">
            <a:xfrm>
              <a:off x="2842" y="3307"/>
              <a:ext cx="43" cy="35"/>
            </a:xfrm>
            <a:custGeom>
              <a:avLst/>
              <a:gdLst>
                <a:gd name="T0" fmla="*/ 40 w 43"/>
                <a:gd name="T1" fmla="*/ 35 h 35"/>
                <a:gd name="T2" fmla="*/ 0 w 43"/>
                <a:gd name="T3" fmla="*/ 2 h 35"/>
                <a:gd name="T4" fmla="*/ 6 w 43"/>
                <a:gd name="T5" fmla="*/ 0 h 35"/>
                <a:gd name="T6" fmla="*/ 43 w 43"/>
                <a:gd name="T7" fmla="*/ 27 h 35"/>
                <a:gd name="T8" fmla="*/ 40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40" y="35"/>
                  </a:moveTo>
                  <a:lnTo>
                    <a:pt x="0" y="2"/>
                  </a:lnTo>
                  <a:lnTo>
                    <a:pt x="6" y="0"/>
                  </a:lnTo>
                  <a:lnTo>
                    <a:pt x="43" y="27"/>
                  </a:lnTo>
                  <a:lnTo>
                    <a:pt x="40" y="3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2" name="Freeform 36"/>
            <p:cNvSpPr>
              <a:spLocks/>
            </p:cNvSpPr>
            <p:nvPr/>
          </p:nvSpPr>
          <p:spPr bwMode="auto">
            <a:xfrm>
              <a:off x="2750" y="3319"/>
              <a:ext cx="85" cy="36"/>
            </a:xfrm>
            <a:custGeom>
              <a:avLst/>
              <a:gdLst>
                <a:gd name="T0" fmla="*/ 68 w 85"/>
                <a:gd name="T1" fmla="*/ 36 h 36"/>
                <a:gd name="T2" fmla="*/ 85 w 85"/>
                <a:gd name="T3" fmla="*/ 36 h 36"/>
                <a:gd name="T4" fmla="*/ 60 w 85"/>
                <a:gd name="T5" fmla="*/ 17 h 36"/>
                <a:gd name="T6" fmla="*/ 28 w 85"/>
                <a:gd name="T7" fmla="*/ 13 h 36"/>
                <a:gd name="T8" fmla="*/ 9 w 85"/>
                <a:gd name="T9" fmla="*/ 10 h 36"/>
                <a:gd name="T10" fmla="*/ 6 w 85"/>
                <a:gd name="T11" fmla="*/ 0 h 36"/>
                <a:gd name="T12" fmla="*/ 0 w 85"/>
                <a:gd name="T13" fmla="*/ 11 h 36"/>
                <a:gd name="T14" fmla="*/ 9 w 85"/>
                <a:gd name="T15" fmla="*/ 17 h 36"/>
                <a:gd name="T16" fmla="*/ 54 w 85"/>
                <a:gd name="T17" fmla="*/ 26 h 36"/>
                <a:gd name="T18" fmla="*/ 68 w 85"/>
                <a:gd name="T19" fmla="*/ 3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36"/>
                <a:gd name="T32" fmla="*/ 85 w 8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36">
                  <a:moveTo>
                    <a:pt x="68" y="36"/>
                  </a:moveTo>
                  <a:lnTo>
                    <a:pt x="85" y="36"/>
                  </a:lnTo>
                  <a:lnTo>
                    <a:pt x="60" y="17"/>
                  </a:lnTo>
                  <a:lnTo>
                    <a:pt x="28" y="13"/>
                  </a:lnTo>
                  <a:lnTo>
                    <a:pt x="9" y="10"/>
                  </a:lnTo>
                  <a:lnTo>
                    <a:pt x="6" y="0"/>
                  </a:lnTo>
                  <a:lnTo>
                    <a:pt x="0" y="11"/>
                  </a:lnTo>
                  <a:lnTo>
                    <a:pt x="9" y="17"/>
                  </a:lnTo>
                  <a:lnTo>
                    <a:pt x="54" y="26"/>
                  </a:lnTo>
                  <a:lnTo>
                    <a:pt x="68" y="3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3" name="Freeform 37"/>
            <p:cNvSpPr>
              <a:spLocks/>
            </p:cNvSpPr>
            <p:nvPr/>
          </p:nvSpPr>
          <p:spPr bwMode="auto">
            <a:xfrm>
              <a:off x="2740" y="3375"/>
              <a:ext cx="106" cy="68"/>
            </a:xfrm>
            <a:custGeom>
              <a:avLst/>
              <a:gdLst>
                <a:gd name="T0" fmla="*/ 93 w 106"/>
                <a:gd name="T1" fmla="*/ 68 h 68"/>
                <a:gd name="T2" fmla="*/ 106 w 106"/>
                <a:gd name="T3" fmla="*/ 67 h 68"/>
                <a:gd name="T4" fmla="*/ 88 w 106"/>
                <a:gd name="T5" fmla="*/ 46 h 68"/>
                <a:gd name="T6" fmla="*/ 66 w 106"/>
                <a:gd name="T7" fmla="*/ 24 h 68"/>
                <a:gd name="T8" fmla="*/ 42 w 106"/>
                <a:gd name="T9" fmla="*/ 14 h 68"/>
                <a:gd name="T10" fmla="*/ 1 w 106"/>
                <a:gd name="T11" fmla="*/ 0 h 68"/>
                <a:gd name="T12" fmla="*/ 0 w 106"/>
                <a:gd name="T13" fmla="*/ 7 h 68"/>
                <a:gd name="T14" fmla="*/ 34 w 106"/>
                <a:gd name="T15" fmla="*/ 14 h 68"/>
                <a:gd name="T16" fmla="*/ 50 w 106"/>
                <a:gd name="T17" fmla="*/ 23 h 68"/>
                <a:gd name="T18" fmla="*/ 64 w 106"/>
                <a:gd name="T19" fmla="*/ 32 h 68"/>
                <a:gd name="T20" fmla="*/ 83 w 106"/>
                <a:gd name="T21" fmla="*/ 48 h 68"/>
                <a:gd name="T22" fmla="*/ 93 w 106"/>
                <a:gd name="T23" fmla="*/ 68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68"/>
                <a:gd name="T38" fmla="*/ 106 w 106"/>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68">
                  <a:moveTo>
                    <a:pt x="93" y="68"/>
                  </a:moveTo>
                  <a:lnTo>
                    <a:pt x="106" y="67"/>
                  </a:lnTo>
                  <a:lnTo>
                    <a:pt x="88" y="46"/>
                  </a:lnTo>
                  <a:lnTo>
                    <a:pt x="66" y="24"/>
                  </a:lnTo>
                  <a:lnTo>
                    <a:pt x="42" y="14"/>
                  </a:lnTo>
                  <a:lnTo>
                    <a:pt x="1" y="0"/>
                  </a:lnTo>
                  <a:lnTo>
                    <a:pt x="0" y="7"/>
                  </a:lnTo>
                  <a:lnTo>
                    <a:pt x="34" y="14"/>
                  </a:lnTo>
                  <a:lnTo>
                    <a:pt x="50" y="23"/>
                  </a:lnTo>
                  <a:lnTo>
                    <a:pt x="64" y="32"/>
                  </a:lnTo>
                  <a:lnTo>
                    <a:pt x="83" y="48"/>
                  </a:lnTo>
                  <a:lnTo>
                    <a:pt x="93" y="6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4" name="Freeform 38"/>
            <p:cNvSpPr>
              <a:spLocks/>
            </p:cNvSpPr>
            <p:nvPr/>
          </p:nvSpPr>
          <p:spPr bwMode="auto">
            <a:xfrm>
              <a:off x="2720" y="3423"/>
              <a:ext cx="80" cy="49"/>
            </a:xfrm>
            <a:custGeom>
              <a:avLst/>
              <a:gdLst>
                <a:gd name="T0" fmla="*/ 80 w 80"/>
                <a:gd name="T1" fmla="*/ 45 h 49"/>
                <a:gd name="T2" fmla="*/ 64 w 80"/>
                <a:gd name="T3" fmla="*/ 25 h 49"/>
                <a:gd name="T4" fmla="*/ 42 w 80"/>
                <a:gd name="T5" fmla="*/ 14 h 49"/>
                <a:gd name="T6" fmla="*/ 22 w 80"/>
                <a:gd name="T7" fmla="*/ 4 h 49"/>
                <a:gd name="T8" fmla="*/ 0 w 80"/>
                <a:gd name="T9" fmla="*/ 0 h 49"/>
                <a:gd name="T10" fmla="*/ 9 w 80"/>
                <a:gd name="T11" fmla="*/ 11 h 49"/>
                <a:gd name="T12" fmla="*/ 28 w 80"/>
                <a:gd name="T13" fmla="*/ 11 h 49"/>
                <a:gd name="T14" fmla="*/ 55 w 80"/>
                <a:gd name="T15" fmla="*/ 25 h 49"/>
                <a:gd name="T16" fmla="*/ 65 w 80"/>
                <a:gd name="T17" fmla="*/ 35 h 49"/>
                <a:gd name="T18" fmla="*/ 77 w 80"/>
                <a:gd name="T19" fmla="*/ 49 h 49"/>
                <a:gd name="T20" fmla="*/ 80 w 80"/>
                <a:gd name="T21" fmla="*/ 45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49"/>
                <a:gd name="T35" fmla="*/ 80 w 80"/>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49">
                  <a:moveTo>
                    <a:pt x="80" y="45"/>
                  </a:moveTo>
                  <a:lnTo>
                    <a:pt x="64" y="25"/>
                  </a:lnTo>
                  <a:lnTo>
                    <a:pt x="42" y="14"/>
                  </a:lnTo>
                  <a:lnTo>
                    <a:pt x="22" y="4"/>
                  </a:lnTo>
                  <a:lnTo>
                    <a:pt x="0" y="0"/>
                  </a:lnTo>
                  <a:lnTo>
                    <a:pt x="9" y="11"/>
                  </a:lnTo>
                  <a:lnTo>
                    <a:pt x="28" y="11"/>
                  </a:lnTo>
                  <a:lnTo>
                    <a:pt x="55" y="25"/>
                  </a:lnTo>
                  <a:lnTo>
                    <a:pt x="65" y="35"/>
                  </a:lnTo>
                  <a:lnTo>
                    <a:pt x="77" y="49"/>
                  </a:lnTo>
                  <a:lnTo>
                    <a:pt x="80" y="45"/>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5" name="Freeform 39"/>
            <p:cNvSpPr>
              <a:spLocks/>
            </p:cNvSpPr>
            <p:nvPr/>
          </p:nvSpPr>
          <p:spPr bwMode="auto">
            <a:xfrm>
              <a:off x="2786" y="3407"/>
              <a:ext cx="12" cy="32"/>
            </a:xfrm>
            <a:custGeom>
              <a:avLst/>
              <a:gdLst>
                <a:gd name="T0" fmla="*/ 8 w 12"/>
                <a:gd name="T1" fmla="*/ 0 h 32"/>
                <a:gd name="T2" fmla="*/ 10 w 12"/>
                <a:gd name="T3" fmla="*/ 12 h 32"/>
                <a:gd name="T4" fmla="*/ 4 w 12"/>
                <a:gd name="T5" fmla="*/ 27 h 32"/>
                <a:gd name="T6" fmla="*/ 0 w 12"/>
                <a:gd name="T7" fmla="*/ 32 h 32"/>
                <a:gd name="T8" fmla="*/ 10 w 12"/>
                <a:gd name="T9" fmla="*/ 25 h 32"/>
                <a:gd name="T10" fmla="*/ 12 w 12"/>
                <a:gd name="T11" fmla="*/ 15 h 32"/>
                <a:gd name="T12" fmla="*/ 8 w 12"/>
                <a:gd name="T13" fmla="*/ 0 h 32"/>
                <a:gd name="T14" fmla="*/ 0 60000 65536"/>
                <a:gd name="T15" fmla="*/ 0 60000 65536"/>
                <a:gd name="T16" fmla="*/ 0 60000 65536"/>
                <a:gd name="T17" fmla="*/ 0 60000 65536"/>
                <a:gd name="T18" fmla="*/ 0 60000 65536"/>
                <a:gd name="T19" fmla="*/ 0 60000 65536"/>
                <a:gd name="T20" fmla="*/ 0 60000 65536"/>
                <a:gd name="T21" fmla="*/ 0 w 12"/>
                <a:gd name="T22" fmla="*/ 0 h 32"/>
                <a:gd name="T23" fmla="*/ 12 w 1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2">
                  <a:moveTo>
                    <a:pt x="8" y="0"/>
                  </a:moveTo>
                  <a:lnTo>
                    <a:pt x="10" y="12"/>
                  </a:lnTo>
                  <a:lnTo>
                    <a:pt x="4" y="27"/>
                  </a:lnTo>
                  <a:lnTo>
                    <a:pt x="0" y="32"/>
                  </a:lnTo>
                  <a:lnTo>
                    <a:pt x="10" y="25"/>
                  </a:lnTo>
                  <a:lnTo>
                    <a:pt x="12" y="15"/>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6" name="Freeform 40"/>
            <p:cNvSpPr>
              <a:spLocks/>
            </p:cNvSpPr>
            <p:nvPr/>
          </p:nvSpPr>
          <p:spPr bwMode="auto">
            <a:xfrm>
              <a:off x="2797" y="3356"/>
              <a:ext cx="9" cy="30"/>
            </a:xfrm>
            <a:custGeom>
              <a:avLst/>
              <a:gdLst>
                <a:gd name="T0" fmla="*/ 6 w 9"/>
                <a:gd name="T1" fmla="*/ 0 h 30"/>
                <a:gd name="T2" fmla="*/ 6 w 9"/>
                <a:gd name="T3" fmla="*/ 13 h 30"/>
                <a:gd name="T4" fmla="*/ 0 w 9"/>
                <a:gd name="T5" fmla="*/ 30 h 30"/>
                <a:gd name="T6" fmla="*/ 8 w 9"/>
                <a:gd name="T7" fmla="*/ 20 h 30"/>
                <a:gd name="T8" fmla="*/ 9 w 9"/>
                <a:gd name="T9" fmla="*/ 17 h 30"/>
                <a:gd name="T10" fmla="*/ 6 w 9"/>
                <a:gd name="T11" fmla="*/ 0 h 30"/>
                <a:gd name="T12" fmla="*/ 0 60000 65536"/>
                <a:gd name="T13" fmla="*/ 0 60000 65536"/>
                <a:gd name="T14" fmla="*/ 0 60000 65536"/>
                <a:gd name="T15" fmla="*/ 0 60000 65536"/>
                <a:gd name="T16" fmla="*/ 0 60000 65536"/>
                <a:gd name="T17" fmla="*/ 0 60000 65536"/>
                <a:gd name="T18" fmla="*/ 0 w 9"/>
                <a:gd name="T19" fmla="*/ 0 h 30"/>
                <a:gd name="T20" fmla="*/ 9 w 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9" h="30">
                  <a:moveTo>
                    <a:pt x="6" y="0"/>
                  </a:moveTo>
                  <a:lnTo>
                    <a:pt x="6" y="13"/>
                  </a:lnTo>
                  <a:lnTo>
                    <a:pt x="0" y="30"/>
                  </a:lnTo>
                  <a:lnTo>
                    <a:pt x="8" y="20"/>
                  </a:lnTo>
                  <a:lnTo>
                    <a:pt x="9" y="17"/>
                  </a:lnTo>
                  <a:lnTo>
                    <a:pt x="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7" name="Freeform 41"/>
            <p:cNvSpPr>
              <a:spLocks/>
            </p:cNvSpPr>
            <p:nvPr/>
          </p:nvSpPr>
          <p:spPr bwMode="auto">
            <a:xfrm>
              <a:off x="2806" y="3298"/>
              <a:ext cx="10" cy="27"/>
            </a:xfrm>
            <a:custGeom>
              <a:avLst/>
              <a:gdLst>
                <a:gd name="T0" fmla="*/ 10 w 10"/>
                <a:gd name="T1" fmla="*/ 0 h 27"/>
                <a:gd name="T2" fmla="*/ 6 w 10"/>
                <a:gd name="T3" fmla="*/ 6 h 27"/>
                <a:gd name="T4" fmla="*/ 3 w 10"/>
                <a:gd name="T5" fmla="*/ 16 h 27"/>
                <a:gd name="T6" fmla="*/ 0 w 10"/>
                <a:gd name="T7" fmla="*/ 27 h 27"/>
                <a:gd name="T8" fmla="*/ 4 w 10"/>
                <a:gd name="T9" fmla="*/ 21 h 27"/>
                <a:gd name="T10" fmla="*/ 9 w 10"/>
                <a:gd name="T11" fmla="*/ 14 h 27"/>
                <a:gd name="T12" fmla="*/ 10 w 10"/>
                <a:gd name="T13" fmla="*/ 0 h 27"/>
                <a:gd name="T14" fmla="*/ 0 60000 65536"/>
                <a:gd name="T15" fmla="*/ 0 60000 65536"/>
                <a:gd name="T16" fmla="*/ 0 60000 65536"/>
                <a:gd name="T17" fmla="*/ 0 60000 65536"/>
                <a:gd name="T18" fmla="*/ 0 60000 65536"/>
                <a:gd name="T19" fmla="*/ 0 60000 65536"/>
                <a:gd name="T20" fmla="*/ 0 60000 65536"/>
                <a:gd name="T21" fmla="*/ 0 w 10"/>
                <a:gd name="T22" fmla="*/ 0 h 27"/>
                <a:gd name="T23" fmla="*/ 10 w 1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7">
                  <a:moveTo>
                    <a:pt x="10" y="0"/>
                  </a:moveTo>
                  <a:lnTo>
                    <a:pt x="6" y="6"/>
                  </a:lnTo>
                  <a:lnTo>
                    <a:pt x="3" y="16"/>
                  </a:lnTo>
                  <a:lnTo>
                    <a:pt x="0" y="27"/>
                  </a:lnTo>
                  <a:lnTo>
                    <a:pt x="4" y="21"/>
                  </a:lnTo>
                  <a:lnTo>
                    <a:pt x="9" y="14"/>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8" name="Freeform 42"/>
            <p:cNvSpPr>
              <a:spLocks/>
            </p:cNvSpPr>
            <p:nvPr/>
          </p:nvSpPr>
          <p:spPr bwMode="auto">
            <a:xfrm>
              <a:off x="2756" y="3453"/>
              <a:ext cx="13" cy="23"/>
            </a:xfrm>
            <a:custGeom>
              <a:avLst/>
              <a:gdLst>
                <a:gd name="T0" fmla="*/ 13 w 13"/>
                <a:gd name="T1" fmla="*/ 0 h 23"/>
                <a:gd name="T2" fmla="*/ 10 w 13"/>
                <a:gd name="T3" fmla="*/ 14 h 23"/>
                <a:gd name="T4" fmla="*/ 0 w 13"/>
                <a:gd name="T5" fmla="*/ 23 h 23"/>
                <a:gd name="T6" fmla="*/ 6 w 13"/>
                <a:gd name="T7" fmla="*/ 10 h 23"/>
                <a:gd name="T8" fmla="*/ 13 w 13"/>
                <a:gd name="T9" fmla="*/ 0 h 23"/>
                <a:gd name="T10" fmla="*/ 0 60000 65536"/>
                <a:gd name="T11" fmla="*/ 0 60000 65536"/>
                <a:gd name="T12" fmla="*/ 0 60000 65536"/>
                <a:gd name="T13" fmla="*/ 0 60000 65536"/>
                <a:gd name="T14" fmla="*/ 0 60000 65536"/>
                <a:gd name="T15" fmla="*/ 0 w 13"/>
                <a:gd name="T16" fmla="*/ 0 h 23"/>
                <a:gd name="T17" fmla="*/ 13 w 13"/>
                <a:gd name="T18" fmla="*/ 23 h 23"/>
              </a:gdLst>
              <a:ahLst/>
              <a:cxnLst>
                <a:cxn ang="T10">
                  <a:pos x="T0" y="T1"/>
                </a:cxn>
                <a:cxn ang="T11">
                  <a:pos x="T2" y="T3"/>
                </a:cxn>
                <a:cxn ang="T12">
                  <a:pos x="T4" y="T5"/>
                </a:cxn>
                <a:cxn ang="T13">
                  <a:pos x="T6" y="T7"/>
                </a:cxn>
                <a:cxn ang="T14">
                  <a:pos x="T8" y="T9"/>
                </a:cxn>
              </a:cxnLst>
              <a:rect l="T15" t="T16" r="T17" b="T18"/>
              <a:pathLst>
                <a:path w="13" h="23">
                  <a:moveTo>
                    <a:pt x="13" y="0"/>
                  </a:moveTo>
                  <a:lnTo>
                    <a:pt x="10" y="14"/>
                  </a:lnTo>
                  <a:lnTo>
                    <a:pt x="0" y="23"/>
                  </a:lnTo>
                  <a:lnTo>
                    <a:pt x="6" y="10"/>
                  </a:lnTo>
                  <a:lnTo>
                    <a:pt x="13"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9" name="Freeform 43"/>
            <p:cNvSpPr>
              <a:spLocks/>
            </p:cNvSpPr>
            <p:nvPr/>
          </p:nvSpPr>
          <p:spPr bwMode="auto">
            <a:xfrm>
              <a:off x="2663" y="3329"/>
              <a:ext cx="32" cy="71"/>
            </a:xfrm>
            <a:custGeom>
              <a:avLst/>
              <a:gdLst>
                <a:gd name="T0" fmla="*/ 32 w 32"/>
                <a:gd name="T1" fmla="*/ 0 h 71"/>
                <a:gd name="T2" fmla="*/ 21 w 32"/>
                <a:gd name="T3" fmla="*/ 6 h 71"/>
                <a:gd name="T4" fmla="*/ 20 w 32"/>
                <a:gd name="T5" fmla="*/ 29 h 71"/>
                <a:gd name="T6" fmla="*/ 15 w 32"/>
                <a:gd name="T7" fmla="*/ 40 h 71"/>
                <a:gd name="T8" fmla="*/ 6 w 32"/>
                <a:gd name="T9" fmla="*/ 47 h 71"/>
                <a:gd name="T10" fmla="*/ 5 w 32"/>
                <a:gd name="T11" fmla="*/ 71 h 71"/>
                <a:gd name="T12" fmla="*/ 0 w 32"/>
                <a:gd name="T13" fmla="*/ 65 h 71"/>
                <a:gd name="T14" fmla="*/ 2 w 32"/>
                <a:gd name="T15" fmla="*/ 43 h 71"/>
                <a:gd name="T16" fmla="*/ 15 w 32"/>
                <a:gd name="T17" fmla="*/ 34 h 71"/>
                <a:gd name="T18" fmla="*/ 17 w 32"/>
                <a:gd name="T19" fmla="*/ 20 h 71"/>
                <a:gd name="T20" fmla="*/ 15 w 32"/>
                <a:gd name="T21" fmla="*/ 11 h 71"/>
                <a:gd name="T22" fmla="*/ 16 w 32"/>
                <a:gd name="T23" fmla="*/ 4 h 71"/>
                <a:gd name="T24" fmla="*/ 32 w 32"/>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1"/>
                <a:gd name="T41" fmla="*/ 32 w 32"/>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1">
                  <a:moveTo>
                    <a:pt x="32" y="0"/>
                  </a:moveTo>
                  <a:lnTo>
                    <a:pt x="21" y="6"/>
                  </a:lnTo>
                  <a:lnTo>
                    <a:pt x="20" y="29"/>
                  </a:lnTo>
                  <a:lnTo>
                    <a:pt x="15" y="40"/>
                  </a:lnTo>
                  <a:lnTo>
                    <a:pt x="6" y="47"/>
                  </a:lnTo>
                  <a:lnTo>
                    <a:pt x="5" y="71"/>
                  </a:lnTo>
                  <a:lnTo>
                    <a:pt x="0" y="65"/>
                  </a:lnTo>
                  <a:lnTo>
                    <a:pt x="2" y="43"/>
                  </a:lnTo>
                  <a:lnTo>
                    <a:pt x="15" y="34"/>
                  </a:lnTo>
                  <a:lnTo>
                    <a:pt x="17" y="20"/>
                  </a:lnTo>
                  <a:lnTo>
                    <a:pt x="15" y="11"/>
                  </a:lnTo>
                  <a:lnTo>
                    <a:pt x="16" y="4"/>
                  </a:lnTo>
                  <a:lnTo>
                    <a:pt x="3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0" name="Freeform 44"/>
            <p:cNvSpPr>
              <a:spLocks/>
            </p:cNvSpPr>
            <p:nvPr/>
          </p:nvSpPr>
          <p:spPr bwMode="auto">
            <a:xfrm>
              <a:off x="2434" y="3309"/>
              <a:ext cx="151" cy="140"/>
            </a:xfrm>
            <a:custGeom>
              <a:avLst/>
              <a:gdLst>
                <a:gd name="T0" fmla="*/ 151 w 151"/>
                <a:gd name="T1" fmla="*/ 10 h 140"/>
                <a:gd name="T2" fmla="*/ 135 w 151"/>
                <a:gd name="T3" fmla="*/ 20 h 140"/>
                <a:gd name="T4" fmla="*/ 114 w 151"/>
                <a:gd name="T5" fmla="*/ 40 h 140"/>
                <a:gd name="T6" fmla="*/ 91 w 151"/>
                <a:gd name="T7" fmla="*/ 73 h 140"/>
                <a:gd name="T8" fmla="*/ 79 w 151"/>
                <a:gd name="T9" fmla="*/ 103 h 140"/>
                <a:gd name="T10" fmla="*/ 77 w 151"/>
                <a:gd name="T11" fmla="*/ 123 h 140"/>
                <a:gd name="T12" fmla="*/ 81 w 151"/>
                <a:gd name="T13" fmla="*/ 135 h 140"/>
                <a:gd name="T14" fmla="*/ 48 w 151"/>
                <a:gd name="T15" fmla="*/ 138 h 140"/>
                <a:gd name="T16" fmla="*/ 0 w 151"/>
                <a:gd name="T17" fmla="*/ 140 h 140"/>
                <a:gd name="T18" fmla="*/ 0 w 151"/>
                <a:gd name="T19" fmla="*/ 101 h 140"/>
                <a:gd name="T20" fmla="*/ 16 w 151"/>
                <a:gd name="T21" fmla="*/ 53 h 140"/>
                <a:gd name="T22" fmla="*/ 33 w 151"/>
                <a:gd name="T23" fmla="*/ 25 h 140"/>
                <a:gd name="T24" fmla="*/ 56 w 151"/>
                <a:gd name="T25" fmla="*/ 8 h 140"/>
                <a:gd name="T26" fmla="*/ 87 w 151"/>
                <a:gd name="T27" fmla="*/ 0 h 140"/>
                <a:gd name="T28" fmla="*/ 151 w 151"/>
                <a:gd name="T29" fmla="*/ 10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
                <a:gd name="T46" fmla="*/ 0 h 140"/>
                <a:gd name="T47" fmla="*/ 151 w 151"/>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 h="140">
                  <a:moveTo>
                    <a:pt x="151" y="10"/>
                  </a:moveTo>
                  <a:lnTo>
                    <a:pt x="135" y="20"/>
                  </a:lnTo>
                  <a:lnTo>
                    <a:pt x="114" y="40"/>
                  </a:lnTo>
                  <a:lnTo>
                    <a:pt x="91" y="73"/>
                  </a:lnTo>
                  <a:lnTo>
                    <a:pt x="79" y="103"/>
                  </a:lnTo>
                  <a:lnTo>
                    <a:pt x="77" y="123"/>
                  </a:lnTo>
                  <a:lnTo>
                    <a:pt x="81" y="135"/>
                  </a:lnTo>
                  <a:lnTo>
                    <a:pt x="48" y="138"/>
                  </a:lnTo>
                  <a:lnTo>
                    <a:pt x="0" y="140"/>
                  </a:lnTo>
                  <a:lnTo>
                    <a:pt x="0" y="101"/>
                  </a:lnTo>
                  <a:lnTo>
                    <a:pt x="16" y="53"/>
                  </a:lnTo>
                  <a:lnTo>
                    <a:pt x="33" y="25"/>
                  </a:lnTo>
                  <a:lnTo>
                    <a:pt x="56" y="8"/>
                  </a:lnTo>
                  <a:lnTo>
                    <a:pt x="87" y="0"/>
                  </a:lnTo>
                  <a:lnTo>
                    <a:pt x="151" y="10"/>
                  </a:lnTo>
                  <a:close/>
                </a:path>
              </a:pathLst>
            </a:custGeom>
            <a:solidFill>
              <a:srgbClr val="C0C0C0"/>
            </a:solidFill>
            <a:ln w="14288">
              <a:solidFill>
                <a:srgbClr val="000000"/>
              </a:solidFill>
              <a:round/>
              <a:headEnd/>
              <a:tailEnd/>
            </a:ln>
          </p:spPr>
          <p:txBody>
            <a:bodyPr/>
            <a:lstStyle/>
            <a:p>
              <a:endParaRPr lang="en-US"/>
            </a:p>
          </p:txBody>
        </p:sp>
        <p:sp>
          <p:nvSpPr>
            <p:cNvPr id="4141" name="Freeform 45"/>
            <p:cNvSpPr>
              <a:spLocks/>
            </p:cNvSpPr>
            <p:nvPr/>
          </p:nvSpPr>
          <p:spPr bwMode="auto">
            <a:xfrm>
              <a:off x="2444" y="3319"/>
              <a:ext cx="117" cy="119"/>
            </a:xfrm>
            <a:custGeom>
              <a:avLst/>
              <a:gdLst>
                <a:gd name="T0" fmla="*/ 117 w 117"/>
                <a:gd name="T1" fmla="*/ 5 h 119"/>
                <a:gd name="T2" fmla="*/ 77 w 117"/>
                <a:gd name="T3" fmla="*/ 0 h 119"/>
                <a:gd name="T4" fmla="*/ 41 w 117"/>
                <a:gd name="T5" fmla="*/ 12 h 119"/>
                <a:gd name="T6" fmla="*/ 16 w 117"/>
                <a:gd name="T7" fmla="*/ 43 h 119"/>
                <a:gd name="T8" fmla="*/ 2 w 117"/>
                <a:gd name="T9" fmla="*/ 86 h 119"/>
                <a:gd name="T10" fmla="*/ 0 w 117"/>
                <a:gd name="T11" fmla="*/ 119 h 119"/>
                <a:gd name="T12" fmla="*/ 52 w 117"/>
                <a:gd name="T13" fmla="*/ 119 h 119"/>
                <a:gd name="T14" fmla="*/ 64 w 117"/>
                <a:gd name="T15" fmla="*/ 69 h 119"/>
                <a:gd name="T16" fmla="*/ 91 w 117"/>
                <a:gd name="T17" fmla="*/ 30 h 119"/>
                <a:gd name="T18" fmla="*/ 117 w 117"/>
                <a:gd name="T19" fmla="*/ 5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119"/>
                <a:gd name="T32" fmla="*/ 117 w 117"/>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119">
                  <a:moveTo>
                    <a:pt x="117" y="5"/>
                  </a:moveTo>
                  <a:lnTo>
                    <a:pt x="77" y="0"/>
                  </a:lnTo>
                  <a:lnTo>
                    <a:pt x="41" y="12"/>
                  </a:lnTo>
                  <a:lnTo>
                    <a:pt x="16" y="43"/>
                  </a:lnTo>
                  <a:lnTo>
                    <a:pt x="2" y="86"/>
                  </a:lnTo>
                  <a:lnTo>
                    <a:pt x="0" y="119"/>
                  </a:lnTo>
                  <a:lnTo>
                    <a:pt x="52" y="119"/>
                  </a:lnTo>
                  <a:lnTo>
                    <a:pt x="64" y="69"/>
                  </a:lnTo>
                  <a:lnTo>
                    <a:pt x="91" y="30"/>
                  </a:lnTo>
                  <a:lnTo>
                    <a:pt x="117"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2" name="Freeform 46"/>
            <p:cNvSpPr>
              <a:spLocks/>
            </p:cNvSpPr>
            <p:nvPr/>
          </p:nvSpPr>
          <p:spPr bwMode="auto">
            <a:xfrm>
              <a:off x="2598" y="2208"/>
              <a:ext cx="388" cy="397"/>
            </a:xfrm>
            <a:custGeom>
              <a:avLst/>
              <a:gdLst>
                <a:gd name="T0" fmla="*/ 4 w 388"/>
                <a:gd name="T1" fmla="*/ 239 h 397"/>
                <a:gd name="T2" fmla="*/ 0 w 388"/>
                <a:gd name="T3" fmla="*/ 190 h 397"/>
                <a:gd name="T4" fmla="*/ 21 w 388"/>
                <a:gd name="T5" fmla="*/ 120 h 397"/>
                <a:gd name="T6" fmla="*/ 41 w 388"/>
                <a:gd name="T7" fmla="*/ 86 h 397"/>
                <a:gd name="T8" fmla="*/ 66 w 388"/>
                <a:gd name="T9" fmla="*/ 46 h 397"/>
                <a:gd name="T10" fmla="*/ 103 w 388"/>
                <a:gd name="T11" fmla="*/ 29 h 397"/>
                <a:gd name="T12" fmla="*/ 150 w 388"/>
                <a:gd name="T13" fmla="*/ 6 h 397"/>
                <a:gd name="T14" fmla="*/ 217 w 388"/>
                <a:gd name="T15" fmla="*/ 0 h 397"/>
                <a:gd name="T16" fmla="*/ 282 w 388"/>
                <a:gd name="T17" fmla="*/ 16 h 397"/>
                <a:gd name="T18" fmla="*/ 334 w 388"/>
                <a:gd name="T19" fmla="*/ 43 h 397"/>
                <a:gd name="T20" fmla="*/ 344 w 388"/>
                <a:gd name="T21" fmla="*/ 66 h 397"/>
                <a:gd name="T22" fmla="*/ 352 w 388"/>
                <a:gd name="T23" fmla="*/ 90 h 397"/>
                <a:gd name="T24" fmla="*/ 372 w 388"/>
                <a:gd name="T25" fmla="*/ 114 h 397"/>
                <a:gd name="T26" fmla="*/ 382 w 388"/>
                <a:gd name="T27" fmla="*/ 159 h 397"/>
                <a:gd name="T28" fmla="*/ 388 w 388"/>
                <a:gd name="T29" fmla="*/ 197 h 397"/>
                <a:gd name="T30" fmla="*/ 384 w 388"/>
                <a:gd name="T31" fmla="*/ 256 h 397"/>
                <a:gd name="T32" fmla="*/ 375 w 388"/>
                <a:gd name="T33" fmla="*/ 284 h 397"/>
                <a:gd name="T34" fmla="*/ 342 w 388"/>
                <a:gd name="T35" fmla="*/ 353 h 397"/>
                <a:gd name="T36" fmla="*/ 144 w 388"/>
                <a:gd name="T37" fmla="*/ 397 h 397"/>
                <a:gd name="T38" fmla="*/ 26 w 388"/>
                <a:gd name="T39" fmla="*/ 333 h 397"/>
                <a:gd name="T40" fmla="*/ 4 w 388"/>
                <a:gd name="T41" fmla="*/ 239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397"/>
                <a:gd name="T65" fmla="*/ 388 w 388"/>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397">
                  <a:moveTo>
                    <a:pt x="4" y="239"/>
                  </a:moveTo>
                  <a:lnTo>
                    <a:pt x="0" y="190"/>
                  </a:lnTo>
                  <a:lnTo>
                    <a:pt x="21" y="120"/>
                  </a:lnTo>
                  <a:lnTo>
                    <a:pt x="41" y="86"/>
                  </a:lnTo>
                  <a:lnTo>
                    <a:pt x="66" y="46"/>
                  </a:lnTo>
                  <a:lnTo>
                    <a:pt x="103" y="29"/>
                  </a:lnTo>
                  <a:lnTo>
                    <a:pt x="150" y="6"/>
                  </a:lnTo>
                  <a:lnTo>
                    <a:pt x="217" y="0"/>
                  </a:lnTo>
                  <a:lnTo>
                    <a:pt x="282" y="16"/>
                  </a:lnTo>
                  <a:lnTo>
                    <a:pt x="334" y="43"/>
                  </a:lnTo>
                  <a:lnTo>
                    <a:pt x="344" y="66"/>
                  </a:lnTo>
                  <a:lnTo>
                    <a:pt x="352" y="90"/>
                  </a:lnTo>
                  <a:lnTo>
                    <a:pt x="372" y="114"/>
                  </a:lnTo>
                  <a:lnTo>
                    <a:pt x="382" y="159"/>
                  </a:lnTo>
                  <a:lnTo>
                    <a:pt x="388" y="197"/>
                  </a:lnTo>
                  <a:lnTo>
                    <a:pt x="384" y="256"/>
                  </a:lnTo>
                  <a:lnTo>
                    <a:pt x="375" y="284"/>
                  </a:lnTo>
                  <a:lnTo>
                    <a:pt x="342" y="353"/>
                  </a:lnTo>
                  <a:lnTo>
                    <a:pt x="144" y="397"/>
                  </a:lnTo>
                  <a:lnTo>
                    <a:pt x="26" y="333"/>
                  </a:lnTo>
                  <a:lnTo>
                    <a:pt x="4" y="239"/>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3" name="Freeform 47"/>
            <p:cNvSpPr>
              <a:spLocks/>
            </p:cNvSpPr>
            <p:nvPr/>
          </p:nvSpPr>
          <p:spPr bwMode="auto">
            <a:xfrm>
              <a:off x="2633" y="2642"/>
              <a:ext cx="223" cy="162"/>
            </a:xfrm>
            <a:custGeom>
              <a:avLst/>
              <a:gdLst>
                <a:gd name="T0" fmla="*/ 1 w 223"/>
                <a:gd name="T1" fmla="*/ 0 h 162"/>
                <a:gd name="T2" fmla="*/ 0 w 223"/>
                <a:gd name="T3" fmla="*/ 45 h 162"/>
                <a:gd name="T4" fmla="*/ 6 w 223"/>
                <a:gd name="T5" fmla="*/ 66 h 162"/>
                <a:gd name="T6" fmla="*/ 12 w 223"/>
                <a:gd name="T7" fmla="*/ 82 h 162"/>
                <a:gd name="T8" fmla="*/ 30 w 223"/>
                <a:gd name="T9" fmla="*/ 105 h 162"/>
                <a:gd name="T10" fmla="*/ 47 w 223"/>
                <a:gd name="T11" fmla="*/ 122 h 162"/>
                <a:gd name="T12" fmla="*/ 65 w 223"/>
                <a:gd name="T13" fmla="*/ 137 h 162"/>
                <a:gd name="T14" fmla="*/ 87 w 223"/>
                <a:gd name="T15" fmla="*/ 160 h 162"/>
                <a:gd name="T16" fmla="*/ 107 w 223"/>
                <a:gd name="T17" fmla="*/ 162 h 162"/>
                <a:gd name="T18" fmla="*/ 133 w 223"/>
                <a:gd name="T19" fmla="*/ 157 h 162"/>
                <a:gd name="T20" fmla="*/ 149 w 223"/>
                <a:gd name="T21" fmla="*/ 145 h 162"/>
                <a:gd name="T22" fmla="*/ 176 w 223"/>
                <a:gd name="T23" fmla="*/ 121 h 162"/>
                <a:gd name="T24" fmla="*/ 196 w 223"/>
                <a:gd name="T25" fmla="*/ 101 h 162"/>
                <a:gd name="T26" fmla="*/ 215 w 223"/>
                <a:gd name="T27" fmla="*/ 76 h 162"/>
                <a:gd name="T28" fmla="*/ 223 w 223"/>
                <a:gd name="T29" fmla="*/ 65 h 162"/>
                <a:gd name="T30" fmla="*/ 1 w 223"/>
                <a:gd name="T31" fmla="*/ 0 h 1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3"/>
                <a:gd name="T49" fmla="*/ 0 h 162"/>
                <a:gd name="T50" fmla="*/ 223 w 223"/>
                <a:gd name="T51" fmla="*/ 162 h 1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3" h="162">
                  <a:moveTo>
                    <a:pt x="1" y="0"/>
                  </a:moveTo>
                  <a:lnTo>
                    <a:pt x="0" y="45"/>
                  </a:lnTo>
                  <a:lnTo>
                    <a:pt x="6" y="66"/>
                  </a:lnTo>
                  <a:lnTo>
                    <a:pt x="12" y="82"/>
                  </a:lnTo>
                  <a:lnTo>
                    <a:pt x="30" y="105"/>
                  </a:lnTo>
                  <a:lnTo>
                    <a:pt x="47" y="122"/>
                  </a:lnTo>
                  <a:lnTo>
                    <a:pt x="65" y="137"/>
                  </a:lnTo>
                  <a:lnTo>
                    <a:pt x="87" y="160"/>
                  </a:lnTo>
                  <a:lnTo>
                    <a:pt x="107" y="162"/>
                  </a:lnTo>
                  <a:lnTo>
                    <a:pt x="133" y="157"/>
                  </a:lnTo>
                  <a:lnTo>
                    <a:pt x="149" y="145"/>
                  </a:lnTo>
                  <a:lnTo>
                    <a:pt x="176" y="121"/>
                  </a:lnTo>
                  <a:lnTo>
                    <a:pt x="196" y="101"/>
                  </a:lnTo>
                  <a:lnTo>
                    <a:pt x="215" y="76"/>
                  </a:lnTo>
                  <a:lnTo>
                    <a:pt x="223" y="65"/>
                  </a:lnTo>
                  <a:lnTo>
                    <a:pt x="1" y="0"/>
                  </a:lnTo>
                  <a:close/>
                </a:path>
              </a:pathLst>
            </a:custGeom>
            <a:solidFill>
              <a:srgbClr val="FFC080"/>
            </a:solidFill>
            <a:ln w="14288">
              <a:solidFill>
                <a:srgbClr val="603000"/>
              </a:solidFill>
              <a:round/>
              <a:headEnd/>
              <a:tailEnd/>
            </a:ln>
          </p:spPr>
          <p:txBody>
            <a:bodyPr/>
            <a:lstStyle/>
            <a:p>
              <a:endParaRPr lang="en-US"/>
            </a:p>
          </p:txBody>
        </p:sp>
        <p:sp>
          <p:nvSpPr>
            <p:cNvPr id="4144" name="Freeform 48"/>
            <p:cNvSpPr>
              <a:spLocks/>
            </p:cNvSpPr>
            <p:nvPr/>
          </p:nvSpPr>
          <p:spPr bwMode="auto">
            <a:xfrm>
              <a:off x="2594" y="2289"/>
              <a:ext cx="381" cy="455"/>
            </a:xfrm>
            <a:custGeom>
              <a:avLst/>
              <a:gdLst>
                <a:gd name="T0" fmla="*/ 60 w 381"/>
                <a:gd name="T1" fmla="*/ 68 h 455"/>
                <a:gd name="T2" fmla="*/ 51 w 381"/>
                <a:gd name="T3" fmla="*/ 122 h 455"/>
                <a:gd name="T4" fmla="*/ 45 w 381"/>
                <a:gd name="T5" fmla="*/ 151 h 455"/>
                <a:gd name="T6" fmla="*/ 37 w 381"/>
                <a:gd name="T7" fmla="*/ 177 h 455"/>
                <a:gd name="T8" fmla="*/ 14 w 381"/>
                <a:gd name="T9" fmla="*/ 195 h 455"/>
                <a:gd name="T10" fmla="*/ 14 w 381"/>
                <a:gd name="T11" fmla="*/ 155 h 455"/>
                <a:gd name="T12" fmla="*/ 0 w 381"/>
                <a:gd name="T13" fmla="*/ 162 h 455"/>
                <a:gd name="T14" fmla="*/ 4 w 381"/>
                <a:gd name="T15" fmla="*/ 204 h 455"/>
                <a:gd name="T16" fmla="*/ 8 w 381"/>
                <a:gd name="T17" fmla="*/ 248 h 455"/>
                <a:gd name="T18" fmla="*/ 18 w 381"/>
                <a:gd name="T19" fmla="*/ 254 h 455"/>
                <a:gd name="T20" fmla="*/ 27 w 381"/>
                <a:gd name="T21" fmla="*/ 294 h 455"/>
                <a:gd name="T22" fmla="*/ 38 w 381"/>
                <a:gd name="T23" fmla="*/ 346 h 455"/>
                <a:gd name="T24" fmla="*/ 74 w 381"/>
                <a:gd name="T25" fmla="*/ 389 h 455"/>
                <a:gd name="T26" fmla="*/ 98 w 381"/>
                <a:gd name="T27" fmla="*/ 425 h 455"/>
                <a:gd name="T28" fmla="*/ 144 w 381"/>
                <a:gd name="T29" fmla="*/ 453 h 455"/>
                <a:gd name="T30" fmla="*/ 197 w 381"/>
                <a:gd name="T31" fmla="*/ 451 h 455"/>
                <a:gd name="T32" fmla="*/ 251 w 381"/>
                <a:gd name="T33" fmla="*/ 425 h 455"/>
                <a:gd name="T34" fmla="*/ 288 w 381"/>
                <a:gd name="T35" fmla="*/ 386 h 455"/>
                <a:gd name="T36" fmla="*/ 308 w 381"/>
                <a:gd name="T37" fmla="*/ 344 h 455"/>
                <a:gd name="T38" fmla="*/ 321 w 381"/>
                <a:gd name="T39" fmla="*/ 314 h 455"/>
                <a:gd name="T40" fmla="*/ 345 w 381"/>
                <a:gd name="T41" fmla="*/ 306 h 455"/>
                <a:gd name="T42" fmla="*/ 361 w 381"/>
                <a:gd name="T43" fmla="*/ 265 h 455"/>
                <a:gd name="T44" fmla="*/ 381 w 381"/>
                <a:gd name="T45" fmla="*/ 225 h 455"/>
                <a:gd name="T46" fmla="*/ 381 w 381"/>
                <a:gd name="T47" fmla="*/ 209 h 455"/>
                <a:gd name="T48" fmla="*/ 366 w 381"/>
                <a:gd name="T49" fmla="*/ 205 h 455"/>
                <a:gd name="T50" fmla="*/ 348 w 381"/>
                <a:gd name="T51" fmla="*/ 238 h 455"/>
                <a:gd name="T52" fmla="*/ 329 w 381"/>
                <a:gd name="T53" fmla="*/ 258 h 455"/>
                <a:gd name="T54" fmla="*/ 341 w 381"/>
                <a:gd name="T55" fmla="*/ 202 h 455"/>
                <a:gd name="T56" fmla="*/ 355 w 381"/>
                <a:gd name="T57" fmla="*/ 155 h 455"/>
                <a:gd name="T58" fmla="*/ 352 w 381"/>
                <a:gd name="T59" fmla="*/ 104 h 455"/>
                <a:gd name="T60" fmla="*/ 342 w 381"/>
                <a:gd name="T61" fmla="*/ 60 h 455"/>
                <a:gd name="T62" fmla="*/ 318 w 381"/>
                <a:gd name="T63" fmla="*/ 35 h 455"/>
                <a:gd name="T64" fmla="*/ 279 w 381"/>
                <a:gd name="T65" fmla="*/ 37 h 455"/>
                <a:gd name="T66" fmla="*/ 228 w 381"/>
                <a:gd name="T67" fmla="*/ 37 h 455"/>
                <a:gd name="T68" fmla="*/ 185 w 381"/>
                <a:gd name="T69" fmla="*/ 34 h 455"/>
                <a:gd name="T70" fmla="*/ 124 w 381"/>
                <a:gd name="T71" fmla="*/ 0 h 4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1"/>
                <a:gd name="T109" fmla="*/ 0 h 455"/>
                <a:gd name="T110" fmla="*/ 381 w 381"/>
                <a:gd name="T111" fmla="*/ 455 h 4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1" h="455">
                  <a:moveTo>
                    <a:pt x="124" y="0"/>
                  </a:moveTo>
                  <a:lnTo>
                    <a:pt x="60" y="68"/>
                  </a:lnTo>
                  <a:lnTo>
                    <a:pt x="51" y="87"/>
                  </a:lnTo>
                  <a:lnTo>
                    <a:pt x="51" y="122"/>
                  </a:lnTo>
                  <a:lnTo>
                    <a:pt x="47" y="141"/>
                  </a:lnTo>
                  <a:lnTo>
                    <a:pt x="45" y="151"/>
                  </a:lnTo>
                  <a:lnTo>
                    <a:pt x="37" y="164"/>
                  </a:lnTo>
                  <a:lnTo>
                    <a:pt x="37" y="177"/>
                  </a:lnTo>
                  <a:lnTo>
                    <a:pt x="30" y="218"/>
                  </a:lnTo>
                  <a:lnTo>
                    <a:pt x="14" y="195"/>
                  </a:lnTo>
                  <a:lnTo>
                    <a:pt x="20" y="174"/>
                  </a:lnTo>
                  <a:lnTo>
                    <a:pt x="14" y="155"/>
                  </a:lnTo>
                  <a:lnTo>
                    <a:pt x="8" y="144"/>
                  </a:lnTo>
                  <a:lnTo>
                    <a:pt x="0" y="162"/>
                  </a:lnTo>
                  <a:lnTo>
                    <a:pt x="0" y="189"/>
                  </a:lnTo>
                  <a:lnTo>
                    <a:pt x="4" y="204"/>
                  </a:lnTo>
                  <a:lnTo>
                    <a:pt x="7" y="228"/>
                  </a:lnTo>
                  <a:lnTo>
                    <a:pt x="8" y="248"/>
                  </a:lnTo>
                  <a:lnTo>
                    <a:pt x="13" y="254"/>
                  </a:lnTo>
                  <a:lnTo>
                    <a:pt x="18" y="254"/>
                  </a:lnTo>
                  <a:lnTo>
                    <a:pt x="23" y="255"/>
                  </a:lnTo>
                  <a:lnTo>
                    <a:pt x="27" y="294"/>
                  </a:lnTo>
                  <a:lnTo>
                    <a:pt x="35" y="331"/>
                  </a:lnTo>
                  <a:lnTo>
                    <a:pt x="38" y="346"/>
                  </a:lnTo>
                  <a:lnTo>
                    <a:pt x="48" y="365"/>
                  </a:lnTo>
                  <a:lnTo>
                    <a:pt x="74" y="389"/>
                  </a:lnTo>
                  <a:lnTo>
                    <a:pt x="90" y="409"/>
                  </a:lnTo>
                  <a:lnTo>
                    <a:pt x="98" y="425"/>
                  </a:lnTo>
                  <a:lnTo>
                    <a:pt x="110" y="441"/>
                  </a:lnTo>
                  <a:lnTo>
                    <a:pt x="144" y="453"/>
                  </a:lnTo>
                  <a:lnTo>
                    <a:pt x="167" y="455"/>
                  </a:lnTo>
                  <a:lnTo>
                    <a:pt x="197" y="451"/>
                  </a:lnTo>
                  <a:lnTo>
                    <a:pt x="228" y="436"/>
                  </a:lnTo>
                  <a:lnTo>
                    <a:pt x="251" y="425"/>
                  </a:lnTo>
                  <a:lnTo>
                    <a:pt x="271" y="406"/>
                  </a:lnTo>
                  <a:lnTo>
                    <a:pt x="288" y="386"/>
                  </a:lnTo>
                  <a:lnTo>
                    <a:pt x="301" y="361"/>
                  </a:lnTo>
                  <a:lnTo>
                    <a:pt x="308" y="344"/>
                  </a:lnTo>
                  <a:lnTo>
                    <a:pt x="318" y="319"/>
                  </a:lnTo>
                  <a:lnTo>
                    <a:pt x="321" y="314"/>
                  </a:lnTo>
                  <a:lnTo>
                    <a:pt x="338" y="312"/>
                  </a:lnTo>
                  <a:lnTo>
                    <a:pt x="345" y="306"/>
                  </a:lnTo>
                  <a:lnTo>
                    <a:pt x="358" y="282"/>
                  </a:lnTo>
                  <a:lnTo>
                    <a:pt x="361" y="265"/>
                  </a:lnTo>
                  <a:lnTo>
                    <a:pt x="375" y="244"/>
                  </a:lnTo>
                  <a:lnTo>
                    <a:pt x="381" y="225"/>
                  </a:lnTo>
                  <a:lnTo>
                    <a:pt x="381" y="215"/>
                  </a:lnTo>
                  <a:lnTo>
                    <a:pt x="381" y="209"/>
                  </a:lnTo>
                  <a:lnTo>
                    <a:pt x="371" y="204"/>
                  </a:lnTo>
                  <a:lnTo>
                    <a:pt x="366" y="205"/>
                  </a:lnTo>
                  <a:lnTo>
                    <a:pt x="351" y="229"/>
                  </a:lnTo>
                  <a:lnTo>
                    <a:pt x="348" y="238"/>
                  </a:lnTo>
                  <a:lnTo>
                    <a:pt x="345" y="259"/>
                  </a:lnTo>
                  <a:lnTo>
                    <a:pt x="329" y="258"/>
                  </a:lnTo>
                  <a:lnTo>
                    <a:pt x="341" y="229"/>
                  </a:lnTo>
                  <a:lnTo>
                    <a:pt x="341" y="202"/>
                  </a:lnTo>
                  <a:lnTo>
                    <a:pt x="348" y="177"/>
                  </a:lnTo>
                  <a:lnTo>
                    <a:pt x="355" y="155"/>
                  </a:lnTo>
                  <a:lnTo>
                    <a:pt x="355" y="121"/>
                  </a:lnTo>
                  <a:lnTo>
                    <a:pt x="352" y="104"/>
                  </a:lnTo>
                  <a:lnTo>
                    <a:pt x="346" y="77"/>
                  </a:lnTo>
                  <a:lnTo>
                    <a:pt x="342" y="60"/>
                  </a:lnTo>
                  <a:lnTo>
                    <a:pt x="331" y="32"/>
                  </a:lnTo>
                  <a:lnTo>
                    <a:pt x="318" y="35"/>
                  </a:lnTo>
                  <a:lnTo>
                    <a:pt x="306" y="42"/>
                  </a:lnTo>
                  <a:lnTo>
                    <a:pt x="279" y="37"/>
                  </a:lnTo>
                  <a:lnTo>
                    <a:pt x="251" y="37"/>
                  </a:lnTo>
                  <a:lnTo>
                    <a:pt x="228" y="37"/>
                  </a:lnTo>
                  <a:lnTo>
                    <a:pt x="207" y="34"/>
                  </a:lnTo>
                  <a:lnTo>
                    <a:pt x="185" y="34"/>
                  </a:lnTo>
                  <a:lnTo>
                    <a:pt x="155" y="24"/>
                  </a:lnTo>
                  <a:lnTo>
                    <a:pt x="124" y="0"/>
                  </a:lnTo>
                  <a:close/>
                </a:path>
              </a:pathLst>
            </a:custGeom>
            <a:solidFill>
              <a:srgbClr val="FFC080"/>
            </a:solidFill>
            <a:ln w="14288">
              <a:solidFill>
                <a:srgbClr val="603000"/>
              </a:solidFill>
              <a:round/>
              <a:headEnd/>
              <a:tailEnd/>
            </a:ln>
          </p:spPr>
          <p:txBody>
            <a:bodyPr/>
            <a:lstStyle/>
            <a:p>
              <a:endParaRPr lang="en-US"/>
            </a:p>
          </p:txBody>
        </p:sp>
        <p:sp>
          <p:nvSpPr>
            <p:cNvPr id="4145" name="Freeform 49"/>
            <p:cNvSpPr>
              <a:spLocks/>
            </p:cNvSpPr>
            <p:nvPr/>
          </p:nvSpPr>
          <p:spPr bwMode="auto">
            <a:xfrm>
              <a:off x="2672" y="2494"/>
              <a:ext cx="243" cy="248"/>
            </a:xfrm>
            <a:custGeom>
              <a:avLst/>
              <a:gdLst>
                <a:gd name="T0" fmla="*/ 128 w 243"/>
                <a:gd name="T1" fmla="*/ 7 h 248"/>
                <a:gd name="T2" fmla="*/ 117 w 243"/>
                <a:gd name="T3" fmla="*/ 50 h 248"/>
                <a:gd name="T4" fmla="*/ 117 w 243"/>
                <a:gd name="T5" fmla="*/ 96 h 248"/>
                <a:gd name="T6" fmla="*/ 124 w 243"/>
                <a:gd name="T7" fmla="*/ 119 h 248"/>
                <a:gd name="T8" fmla="*/ 106 w 243"/>
                <a:gd name="T9" fmla="*/ 125 h 248"/>
                <a:gd name="T10" fmla="*/ 77 w 243"/>
                <a:gd name="T11" fmla="*/ 133 h 248"/>
                <a:gd name="T12" fmla="*/ 58 w 243"/>
                <a:gd name="T13" fmla="*/ 117 h 248"/>
                <a:gd name="T14" fmla="*/ 50 w 243"/>
                <a:gd name="T15" fmla="*/ 103 h 248"/>
                <a:gd name="T16" fmla="*/ 45 w 243"/>
                <a:gd name="T17" fmla="*/ 104 h 248"/>
                <a:gd name="T18" fmla="*/ 20 w 243"/>
                <a:gd name="T19" fmla="*/ 123 h 248"/>
                <a:gd name="T20" fmla="*/ 3 w 243"/>
                <a:gd name="T21" fmla="*/ 148 h 248"/>
                <a:gd name="T22" fmla="*/ 6 w 243"/>
                <a:gd name="T23" fmla="*/ 157 h 248"/>
                <a:gd name="T24" fmla="*/ 19 w 243"/>
                <a:gd name="T25" fmla="*/ 128 h 248"/>
                <a:gd name="T26" fmla="*/ 46 w 243"/>
                <a:gd name="T27" fmla="*/ 113 h 248"/>
                <a:gd name="T28" fmla="*/ 70 w 243"/>
                <a:gd name="T29" fmla="*/ 134 h 248"/>
                <a:gd name="T30" fmla="*/ 77 w 243"/>
                <a:gd name="T31" fmla="*/ 164 h 248"/>
                <a:gd name="T32" fmla="*/ 83 w 243"/>
                <a:gd name="T33" fmla="*/ 157 h 248"/>
                <a:gd name="T34" fmla="*/ 94 w 243"/>
                <a:gd name="T35" fmla="*/ 143 h 248"/>
                <a:gd name="T36" fmla="*/ 89 w 243"/>
                <a:gd name="T37" fmla="*/ 163 h 248"/>
                <a:gd name="T38" fmla="*/ 106 w 243"/>
                <a:gd name="T39" fmla="*/ 161 h 248"/>
                <a:gd name="T40" fmla="*/ 146 w 243"/>
                <a:gd name="T41" fmla="*/ 160 h 248"/>
                <a:gd name="T42" fmla="*/ 144 w 243"/>
                <a:gd name="T43" fmla="*/ 193 h 248"/>
                <a:gd name="T44" fmla="*/ 133 w 243"/>
                <a:gd name="T45" fmla="*/ 222 h 248"/>
                <a:gd name="T46" fmla="*/ 108 w 243"/>
                <a:gd name="T47" fmla="*/ 240 h 248"/>
                <a:gd name="T48" fmla="*/ 103 w 243"/>
                <a:gd name="T49" fmla="*/ 248 h 248"/>
                <a:gd name="T50" fmla="*/ 157 w 243"/>
                <a:gd name="T51" fmla="*/ 227 h 248"/>
                <a:gd name="T52" fmla="*/ 204 w 243"/>
                <a:gd name="T53" fmla="*/ 190 h 248"/>
                <a:gd name="T54" fmla="*/ 230 w 243"/>
                <a:gd name="T55" fmla="*/ 144 h 248"/>
                <a:gd name="T56" fmla="*/ 231 w 243"/>
                <a:gd name="T57" fmla="*/ 114 h 248"/>
                <a:gd name="T58" fmla="*/ 198 w 243"/>
                <a:gd name="T59" fmla="*/ 137 h 248"/>
                <a:gd name="T60" fmla="*/ 166 w 243"/>
                <a:gd name="T61" fmla="*/ 139 h 248"/>
                <a:gd name="T62" fmla="*/ 146 w 243"/>
                <a:gd name="T63" fmla="*/ 113 h 248"/>
                <a:gd name="T64" fmla="*/ 148 w 243"/>
                <a:gd name="T65" fmla="*/ 79 h 248"/>
                <a:gd name="T66" fmla="*/ 153 w 243"/>
                <a:gd name="T67" fmla="*/ 63 h 248"/>
                <a:gd name="T68" fmla="*/ 144 w 243"/>
                <a:gd name="T69" fmla="*/ 38 h 248"/>
                <a:gd name="T70" fmla="*/ 137 w 243"/>
                <a:gd name="T71" fmla="*/ 0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3"/>
                <a:gd name="T109" fmla="*/ 0 h 248"/>
                <a:gd name="T110" fmla="*/ 243 w 243"/>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3" h="248">
                  <a:moveTo>
                    <a:pt x="137" y="0"/>
                  </a:moveTo>
                  <a:lnTo>
                    <a:pt x="128" y="7"/>
                  </a:lnTo>
                  <a:lnTo>
                    <a:pt x="124" y="23"/>
                  </a:lnTo>
                  <a:lnTo>
                    <a:pt x="117" y="50"/>
                  </a:lnTo>
                  <a:lnTo>
                    <a:pt x="116" y="75"/>
                  </a:lnTo>
                  <a:lnTo>
                    <a:pt x="117" y="96"/>
                  </a:lnTo>
                  <a:lnTo>
                    <a:pt x="125" y="107"/>
                  </a:lnTo>
                  <a:lnTo>
                    <a:pt x="124" y="119"/>
                  </a:lnTo>
                  <a:lnTo>
                    <a:pt x="117" y="125"/>
                  </a:lnTo>
                  <a:lnTo>
                    <a:pt x="106" y="125"/>
                  </a:lnTo>
                  <a:lnTo>
                    <a:pt x="93" y="133"/>
                  </a:lnTo>
                  <a:lnTo>
                    <a:pt x="77" y="133"/>
                  </a:lnTo>
                  <a:lnTo>
                    <a:pt x="65" y="124"/>
                  </a:lnTo>
                  <a:lnTo>
                    <a:pt x="58" y="117"/>
                  </a:lnTo>
                  <a:lnTo>
                    <a:pt x="51" y="111"/>
                  </a:lnTo>
                  <a:lnTo>
                    <a:pt x="50" y="103"/>
                  </a:lnTo>
                  <a:lnTo>
                    <a:pt x="51" y="95"/>
                  </a:lnTo>
                  <a:lnTo>
                    <a:pt x="45" y="104"/>
                  </a:lnTo>
                  <a:lnTo>
                    <a:pt x="31" y="113"/>
                  </a:lnTo>
                  <a:lnTo>
                    <a:pt x="20" y="123"/>
                  </a:lnTo>
                  <a:lnTo>
                    <a:pt x="9" y="137"/>
                  </a:lnTo>
                  <a:lnTo>
                    <a:pt x="3" y="148"/>
                  </a:lnTo>
                  <a:lnTo>
                    <a:pt x="0" y="161"/>
                  </a:lnTo>
                  <a:lnTo>
                    <a:pt x="6" y="157"/>
                  </a:lnTo>
                  <a:lnTo>
                    <a:pt x="10" y="143"/>
                  </a:lnTo>
                  <a:lnTo>
                    <a:pt x="19" y="128"/>
                  </a:lnTo>
                  <a:lnTo>
                    <a:pt x="30" y="122"/>
                  </a:lnTo>
                  <a:lnTo>
                    <a:pt x="46" y="113"/>
                  </a:lnTo>
                  <a:lnTo>
                    <a:pt x="52" y="119"/>
                  </a:lnTo>
                  <a:lnTo>
                    <a:pt x="70" y="134"/>
                  </a:lnTo>
                  <a:lnTo>
                    <a:pt x="76" y="137"/>
                  </a:lnTo>
                  <a:lnTo>
                    <a:pt x="77" y="164"/>
                  </a:lnTo>
                  <a:lnTo>
                    <a:pt x="84" y="164"/>
                  </a:lnTo>
                  <a:lnTo>
                    <a:pt x="83" y="157"/>
                  </a:lnTo>
                  <a:lnTo>
                    <a:pt x="86" y="139"/>
                  </a:lnTo>
                  <a:lnTo>
                    <a:pt x="94" y="143"/>
                  </a:lnTo>
                  <a:lnTo>
                    <a:pt x="97" y="151"/>
                  </a:lnTo>
                  <a:lnTo>
                    <a:pt x="89" y="163"/>
                  </a:lnTo>
                  <a:lnTo>
                    <a:pt x="94" y="166"/>
                  </a:lnTo>
                  <a:lnTo>
                    <a:pt x="106" y="161"/>
                  </a:lnTo>
                  <a:lnTo>
                    <a:pt x="129" y="161"/>
                  </a:lnTo>
                  <a:lnTo>
                    <a:pt x="146" y="160"/>
                  </a:lnTo>
                  <a:lnTo>
                    <a:pt x="154" y="173"/>
                  </a:lnTo>
                  <a:lnTo>
                    <a:pt x="144" y="193"/>
                  </a:lnTo>
                  <a:lnTo>
                    <a:pt x="134" y="203"/>
                  </a:lnTo>
                  <a:lnTo>
                    <a:pt x="133" y="222"/>
                  </a:lnTo>
                  <a:lnTo>
                    <a:pt x="124" y="233"/>
                  </a:lnTo>
                  <a:lnTo>
                    <a:pt x="108" y="240"/>
                  </a:lnTo>
                  <a:lnTo>
                    <a:pt x="80" y="246"/>
                  </a:lnTo>
                  <a:lnTo>
                    <a:pt x="103" y="248"/>
                  </a:lnTo>
                  <a:lnTo>
                    <a:pt x="123" y="246"/>
                  </a:lnTo>
                  <a:lnTo>
                    <a:pt x="157" y="227"/>
                  </a:lnTo>
                  <a:lnTo>
                    <a:pt x="187" y="207"/>
                  </a:lnTo>
                  <a:lnTo>
                    <a:pt x="204" y="190"/>
                  </a:lnTo>
                  <a:lnTo>
                    <a:pt x="218" y="170"/>
                  </a:lnTo>
                  <a:lnTo>
                    <a:pt x="230" y="144"/>
                  </a:lnTo>
                  <a:lnTo>
                    <a:pt x="243" y="107"/>
                  </a:lnTo>
                  <a:lnTo>
                    <a:pt x="231" y="114"/>
                  </a:lnTo>
                  <a:lnTo>
                    <a:pt x="213" y="125"/>
                  </a:lnTo>
                  <a:lnTo>
                    <a:pt x="198" y="137"/>
                  </a:lnTo>
                  <a:lnTo>
                    <a:pt x="182" y="142"/>
                  </a:lnTo>
                  <a:lnTo>
                    <a:pt x="166" y="139"/>
                  </a:lnTo>
                  <a:lnTo>
                    <a:pt x="153" y="127"/>
                  </a:lnTo>
                  <a:lnTo>
                    <a:pt x="146" y="113"/>
                  </a:lnTo>
                  <a:lnTo>
                    <a:pt x="143" y="95"/>
                  </a:lnTo>
                  <a:lnTo>
                    <a:pt x="148" y="79"/>
                  </a:lnTo>
                  <a:lnTo>
                    <a:pt x="156" y="73"/>
                  </a:lnTo>
                  <a:lnTo>
                    <a:pt x="153" y="63"/>
                  </a:lnTo>
                  <a:lnTo>
                    <a:pt x="147" y="50"/>
                  </a:lnTo>
                  <a:lnTo>
                    <a:pt x="144" y="38"/>
                  </a:lnTo>
                  <a:lnTo>
                    <a:pt x="143" y="16"/>
                  </a:lnTo>
                  <a:lnTo>
                    <a:pt x="137"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6" name="Freeform 50"/>
            <p:cNvSpPr>
              <a:spLocks/>
            </p:cNvSpPr>
            <p:nvPr/>
          </p:nvSpPr>
          <p:spPr bwMode="auto">
            <a:xfrm>
              <a:off x="2819" y="2507"/>
              <a:ext cx="54" cy="24"/>
            </a:xfrm>
            <a:custGeom>
              <a:avLst/>
              <a:gdLst>
                <a:gd name="T0" fmla="*/ 0 w 54"/>
                <a:gd name="T1" fmla="*/ 8 h 24"/>
                <a:gd name="T2" fmla="*/ 16 w 54"/>
                <a:gd name="T3" fmla="*/ 0 h 24"/>
                <a:gd name="T4" fmla="*/ 29 w 54"/>
                <a:gd name="T5" fmla="*/ 0 h 24"/>
                <a:gd name="T6" fmla="*/ 42 w 54"/>
                <a:gd name="T7" fmla="*/ 2 h 24"/>
                <a:gd name="T8" fmla="*/ 54 w 54"/>
                <a:gd name="T9" fmla="*/ 12 h 24"/>
                <a:gd name="T10" fmla="*/ 43 w 54"/>
                <a:gd name="T11" fmla="*/ 24 h 24"/>
                <a:gd name="T12" fmla="*/ 25 w 54"/>
                <a:gd name="T13" fmla="*/ 24 h 24"/>
                <a:gd name="T14" fmla="*/ 13 w 54"/>
                <a:gd name="T15" fmla="*/ 20 h 24"/>
                <a:gd name="T16" fmla="*/ 0 w 54"/>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4"/>
                <a:gd name="T29" fmla="*/ 54 w 5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4">
                  <a:moveTo>
                    <a:pt x="0" y="8"/>
                  </a:moveTo>
                  <a:lnTo>
                    <a:pt x="16" y="0"/>
                  </a:lnTo>
                  <a:lnTo>
                    <a:pt x="29" y="0"/>
                  </a:lnTo>
                  <a:lnTo>
                    <a:pt x="42" y="2"/>
                  </a:lnTo>
                  <a:lnTo>
                    <a:pt x="54" y="12"/>
                  </a:lnTo>
                  <a:lnTo>
                    <a:pt x="43" y="24"/>
                  </a:lnTo>
                  <a:lnTo>
                    <a:pt x="25" y="24"/>
                  </a:lnTo>
                  <a:lnTo>
                    <a:pt x="13" y="20"/>
                  </a:lnTo>
                  <a:lnTo>
                    <a:pt x="0" y="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7" name="Freeform 51"/>
            <p:cNvSpPr>
              <a:spLocks/>
            </p:cNvSpPr>
            <p:nvPr/>
          </p:nvSpPr>
          <p:spPr bwMode="auto">
            <a:xfrm>
              <a:off x="2673" y="2483"/>
              <a:ext cx="59" cy="26"/>
            </a:xfrm>
            <a:custGeom>
              <a:avLst/>
              <a:gdLst>
                <a:gd name="T0" fmla="*/ 0 w 59"/>
                <a:gd name="T1" fmla="*/ 10 h 26"/>
                <a:gd name="T2" fmla="*/ 19 w 59"/>
                <a:gd name="T3" fmla="*/ 0 h 26"/>
                <a:gd name="T4" fmla="*/ 36 w 59"/>
                <a:gd name="T5" fmla="*/ 0 h 26"/>
                <a:gd name="T6" fmla="*/ 55 w 59"/>
                <a:gd name="T7" fmla="*/ 10 h 26"/>
                <a:gd name="T8" fmla="*/ 59 w 59"/>
                <a:gd name="T9" fmla="*/ 18 h 26"/>
                <a:gd name="T10" fmla="*/ 39 w 59"/>
                <a:gd name="T11" fmla="*/ 25 h 26"/>
                <a:gd name="T12" fmla="*/ 22 w 59"/>
                <a:gd name="T13" fmla="*/ 26 h 26"/>
                <a:gd name="T14" fmla="*/ 9 w 59"/>
                <a:gd name="T15" fmla="*/ 18 h 26"/>
                <a:gd name="T16" fmla="*/ 0 w 59"/>
                <a:gd name="T17" fmla="*/ 1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26"/>
                <a:gd name="T29" fmla="*/ 59 w 59"/>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26">
                  <a:moveTo>
                    <a:pt x="0" y="10"/>
                  </a:moveTo>
                  <a:lnTo>
                    <a:pt x="19" y="0"/>
                  </a:lnTo>
                  <a:lnTo>
                    <a:pt x="36" y="0"/>
                  </a:lnTo>
                  <a:lnTo>
                    <a:pt x="55" y="10"/>
                  </a:lnTo>
                  <a:lnTo>
                    <a:pt x="59" y="18"/>
                  </a:lnTo>
                  <a:lnTo>
                    <a:pt x="39" y="25"/>
                  </a:lnTo>
                  <a:lnTo>
                    <a:pt x="22" y="26"/>
                  </a:lnTo>
                  <a:lnTo>
                    <a:pt x="9" y="18"/>
                  </a:lnTo>
                  <a:lnTo>
                    <a:pt x="0" y="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8" name="Freeform 52"/>
            <p:cNvSpPr>
              <a:spLocks/>
            </p:cNvSpPr>
            <p:nvPr/>
          </p:nvSpPr>
          <p:spPr bwMode="auto">
            <a:xfrm>
              <a:off x="2649" y="2450"/>
              <a:ext cx="97" cy="34"/>
            </a:xfrm>
            <a:custGeom>
              <a:avLst/>
              <a:gdLst>
                <a:gd name="T0" fmla="*/ 0 w 97"/>
                <a:gd name="T1" fmla="*/ 28 h 34"/>
                <a:gd name="T2" fmla="*/ 6 w 97"/>
                <a:gd name="T3" fmla="*/ 28 h 34"/>
                <a:gd name="T4" fmla="*/ 35 w 97"/>
                <a:gd name="T5" fmla="*/ 16 h 34"/>
                <a:gd name="T6" fmla="*/ 65 w 97"/>
                <a:gd name="T7" fmla="*/ 20 h 34"/>
                <a:gd name="T8" fmla="*/ 89 w 97"/>
                <a:gd name="T9" fmla="*/ 34 h 34"/>
                <a:gd name="T10" fmla="*/ 90 w 97"/>
                <a:gd name="T11" fmla="*/ 31 h 34"/>
                <a:gd name="T12" fmla="*/ 97 w 97"/>
                <a:gd name="T13" fmla="*/ 21 h 34"/>
                <a:gd name="T14" fmla="*/ 89 w 97"/>
                <a:gd name="T15" fmla="*/ 10 h 34"/>
                <a:gd name="T16" fmla="*/ 86 w 97"/>
                <a:gd name="T17" fmla="*/ 14 h 34"/>
                <a:gd name="T18" fmla="*/ 73 w 97"/>
                <a:gd name="T19" fmla="*/ 8 h 34"/>
                <a:gd name="T20" fmla="*/ 73 w 97"/>
                <a:gd name="T21" fmla="*/ 11 h 34"/>
                <a:gd name="T22" fmla="*/ 43 w 97"/>
                <a:gd name="T23" fmla="*/ 0 h 34"/>
                <a:gd name="T24" fmla="*/ 35 w 97"/>
                <a:gd name="T25" fmla="*/ 3 h 34"/>
                <a:gd name="T26" fmla="*/ 25 w 97"/>
                <a:gd name="T27" fmla="*/ 4 h 34"/>
                <a:gd name="T28" fmla="*/ 22 w 97"/>
                <a:gd name="T29" fmla="*/ 11 h 34"/>
                <a:gd name="T30" fmla="*/ 0 w 97"/>
                <a:gd name="T31" fmla="*/ 28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34"/>
                <a:gd name="T50" fmla="*/ 97 w 97"/>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34">
                  <a:moveTo>
                    <a:pt x="0" y="28"/>
                  </a:moveTo>
                  <a:lnTo>
                    <a:pt x="6" y="28"/>
                  </a:lnTo>
                  <a:lnTo>
                    <a:pt x="35" y="16"/>
                  </a:lnTo>
                  <a:lnTo>
                    <a:pt x="65" y="20"/>
                  </a:lnTo>
                  <a:lnTo>
                    <a:pt x="89" y="34"/>
                  </a:lnTo>
                  <a:lnTo>
                    <a:pt x="90" y="31"/>
                  </a:lnTo>
                  <a:lnTo>
                    <a:pt x="97" y="21"/>
                  </a:lnTo>
                  <a:lnTo>
                    <a:pt x="89" y="10"/>
                  </a:lnTo>
                  <a:lnTo>
                    <a:pt x="86" y="14"/>
                  </a:lnTo>
                  <a:lnTo>
                    <a:pt x="73" y="8"/>
                  </a:lnTo>
                  <a:lnTo>
                    <a:pt x="73" y="11"/>
                  </a:lnTo>
                  <a:lnTo>
                    <a:pt x="43" y="0"/>
                  </a:lnTo>
                  <a:lnTo>
                    <a:pt x="35" y="3"/>
                  </a:lnTo>
                  <a:lnTo>
                    <a:pt x="25" y="4"/>
                  </a:lnTo>
                  <a:lnTo>
                    <a:pt x="22" y="11"/>
                  </a:lnTo>
                  <a:lnTo>
                    <a:pt x="0" y="2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9" name="Freeform 53"/>
            <p:cNvSpPr>
              <a:spLocks/>
            </p:cNvSpPr>
            <p:nvPr/>
          </p:nvSpPr>
          <p:spPr bwMode="auto">
            <a:xfrm>
              <a:off x="2795" y="2481"/>
              <a:ext cx="108" cy="40"/>
            </a:xfrm>
            <a:custGeom>
              <a:avLst/>
              <a:gdLst>
                <a:gd name="T0" fmla="*/ 0 w 108"/>
                <a:gd name="T1" fmla="*/ 13 h 40"/>
                <a:gd name="T2" fmla="*/ 10 w 108"/>
                <a:gd name="T3" fmla="*/ 23 h 40"/>
                <a:gd name="T4" fmla="*/ 28 w 108"/>
                <a:gd name="T5" fmla="*/ 15 h 40"/>
                <a:gd name="T6" fmla="*/ 48 w 108"/>
                <a:gd name="T7" fmla="*/ 13 h 40"/>
                <a:gd name="T8" fmla="*/ 70 w 108"/>
                <a:gd name="T9" fmla="*/ 19 h 40"/>
                <a:gd name="T10" fmla="*/ 85 w 108"/>
                <a:gd name="T11" fmla="*/ 27 h 40"/>
                <a:gd name="T12" fmla="*/ 91 w 108"/>
                <a:gd name="T13" fmla="*/ 33 h 40"/>
                <a:gd name="T14" fmla="*/ 104 w 108"/>
                <a:gd name="T15" fmla="*/ 40 h 40"/>
                <a:gd name="T16" fmla="*/ 108 w 108"/>
                <a:gd name="T17" fmla="*/ 30 h 40"/>
                <a:gd name="T18" fmla="*/ 88 w 108"/>
                <a:gd name="T19" fmla="*/ 17 h 40"/>
                <a:gd name="T20" fmla="*/ 73 w 108"/>
                <a:gd name="T21" fmla="*/ 5 h 40"/>
                <a:gd name="T22" fmla="*/ 78 w 108"/>
                <a:gd name="T23" fmla="*/ 2 h 40"/>
                <a:gd name="T24" fmla="*/ 53 w 108"/>
                <a:gd name="T25" fmla="*/ 2 h 40"/>
                <a:gd name="T26" fmla="*/ 53 w 108"/>
                <a:gd name="T27" fmla="*/ 0 h 40"/>
                <a:gd name="T28" fmla="*/ 33 w 108"/>
                <a:gd name="T29" fmla="*/ 2 h 40"/>
                <a:gd name="T30" fmla="*/ 20 w 108"/>
                <a:gd name="T31" fmla="*/ 2 h 40"/>
                <a:gd name="T32" fmla="*/ 0 w 108"/>
                <a:gd name="T33" fmla="*/ 13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40"/>
                <a:gd name="T53" fmla="*/ 108 w 10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40">
                  <a:moveTo>
                    <a:pt x="0" y="13"/>
                  </a:moveTo>
                  <a:lnTo>
                    <a:pt x="10" y="23"/>
                  </a:lnTo>
                  <a:lnTo>
                    <a:pt x="28" y="15"/>
                  </a:lnTo>
                  <a:lnTo>
                    <a:pt x="48" y="13"/>
                  </a:lnTo>
                  <a:lnTo>
                    <a:pt x="70" y="19"/>
                  </a:lnTo>
                  <a:lnTo>
                    <a:pt x="85" y="27"/>
                  </a:lnTo>
                  <a:lnTo>
                    <a:pt x="91" y="33"/>
                  </a:lnTo>
                  <a:lnTo>
                    <a:pt x="104" y="40"/>
                  </a:lnTo>
                  <a:lnTo>
                    <a:pt x="108" y="30"/>
                  </a:lnTo>
                  <a:lnTo>
                    <a:pt x="88" y="17"/>
                  </a:lnTo>
                  <a:lnTo>
                    <a:pt x="73" y="5"/>
                  </a:lnTo>
                  <a:lnTo>
                    <a:pt x="78" y="2"/>
                  </a:lnTo>
                  <a:lnTo>
                    <a:pt x="53" y="2"/>
                  </a:lnTo>
                  <a:lnTo>
                    <a:pt x="53" y="0"/>
                  </a:lnTo>
                  <a:lnTo>
                    <a:pt x="33" y="2"/>
                  </a:lnTo>
                  <a:lnTo>
                    <a:pt x="20" y="2"/>
                  </a:lnTo>
                  <a:lnTo>
                    <a:pt x="0" y="1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0" name="Freeform 54"/>
            <p:cNvSpPr>
              <a:spLocks/>
            </p:cNvSpPr>
            <p:nvPr/>
          </p:nvSpPr>
          <p:spPr bwMode="auto">
            <a:xfrm>
              <a:off x="2655" y="2472"/>
              <a:ext cx="93" cy="33"/>
            </a:xfrm>
            <a:custGeom>
              <a:avLst/>
              <a:gdLst>
                <a:gd name="T0" fmla="*/ 0 w 93"/>
                <a:gd name="T1" fmla="*/ 26 h 33"/>
                <a:gd name="T2" fmla="*/ 10 w 93"/>
                <a:gd name="T3" fmla="*/ 8 h 33"/>
                <a:gd name="T4" fmla="*/ 30 w 93"/>
                <a:gd name="T5" fmla="*/ 1 h 33"/>
                <a:gd name="T6" fmla="*/ 54 w 93"/>
                <a:gd name="T7" fmla="*/ 0 h 33"/>
                <a:gd name="T8" fmla="*/ 71 w 93"/>
                <a:gd name="T9" fmla="*/ 6 h 33"/>
                <a:gd name="T10" fmla="*/ 81 w 93"/>
                <a:gd name="T11" fmla="*/ 10 h 33"/>
                <a:gd name="T12" fmla="*/ 92 w 93"/>
                <a:gd name="T13" fmla="*/ 17 h 33"/>
                <a:gd name="T14" fmla="*/ 93 w 93"/>
                <a:gd name="T15" fmla="*/ 24 h 33"/>
                <a:gd name="T16" fmla="*/ 84 w 93"/>
                <a:gd name="T17" fmla="*/ 33 h 33"/>
                <a:gd name="T18" fmla="*/ 74 w 93"/>
                <a:gd name="T19" fmla="*/ 33 h 33"/>
                <a:gd name="T20" fmla="*/ 81 w 93"/>
                <a:gd name="T21" fmla="*/ 23 h 33"/>
                <a:gd name="T22" fmla="*/ 80 w 93"/>
                <a:gd name="T23" fmla="*/ 16 h 33"/>
                <a:gd name="T24" fmla="*/ 67 w 93"/>
                <a:gd name="T25" fmla="*/ 9 h 33"/>
                <a:gd name="T26" fmla="*/ 54 w 93"/>
                <a:gd name="T27" fmla="*/ 1 h 33"/>
                <a:gd name="T28" fmla="*/ 37 w 93"/>
                <a:gd name="T29" fmla="*/ 3 h 33"/>
                <a:gd name="T30" fmla="*/ 26 w 93"/>
                <a:gd name="T31" fmla="*/ 7 h 33"/>
                <a:gd name="T32" fmla="*/ 16 w 93"/>
                <a:gd name="T33" fmla="*/ 13 h 33"/>
                <a:gd name="T34" fmla="*/ 0 w 93"/>
                <a:gd name="T35" fmla="*/ 26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33"/>
                <a:gd name="T56" fmla="*/ 93 w 93"/>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33">
                  <a:moveTo>
                    <a:pt x="0" y="26"/>
                  </a:moveTo>
                  <a:lnTo>
                    <a:pt x="10" y="8"/>
                  </a:lnTo>
                  <a:lnTo>
                    <a:pt x="30" y="1"/>
                  </a:lnTo>
                  <a:lnTo>
                    <a:pt x="54" y="0"/>
                  </a:lnTo>
                  <a:lnTo>
                    <a:pt x="71" y="6"/>
                  </a:lnTo>
                  <a:lnTo>
                    <a:pt x="81" y="10"/>
                  </a:lnTo>
                  <a:lnTo>
                    <a:pt x="92" y="17"/>
                  </a:lnTo>
                  <a:lnTo>
                    <a:pt x="93" y="24"/>
                  </a:lnTo>
                  <a:lnTo>
                    <a:pt x="84" y="33"/>
                  </a:lnTo>
                  <a:lnTo>
                    <a:pt x="74" y="33"/>
                  </a:lnTo>
                  <a:lnTo>
                    <a:pt x="81" y="23"/>
                  </a:lnTo>
                  <a:lnTo>
                    <a:pt x="80" y="16"/>
                  </a:lnTo>
                  <a:lnTo>
                    <a:pt x="67" y="9"/>
                  </a:lnTo>
                  <a:lnTo>
                    <a:pt x="54" y="1"/>
                  </a:lnTo>
                  <a:lnTo>
                    <a:pt x="37" y="3"/>
                  </a:lnTo>
                  <a:lnTo>
                    <a:pt x="26" y="7"/>
                  </a:lnTo>
                  <a:lnTo>
                    <a:pt x="16" y="13"/>
                  </a:lnTo>
                  <a:lnTo>
                    <a:pt x="0" y="26"/>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1" name="Freeform 55"/>
            <p:cNvSpPr>
              <a:spLocks/>
            </p:cNvSpPr>
            <p:nvPr/>
          </p:nvSpPr>
          <p:spPr bwMode="auto">
            <a:xfrm>
              <a:off x="2813" y="2499"/>
              <a:ext cx="83" cy="60"/>
            </a:xfrm>
            <a:custGeom>
              <a:avLst/>
              <a:gdLst>
                <a:gd name="T0" fmla="*/ 0 w 83"/>
                <a:gd name="T1" fmla="*/ 13 h 60"/>
                <a:gd name="T2" fmla="*/ 22 w 83"/>
                <a:gd name="T3" fmla="*/ 1 h 60"/>
                <a:gd name="T4" fmla="*/ 33 w 83"/>
                <a:gd name="T5" fmla="*/ 2 h 60"/>
                <a:gd name="T6" fmla="*/ 52 w 83"/>
                <a:gd name="T7" fmla="*/ 6 h 60"/>
                <a:gd name="T8" fmla="*/ 63 w 83"/>
                <a:gd name="T9" fmla="*/ 24 h 60"/>
                <a:gd name="T10" fmla="*/ 57 w 83"/>
                <a:gd name="T11" fmla="*/ 32 h 60"/>
                <a:gd name="T12" fmla="*/ 55 w 83"/>
                <a:gd name="T13" fmla="*/ 43 h 60"/>
                <a:gd name="T14" fmla="*/ 48 w 83"/>
                <a:gd name="T15" fmla="*/ 60 h 60"/>
                <a:gd name="T16" fmla="*/ 60 w 83"/>
                <a:gd name="T17" fmla="*/ 59 h 60"/>
                <a:gd name="T18" fmla="*/ 80 w 83"/>
                <a:gd name="T19" fmla="*/ 45 h 60"/>
                <a:gd name="T20" fmla="*/ 83 w 83"/>
                <a:gd name="T21" fmla="*/ 36 h 60"/>
                <a:gd name="T22" fmla="*/ 82 w 83"/>
                <a:gd name="T23" fmla="*/ 20 h 60"/>
                <a:gd name="T24" fmla="*/ 61 w 83"/>
                <a:gd name="T25" fmla="*/ 6 h 60"/>
                <a:gd name="T26" fmla="*/ 42 w 83"/>
                <a:gd name="T27" fmla="*/ 0 h 60"/>
                <a:gd name="T28" fmla="*/ 23 w 83"/>
                <a:gd name="T29" fmla="*/ 0 h 60"/>
                <a:gd name="T30" fmla="*/ 10 w 83"/>
                <a:gd name="T31" fmla="*/ 0 h 60"/>
                <a:gd name="T32" fmla="*/ 0 w 83"/>
                <a:gd name="T33" fmla="*/ 13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60"/>
                <a:gd name="T53" fmla="*/ 83 w 83"/>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60">
                  <a:moveTo>
                    <a:pt x="0" y="13"/>
                  </a:moveTo>
                  <a:lnTo>
                    <a:pt x="22" y="1"/>
                  </a:lnTo>
                  <a:lnTo>
                    <a:pt x="33" y="2"/>
                  </a:lnTo>
                  <a:lnTo>
                    <a:pt x="52" y="6"/>
                  </a:lnTo>
                  <a:lnTo>
                    <a:pt x="63" y="24"/>
                  </a:lnTo>
                  <a:lnTo>
                    <a:pt x="57" y="32"/>
                  </a:lnTo>
                  <a:lnTo>
                    <a:pt x="55" y="43"/>
                  </a:lnTo>
                  <a:lnTo>
                    <a:pt x="48" y="60"/>
                  </a:lnTo>
                  <a:lnTo>
                    <a:pt x="60" y="59"/>
                  </a:lnTo>
                  <a:lnTo>
                    <a:pt x="80" y="45"/>
                  </a:lnTo>
                  <a:lnTo>
                    <a:pt x="83" y="36"/>
                  </a:lnTo>
                  <a:lnTo>
                    <a:pt x="82" y="20"/>
                  </a:lnTo>
                  <a:lnTo>
                    <a:pt x="61" y="6"/>
                  </a:lnTo>
                  <a:lnTo>
                    <a:pt x="42" y="0"/>
                  </a:lnTo>
                  <a:lnTo>
                    <a:pt x="23" y="0"/>
                  </a:lnTo>
                  <a:lnTo>
                    <a:pt x="10" y="0"/>
                  </a:lnTo>
                  <a:lnTo>
                    <a:pt x="0" y="1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2" name="Freeform 56"/>
            <p:cNvSpPr>
              <a:spLocks/>
            </p:cNvSpPr>
            <p:nvPr/>
          </p:nvSpPr>
          <p:spPr bwMode="auto">
            <a:xfrm>
              <a:off x="2693" y="2416"/>
              <a:ext cx="210" cy="26"/>
            </a:xfrm>
            <a:custGeom>
              <a:avLst/>
              <a:gdLst>
                <a:gd name="T0" fmla="*/ 0 w 210"/>
                <a:gd name="T1" fmla="*/ 0 h 26"/>
                <a:gd name="T2" fmla="*/ 43 w 210"/>
                <a:gd name="T3" fmla="*/ 9 h 26"/>
                <a:gd name="T4" fmla="*/ 69 w 210"/>
                <a:gd name="T5" fmla="*/ 19 h 26"/>
                <a:gd name="T6" fmla="*/ 89 w 210"/>
                <a:gd name="T7" fmla="*/ 21 h 26"/>
                <a:gd name="T8" fmla="*/ 117 w 210"/>
                <a:gd name="T9" fmla="*/ 23 h 26"/>
                <a:gd name="T10" fmla="*/ 134 w 210"/>
                <a:gd name="T11" fmla="*/ 25 h 26"/>
                <a:gd name="T12" fmla="*/ 163 w 210"/>
                <a:gd name="T13" fmla="*/ 20 h 26"/>
                <a:gd name="T14" fmla="*/ 189 w 210"/>
                <a:gd name="T15" fmla="*/ 20 h 26"/>
                <a:gd name="T16" fmla="*/ 210 w 210"/>
                <a:gd name="T17" fmla="*/ 26 h 26"/>
                <a:gd name="T18" fmla="*/ 197 w 210"/>
                <a:gd name="T19" fmla="*/ 19 h 26"/>
                <a:gd name="T20" fmla="*/ 173 w 210"/>
                <a:gd name="T21" fmla="*/ 17 h 26"/>
                <a:gd name="T22" fmla="*/ 148 w 210"/>
                <a:gd name="T23" fmla="*/ 19 h 26"/>
                <a:gd name="T24" fmla="*/ 126 w 210"/>
                <a:gd name="T25" fmla="*/ 23 h 26"/>
                <a:gd name="T26" fmla="*/ 86 w 210"/>
                <a:gd name="T27" fmla="*/ 18 h 26"/>
                <a:gd name="T28" fmla="*/ 66 w 210"/>
                <a:gd name="T29" fmla="*/ 16 h 26"/>
                <a:gd name="T30" fmla="*/ 39 w 210"/>
                <a:gd name="T31" fmla="*/ 6 h 26"/>
                <a:gd name="T32" fmla="*/ 0 w 210"/>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0"/>
                <a:gd name="T52" fmla="*/ 0 h 26"/>
                <a:gd name="T53" fmla="*/ 210 w 21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0" h="26">
                  <a:moveTo>
                    <a:pt x="0" y="0"/>
                  </a:moveTo>
                  <a:lnTo>
                    <a:pt x="43" y="9"/>
                  </a:lnTo>
                  <a:lnTo>
                    <a:pt x="69" y="19"/>
                  </a:lnTo>
                  <a:lnTo>
                    <a:pt x="89" y="21"/>
                  </a:lnTo>
                  <a:lnTo>
                    <a:pt x="117" y="23"/>
                  </a:lnTo>
                  <a:lnTo>
                    <a:pt x="134" y="25"/>
                  </a:lnTo>
                  <a:lnTo>
                    <a:pt x="163" y="20"/>
                  </a:lnTo>
                  <a:lnTo>
                    <a:pt x="189" y="20"/>
                  </a:lnTo>
                  <a:lnTo>
                    <a:pt x="210" y="26"/>
                  </a:lnTo>
                  <a:lnTo>
                    <a:pt x="197" y="19"/>
                  </a:lnTo>
                  <a:lnTo>
                    <a:pt x="173" y="17"/>
                  </a:lnTo>
                  <a:lnTo>
                    <a:pt x="148" y="19"/>
                  </a:lnTo>
                  <a:lnTo>
                    <a:pt x="126" y="23"/>
                  </a:lnTo>
                  <a:lnTo>
                    <a:pt x="86" y="18"/>
                  </a:lnTo>
                  <a:lnTo>
                    <a:pt x="66" y="16"/>
                  </a:lnTo>
                  <a:lnTo>
                    <a:pt x="39" y="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3" name="Freeform 57"/>
            <p:cNvSpPr>
              <a:spLocks/>
            </p:cNvSpPr>
            <p:nvPr/>
          </p:nvSpPr>
          <p:spPr bwMode="auto">
            <a:xfrm>
              <a:off x="2752" y="2381"/>
              <a:ext cx="134" cy="15"/>
            </a:xfrm>
            <a:custGeom>
              <a:avLst/>
              <a:gdLst>
                <a:gd name="T0" fmla="*/ 0 w 134"/>
                <a:gd name="T1" fmla="*/ 0 h 15"/>
                <a:gd name="T2" fmla="*/ 24 w 134"/>
                <a:gd name="T3" fmla="*/ 5 h 15"/>
                <a:gd name="T4" fmla="*/ 49 w 134"/>
                <a:gd name="T5" fmla="*/ 11 h 15"/>
                <a:gd name="T6" fmla="*/ 73 w 134"/>
                <a:gd name="T7" fmla="*/ 10 h 15"/>
                <a:gd name="T8" fmla="*/ 100 w 134"/>
                <a:gd name="T9" fmla="*/ 6 h 15"/>
                <a:gd name="T10" fmla="*/ 121 w 134"/>
                <a:gd name="T11" fmla="*/ 11 h 15"/>
                <a:gd name="T12" fmla="*/ 134 w 134"/>
                <a:gd name="T13" fmla="*/ 15 h 15"/>
                <a:gd name="T14" fmla="*/ 120 w 134"/>
                <a:gd name="T15" fmla="*/ 7 h 15"/>
                <a:gd name="T16" fmla="*/ 102 w 134"/>
                <a:gd name="T17" fmla="*/ 4 h 15"/>
                <a:gd name="T18" fmla="*/ 87 w 134"/>
                <a:gd name="T19" fmla="*/ 4 h 15"/>
                <a:gd name="T20" fmla="*/ 66 w 134"/>
                <a:gd name="T21" fmla="*/ 9 h 15"/>
                <a:gd name="T22" fmla="*/ 49 w 134"/>
                <a:gd name="T23" fmla="*/ 9 h 15"/>
                <a:gd name="T24" fmla="*/ 30 w 134"/>
                <a:gd name="T25" fmla="*/ 3 h 15"/>
                <a:gd name="T26" fmla="*/ 0 w 13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15"/>
                <a:gd name="T44" fmla="*/ 134 w 13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15">
                  <a:moveTo>
                    <a:pt x="0" y="0"/>
                  </a:moveTo>
                  <a:lnTo>
                    <a:pt x="24" y="5"/>
                  </a:lnTo>
                  <a:lnTo>
                    <a:pt x="49" y="11"/>
                  </a:lnTo>
                  <a:lnTo>
                    <a:pt x="73" y="10"/>
                  </a:lnTo>
                  <a:lnTo>
                    <a:pt x="100" y="6"/>
                  </a:lnTo>
                  <a:lnTo>
                    <a:pt x="121" y="11"/>
                  </a:lnTo>
                  <a:lnTo>
                    <a:pt x="134" y="15"/>
                  </a:lnTo>
                  <a:lnTo>
                    <a:pt x="120" y="7"/>
                  </a:lnTo>
                  <a:lnTo>
                    <a:pt x="102" y="4"/>
                  </a:lnTo>
                  <a:lnTo>
                    <a:pt x="87" y="4"/>
                  </a:lnTo>
                  <a:lnTo>
                    <a:pt x="66" y="9"/>
                  </a:lnTo>
                  <a:lnTo>
                    <a:pt x="49" y="9"/>
                  </a:lnTo>
                  <a:lnTo>
                    <a:pt x="30" y="3"/>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4" name="Freeform 58"/>
            <p:cNvSpPr>
              <a:spLocks/>
            </p:cNvSpPr>
            <p:nvPr/>
          </p:nvSpPr>
          <p:spPr bwMode="auto">
            <a:xfrm>
              <a:off x="2685" y="2642"/>
              <a:ext cx="133" cy="32"/>
            </a:xfrm>
            <a:custGeom>
              <a:avLst/>
              <a:gdLst>
                <a:gd name="T0" fmla="*/ 14 w 133"/>
                <a:gd name="T1" fmla="*/ 0 h 32"/>
                <a:gd name="T2" fmla="*/ 0 w 133"/>
                <a:gd name="T3" fmla="*/ 14 h 32"/>
                <a:gd name="T4" fmla="*/ 6 w 133"/>
                <a:gd name="T5" fmla="*/ 15 h 32"/>
                <a:gd name="T6" fmla="*/ 19 w 133"/>
                <a:gd name="T7" fmla="*/ 14 h 32"/>
                <a:gd name="T8" fmla="*/ 42 w 133"/>
                <a:gd name="T9" fmla="*/ 26 h 32"/>
                <a:gd name="T10" fmla="*/ 71 w 133"/>
                <a:gd name="T11" fmla="*/ 32 h 32"/>
                <a:gd name="T12" fmla="*/ 95 w 133"/>
                <a:gd name="T13" fmla="*/ 29 h 32"/>
                <a:gd name="T14" fmla="*/ 105 w 133"/>
                <a:gd name="T15" fmla="*/ 26 h 32"/>
                <a:gd name="T16" fmla="*/ 123 w 133"/>
                <a:gd name="T17" fmla="*/ 23 h 32"/>
                <a:gd name="T18" fmla="*/ 131 w 133"/>
                <a:gd name="T19" fmla="*/ 24 h 32"/>
                <a:gd name="T20" fmla="*/ 133 w 133"/>
                <a:gd name="T21" fmla="*/ 24 h 32"/>
                <a:gd name="T22" fmla="*/ 131 w 133"/>
                <a:gd name="T23" fmla="*/ 16 h 32"/>
                <a:gd name="T24" fmla="*/ 127 w 133"/>
                <a:gd name="T25" fmla="*/ 16 h 32"/>
                <a:gd name="T26" fmla="*/ 108 w 133"/>
                <a:gd name="T27" fmla="*/ 19 h 32"/>
                <a:gd name="T28" fmla="*/ 93 w 133"/>
                <a:gd name="T29" fmla="*/ 23 h 32"/>
                <a:gd name="T30" fmla="*/ 67 w 133"/>
                <a:gd name="T31" fmla="*/ 24 h 32"/>
                <a:gd name="T32" fmla="*/ 51 w 133"/>
                <a:gd name="T33" fmla="*/ 23 h 32"/>
                <a:gd name="T34" fmla="*/ 41 w 133"/>
                <a:gd name="T35" fmla="*/ 17 h 32"/>
                <a:gd name="T36" fmla="*/ 14 w 133"/>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32"/>
                <a:gd name="T59" fmla="*/ 133 w 133"/>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32">
                  <a:moveTo>
                    <a:pt x="14" y="0"/>
                  </a:moveTo>
                  <a:lnTo>
                    <a:pt x="0" y="14"/>
                  </a:lnTo>
                  <a:lnTo>
                    <a:pt x="6" y="15"/>
                  </a:lnTo>
                  <a:lnTo>
                    <a:pt x="19" y="14"/>
                  </a:lnTo>
                  <a:lnTo>
                    <a:pt x="42" y="26"/>
                  </a:lnTo>
                  <a:lnTo>
                    <a:pt x="71" y="32"/>
                  </a:lnTo>
                  <a:lnTo>
                    <a:pt x="95" y="29"/>
                  </a:lnTo>
                  <a:lnTo>
                    <a:pt x="105" y="26"/>
                  </a:lnTo>
                  <a:lnTo>
                    <a:pt x="123" y="23"/>
                  </a:lnTo>
                  <a:lnTo>
                    <a:pt x="131" y="24"/>
                  </a:lnTo>
                  <a:lnTo>
                    <a:pt x="133" y="24"/>
                  </a:lnTo>
                  <a:lnTo>
                    <a:pt x="131" y="16"/>
                  </a:lnTo>
                  <a:lnTo>
                    <a:pt x="127" y="16"/>
                  </a:lnTo>
                  <a:lnTo>
                    <a:pt x="108" y="19"/>
                  </a:lnTo>
                  <a:lnTo>
                    <a:pt x="93" y="23"/>
                  </a:lnTo>
                  <a:lnTo>
                    <a:pt x="67" y="24"/>
                  </a:lnTo>
                  <a:lnTo>
                    <a:pt x="51" y="23"/>
                  </a:lnTo>
                  <a:lnTo>
                    <a:pt x="41" y="17"/>
                  </a:lnTo>
                  <a:lnTo>
                    <a:pt x="1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5" name="Freeform 59"/>
            <p:cNvSpPr>
              <a:spLocks/>
            </p:cNvSpPr>
            <p:nvPr/>
          </p:nvSpPr>
          <p:spPr bwMode="auto">
            <a:xfrm>
              <a:off x="2712" y="2671"/>
              <a:ext cx="94" cy="17"/>
            </a:xfrm>
            <a:custGeom>
              <a:avLst/>
              <a:gdLst>
                <a:gd name="T0" fmla="*/ 0 w 94"/>
                <a:gd name="T1" fmla="*/ 0 h 17"/>
                <a:gd name="T2" fmla="*/ 12 w 94"/>
                <a:gd name="T3" fmla="*/ 5 h 17"/>
                <a:gd name="T4" fmla="*/ 33 w 94"/>
                <a:gd name="T5" fmla="*/ 10 h 17"/>
                <a:gd name="T6" fmla="*/ 49 w 94"/>
                <a:gd name="T7" fmla="*/ 12 h 17"/>
                <a:gd name="T8" fmla="*/ 68 w 94"/>
                <a:gd name="T9" fmla="*/ 9 h 17"/>
                <a:gd name="T10" fmla="*/ 74 w 94"/>
                <a:gd name="T11" fmla="*/ 7 h 17"/>
                <a:gd name="T12" fmla="*/ 85 w 94"/>
                <a:gd name="T13" fmla="*/ 1 h 17"/>
                <a:gd name="T14" fmla="*/ 94 w 94"/>
                <a:gd name="T15" fmla="*/ 0 h 17"/>
                <a:gd name="T16" fmla="*/ 92 w 94"/>
                <a:gd name="T17" fmla="*/ 9 h 17"/>
                <a:gd name="T18" fmla="*/ 77 w 94"/>
                <a:gd name="T19" fmla="*/ 10 h 17"/>
                <a:gd name="T20" fmla="*/ 58 w 94"/>
                <a:gd name="T21" fmla="*/ 17 h 17"/>
                <a:gd name="T22" fmla="*/ 38 w 94"/>
                <a:gd name="T23" fmla="*/ 17 h 17"/>
                <a:gd name="T24" fmla="*/ 24 w 94"/>
                <a:gd name="T25" fmla="*/ 14 h 17"/>
                <a:gd name="T26" fmla="*/ 14 w 94"/>
                <a:gd name="T27" fmla="*/ 10 h 17"/>
                <a:gd name="T28" fmla="*/ 0 w 9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7"/>
                <a:gd name="T47" fmla="*/ 94 w 9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7">
                  <a:moveTo>
                    <a:pt x="0" y="0"/>
                  </a:moveTo>
                  <a:lnTo>
                    <a:pt x="12" y="5"/>
                  </a:lnTo>
                  <a:lnTo>
                    <a:pt x="33" y="10"/>
                  </a:lnTo>
                  <a:lnTo>
                    <a:pt x="49" y="12"/>
                  </a:lnTo>
                  <a:lnTo>
                    <a:pt x="68" y="9"/>
                  </a:lnTo>
                  <a:lnTo>
                    <a:pt x="74" y="7"/>
                  </a:lnTo>
                  <a:lnTo>
                    <a:pt x="85" y="1"/>
                  </a:lnTo>
                  <a:lnTo>
                    <a:pt x="94" y="0"/>
                  </a:lnTo>
                  <a:lnTo>
                    <a:pt x="92" y="9"/>
                  </a:lnTo>
                  <a:lnTo>
                    <a:pt x="77" y="10"/>
                  </a:lnTo>
                  <a:lnTo>
                    <a:pt x="58" y="17"/>
                  </a:lnTo>
                  <a:lnTo>
                    <a:pt x="38" y="17"/>
                  </a:lnTo>
                  <a:lnTo>
                    <a:pt x="24" y="14"/>
                  </a:lnTo>
                  <a:lnTo>
                    <a:pt x="14" y="10"/>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6" name="Freeform 60"/>
            <p:cNvSpPr>
              <a:spLocks/>
            </p:cNvSpPr>
            <p:nvPr/>
          </p:nvSpPr>
          <p:spPr bwMode="auto">
            <a:xfrm>
              <a:off x="2681" y="2486"/>
              <a:ext cx="11" cy="16"/>
            </a:xfrm>
            <a:custGeom>
              <a:avLst/>
              <a:gdLst>
                <a:gd name="T0" fmla="*/ 11 w 11"/>
                <a:gd name="T1" fmla="*/ 0 h 16"/>
                <a:gd name="T2" fmla="*/ 0 w 11"/>
                <a:gd name="T3" fmla="*/ 6 h 16"/>
                <a:gd name="T4" fmla="*/ 3 w 11"/>
                <a:gd name="T5" fmla="*/ 10 h 16"/>
                <a:gd name="T6" fmla="*/ 9 w 11"/>
                <a:gd name="T7" fmla="*/ 16 h 16"/>
                <a:gd name="T8" fmla="*/ 8 w 11"/>
                <a:gd name="T9" fmla="*/ 8 h 16"/>
                <a:gd name="T10" fmla="*/ 11 w 11"/>
                <a:gd name="T11" fmla="*/ 0 h 16"/>
                <a:gd name="T12" fmla="*/ 0 60000 65536"/>
                <a:gd name="T13" fmla="*/ 0 60000 65536"/>
                <a:gd name="T14" fmla="*/ 0 60000 65536"/>
                <a:gd name="T15" fmla="*/ 0 60000 65536"/>
                <a:gd name="T16" fmla="*/ 0 60000 65536"/>
                <a:gd name="T17" fmla="*/ 0 60000 65536"/>
                <a:gd name="T18" fmla="*/ 0 w 11"/>
                <a:gd name="T19" fmla="*/ 0 h 16"/>
                <a:gd name="T20" fmla="*/ 11 w 1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1" h="16">
                  <a:moveTo>
                    <a:pt x="11" y="0"/>
                  </a:moveTo>
                  <a:lnTo>
                    <a:pt x="0" y="6"/>
                  </a:lnTo>
                  <a:lnTo>
                    <a:pt x="3" y="10"/>
                  </a:lnTo>
                  <a:lnTo>
                    <a:pt x="9" y="16"/>
                  </a:lnTo>
                  <a:lnTo>
                    <a:pt x="8" y="8"/>
                  </a:lnTo>
                  <a:lnTo>
                    <a:pt x="11"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7" name="Freeform 61"/>
            <p:cNvSpPr>
              <a:spLocks/>
            </p:cNvSpPr>
            <p:nvPr/>
          </p:nvSpPr>
          <p:spPr bwMode="auto">
            <a:xfrm>
              <a:off x="2713" y="2492"/>
              <a:ext cx="14" cy="11"/>
            </a:xfrm>
            <a:custGeom>
              <a:avLst/>
              <a:gdLst>
                <a:gd name="T0" fmla="*/ 5 w 14"/>
                <a:gd name="T1" fmla="*/ 0 h 11"/>
                <a:gd name="T2" fmla="*/ 0 w 14"/>
                <a:gd name="T3" fmla="*/ 11 h 11"/>
                <a:gd name="T4" fmla="*/ 14 w 14"/>
                <a:gd name="T5" fmla="*/ 7 h 11"/>
                <a:gd name="T6" fmla="*/ 5 w 14"/>
                <a:gd name="T7" fmla="*/ 0 h 11"/>
                <a:gd name="T8" fmla="*/ 0 60000 65536"/>
                <a:gd name="T9" fmla="*/ 0 60000 65536"/>
                <a:gd name="T10" fmla="*/ 0 60000 65536"/>
                <a:gd name="T11" fmla="*/ 0 60000 65536"/>
                <a:gd name="T12" fmla="*/ 0 w 14"/>
                <a:gd name="T13" fmla="*/ 0 h 11"/>
                <a:gd name="T14" fmla="*/ 14 w 14"/>
                <a:gd name="T15" fmla="*/ 11 h 11"/>
              </a:gdLst>
              <a:ahLst/>
              <a:cxnLst>
                <a:cxn ang="T8">
                  <a:pos x="T0" y="T1"/>
                </a:cxn>
                <a:cxn ang="T9">
                  <a:pos x="T2" y="T3"/>
                </a:cxn>
                <a:cxn ang="T10">
                  <a:pos x="T4" y="T5"/>
                </a:cxn>
                <a:cxn ang="T11">
                  <a:pos x="T6" y="T7"/>
                </a:cxn>
              </a:cxnLst>
              <a:rect l="T12" t="T13" r="T14" b="T15"/>
              <a:pathLst>
                <a:path w="14" h="11">
                  <a:moveTo>
                    <a:pt x="5" y="0"/>
                  </a:moveTo>
                  <a:lnTo>
                    <a:pt x="0" y="11"/>
                  </a:lnTo>
                  <a:lnTo>
                    <a:pt x="14" y="7"/>
                  </a:lnTo>
                  <a:lnTo>
                    <a:pt x="5"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8" name="Freeform 62"/>
            <p:cNvSpPr>
              <a:spLocks/>
            </p:cNvSpPr>
            <p:nvPr/>
          </p:nvSpPr>
          <p:spPr bwMode="auto">
            <a:xfrm>
              <a:off x="2825" y="2509"/>
              <a:ext cx="10" cy="13"/>
            </a:xfrm>
            <a:custGeom>
              <a:avLst/>
              <a:gdLst>
                <a:gd name="T0" fmla="*/ 10 w 10"/>
                <a:gd name="T1" fmla="*/ 0 h 13"/>
                <a:gd name="T2" fmla="*/ 0 w 10"/>
                <a:gd name="T3" fmla="*/ 6 h 13"/>
                <a:gd name="T4" fmla="*/ 8 w 10"/>
                <a:gd name="T5" fmla="*/ 13 h 13"/>
                <a:gd name="T6" fmla="*/ 10 w 10"/>
                <a:gd name="T7" fmla="*/ 0 h 13"/>
                <a:gd name="T8" fmla="*/ 0 60000 65536"/>
                <a:gd name="T9" fmla="*/ 0 60000 65536"/>
                <a:gd name="T10" fmla="*/ 0 60000 65536"/>
                <a:gd name="T11" fmla="*/ 0 60000 65536"/>
                <a:gd name="T12" fmla="*/ 0 w 10"/>
                <a:gd name="T13" fmla="*/ 0 h 13"/>
                <a:gd name="T14" fmla="*/ 10 w 10"/>
                <a:gd name="T15" fmla="*/ 13 h 13"/>
              </a:gdLst>
              <a:ahLst/>
              <a:cxnLst>
                <a:cxn ang="T8">
                  <a:pos x="T0" y="T1"/>
                </a:cxn>
                <a:cxn ang="T9">
                  <a:pos x="T2" y="T3"/>
                </a:cxn>
                <a:cxn ang="T10">
                  <a:pos x="T4" y="T5"/>
                </a:cxn>
                <a:cxn ang="T11">
                  <a:pos x="T6" y="T7"/>
                </a:cxn>
              </a:cxnLst>
              <a:rect l="T12" t="T13" r="T14" b="T15"/>
              <a:pathLst>
                <a:path w="10" h="13">
                  <a:moveTo>
                    <a:pt x="10" y="0"/>
                  </a:moveTo>
                  <a:lnTo>
                    <a:pt x="0" y="6"/>
                  </a:lnTo>
                  <a:lnTo>
                    <a:pt x="8" y="13"/>
                  </a:lnTo>
                  <a:lnTo>
                    <a:pt x="10"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9" name="Freeform 63"/>
            <p:cNvSpPr>
              <a:spLocks/>
            </p:cNvSpPr>
            <p:nvPr/>
          </p:nvSpPr>
          <p:spPr bwMode="auto">
            <a:xfrm>
              <a:off x="2854" y="2513"/>
              <a:ext cx="16" cy="14"/>
            </a:xfrm>
            <a:custGeom>
              <a:avLst/>
              <a:gdLst>
                <a:gd name="T0" fmla="*/ 5 w 16"/>
                <a:gd name="T1" fmla="*/ 0 h 14"/>
                <a:gd name="T2" fmla="*/ 5 w 16"/>
                <a:gd name="T3" fmla="*/ 6 h 14"/>
                <a:gd name="T4" fmla="*/ 0 w 16"/>
                <a:gd name="T5" fmla="*/ 14 h 14"/>
                <a:gd name="T6" fmla="*/ 16 w 16"/>
                <a:gd name="T7" fmla="*/ 8 h 14"/>
                <a:gd name="T8" fmla="*/ 5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5" y="0"/>
                  </a:moveTo>
                  <a:lnTo>
                    <a:pt x="5" y="6"/>
                  </a:lnTo>
                  <a:lnTo>
                    <a:pt x="0" y="14"/>
                  </a:lnTo>
                  <a:lnTo>
                    <a:pt x="16" y="8"/>
                  </a:lnTo>
                  <a:lnTo>
                    <a:pt x="5" y="0"/>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0" name="Freeform 64"/>
            <p:cNvSpPr>
              <a:spLocks/>
            </p:cNvSpPr>
            <p:nvPr/>
          </p:nvSpPr>
          <p:spPr bwMode="auto">
            <a:xfrm>
              <a:off x="2723" y="2578"/>
              <a:ext cx="14" cy="8"/>
            </a:xfrm>
            <a:custGeom>
              <a:avLst/>
              <a:gdLst>
                <a:gd name="T0" fmla="*/ 14 w 14"/>
                <a:gd name="T1" fmla="*/ 0 h 8"/>
                <a:gd name="T2" fmla="*/ 10 w 14"/>
                <a:gd name="T3" fmla="*/ 5 h 8"/>
                <a:gd name="T4" fmla="*/ 0 w 14"/>
                <a:gd name="T5" fmla="*/ 8 h 8"/>
                <a:gd name="T6" fmla="*/ 14 w 14"/>
                <a:gd name="T7" fmla="*/ 0 h 8"/>
                <a:gd name="T8" fmla="*/ 0 60000 65536"/>
                <a:gd name="T9" fmla="*/ 0 60000 65536"/>
                <a:gd name="T10" fmla="*/ 0 60000 65536"/>
                <a:gd name="T11" fmla="*/ 0 60000 65536"/>
                <a:gd name="T12" fmla="*/ 0 w 14"/>
                <a:gd name="T13" fmla="*/ 0 h 8"/>
                <a:gd name="T14" fmla="*/ 14 w 14"/>
                <a:gd name="T15" fmla="*/ 8 h 8"/>
              </a:gdLst>
              <a:ahLst/>
              <a:cxnLst>
                <a:cxn ang="T8">
                  <a:pos x="T0" y="T1"/>
                </a:cxn>
                <a:cxn ang="T9">
                  <a:pos x="T2" y="T3"/>
                </a:cxn>
                <a:cxn ang="T10">
                  <a:pos x="T4" y="T5"/>
                </a:cxn>
                <a:cxn ang="T11">
                  <a:pos x="T6" y="T7"/>
                </a:cxn>
              </a:cxnLst>
              <a:rect l="T12" t="T13" r="T14" b="T15"/>
              <a:pathLst>
                <a:path w="14" h="8">
                  <a:moveTo>
                    <a:pt x="14" y="0"/>
                  </a:moveTo>
                  <a:lnTo>
                    <a:pt x="10" y="5"/>
                  </a:lnTo>
                  <a:lnTo>
                    <a:pt x="0" y="8"/>
                  </a:lnTo>
                  <a:lnTo>
                    <a:pt x="1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3" name="Group 65"/>
          <p:cNvGrpSpPr>
            <a:grpSpLocks/>
          </p:cNvGrpSpPr>
          <p:nvPr/>
        </p:nvGrpSpPr>
        <p:grpSpPr bwMode="auto">
          <a:xfrm>
            <a:off x="990600" y="3810000"/>
            <a:ext cx="2362200" cy="685800"/>
            <a:chOff x="480" y="2208"/>
            <a:chExt cx="1488" cy="432"/>
          </a:xfrm>
        </p:grpSpPr>
        <p:sp>
          <p:nvSpPr>
            <p:cNvPr id="4107" name="AutoShape 66"/>
            <p:cNvSpPr>
              <a:spLocks noChangeArrowheads="1"/>
            </p:cNvSpPr>
            <p:nvPr/>
          </p:nvSpPr>
          <p:spPr bwMode="auto">
            <a:xfrm>
              <a:off x="480" y="2208"/>
              <a:ext cx="1488" cy="432"/>
            </a:xfrm>
            <a:prstGeom prst="roundRect">
              <a:avLst>
                <a:gd name="adj" fmla="val 16667"/>
              </a:avLst>
            </a:prstGeom>
            <a:solidFill>
              <a:srgbClr val="006600"/>
            </a:solidFill>
            <a:ln w="9525">
              <a:solidFill>
                <a:schemeClr val="tx1"/>
              </a:solidFill>
              <a:round/>
              <a:headEnd/>
              <a:tailEnd/>
            </a:ln>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sz="2400">
                <a:solidFill>
                  <a:srgbClr val="FFFF00"/>
                </a:solidFill>
                <a:latin typeface="Times New Roman" panose="02020603050405020304" pitchFamily="18" charset="0"/>
              </a:endParaRPr>
            </a:p>
          </p:txBody>
        </p:sp>
        <p:sp>
          <p:nvSpPr>
            <p:cNvPr id="305219" name="Rectangle 67"/>
            <p:cNvSpPr>
              <a:spLocks noChangeArrowheads="1"/>
            </p:cNvSpPr>
            <p:nvPr/>
          </p:nvSpPr>
          <p:spPr bwMode="auto">
            <a:xfrm>
              <a:off x="565" y="2271"/>
              <a:ext cx="1319" cy="306"/>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2600" dirty="0">
                  <a:solidFill>
                    <a:srgbClr val="FFFF00"/>
                  </a:solidFill>
                  <a:effectLst>
                    <a:outerShdw blurRad="38100" dist="38100" dir="2700000" algn="tl">
                      <a:srgbClr val="000000"/>
                    </a:outerShdw>
                  </a:effectLst>
                  <a:latin typeface="Arial" charset="0"/>
                  <a:ea typeface="ＭＳ Ｐゴシック" pitchFamily="34" charset="-128"/>
                </a:rPr>
                <a:t>Lease or buy</a:t>
              </a:r>
            </a:p>
          </p:txBody>
        </p:sp>
      </p:grpSp>
      <p:grpSp>
        <p:nvGrpSpPr>
          <p:cNvPr id="4104" name="Group 68"/>
          <p:cNvGrpSpPr>
            <a:grpSpLocks/>
          </p:cNvGrpSpPr>
          <p:nvPr/>
        </p:nvGrpSpPr>
        <p:grpSpPr bwMode="auto">
          <a:xfrm>
            <a:off x="5562600" y="3886200"/>
            <a:ext cx="2438400" cy="533400"/>
            <a:chOff x="3504" y="2256"/>
            <a:chExt cx="1536" cy="336"/>
          </a:xfrm>
        </p:grpSpPr>
        <p:sp>
          <p:nvSpPr>
            <p:cNvPr id="305221" name="AutoShape 69"/>
            <p:cNvSpPr>
              <a:spLocks noChangeArrowheads="1"/>
            </p:cNvSpPr>
            <p:nvPr/>
          </p:nvSpPr>
          <p:spPr bwMode="auto">
            <a:xfrm>
              <a:off x="3504" y="2256"/>
              <a:ext cx="1536" cy="336"/>
            </a:xfrm>
            <a:prstGeom prst="roundRect">
              <a:avLst>
                <a:gd name="adj" fmla="val 16667"/>
              </a:avLst>
            </a:prstGeom>
            <a:solidFill>
              <a:schemeClr val="accent1"/>
            </a:solidFill>
            <a:ln w="9525">
              <a:solidFill>
                <a:srgbClr val="000000"/>
              </a:solidFill>
              <a:round/>
              <a:headEnd/>
              <a:tailEnd/>
            </a:ln>
            <a:effectLst>
              <a:outerShdw dist="35921" dir="2700000" algn="ctr" rotWithShape="0">
                <a:srgbClr val="000000"/>
              </a:outerShdw>
            </a:effectLst>
          </p:spPr>
          <p:txBody>
            <a:bodyPr wrap="none" anchor="ctr"/>
            <a:lstStyle/>
            <a:p>
              <a:pPr algn="ctr">
                <a:defRPr/>
              </a:pPr>
              <a:endParaRPr lang="en-US" sz="2400" dirty="0">
                <a:solidFill>
                  <a:schemeClr val="accent2">
                    <a:lumMod val="20000"/>
                    <a:lumOff val="80000"/>
                  </a:schemeClr>
                </a:solidFill>
                <a:latin typeface="Times New Roman" pitchFamily="18" charset="0"/>
                <a:ea typeface="ＭＳ Ｐゴシック" pitchFamily="34" charset="-128"/>
              </a:endParaRPr>
            </a:p>
          </p:txBody>
        </p:sp>
        <p:sp>
          <p:nvSpPr>
            <p:cNvPr id="305222" name="Rectangle 70"/>
            <p:cNvSpPr>
              <a:spLocks noChangeArrowheads="1"/>
            </p:cNvSpPr>
            <p:nvPr/>
          </p:nvSpPr>
          <p:spPr bwMode="auto">
            <a:xfrm>
              <a:off x="3544" y="2271"/>
              <a:ext cx="1471" cy="309"/>
            </a:xfrm>
            <a:prstGeom prst="rect">
              <a:avLst/>
            </a:prstGeom>
            <a:noFill/>
            <a:ln w="12700">
              <a:noFill/>
              <a:miter lim="800000"/>
              <a:headEnd/>
              <a:tailEnd/>
            </a:ln>
            <a:effectLst/>
          </p:spPr>
          <p:txBody>
            <a:bodyPr wrap="none" lIns="90488" tIns="44450" rIns="90488" bIns="44450">
              <a:spAutoFit/>
            </a:bodyPr>
            <a:lstStyle/>
            <a:p>
              <a:pPr>
                <a:spcBef>
                  <a:spcPct val="20000"/>
                </a:spcBef>
                <a:defRPr/>
              </a:pPr>
              <a:r>
                <a:rPr lang="en-US" sz="2600" dirty="0">
                  <a:solidFill>
                    <a:schemeClr val="accent2">
                      <a:lumMod val="20000"/>
                      <a:lumOff val="80000"/>
                    </a:schemeClr>
                  </a:solidFill>
                  <a:effectLst>
                    <a:outerShdw blurRad="38100" dist="38100" dir="2700000" algn="tl">
                      <a:srgbClr val="000000"/>
                    </a:outerShdw>
                  </a:effectLst>
                  <a:latin typeface="Arial" charset="0"/>
                  <a:ea typeface="ＭＳ Ｐゴシック" pitchFamily="34" charset="-128"/>
                </a:rPr>
                <a:t>Cost reduction</a:t>
              </a:r>
            </a:p>
          </p:txBody>
        </p:sp>
      </p:gr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r>
              <a:rPr lang="en-US" altLang="en-US" smtClean="0"/>
              <a:t>Learning Objective 2</a:t>
            </a:r>
          </a:p>
        </p:txBody>
      </p:sp>
      <p:sp>
        <p:nvSpPr>
          <p:cNvPr id="6" name="Text Box 13"/>
          <p:cNvSpPr txBox="1">
            <a:spLocks noChangeArrowheads="1"/>
          </p:cNvSpPr>
          <p:nvPr/>
        </p:nvSpPr>
        <p:spPr bwMode="auto">
          <a:xfrm>
            <a:off x="1905000" y="2057400"/>
            <a:ext cx="5334000" cy="2708275"/>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Evaluate the acceptability of an investment project using the net present value method.</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The Net Present Value Method</a:t>
            </a:r>
          </a:p>
        </p:txBody>
      </p:sp>
      <p:sp>
        <p:nvSpPr>
          <p:cNvPr id="313347" name="Rectangle 3"/>
          <p:cNvSpPr>
            <a:spLocks noGrp="1" noChangeArrowheads="1"/>
          </p:cNvSpPr>
          <p:nvPr>
            <p:ph type="body" idx="1"/>
          </p:nvPr>
        </p:nvSpPr>
        <p:spPr>
          <a:xfrm>
            <a:off x="457200" y="2133600"/>
            <a:ext cx="8229600" cy="3084513"/>
          </a:xfrm>
          <a:solidFill>
            <a:schemeClr val="accent1">
              <a:lumMod val="20000"/>
              <a:lumOff val="80000"/>
            </a:schemeClr>
          </a:solidFill>
          <a:ln>
            <a:solidFill>
              <a:schemeClr val="accent6">
                <a:lumMod val="50000"/>
              </a:schemeClr>
            </a:solidFill>
          </a:ln>
        </p:spPr>
        <p:txBody>
          <a:bodyPr/>
          <a:lstStyle/>
          <a:p>
            <a:pPr marL="0" indent="0" algn="ctr">
              <a:buFont typeface="Georgia" panose="02040502050405020303" pitchFamily="18" charset="0"/>
              <a:buNone/>
              <a:defRPr/>
            </a:pPr>
            <a:r>
              <a:rPr lang="en-US" sz="3200" dirty="0" smtClean="0">
                <a:ea typeface="ＭＳ Ｐゴシック" charset="-128"/>
              </a:rPr>
              <a:t>The net present value method compares the present value of a project’s </a:t>
            </a:r>
            <a:r>
              <a:rPr lang="en-US" sz="3200" b="1" dirty="0" smtClean="0">
                <a:solidFill>
                  <a:srgbClr val="008000"/>
                </a:solidFill>
                <a:ea typeface="ＭＳ Ｐゴシック" charset="-128"/>
              </a:rPr>
              <a:t>cash inflows</a:t>
            </a:r>
            <a:r>
              <a:rPr lang="en-US" sz="3200" dirty="0" smtClean="0">
                <a:solidFill>
                  <a:srgbClr val="008000"/>
                </a:solidFill>
                <a:ea typeface="ＭＳ Ｐゴシック" charset="-128"/>
              </a:rPr>
              <a:t> </a:t>
            </a:r>
            <a:r>
              <a:rPr lang="en-US" sz="3200" dirty="0" smtClean="0">
                <a:ea typeface="ＭＳ Ｐゴシック" charset="-128"/>
              </a:rPr>
              <a:t>with the present value of its </a:t>
            </a:r>
            <a:r>
              <a:rPr lang="en-US" sz="3200" b="1" dirty="0" smtClean="0">
                <a:solidFill>
                  <a:srgbClr val="C00000"/>
                </a:solidFill>
                <a:ea typeface="ＭＳ Ｐゴシック" charset="-128"/>
              </a:rPr>
              <a:t>cash outflows</a:t>
            </a:r>
            <a:r>
              <a:rPr lang="en-US" sz="3200" dirty="0" smtClean="0">
                <a:ea typeface="ＭＳ Ｐゴシック" charset="-128"/>
              </a:rPr>
              <a:t>. The difference between these two streams of cash flows is called the </a:t>
            </a:r>
            <a:r>
              <a:rPr lang="en-US" sz="3200" b="1" dirty="0" smtClean="0">
                <a:ea typeface="ＭＳ Ｐゴシック" charset="-128"/>
              </a:rPr>
              <a:t>net present value.</a:t>
            </a:r>
            <a:r>
              <a:rPr lang="en-US" sz="3200" dirty="0" smtClean="0">
                <a:ea typeface="ＭＳ Ｐゴシック" charset="-128"/>
              </a:rPr>
              <a:t> </a:t>
            </a:r>
            <a:endParaRPr lang="en-US" sz="5400" dirty="0">
              <a:solidFill>
                <a:schemeClr val="accent6">
                  <a:lumMod val="50000"/>
                </a:schemeClr>
              </a:solidFill>
              <a:ea typeface="ＭＳ Ｐゴシック" charset="-128"/>
            </a:endParaRPr>
          </a:p>
        </p:txBody>
      </p:sp>
      <p:grpSp>
        <p:nvGrpSpPr>
          <p:cNvPr id="23556" name="Group 4"/>
          <p:cNvGrpSpPr>
            <a:grpSpLocks/>
          </p:cNvGrpSpPr>
          <p:nvPr/>
        </p:nvGrpSpPr>
        <p:grpSpPr bwMode="auto">
          <a:xfrm>
            <a:off x="7543800" y="5181600"/>
            <a:ext cx="1524000" cy="1447800"/>
            <a:chOff x="2166" y="2981"/>
            <a:chExt cx="1273" cy="1327"/>
          </a:xfrm>
        </p:grpSpPr>
        <p:sp>
          <p:nvSpPr>
            <p:cNvPr id="23557" name="Freeform 5"/>
            <p:cNvSpPr>
              <a:spLocks/>
            </p:cNvSpPr>
            <p:nvPr/>
          </p:nvSpPr>
          <p:spPr bwMode="auto">
            <a:xfrm>
              <a:off x="2257" y="3699"/>
              <a:ext cx="1175" cy="406"/>
            </a:xfrm>
            <a:custGeom>
              <a:avLst/>
              <a:gdLst>
                <a:gd name="T0" fmla="*/ 0 w 2350"/>
                <a:gd name="T1" fmla="*/ 1 h 811"/>
                <a:gd name="T2" fmla="*/ 1 w 2350"/>
                <a:gd name="T3" fmla="*/ 0 h 811"/>
                <a:gd name="T4" fmla="*/ 1 w 2350"/>
                <a:gd name="T5" fmla="*/ 1 h 811"/>
                <a:gd name="T6" fmla="*/ 1 w 2350"/>
                <a:gd name="T7" fmla="*/ 1 h 811"/>
                <a:gd name="T8" fmla="*/ 0 w 2350"/>
                <a:gd name="T9" fmla="*/ 1 h 811"/>
                <a:gd name="T10" fmla="*/ 0 60000 65536"/>
                <a:gd name="T11" fmla="*/ 0 60000 65536"/>
                <a:gd name="T12" fmla="*/ 0 60000 65536"/>
                <a:gd name="T13" fmla="*/ 0 60000 65536"/>
                <a:gd name="T14" fmla="*/ 0 60000 65536"/>
                <a:gd name="T15" fmla="*/ 0 w 2350"/>
                <a:gd name="T16" fmla="*/ 0 h 811"/>
                <a:gd name="T17" fmla="*/ 2350 w 2350"/>
                <a:gd name="T18" fmla="*/ 811 h 811"/>
              </a:gdLst>
              <a:ahLst/>
              <a:cxnLst>
                <a:cxn ang="T10">
                  <a:pos x="T0" y="T1"/>
                </a:cxn>
                <a:cxn ang="T11">
                  <a:pos x="T2" y="T3"/>
                </a:cxn>
                <a:cxn ang="T12">
                  <a:pos x="T4" y="T5"/>
                </a:cxn>
                <a:cxn ang="T13">
                  <a:pos x="T6" y="T7"/>
                </a:cxn>
                <a:cxn ang="T14">
                  <a:pos x="T8" y="T9"/>
                </a:cxn>
              </a:cxnLst>
              <a:rect l="T15" t="T16" r="T17" b="T18"/>
              <a:pathLst>
                <a:path w="2350" h="811">
                  <a:moveTo>
                    <a:pt x="0" y="713"/>
                  </a:moveTo>
                  <a:lnTo>
                    <a:pt x="2306" y="0"/>
                  </a:lnTo>
                  <a:lnTo>
                    <a:pt x="2350" y="82"/>
                  </a:lnTo>
                  <a:lnTo>
                    <a:pt x="38" y="811"/>
                  </a:lnTo>
                  <a:lnTo>
                    <a:pt x="0" y="713"/>
                  </a:lnTo>
                  <a:close/>
                </a:path>
              </a:pathLst>
            </a:custGeom>
            <a:solidFill>
              <a:srgbClr val="FFFF00"/>
            </a:solidFill>
            <a:ln w="6350">
              <a:solidFill>
                <a:srgbClr val="000000"/>
              </a:solidFill>
              <a:round/>
              <a:headEnd/>
              <a:tailEnd/>
            </a:ln>
          </p:spPr>
          <p:txBody>
            <a:bodyPr/>
            <a:lstStyle/>
            <a:p>
              <a:endParaRPr lang="en-US"/>
            </a:p>
          </p:txBody>
        </p:sp>
        <p:sp>
          <p:nvSpPr>
            <p:cNvPr id="23558" name="Freeform 6"/>
            <p:cNvSpPr>
              <a:spLocks/>
            </p:cNvSpPr>
            <p:nvPr/>
          </p:nvSpPr>
          <p:spPr bwMode="auto">
            <a:xfrm>
              <a:off x="3411" y="3699"/>
              <a:ext cx="28" cy="42"/>
            </a:xfrm>
            <a:custGeom>
              <a:avLst/>
              <a:gdLst>
                <a:gd name="T0" fmla="*/ 0 w 56"/>
                <a:gd name="T1" fmla="*/ 0 h 82"/>
                <a:gd name="T2" fmla="*/ 1 w 56"/>
                <a:gd name="T3" fmla="*/ 1 h 82"/>
                <a:gd name="T4" fmla="*/ 1 w 56"/>
                <a:gd name="T5" fmla="*/ 1 h 82"/>
                <a:gd name="T6" fmla="*/ 1 w 56"/>
                <a:gd name="T7" fmla="*/ 1 h 82"/>
                <a:gd name="T8" fmla="*/ 1 w 56"/>
                <a:gd name="T9" fmla="*/ 1 h 82"/>
                <a:gd name="T10" fmla="*/ 1 w 56"/>
                <a:gd name="T11" fmla="*/ 1 h 82"/>
                <a:gd name="T12" fmla="*/ 1 w 56"/>
                <a:gd name="T13" fmla="*/ 1 h 82"/>
                <a:gd name="T14" fmla="*/ 1 w 56"/>
                <a:gd name="T15" fmla="*/ 1 h 82"/>
                <a:gd name="T16" fmla="*/ 1 w 56"/>
                <a:gd name="T17" fmla="*/ 1 h 82"/>
                <a:gd name="T18" fmla="*/ 1 w 56"/>
                <a:gd name="T19" fmla="*/ 1 h 82"/>
                <a:gd name="T20" fmla="*/ 1 w 56"/>
                <a:gd name="T21" fmla="*/ 1 h 82"/>
                <a:gd name="T22" fmla="*/ 1 w 56"/>
                <a:gd name="T23" fmla="*/ 0 h 82"/>
                <a:gd name="T24" fmla="*/ 0 w 56"/>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82"/>
                <a:gd name="T41" fmla="*/ 56 w 56"/>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82">
                  <a:moveTo>
                    <a:pt x="0" y="0"/>
                  </a:moveTo>
                  <a:lnTo>
                    <a:pt x="42" y="82"/>
                  </a:lnTo>
                  <a:lnTo>
                    <a:pt x="48" y="76"/>
                  </a:lnTo>
                  <a:lnTo>
                    <a:pt x="54" y="68"/>
                  </a:lnTo>
                  <a:lnTo>
                    <a:pt x="55" y="58"/>
                  </a:lnTo>
                  <a:lnTo>
                    <a:pt x="56" y="45"/>
                  </a:lnTo>
                  <a:lnTo>
                    <a:pt x="56" y="34"/>
                  </a:lnTo>
                  <a:lnTo>
                    <a:pt x="54" y="24"/>
                  </a:lnTo>
                  <a:lnTo>
                    <a:pt x="47" y="16"/>
                  </a:lnTo>
                  <a:lnTo>
                    <a:pt x="39" y="9"/>
                  </a:lnTo>
                  <a:lnTo>
                    <a:pt x="28" y="3"/>
                  </a:lnTo>
                  <a:lnTo>
                    <a:pt x="17" y="0"/>
                  </a:lnTo>
                  <a:lnTo>
                    <a:pt x="0" y="0"/>
                  </a:lnTo>
                  <a:close/>
                </a:path>
              </a:pathLst>
            </a:custGeom>
            <a:solidFill>
              <a:srgbClr val="FF0000"/>
            </a:solidFill>
            <a:ln w="6350">
              <a:solidFill>
                <a:srgbClr val="000000"/>
              </a:solidFill>
              <a:round/>
              <a:headEnd/>
              <a:tailEnd/>
            </a:ln>
          </p:spPr>
          <p:txBody>
            <a:bodyPr/>
            <a:lstStyle/>
            <a:p>
              <a:endParaRPr lang="en-US"/>
            </a:p>
          </p:txBody>
        </p:sp>
        <p:sp>
          <p:nvSpPr>
            <p:cNvPr id="23559" name="Freeform 7"/>
            <p:cNvSpPr>
              <a:spLocks/>
            </p:cNvSpPr>
            <p:nvPr/>
          </p:nvSpPr>
          <p:spPr bwMode="auto">
            <a:xfrm>
              <a:off x="3348" y="3699"/>
              <a:ext cx="91" cy="61"/>
            </a:xfrm>
            <a:custGeom>
              <a:avLst/>
              <a:gdLst>
                <a:gd name="T0" fmla="*/ 0 w 181"/>
                <a:gd name="T1" fmla="*/ 1 h 121"/>
                <a:gd name="T2" fmla="*/ 1 w 181"/>
                <a:gd name="T3" fmla="*/ 0 h 121"/>
                <a:gd name="T4" fmla="*/ 1 w 181"/>
                <a:gd name="T5" fmla="*/ 0 h 121"/>
                <a:gd name="T6" fmla="*/ 1 w 181"/>
                <a:gd name="T7" fmla="*/ 0 h 121"/>
                <a:gd name="T8" fmla="*/ 1 w 181"/>
                <a:gd name="T9" fmla="*/ 1 h 121"/>
                <a:gd name="T10" fmla="*/ 1 w 181"/>
                <a:gd name="T11" fmla="*/ 1 h 121"/>
                <a:gd name="T12" fmla="*/ 1 w 181"/>
                <a:gd name="T13" fmla="*/ 1 h 121"/>
                <a:gd name="T14" fmla="*/ 1 w 181"/>
                <a:gd name="T15" fmla="*/ 1 h 121"/>
                <a:gd name="T16" fmla="*/ 1 w 181"/>
                <a:gd name="T17" fmla="*/ 1 h 121"/>
                <a:gd name="T18" fmla="*/ 1 w 181"/>
                <a:gd name="T19" fmla="*/ 1 h 121"/>
                <a:gd name="T20" fmla="*/ 1 w 181"/>
                <a:gd name="T21" fmla="*/ 1 h 121"/>
                <a:gd name="T22" fmla="*/ 1 w 181"/>
                <a:gd name="T23" fmla="*/ 1 h 121"/>
                <a:gd name="T24" fmla="*/ 1 w 181"/>
                <a:gd name="T25" fmla="*/ 1 h 121"/>
                <a:gd name="T26" fmla="*/ 1 w 181"/>
                <a:gd name="T27" fmla="*/ 1 h 121"/>
                <a:gd name="T28" fmla="*/ 1 w 181"/>
                <a:gd name="T29" fmla="*/ 1 h 121"/>
                <a:gd name="T30" fmla="*/ 1 w 181"/>
                <a:gd name="T31" fmla="*/ 1 h 121"/>
                <a:gd name="T32" fmla="*/ 1 w 181"/>
                <a:gd name="T33" fmla="*/ 1 h 121"/>
                <a:gd name="T34" fmla="*/ 1 w 181"/>
                <a:gd name="T35" fmla="*/ 1 h 121"/>
                <a:gd name="T36" fmla="*/ 1 w 181"/>
                <a:gd name="T37" fmla="*/ 1 h 121"/>
                <a:gd name="T38" fmla="*/ 1 w 181"/>
                <a:gd name="T39" fmla="*/ 1 h 121"/>
                <a:gd name="T40" fmla="*/ 1 w 181"/>
                <a:gd name="T41" fmla="*/ 1 h 121"/>
                <a:gd name="T42" fmla="*/ 1 w 181"/>
                <a:gd name="T43" fmla="*/ 1 h 121"/>
                <a:gd name="T44" fmla="*/ 1 w 181"/>
                <a:gd name="T45" fmla="*/ 1 h 121"/>
                <a:gd name="T46" fmla="*/ 1 w 181"/>
                <a:gd name="T47" fmla="*/ 1 h 121"/>
                <a:gd name="T48" fmla="*/ 1 w 181"/>
                <a:gd name="T49" fmla="*/ 1 h 121"/>
                <a:gd name="T50" fmla="*/ 1 w 181"/>
                <a:gd name="T51" fmla="*/ 1 h 121"/>
                <a:gd name="T52" fmla="*/ 1 w 181"/>
                <a:gd name="T53" fmla="*/ 1 h 121"/>
                <a:gd name="T54" fmla="*/ 0 w 181"/>
                <a:gd name="T55" fmla="*/ 1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121"/>
                <a:gd name="T86" fmla="*/ 181 w 181"/>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121">
                  <a:moveTo>
                    <a:pt x="0" y="37"/>
                  </a:moveTo>
                  <a:lnTo>
                    <a:pt x="126" y="0"/>
                  </a:lnTo>
                  <a:lnTo>
                    <a:pt x="136" y="0"/>
                  </a:lnTo>
                  <a:lnTo>
                    <a:pt x="150" y="0"/>
                  </a:lnTo>
                  <a:lnTo>
                    <a:pt x="157" y="4"/>
                  </a:lnTo>
                  <a:lnTo>
                    <a:pt x="167" y="9"/>
                  </a:lnTo>
                  <a:lnTo>
                    <a:pt x="171" y="14"/>
                  </a:lnTo>
                  <a:lnTo>
                    <a:pt x="178" y="23"/>
                  </a:lnTo>
                  <a:lnTo>
                    <a:pt x="181" y="32"/>
                  </a:lnTo>
                  <a:lnTo>
                    <a:pt x="181" y="42"/>
                  </a:lnTo>
                  <a:lnTo>
                    <a:pt x="181" y="50"/>
                  </a:lnTo>
                  <a:lnTo>
                    <a:pt x="180" y="60"/>
                  </a:lnTo>
                  <a:lnTo>
                    <a:pt x="175" y="72"/>
                  </a:lnTo>
                  <a:lnTo>
                    <a:pt x="171" y="79"/>
                  </a:lnTo>
                  <a:lnTo>
                    <a:pt x="167" y="82"/>
                  </a:lnTo>
                  <a:lnTo>
                    <a:pt x="42" y="121"/>
                  </a:lnTo>
                  <a:lnTo>
                    <a:pt x="49" y="112"/>
                  </a:lnTo>
                  <a:lnTo>
                    <a:pt x="55" y="102"/>
                  </a:lnTo>
                  <a:lnTo>
                    <a:pt x="55" y="91"/>
                  </a:lnTo>
                  <a:lnTo>
                    <a:pt x="56" y="79"/>
                  </a:lnTo>
                  <a:lnTo>
                    <a:pt x="55" y="68"/>
                  </a:lnTo>
                  <a:lnTo>
                    <a:pt x="49" y="59"/>
                  </a:lnTo>
                  <a:lnTo>
                    <a:pt x="42" y="52"/>
                  </a:lnTo>
                  <a:lnTo>
                    <a:pt x="37" y="45"/>
                  </a:lnTo>
                  <a:lnTo>
                    <a:pt x="30" y="42"/>
                  </a:lnTo>
                  <a:lnTo>
                    <a:pt x="21" y="40"/>
                  </a:lnTo>
                  <a:lnTo>
                    <a:pt x="13" y="37"/>
                  </a:lnTo>
                  <a:lnTo>
                    <a:pt x="0" y="37"/>
                  </a:lnTo>
                  <a:close/>
                </a:path>
              </a:pathLst>
            </a:custGeom>
            <a:solidFill>
              <a:srgbClr val="FF7F9F"/>
            </a:solidFill>
            <a:ln w="6350">
              <a:solidFill>
                <a:srgbClr val="000000"/>
              </a:solidFill>
              <a:round/>
              <a:headEnd/>
              <a:tailEnd/>
            </a:ln>
          </p:spPr>
          <p:txBody>
            <a:bodyPr/>
            <a:lstStyle/>
            <a:p>
              <a:endParaRPr lang="en-US"/>
            </a:p>
          </p:txBody>
        </p:sp>
        <p:sp>
          <p:nvSpPr>
            <p:cNvPr id="23560" name="Freeform 8"/>
            <p:cNvSpPr>
              <a:spLocks/>
            </p:cNvSpPr>
            <p:nvPr/>
          </p:nvSpPr>
          <p:spPr bwMode="auto">
            <a:xfrm>
              <a:off x="3286" y="3720"/>
              <a:ext cx="90" cy="60"/>
            </a:xfrm>
            <a:custGeom>
              <a:avLst/>
              <a:gdLst>
                <a:gd name="T0" fmla="*/ 0 w 181"/>
                <a:gd name="T1" fmla="*/ 0 h 121"/>
                <a:gd name="T2" fmla="*/ 0 w 181"/>
                <a:gd name="T3" fmla="*/ 0 h 121"/>
                <a:gd name="T4" fmla="*/ 0 w 181"/>
                <a:gd name="T5" fmla="*/ 0 h 121"/>
                <a:gd name="T6" fmla="*/ 0 w 181"/>
                <a:gd name="T7" fmla="*/ 0 h 121"/>
                <a:gd name="T8" fmla="*/ 0 w 181"/>
                <a:gd name="T9" fmla="*/ 0 h 121"/>
                <a:gd name="T10" fmla="*/ 0 w 181"/>
                <a:gd name="T11" fmla="*/ 0 h 121"/>
                <a:gd name="T12" fmla="*/ 0 w 181"/>
                <a:gd name="T13" fmla="*/ 0 h 121"/>
                <a:gd name="T14" fmla="*/ 0 w 181"/>
                <a:gd name="T15" fmla="*/ 0 h 121"/>
                <a:gd name="T16" fmla="*/ 0 w 181"/>
                <a:gd name="T17" fmla="*/ 0 h 121"/>
                <a:gd name="T18" fmla="*/ 0 w 181"/>
                <a:gd name="T19" fmla="*/ 0 h 121"/>
                <a:gd name="T20" fmla="*/ 0 w 181"/>
                <a:gd name="T21" fmla="*/ 0 h 121"/>
                <a:gd name="T22" fmla="*/ 0 w 181"/>
                <a:gd name="T23" fmla="*/ 0 h 121"/>
                <a:gd name="T24" fmla="*/ 0 w 181"/>
                <a:gd name="T25" fmla="*/ 0 h 121"/>
                <a:gd name="T26" fmla="*/ 0 w 181"/>
                <a:gd name="T27" fmla="*/ 0 h 121"/>
                <a:gd name="T28" fmla="*/ 0 w 181"/>
                <a:gd name="T29" fmla="*/ 0 h 121"/>
                <a:gd name="T30" fmla="*/ 0 w 181"/>
                <a:gd name="T31" fmla="*/ 0 h 121"/>
                <a:gd name="T32" fmla="*/ 0 w 181"/>
                <a:gd name="T33" fmla="*/ 0 h 121"/>
                <a:gd name="T34" fmla="*/ 0 w 181"/>
                <a:gd name="T35" fmla="*/ 0 h 121"/>
                <a:gd name="T36" fmla="*/ 0 w 181"/>
                <a:gd name="T37" fmla="*/ 0 h 121"/>
                <a:gd name="T38" fmla="*/ 0 w 181"/>
                <a:gd name="T39" fmla="*/ 0 h 121"/>
                <a:gd name="T40" fmla="*/ 0 w 181"/>
                <a:gd name="T41" fmla="*/ 0 h 121"/>
                <a:gd name="T42" fmla="*/ 0 w 181"/>
                <a:gd name="T43" fmla="*/ 0 h 121"/>
                <a:gd name="T44" fmla="*/ 0 w 181"/>
                <a:gd name="T45" fmla="*/ 0 h 121"/>
                <a:gd name="T46" fmla="*/ 0 w 181"/>
                <a:gd name="T47" fmla="*/ 0 h 121"/>
                <a:gd name="T48" fmla="*/ 0 w 181"/>
                <a:gd name="T49" fmla="*/ 0 h 121"/>
                <a:gd name="T50" fmla="*/ 0 w 181"/>
                <a:gd name="T51" fmla="*/ 0 h 121"/>
                <a:gd name="T52" fmla="*/ 0 w 181"/>
                <a:gd name="T53" fmla="*/ 0 h 121"/>
                <a:gd name="T54" fmla="*/ 0 w 181"/>
                <a:gd name="T55" fmla="*/ 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121"/>
                <a:gd name="T86" fmla="*/ 181 w 181"/>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121">
                  <a:moveTo>
                    <a:pt x="0" y="39"/>
                  </a:moveTo>
                  <a:lnTo>
                    <a:pt x="123" y="2"/>
                  </a:lnTo>
                  <a:lnTo>
                    <a:pt x="135" y="0"/>
                  </a:lnTo>
                  <a:lnTo>
                    <a:pt x="148" y="2"/>
                  </a:lnTo>
                  <a:lnTo>
                    <a:pt x="155" y="5"/>
                  </a:lnTo>
                  <a:lnTo>
                    <a:pt x="165" y="9"/>
                  </a:lnTo>
                  <a:lnTo>
                    <a:pt x="172" y="15"/>
                  </a:lnTo>
                  <a:lnTo>
                    <a:pt x="176" y="22"/>
                  </a:lnTo>
                  <a:lnTo>
                    <a:pt x="180" y="32"/>
                  </a:lnTo>
                  <a:lnTo>
                    <a:pt x="181" y="43"/>
                  </a:lnTo>
                  <a:lnTo>
                    <a:pt x="180" y="52"/>
                  </a:lnTo>
                  <a:lnTo>
                    <a:pt x="179" y="62"/>
                  </a:lnTo>
                  <a:lnTo>
                    <a:pt x="174" y="72"/>
                  </a:lnTo>
                  <a:lnTo>
                    <a:pt x="169" y="79"/>
                  </a:lnTo>
                  <a:lnTo>
                    <a:pt x="165" y="82"/>
                  </a:lnTo>
                  <a:lnTo>
                    <a:pt x="43" y="121"/>
                  </a:lnTo>
                  <a:lnTo>
                    <a:pt x="50" y="114"/>
                  </a:lnTo>
                  <a:lnTo>
                    <a:pt x="54" y="104"/>
                  </a:lnTo>
                  <a:lnTo>
                    <a:pt x="54" y="90"/>
                  </a:lnTo>
                  <a:lnTo>
                    <a:pt x="56" y="79"/>
                  </a:lnTo>
                  <a:lnTo>
                    <a:pt x="54" y="71"/>
                  </a:lnTo>
                  <a:lnTo>
                    <a:pt x="48" y="59"/>
                  </a:lnTo>
                  <a:lnTo>
                    <a:pt x="43" y="52"/>
                  </a:lnTo>
                  <a:lnTo>
                    <a:pt x="36" y="48"/>
                  </a:lnTo>
                  <a:lnTo>
                    <a:pt x="30" y="43"/>
                  </a:lnTo>
                  <a:lnTo>
                    <a:pt x="22" y="41"/>
                  </a:lnTo>
                  <a:lnTo>
                    <a:pt x="13" y="39"/>
                  </a:lnTo>
                  <a:lnTo>
                    <a:pt x="0" y="39"/>
                  </a:lnTo>
                  <a:close/>
                </a:path>
              </a:pathLst>
            </a:custGeom>
            <a:solidFill>
              <a:srgbClr val="808080"/>
            </a:solidFill>
            <a:ln w="6350">
              <a:solidFill>
                <a:srgbClr val="000000"/>
              </a:solidFill>
              <a:round/>
              <a:headEnd/>
              <a:tailEnd/>
            </a:ln>
          </p:spPr>
          <p:txBody>
            <a:bodyPr/>
            <a:lstStyle/>
            <a:p>
              <a:endParaRPr lang="en-US"/>
            </a:p>
          </p:txBody>
        </p:sp>
        <p:sp>
          <p:nvSpPr>
            <p:cNvPr id="23561" name="Freeform 9"/>
            <p:cNvSpPr>
              <a:spLocks/>
            </p:cNvSpPr>
            <p:nvPr/>
          </p:nvSpPr>
          <p:spPr bwMode="auto">
            <a:xfrm>
              <a:off x="3323" y="3728"/>
              <a:ext cx="28" cy="40"/>
            </a:xfrm>
            <a:custGeom>
              <a:avLst/>
              <a:gdLst>
                <a:gd name="T0" fmla="*/ 0 w 56"/>
                <a:gd name="T1" fmla="*/ 0 h 81"/>
                <a:gd name="T2" fmla="*/ 1 w 56"/>
                <a:gd name="T3" fmla="*/ 0 h 81"/>
                <a:gd name="T4" fmla="*/ 1 w 56"/>
                <a:gd name="T5" fmla="*/ 0 h 81"/>
                <a:gd name="T6" fmla="*/ 1 w 56"/>
                <a:gd name="T7" fmla="*/ 0 h 81"/>
                <a:gd name="T8" fmla="*/ 1 w 56"/>
                <a:gd name="T9" fmla="*/ 0 h 81"/>
                <a:gd name="T10" fmla="*/ 1 w 56"/>
                <a:gd name="T11" fmla="*/ 0 h 81"/>
                <a:gd name="T12" fmla="*/ 1 w 56"/>
                <a:gd name="T13" fmla="*/ 0 h 81"/>
                <a:gd name="T14" fmla="*/ 1 w 56"/>
                <a:gd name="T15" fmla="*/ 0 h 81"/>
                <a:gd name="T16" fmla="*/ 1 w 56"/>
                <a:gd name="T17" fmla="*/ 0 h 81"/>
                <a:gd name="T18" fmla="*/ 1 w 56"/>
                <a:gd name="T19" fmla="*/ 0 h 81"/>
                <a:gd name="T20" fmla="*/ 1 w 56"/>
                <a:gd name="T21" fmla="*/ 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81"/>
                <a:gd name="T35" fmla="*/ 56 w 56"/>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81">
                  <a:moveTo>
                    <a:pt x="0" y="0"/>
                  </a:moveTo>
                  <a:lnTo>
                    <a:pt x="17" y="0"/>
                  </a:lnTo>
                  <a:lnTo>
                    <a:pt x="29" y="3"/>
                  </a:lnTo>
                  <a:lnTo>
                    <a:pt x="37" y="9"/>
                  </a:lnTo>
                  <a:lnTo>
                    <a:pt x="44" y="16"/>
                  </a:lnTo>
                  <a:lnTo>
                    <a:pt x="50" y="26"/>
                  </a:lnTo>
                  <a:lnTo>
                    <a:pt x="54" y="36"/>
                  </a:lnTo>
                  <a:lnTo>
                    <a:pt x="56" y="48"/>
                  </a:lnTo>
                  <a:lnTo>
                    <a:pt x="54" y="62"/>
                  </a:lnTo>
                  <a:lnTo>
                    <a:pt x="48" y="74"/>
                  </a:lnTo>
                  <a:lnTo>
                    <a:pt x="47" y="8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2" name="Freeform 10"/>
            <p:cNvSpPr>
              <a:spLocks/>
            </p:cNvSpPr>
            <p:nvPr/>
          </p:nvSpPr>
          <p:spPr bwMode="auto">
            <a:xfrm>
              <a:off x="3310" y="3730"/>
              <a:ext cx="27" cy="41"/>
            </a:xfrm>
            <a:custGeom>
              <a:avLst/>
              <a:gdLst>
                <a:gd name="T0" fmla="*/ 0 w 54"/>
                <a:gd name="T1" fmla="*/ 0 h 84"/>
                <a:gd name="T2" fmla="*/ 1 w 54"/>
                <a:gd name="T3" fmla="*/ 0 h 84"/>
                <a:gd name="T4" fmla="*/ 1 w 54"/>
                <a:gd name="T5" fmla="*/ 0 h 84"/>
                <a:gd name="T6" fmla="*/ 1 w 54"/>
                <a:gd name="T7" fmla="*/ 0 h 84"/>
                <a:gd name="T8" fmla="*/ 1 w 54"/>
                <a:gd name="T9" fmla="*/ 0 h 84"/>
                <a:gd name="T10" fmla="*/ 1 w 54"/>
                <a:gd name="T11" fmla="*/ 0 h 84"/>
                <a:gd name="T12" fmla="*/ 1 w 54"/>
                <a:gd name="T13" fmla="*/ 0 h 84"/>
                <a:gd name="T14" fmla="*/ 1 w 54"/>
                <a:gd name="T15" fmla="*/ 0 h 84"/>
                <a:gd name="T16" fmla="*/ 1 w 54"/>
                <a:gd name="T17" fmla="*/ 0 h 84"/>
                <a:gd name="T18" fmla="*/ 1 w 54"/>
                <a:gd name="T19" fmla="*/ 0 h 84"/>
                <a:gd name="T20" fmla="*/ 1 w 54"/>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84"/>
                <a:gd name="T35" fmla="*/ 54 w 54"/>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84">
                  <a:moveTo>
                    <a:pt x="0" y="0"/>
                  </a:moveTo>
                  <a:lnTo>
                    <a:pt x="14" y="0"/>
                  </a:lnTo>
                  <a:lnTo>
                    <a:pt x="25" y="5"/>
                  </a:lnTo>
                  <a:lnTo>
                    <a:pt x="34" y="9"/>
                  </a:lnTo>
                  <a:lnTo>
                    <a:pt x="44" y="18"/>
                  </a:lnTo>
                  <a:lnTo>
                    <a:pt x="48" y="28"/>
                  </a:lnTo>
                  <a:lnTo>
                    <a:pt x="54" y="38"/>
                  </a:lnTo>
                  <a:lnTo>
                    <a:pt x="54" y="51"/>
                  </a:lnTo>
                  <a:lnTo>
                    <a:pt x="54" y="62"/>
                  </a:lnTo>
                  <a:lnTo>
                    <a:pt x="48" y="75"/>
                  </a:lnTo>
                  <a:lnTo>
                    <a:pt x="44" y="84"/>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3" name="Freeform 11"/>
            <p:cNvSpPr>
              <a:spLocks/>
            </p:cNvSpPr>
            <p:nvPr/>
          </p:nvSpPr>
          <p:spPr bwMode="auto">
            <a:xfrm>
              <a:off x="2166" y="4050"/>
              <a:ext cx="131" cy="62"/>
            </a:xfrm>
            <a:custGeom>
              <a:avLst/>
              <a:gdLst>
                <a:gd name="T0" fmla="*/ 1 w 262"/>
                <a:gd name="T1" fmla="*/ 1 h 124"/>
                <a:gd name="T2" fmla="*/ 0 w 262"/>
                <a:gd name="T3" fmla="*/ 1 h 124"/>
                <a:gd name="T4" fmla="*/ 1 w 262"/>
                <a:gd name="T5" fmla="*/ 1 h 124"/>
                <a:gd name="T6" fmla="*/ 1 w 262"/>
                <a:gd name="T7" fmla="*/ 1 h 124"/>
                <a:gd name="T8" fmla="*/ 1 w 262"/>
                <a:gd name="T9" fmla="*/ 1 h 124"/>
                <a:gd name="T10" fmla="*/ 1 w 262"/>
                <a:gd name="T11" fmla="*/ 1 h 124"/>
                <a:gd name="T12" fmla="*/ 1 w 262"/>
                <a:gd name="T13" fmla="*/ 1 h 124"/>
                <a:gd name="T14" fmla="*/ 1 w 262"/>
                <a:gd name="T15" fmla="*/ 1 h 124"/>
                <a:gd name="T16" fmla="*/ 1 w 262"/>
                <a:gd name="T17" fmla="*/ 1 h 124"/>
                <a:gd name="T18" fmla="*/ 1 w 262"/>
                <a:gd name="T19" fmla="*/ 1 h 124"/>
                <a:gd name="T20" fmla="*/ 1 w 262"/>
                <a:gd name="T21" fmla="*/ 0 h 124"/>
                <a:gd name="T22" fmla="*/ 1 w 262"/>
                <a:gd name="T23" fmla="*/ 1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2"/>
                <a:gd name="T37" fmla="*/ 0 h 124"/>
                <a:gd name="T38" fmla="*/ 262 w 262"/>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2" h="124">
                  <a:moveTo>
                    <a:pt x="183" y="12"/>
                  </a:moveTo>
                  <a:lnTo>
                    <a:pt x="0" y="124"/>
                  </a:lnTo>
                  <a:lnTo>
                    <a:pt x="224" y="110"/>
                  </a:lnTo>
                  <a:lnTo>
                    <a:pt x="238" y="101"/>
                  </a:lnTo>
                  <a:lnTo>
                    <a:pt x="252" y="91"/>
                  </a:lnTo>
                  <a:lnTo>
                    <a:pt x="224" y="84"/>
                  </a:lnTo>
                  <a:lnTo>
                    <a:pt x="262" y="53"/>
                  </a:lnTo>
                  <a:lnTo>
                    <a:pt x="218" y="50"/>
                  </a:lnTo>
                  <a:lnTo>
                    <a:pt x="256" y="20"/>
                  </a:lnTo>
                  <a:lnTo>
                    <a:pt x="201" y="23"/>
                  </a:lnTo>
                  <a:lnTo>
                    <a:pt x="222" y="0"/>
                  </a:lnTo>
                  <a:lnTo>
                    <a:pt x="183" y="12"/>
                  </a:lnTo>
                  <a:close/>
                </a:path>
              </a:pathLst>
            </a:custGeom>
            <a:solidFill>
              <a:srgbClr val="FFBF5F"/>
            </a:solidFill>
            <a:ln w="6350">
              <a:solidFill>
                <a:srgbClr val="000000"/>
              </a:solidFill>
              <a:round/>
              <a:headEnd/>
              <a:tailEnd/>
            </a:ln>
          </p:spPr>
          <p:txBody>
            <a:bodyPr/>
            <a:lstStyle/>
            <a:p>
              <a:endParaRPr lang="en-US"/>
            </a:p>
          </p:txBody>
        </p:sp>
        <p:sp>
          <p:nvSpPr>
            <p:cNvPr id="23564" name="Freeform 12"/>
            <p:cNvSpPr>
              <a:spLocks/>
            </p:cNvSpPr>
            <p:nvPr/>
          </p:nvSpPr>
          <p:spPr bwMode="auto">
            <a:xfrm>
              <a:off x="2166" y="4087"/>
              <a:ext cx="51" cy="25"/>
            </a:xfrm>
            <a:custGeom>
              <a:avLst/>
              <a:gdLst>
                <a:gd name="T0" fmla="*/ 0 w 102"/>
                <a:gd name="T1" fmla="*/ 1 h 49"/>
                <a:gd name="T2" fmla="*/ 1 w 102"/>
                <a:gd name="T3" fmla="*/ 0 h 49"/>
                <a:gd name="T4" fmla="*/ 1 w 102"/>
                <a:gd name="T5" fmla="*/ 1 h 49"/>
                <a:gd name="T6" fmla="*/ 1 w 102"/>
                <a:gd name="T7" fmla="*/ 1 h 49"/>
                <a:gd name="T8" fmla="*/ 1 w 102"/>
                <a:gd name="T9" fmla="*/ 1 h 49"/>
                <a:gd name="T10" fmla="*/ 1 w 102"/>
                <a:gd name="T11" fmla="*/ 1 h 49"/>
                <a:gd name="T12" fmla="*/ 1 w 102"/>
                <a:gd name="T13" fmla="*/ 1 h 49"/>
                <a:gd name="T14" fmla="*/ 0 w 102"/>
                <a:gd name="T15" fmla="*/ 1 h 49"/>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49"/>
                <a:gd name="T26" fmla="*/ 102 w 102"/>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49">
                  <a:moveTo>
                    <a:pt x="0" y="49"/>
                  </a:moveTo>
                  <a:lnTo>
                    <a:pt x="84" y="0"/>
                  </a:lnTo>
                  <a:lnTo>
                    <a:pt x="92" y="4"/>
                  </a:lnTo>
                  <a:lnTo>
                    <a:pt x="101" y="16"/>
                  </a:lnTo>
                  <a:lnTo>
                    <a:pt x="102" y="26"/>
                  </a:lnTo>
                  <a:lnTo>
                    <a:pt x="102" y="35"/>
                  </a:lnTo>
                  <a:lnTo>
                    <a:pt x="101" y="42"/>
                  </a:lnTo>
                  <a:lnTo>
                    <a:pt x="0" y="49"/>
                  </a:lnTo>
                  <a:close/>
                </a:path>
              </a:pathLst>
            </a:custGeom>
            <a:solidFill>
              <a:srgbClr val="000000"/>
            </a:solidFill>
            <a:ln w="6350">
              <a:solidFill>
                <a:srgbClr val="000000"/>
              </a:solidFill>
              <a:round/>
              <a:headEnd/>
              <a:tailEnd/>
            </a:ln>
          </p:spPr>
          <p:txBody>
            <a:bodyPr/>
            <a:lstStyle/>
            <a:p>
              <a:endParaRPr lang="en-US"/>
            </a:p>
          </p:txBody>
        </p:sp>
        <p:sp>
          <p:nvSpPr>
            <p:cNvPr id="23565" name="Oval 13"/>
            <p:cNvSpPr>
              <a:spLocks noChangeArrowheads="1"/>
            </p:cNvSpPr>
            <p:nvPr/>
          </p:nvSpPr>
          <p:spPr bwMode="auto">
            <a:xfrm>
              <a:off x="2560" y="3510"/>
              <a:ext cx="532" cy="159"/>
            </a:xfrm>
            <a:prstGeom prst="ellipse">
              <a:avLst/>
            </a:prstGeom>
            <a:solidFill>
              <a:srgbClr val="7F0000"/>
            </a:solidFill>
            <a:ln w="17463">
              <a:solidFill>
                <a:srgbClr val="000000"/>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23566" name="Freeform 14"/>
            <p:cNvSpPr>
              <a:spLocks/>
            </p:cNvSpPr>
            <p:nvPr/>
          </p:nvSpPr>
          <p:spPr bwMode="auto">
            <a:xfrm>
              <a:off x="3094" y="3679"/>
              <a:ext cx="171" cy="450"/>
            </a:xfrm>
            <a:custGeom>
              <a:avLst/>
              <a:gdLst>
                <a:gd name="T0" fmla="*/ 0 w 342"/>
                <a:gd name="T1" fmla="*/ 0 h 900"/>
                <a:gd name="T2" fmla="*/ 1 w 342"/>
                <a:gd name="T3" fmla="*/ 0 h 900"/>
                <a:gd name="T4" fmla="*/ 1 w 342"/>
                <a:gd name="T5" fmla="*/ 1 h 900"/>
                <a:gd name="T6" fmla="*/ 1 w 342"/>
                <a:gd name="T7" fmla="*/ 1 h 900"/>
                <a:gd name="T8" fmla="*/ 1 w 342"/>
                <a:gd name="T9" fmla="*/ 1 h 900"/>
                <a:gd name="T10" fmla="*/ 1 w 342"/>
                <a:gd name="T11" fmla="*/ 1 h 900"/>
                <a:gd name="T12" fmla="*/ 1 w 342"/>
                <a:gd name="T13" fmla="*/ 1 h 900"/>
                <a:gd name="T14" fmla="*/ 1 w 342"/>
                <a:gd name="T15" fmla="*/ 1 h 900"/>
                <a:gd name="T16" fmla="*/ 1 w 342"/>
                <a:gd name="T17" fmla="*/ 1 h 900"/>
                <a:gd name="T18" fmla="*/ 1 w 342"/>
                <a:gd name="T19" fmla="*/ 1 h 900"/>
                <a:gd name="T20" fmla="*/ 1 w 342"/>
                <a:gd name="T21" fmla="*/ 1 h 900"/>
                <a:gd name="T22" fmla="*/ 1 w 342"/>
                <a:gd name="T23" fmla="*/ 1 h 900"/>
                <a:gd name="T24" fmla="*/ 1 w 342"/>
                <a:gd name="T25" fmla="*/ 1 h 900"/>
                <a:gd name="T26" fmla="*/ 1 w 342"/>
                <a:gd name="T27" fmla="*/ 1 h 900"/>
                <a:gd name="T28" fmla="*/ 1 w 342"/>
                <a:gd name="T29" fmla="*/ 1 h 900"/>
                <a:gd name="T30" fmla="*/ 1 w 342"/>
                <a:gd name="T31" fmla="*/ 1 h 900"/>
                <a:gd name="T32" fmla="*/ 1 w 342"/>
                <a:gd name="T33" fmla="*/ 1 h 900"/>
                <a:gd name="T34" fmla="*/ 1 w 342"/>
                <a:gd name="T35" fmla="*/ 1 h 900"/>
                <a:gd name="T36" fmla="*/ 1 w 342"/>
                <a:gd name="T37" fmla="*/ 1 h 900"/>
                <a:gd name="T38" fmla="*/ 1 w 342"/>
                <a:gd name="T39" fmla="*/ 1 h 900"/>
                <a:gd name="T40" fmla="*/ 1 w 342"/>
                <a:gd name="T41" fmla="*/ 1 h 900"/>
                <a:gd name="T42" fmla="*/ 1 w 342"/>
                <a:gd name="T43" fmla="*/ 1 h 900"/>
                <a:gd name="T44" fmla="*/ 1 w 342"/>
                <a:gd name="T45" fmla="*/ 1 h 900"/>
                <a:gd name="T46" fmla="*/ 0 w 342"/>
                <a:gd name="T47" fmla="*/ 1 h 900"/>
                <a:gd name="T48" fmla="*/ 0 w 342"/>
                <a:gd name="T49" fmla="*/ 0 h 9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2"/>
                <a:gd name="T76" fmla="*/ 0 h 900"/>
                <a:gd name="T77" fmla="*/ 342 w 342"/>
                <a:gd name="T78" fmla="*/ 900 h 9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2" h="900">
                  <a:moveTo>
                    <a:pt x="0" y="0"/>
                  </a:moveTo>
                  <a:lnTo>
                    <a:pt x="269" y="0"/>
                  </a:lnTo>
                  <a:lnTo>
                    <a:pt x="290" y="3"/>
                  </a:lnTo>
                  <a:lnTo>
                    <a:pt x="306" y="9"/>
                  </a:lnTo>
                  <a:lnTo>
                    <a:pt x="321" y="20"/>
                  </a:lnTo>
                  <a:lnTo>
                    <a:pt x="331" y="33"/>
                  </a:lnTo>
                  <a:lnTo>
                    <a:pt x="338" y="51"/>
                  </a:lnTo>
                  <a:lnTo>
                    <a:pt x="341" y="65"/>
                  </a:lnTo>
                  <a:lnTo>
                    <a:pt x="342" y="79"/>
                  </a:lnTo>
                  <a:lnTo>
                    <a:pt x="342" y="773"/>
                  </a:lnTo>
                  <a:lnTo>
                    <a:pt x="342" y="806"/>
                  </a:lnTo>
                  <a:lnTo>
                    <a:pt x="341" y="825"/>
                  </a:lnTo>
                  <a:lnTo>
                    <a:pt x="338" y="845"/>
                  </a:lnTo>
                  <a:lnTo>
                    <a:pt x="330" y="864"/>
                  </a:lnTo>
                  <a:lnTo>
                    <a:pt x="315" y="880"/>
                  </a:lnTo>
                  <a:lnTo>
                    <a:pt x="300" y="889"/>
                  </a:lnTo>
                  <a:lnTo>
                    <a:pt x="280" y="897"/>
                  </a:lnTo>
                  <a:lnTo>
                    <a:pt x="265" y="900"/>
                  </a:lnTo>
                  <a:lnTo>
                    <a:pt x="245" y="900"/>
                  </a:lnTo>
                  <a:lnTo>
                    <a:pt x="4" y="900"/>
                  </a:lnTo>
                  <a:lnTo>
                    <a:pt x="4" y="747"/>
                  </a:lnTo>
                  <a:lnTo>
                    <a:pt x="212" y="747"/>
                  </a:lnTo>
                  <a:lnTo>
                    <a:pt x="212" y="138"/>
                  </a:lnTo>
                  <a:lnTo>
                    <a:pt x="0" y="138"/>
                  </a:lnTo>
                  <a:lnTo>
                    <a:pt x="0" y="0"/>
                  </a:lnTo>
                  <a:close/>
                </a:path>
              </a:pathLst>
            </a:custGeom>
            <a:solidFill>
              <a:srgbClr val="FF001F"/>
            </a:solidFill>
            <a:ln w="17463">
              <a:solidFill>
                <a:srgbClr val="000000"/>
              </a:solidFill>
              <a:round/>
              <a:headEnd/>
              <a:tailEnd/>
            </a:ln>
          </p:spPr>
          <p:txBody>
            <a:bodyPr/>
            <a:lstStyle/>
            <a:p>
              <a:endParaRPr lang="en-US"/>
            </a:p>
          </p:txBody>
        </p:sp>
        <p:sp>
          <p:nvSpPr>
            <p:cNvPr id="23567" name="Freeform 15"/>
            <p:cNvSpPr>
              <a:spLocks/>
            </p:cNvSpPr>
            <p:nvPr/>
          </p:nvSpPr>
          <p:spPr bwMode="auto">
            <a:xfrm>
              <a:off x="2562" y="3254"/>
              <a:ext cx="37" cy="62"/>
            </a:xfrm>
            <a:custGeom>
              <a:avLst/>
              <a:gdLst>
                <a:gd name="T0" fmla="*/ 0 w 75"/>
                <a:gd name="T1" fmla="*/ 0 h 125"/>
                <a:gd name="T2" fmla="*/ 0 w 75"/>
                <a:gd name="T3" fmla="*/ 0 h 125"/>
                <a:gd name="T4" fmla="*/ 0 w 75"/>
                <a:gd name="T5" fmla="*/ 0 h 125"/>
                <a:gd name="T6" fmla="*/ 0 w 75"/>
                <a:gd name="T7" fmla="*/ 0 h 125"/>
                <a:gd name="T8" fmla="*/ 0 w 75"/>
                <a:gd name="T9" fmla="*/ 0 h 125"/>
                <a:gd name="T10" fmla="*/ 0 w 75"/>
                <a:gd name="T11" fmla="*/ 0 h 125"/>
                <a:gd name="T12" fmla="*/ 0 w 75"/>
                <a:gd name="T13" fmla="*/ 0 h 125"/>
                <a:gd name="T14" fmla="*/ 0 w 75"/>
                <a:gd name="T15" fmla="*/ 0 h 125"/>
                <a:gd name="T16" fmla="*/ 0 w 75"/>
                <a:gd name="T17" fmla="*/ 0 h 125"/>
                <a:gd name="T18" fmla="*/ 0 w 75"/>
                <a:gd name="T19" fmla="*/ 0 h 125"/>
                <a:gd name="T20" fmla="*/ 0 w 75"/>
                <a:gd name="T21" fmla="*/ 0 h 125"/>
                <a:gd name="T22" fmla="*/ 0 w 75"/>
                <a:gd name="T23" fmla="*/ 0 h 125"/>
                <a:gd name="T24" fmla="*/ 0 w 75"/>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125"/>
                <a:gd name="T41" fmla="*/ 75 w 75"/>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125">
                  <a:moveTo>
                    <a:pt x="75" y="72"/>
                  </a:moveTo>
                  <a:lnTo>
                    <a:pt x="56" y="11"/>
                  </a:lnTo>
                  <a:lnTo>
                    <a:pt x="48" y="5"/>
                  </a:lnTo>
                  <a:lnTo>
                    <a:pt x="41" y="3"/>
                  </a:lnTo>
                  <a:lnTo>
                    <a:pt x="31" y="0"/>
                  </a:lnTo>
                  <a:lnTo>
                    <a:pt x="21" y="4"/>
                  </a:lnTo>
                  <a:lnTo>
                    <a:pt x="12" y="14"/>
                  </a:lnTo>
                  <a:lnTo>
                    <a:pt x="7" y="26"/>
                  </a:lnTo>
                  <a:lnTo>
                    <a:pt x="4" y="34"/>
                  </a:lnTo>
                  <a:lnTo>
                    <a:pt x="1" y="44"/>
                  </a:lnTo>
                  <a:lnTo>
                    <a:pt x="0" y="60"/>
                  </a:lnTo>
                  <a:lnTo>
                    <a:pt x="15" y="125"/>
                  </a:lnTo>
                  <a:lnTo>
                    <a:pt x="75" y="72"/>
                  </a:lnTo>
                  <a:close/>
                </a:path>
              </a:pathLst>
            </a:custGeom>
            <a:solidFill>
              <a:srgbClr val="9F9FBF"/>
            </a:solidFill>
            <a:ln w="9525">
              <a:solidFill>
                <a:srgbClr val="000000"/>
              </a:solidFill>
              <a:round/>
              <a:headEnd/>
              <a:tailEnd/>
            </a:ln>
          </p:spPr>
          <p:txBody>
            <a:bodyPr/>
            <a:lstStyle/>
            <a:p>
              <a:endParaRPr lang="en-US"/>
            </a:p>
          </p:txBody>
        </p:sp>
        <p:sp>
          <p:nvSpPr>
            <p:cNvPr id="23568" name="Freeform 16"/>
            <p:cNvSpPr>
              <a:spLocks/>
            </p:cNvSpPr>
            <p:nvPr/>
          </p:nvSpPr>
          <p:spPr bwMode="auto">
            <a:xfrm>
              <a:off x="2562" y="3286"/>
              <a:ext cx="248" cy="961"/>
            </a:xfrm>
            <a:custGeom>
              <a:avLst/>
              <a:gdLst>
                <a:gd name="T0" fmla="*/ 1 w 495"/>
                <a:gd name="T1" fmla="*/ 1 h 1920"/>
                <a:gd name="T2" fmla="*/ 1 w 495"/>
                <a:gd name="T3" fmla="*/ 1 h 1920"/>
                <a:gd name="T4" fmla="*/ 1 w 495"/>
                <a:gd name="T5" fmla="*/ 1 h 1920"/>
                <a:gd name="T6" fmla="*/ 1 w 495"/>
                <a:gd name="T7" fmla="*/ 1 h 1920"/>
                <a:gd name="T8" fmla="*/ 1 w 495"/>
                <a:gd name="T9" fmla="*/ 1 h 1920"/>
                <a:gd name="T10" fmla="*/ 1 w 495"/>
                <a:gd name="T11" fmla="*/ 0 h 1920"/>
                <a:gd name="T12" fmla="*/ 1 w 495"/>
                <a:gd name="T13" fmla="*/ 1 h 1920"/>
                <a:gd name="T14" fmla="*/ 1 w 495"/>
                <a:gd name="T15" fmla="*/ 1 h 1920"/>
                <a:gd name="T16" fmla="*/ 1 w 495"/>
                <a:gd name="T17" fmla="*/ 1 h 1920"/>
                <a:gd name="T18" fmla="*/ 1 w 495"/>
                <a:gd name="T19" fmla="*/ 1 h 1920"/>
                <a:gd name="T20" fmla="*/ 1 w 495"/>
                <a:gd name="T21" fmla="*/ 1 h 1920"/>
                <a:gd name="T22" fmla="*/ 0 w 495"/>
                <a:gd name="T23" fmla="*/ 1 h 1920"/>
                <a:gd name="T24" fmla="*/ 1 w 495"/>
                <a:gd name="T25" fmla="*/ 1 h 1920"/>
                <a:gd name="T26" fmla="*/ 1 w 495"/>
                <a:gd name="T27" fmla="*/ 1 h 1920"/>
                <a:gd name="T28" fmla="*/ 1 w 495"/>
                <a:gd name="T29" fmla="*/ 1 h 1920"/>
                <a:gd name="T30" fmla="*/ 1 w 495"/>
                <a:gd name="T31" fmla="*/ 1 h 1920"/>
                <a:gd name="T32" fmla="*/ 1 w 495"/>
                <a:gd name="T33" fmla="*/ 1 h 1920"/>
                <a:gd name="T34" fmla="*/ 1 w 495"/>
                <a:gd name="T35" fmla="*/ 1 h 1920"/>
                <a:gd name="T36" fmla="*/ 1 w 495"/>
                <a:gd name="T37" fmla="*/ 1 h 1920"/>
                <a:gd name="T38" fmla="*/ 1 w 495"/>
                <a:gd name="T39" fmla="*/ 1 h 1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5"/>
                <a:gd name="T61" fmla="*/ 0 h 1920"/>
                <a:gd name="T62" fmla="*/ 495 w 495"/>
                <a:gd name="T63" fmla="*/ 1920 h 1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5" h="1920">
                  <a:moveTo>
                    <a:pt x="433" y="1550"/>
                  </a:moveTo>
                  <a:lnTo>
                    <a:pt x="117" y="72"/>
                  </a:lnTo>
                  <a:lnTo>
                    <a:pt x="109" y="37"/>
                  </a:lnTo>
                  <a:lnTo>
                    <a:pt x="100" y="20"/>
                  </a:lnTo>
                  <a:lnTo>
                    <a:pt x="85" y="5"/>
                  </a:lnTo>
                  <a:lnTo>
                    <a:pt x="68" y="0"/>
                  </a:lnTo>
                  <a:lnTo>
                    <a:pt x="49" y="4"/>
                  </a:lnTo>
                  <a:lnTo>
                    <a:pt x="31" y="12"/>
                  </a:lnTo>
                  <a:lnTo>
                    <a:pt x="17" y="33"/>
                  </a:lnTo>
                  <a:lnTo>
                    <a:pt x="8" y="47"/>
                  </a:lnTo>
                  <a:lnTo>
                    <a:pt x="3" y="72"/>
                  </a:lnTo>
                  <a:lnTo>
                    <a:pt x="0" y="97"/>
                  </a:lnTo>
                  <a:lnTo>
                    <a:pt x="3" y="128"/>
                  </a:lnTo>
                  <a:lnTo>
                    <a:pt x="376" y="1550"/>
                  </a:lnTo>
                  <a:lnTo>
                    <a:pt x="451" y="1805"/>
                  </a:lnTo>
                  <a:lnTo>
                    <a:pt x="479" y="1912"/>
                  </a:lnTo>
                  <a:lnTo>
                    <a:pt x="492" y="1920"/>
                  </a:lnTo>
                  <a:lnTo>
                    <a:pt x="495" y="1887"/>
                  </a:lnTo>
                  <a:lnTo>
                    <a:pt x="479" y="1792"/>
                  </a:lnTo>
                  <a:lnTo>
                    <a:pt x="433" y="1550"/>
                  </a:lnTo>
                  <a:close/>
                </a:path>
              </a:pathLst>
            </a:custGeom>
            <a:solidFill>
              <a:srgbClr val="808000"/>
            </a:solidFill>
            <a:ln w="9525">
              <a:solidFill>
                <a:srgbClr val="000000"/>
              </a:solidFill>
              <a:round/>
              <a:headEnd/>
              <a:tailEnd/>
            </a:ln>
          </p:spPr>
          <p:txBody>
            <a:bodyPr/>
            <a:lstStyle/>
            <a:p>
              <a:endParaRPr lang="en-US"/>
            </a:p>
          </p:txBody>
        </p:sp>
        <p:sp>
          <p:nvSpPr>
            <p:cNvPr id="23569" name="Freeform 17"/>
            <p:cNvSpPr>
              <a:spLocks/>
            </p:cNvSpPr>
            <p:nvPr/>
          </p:nvSpPr>
          <p:spPr bwMode="auto">
            <a:xfrm>
              <a:off x="2563" y="3287"/>
              <a:ext cx="89" cy="220"/>
            </a:xfrm>
            <a:custGeom>
              <a:avLst/>
              <a:gdLst>
                <a:gd name="T0" fmla="*/ 1 w 178"/>
                <a:gd name="T1" fmla="*/ 0 h 441"/>
                <a:gd name="T2" fmla="*/ 1 w 178"/>
                <a:gd name="T3" fmla="*/ 0 h 441"/>
                <a:gd name="T4" fmla="*/ 1 w 178"/>
                <a:gd name="T5" fmla="*/ 0 h 441"/>
                <a:gd name="T6" fmla="*/ 1 w 178"/>
                <a:gd name="T7" fmla="*/ 0 h 441"/>
                <a:gd name="T8" fmla="*/ 1 w 178"/>
                <a:gd name="T9" fmla="*/ 0 h 441"/>
                <a:gd name="T10" fmla="*/ 1 w 178"/>
                <a:gd name="T11" fmla="*/ 0 h 441"/>
                <a:gd name="T12" fmla="*/ 1 w 178"/>
                <a:gd name="T13" fmla="*/ 0 h 441"/>
                <a:gd name="T14" fmla="*/ 1 w 178"/>
                <a:gd name="T15" fmla="*/ 0 h 441"/>
                <a:gd name="T16" fmla="*/ 1 w 178"/>
                <a:gd name="T17" fmla="*/ 0 h 441"/>
                <a:gd name="T18" fmla="*/ 0 w 178"/>
                <a:gd name="T19" fmla="*/ 0 h 441"/>
                <a:gd name="T20" fmla="*/ 0 w 178"/>
                <a:gd name="T21" fmla="*/ 0 h 441"/>
                <a:gd name="T22" fmla="*/ 1 w 178"/>
                <a:gd name="T23" fmla="*/ 0 h 441"/>
                <a:gd name="T24" fmla="*/ 1 w 178"/>
                <a:gd name="T25" fmla="*/ 0 h 441"/>
                <a:gd name="T26" fmla="*/ 1 w 178"/>
                <a:gd name="T27" fmla="*/ 0 h 441"/>
                <a:gd name="T28" fmla="*/ 1 w 178"/>
                <a:gd name="T29" fmla="*/ 0 h 441"/>
                <a:gd name="T30" fmla="*/ 1 w 178"/>
                <a:gd name="T31" fmla="*/ 0 h 441"/>
                <a:gd name="T32" fmla="*/ 1 w 178"/>
                <a:gd name="T33" fmla="*/ 0 h 441"/>
                <a:gd name="T34" fmla="*/ 1 w 178"/>
                <a:gd name="T35" fmla="*/ 0 h 441"/>
                <a:gd name="T36" fmla="*/ 1 w 178"/>
                <a:gd name="T37" fmla="*/ 0 h 441"/>
                <a:gd name="T38" fmla="*/ 1 w 178"/>
                <a:gd name="T39" fmla="*/ 0 h 441"/>
                <a:gd name="T40" fmla="*/ 1 w 178"/>
                <a:gd name="T41" fmla="*/ 0 h 441"/>
                <a:gd name="T42" fmla="*/ 1 w 178"/>
                <a:gd name="T43" fmla="*/ 0 h 441"/>
                <a:gd name="T44" fmla="*/ 1 w 178"/>
                <a:gd name="T45" fmla="*/ 0 h 4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441"/>
                <a:gd name="T71" fmla="*/ 178 w 178"/>
                <a:gd name="T72" fmla="*/ 441 h 4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441">
                  <a:moveTo>
                    <a:pt x="108" y="32"/>
                  </a:moveTo>
                  <a:lnTo>
                    <a:pt x="95" y="17"/>
                  </a:lnTo>
                  <a:lnTo>
                    <a:pt x="82" y="6"/>
                  </a:lnTo>
                  <a:lnTo>
                    <a:pt x="70" y="0"/>
                  </a:lnTo>
                  <a:lnTo>
                    <a:pt x="53" y="0"/>
                  </a:lnTo>
                  <a:lnTo>
                    <a:pt x="33" y="10"/>
                  </a:lnTo>
                  <a:lnTo>
                    <a:pt x="20" y="24"/>
                  </a:lnTo>
                  <a:lnTo>
                    <a:pt x="10" y="40"/>
                  </a:lnTo>
                  <a:lnTo>
                    <a:pt x="4" y="60"/>
                  </a:lnTo>
                  <a:lnTo>
                    <a:pt x="0" y="85"/>
                  </a:lnTo>
                  <a:lnTo>
                    <a:pt x="0" y="102"/>
                  </a:lnTo>
                  <a:lnTo>
                    <a:pt x="3" y="130"/>
                  </a:lnTo>
                  <a:lnTo>
                    <a:pt x="84" y="441"/>
                  </a:lnTo>
                  <a:lnTo>
                    <a:pt x="86" y="420"/>
                  </a:lnTo>
                  <a:lnTo>
                    <a:pt x="92" y="405"/>
                  </a:lnTo>
                  <a:lnTo>
                    <a:pt x="103" y="387"/>
                  </a:lnTo>
                  <a:lnTo>
                    <a:pt x="116" y="373"/>
                  </a:lnTo>
                  <a:lnTo>
                    <a:pt x="129" y="363"/>
                  </a:lnTo>
                  <a:lnTo>
                    <a:pt x="143" y="356"/>
                  </a:lnTo>
                  <a:lnTo>
                    <a:pt x="157" y="358"/>
                  </a:lnTo>
                  <a:lnTo>
                    <a:pt x="170" y="363"/>
                  </a:lnTo>
                  <a:lnTo>
                    <a:pt x="178" y="367"/>
                  </a:lnTo>
                  <a:lnTo>
                    <a:pt x="108" y="32"/>
                  </a:lnTo>
                  <a:close/>
                </a:path>
              </a:pathLst>
            </a:custGeom>
            <a:solidFill>
              <a:srgbClr val="BF3F00"/>
            </a:solidFill>
            <a:ln w="9525">
              <a:solidFill>
                <a:srgbClr val="000000"/>
              </a:solidFill>
              <a:round/>
              <a:headEnd/>
              <a:tailEnd/>
            </a:ln>
          </p:spPr>
          <p:txBody>
            <a:bodyPr/>
            <a:lstStyle/>
            <a:p>
              <a:endParaRPr lang="en-US"/>
            </a:p>
          </p:txBody>
        </p:sp>
        <p:sp>
          <p:nvSpPr>
            <p:cNvPr id="23570" name="Freeform 18"/>
            <p:cNvSpPr>
              <a:spLocks/>
            </p:cNvSpPr>
            <p:nvPr/>
          </p:nvSpPr>
          <p:spPr bwMode="auto">
            <a:xfrm>
              <a:off x="2499" y="3045"/>
              <a:ext cx="90" cy="233"/>
            </a:xfrm>
            <a:custGeom>
              <a:avLst/>
              <a:gdLst>
                <a:gd name="T0" fmla="*/ 1 w 180"/>
                <a:gd name="T1" fmla="*/ 0 h 467"/>
                <a:gd name="T2" fmla="*/ 1 w 180"/>
                <a:gd name="T3" fmla="*/ 0 h 467"/>
                <a:gd name="T4" fmla="*/ 1 w 180"/>
                <a:gd name="T5" fmla="*/ 0 h 467"/>
                <a:gd name="T6" fmla="*/ 1 w 180"/>
                <a:gd name="T7" fmla="*/ 0 h 467"/>
                <a:gd name="T8" fmla="*/ 1 w 180"/>
                <a:gd name="T9" fmla="*/ 0 h 467"/>
                <a:gd name="T10" fmla="*/ 1 w 180"/>
                <a:gd name="T11" fmla="*/ 0 h 467"/>
                <a:gd name="T12" fmla="*/ 1 w 180"/>
                <a:gd name="T13" fmla="*/ 0 h 467"/>
                <a:gd name="T14" fmla="*/ 1 w 180"/>
                <a:gd name="T15" fmla="*/ 0 h 467"/>
                <a:gd name="T16" fmla="*/ 1 w 180"/>
                <a:gd name="T17" fmla="*/ 0 h 467"/>
                <a:gd name="T18" fmla="*/ 1 w 180"/>
                <a:gd name="T19" fmla="*/ 0 h 467"/>
                <a:gd name="T20" fmla="*/ 1 w 180"/>
                <a:gd name="T21" fmla="*/ 0 h 467"/>
                <a:gd name="T22" fmla="*/ 1 w 180"/>
                <a:gd name="T23" fmla="*/ 0 h 467"/>
                <a:gd name="T24" fmla="*/ 1 w 180"/>
                <a:gd name="T25" fmla="*/ 0 h 467"/>
                <a:gd name="T26" fmla="*/ 1 w 180"/>
                <a:gd name="T27" fmla="*/ 0 h 467"/>
                <a:gd name="T28" fmla="*/ 1 w 180"/>
                <a:gd name="T29" fmla="*/ 0 h 467"/>
                <a:gd name="T30" fmla="*/ 1 w 180"/>
                <a:gd name="T31" fmla="*/ 0 h 467"/>
                <a:gd name="T32" fmla="*/ 1 w 180"/>
                <a:gd name="T33" fmla="*/ 0 h 467"/>
                <a:gd name="T34" fmla="*/ 0 w 180"/>
                <a:gd name="T35" fmla="*/ 0 h 467"/>
                <a:gd name="T36" fmla="*/ 1 w 180"/>
                <a:gd name="T37" fmla="*/ 0 h 467"/>
                <a:gd name="T38" fmla="*/ 1 w 180"/>
                <a:gd name="T39" fmla="*/ 0 h 467"/>
                <a:gd name="T40" fmla="*/ 1 w 180"/>
                <a:gd name="T41" fmla="*/ 0 h 467"/>
                <a:gd name="T42" fmla="*/ 1 w 180"/>
                <a:gd name="T43" fmla="*/ 0 h 467"/>
                <a:gd name="T44" fmla="*/ 1 w 180"/>
                <a:gd name="T45" fmla="*/ 0 h 467"/>
                <a:gd name="T46" fmla="*/ 1 w 180"/>
                <a:gd name="T47" fmla="*/ 0 h 467"/>
                <a:gd name="T48" fmla="*/ 1 w 180"/>
                <a:gd name="T49" fmla="*/ 0 h 4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467"/>
                <a:gd name="T77" fmla="*/ 180 w 180"/>
                <a:gd name="T78" fmla="*/ 467 h 4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467">
                  <a:moveTo>
                    <a:pt x="172" y="429"/>
                  </a:moveTo>
                  <a:lnTo>
                    <a:pt x="164" y="390"/>
                  </a:lnTo>
                  <a:lnTo>
                    <a:pt x="164" y="344"/>
                  </a:lnTo>
                  <a:lnTo>
                    <a:pt x="161" y="304"/>
                  </a:lnTo>
                  <a:lnTo>
                    <a:pt x="161" y="272"/>
                  </a:lnTo>
                  <a:lnTo>
                    <a:pt x="168" y="222"/>
                  </a:lnTo>
                  <a:lnTo>
                    <a:pt x="172" y="205"/>
                  </a:lnTo>
                  <a:lnTo>
                    <a:pt x="180" y="182"/>
                  </a:lnTo>
                  <a:lnTo>
                    <a:pt x="155" y="169"/>
                  </a:lnTo>
                  <a:lnTo>
                    <a:pt x="133" y="154"/>
                  </a:lnTo>
                  <a:lnTo>
                    <a:pt x="109" y="136"/>
                  </a:lnTo>
                  <a:lnTo>
                    <a:pt x="86" y="113"/>
                  </a:lnTo>
                  <a:lnTo>
                    <a:pt x="62" y="91"/>
                  </a:lnTo>
                  <a:lnTo>
                    <a:pt x="48" y="72"/>
                  </a:lnTo>
                  <a:lnTo>
                    <a:pt x="31" y="53"/>
                  </a:lnTo>
                  <a:lnTo>
                    <a:pt x="18" y="35"/>
                  </a:lnTo>
                  <a:lnTo>
                    <a:pt x="7" y="17"/>
                  </a:lnTo>
                  <a:lnTo>
                    <a:pt x="0" y="0"/>
                  </a:lnTo>
                  <a:lnTo>
                    <a:pt x="20" y="104"/>
                  </a:lnTo>
                  <a:lnTo>
                    <a:pt x="39" y="176"/>
                  </a:lnTo>
                  <a:lnTo>
                    <a:pt x="69" y="271"/>
                  </a:lnTo>
                  <a:lnTo>
                    <a:pt x="93" y="353"/>
                  </a:lnTo>
                  <a:lnTo>
                    <a:pt x="117" y="421"/>
                  </a:lnTo>
                  <a:lnTo>
                    <a:pt x="131" y="467"/>
                  </a:lnTo>
                  <a:lnTo>
                    <a:pt x="172" y="429"/>
                  </a:lnTo>
                  <a:close/>
                </a:path>
              </a:pathLst>
            </a:custGeom>
            <a:solidFill>
              <a:srgbClr val="9F9FBF"/>
            </a:solidFill>
            <a:ln w="9525">
              <a:solidFill>
                <a:srgbClr val="000000"/>
              </a:solidFill>
              <a:round/>
              <a:headEnd/>
              <a:tailEnd/>
            </a:ln>
          </p:spPr>
          <p:txBody>
            <a:bodyPr/>
            <a:lstStyle/>
            <a:p>
              <a:endParaRPr lang="en-US"/>
            </a:p>
          </p:txBody>
        </p:sp>
        <p:sp>
          <p:nvSpPr>
            <p:cNvPr id="23571" name="Freeform 19"/>
            <p:cNvSpPr>
              <a:spLocks/>
            </p:cNvSpPr>
            <p:nvPr/>
          </p:nvSpPr>
          <p:spPr bwMode="auto">
            <a:xfrm>
              <a:off x="2529" y="3131"/>
              <a:ext cx="19" cy="49"/>
            </a:xfrm>
            <a:custGeom>
              <a:avLst/>
              <a:gdLst>
                <a:gd name="T0" fmla="*/ 1 w 38"/>
                <a:gd name="T1" fmla="*/ 1 h 97"/>
                <a:gd name="T2" fmla="*/ 1 w 38"/>
                <a:gd name="T3" fmla="*/ 0 h 97"/>
                <a:gd name="T4" fmla="*/ 1 w 38"/>
                <a:gd name="T5" fmla="*/ 1 h 97"/>
                <a:gd name="T6" fmla="*/ 1 w 38"/>
                <a:gd name="T7" fmla="*/ 1 h 97"/>
                <a:gd name="T8" fmla="*/ 1 w 38"/>
                <a:gd name="T9" fmla="*/ 1 h 97"/>
                <a:gd name="T10" fmla="*/ 1 w 38"/>
                <a:gd name="T11" fmla="*/ 1 h 97"/>
                <a:gd name="T12" fmla="*/ 1 w 38"/>
                <a:gd name="T13" fmla="*/ 1 h 97"/>
                <a:gd name="T14" fmla="*/ 1 w 38"/>
                <a:gd name="T15" fmla="*/ 1 h 97"/>
                <a:gd name="T16" fmla="*/ 1 w 38"/>
                <a:gd name="T17" fmla="*/ 1 h 97"/>
                <a:gd name="T18" fmla="*/ 1 w 38"/>
                <a:gd name="T19" fmla="*/ 1 h 97"/>
                <a:gd name="T20" fmla="*/ 1 w 38"/>
                <a:gd name="T21" fmla="*/ 1 h 97"/>
                <a:gd name="T22" fmla="*/ 1 w 38"/>
                <a:gd name="T23" fmla="*/ 1 h 97"/>
                <a:gd name="T24" fmla="*/ 1 w 38"/>
                <a:gd name="T25" fmla="*/ 1 h 97"/>
                <a:gd name="T26" fmla="*/ 1 w 38"/>
                <a:gd name="T27" fmla="*/ 1 h 97"/>
                <a:gd name="T28" fmla="*/ 1 w 38"/>
                <a:gd name="T29" fmla="*/ 1 h 97"/>
                <a:gd name="T30" fmla="*/ 1 w 38"/>
                <a:gd name="T31" fmla="*/ 1 h 97"/>
                <a:gd name="T32" fmla="*/ 1 w 38"/>
                <a:gd name="T33" fmla="*/ 1 h 97"/>
                <a:gd name="T34" fmla="*/ 1 w 38"/>
                <a:gd name="T35" fmla="*/ 1 h 97"/>
                <a:gd name="T36" fmla="*/ 1 w 38"/>
                <a:gd name="T37" fmla="*/ 1 h 97"/>
                <a:gd name="T38" fmla="*/ 1 w 38"/>
                <a:gd name="T39" fmla="*/ 1 h 97"/>
                <a:gd name="T40" fmla="*/ 0 w 38"/>
                <a:gd name="T41" fmla="*/ 1 h 97"/>
                <a:gd name="T42" fmla="*/ 1 w 38"/>
                <a:gd name="T43" fmla="*/ 1 h 97"/>
                <a:gd name="T44" fmla="*/ 1 w 38"/>
                <a:gd name="T45" fmla="*/ 1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7"/>
                <a:gd name="T71" fmla="*/ 38 w 38"/>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7">
                  <a:moveTo>
                    <a:pt x="4" y="5"/>
                  </a:moveTo>
                  <a:lnTo>
                    <a:pt x="10" y="0"/>
                  </a:lnTo>
                  <a:lnTo>
                    <a:pt x="15" y="4"/>
                  </a:lnTo>
                  <a:lnTo>
                    <a:pt x="19" y="10"/>
                  </a:lnTo>
                  <a:lnTo>
                    <a:pt x="25" y="21"/>
                  </a:lnTo>
                  <a:lnTo>
                    <a:pt x="29" y="28"/>
                  </a:lnTo>
                  <a:lnTo>
                    <a:pt x="31" y="40"/>
                  </a:lnTo>
                  <a:lnTo>
                    <a:pt x="35" y="54"/>
                  </a:lnTo>
                  <a:lnTo>
                    <a:pt x="36" y="63"/>
                  </a:lnTo>
                  <a:lnTo>
                    <a:pt x="38" y="72"/>
                  </a:lnTo>
                  <a:lnTo>
                    <a:pt x="36" y="82"/>
                  </a:lnTo>
                  <a:lnTo>
                    <a:pt x="34" y="90"/>
                  </a:lnTo>
                  <a:lnTo>
                    <a:pt x="29" y="97"/>
                  </a:lnTo>
                  <a:lnTo>
                    <a:pt x="25" y="95"/>
                  </a:lnTo>
                  <a:lnTo>
                    <a:pt x="21" y="89"/>
                  </a:lnTo>
                  <a:lnTo>
                    <a:pt x="15" y="83"/>
                  </a:lnTo>
                  <a:lnTo>
                    <a:pt x="12" y="76"/>
                  </a:lnTo>
                  <a:lnTo>
                    <a:pt x="8" y="66"/>
                  </a:lnTo>
                  <a:lnTo>
                    <a:pt x="4" y="53"/>
                  </a:lnTo>
                  <a:lnTo>
                    <a:pt x="2" y="46"/>
                  </a:lnTo>
                  <a:lnTo>
                    <a:pt x="0" y="28"/>
                  </a:lnTo>
                  <a:lnTo>
                    <a:pt x="1" y="14"/>
                  </a:lnTo>
                  <a:lnTo>
                    <a:pt x="4"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p:cNvSpPr>
              <a:spLocks/>
            </p:cNvSpPr>
            <p:nvPr/>
          </p:nvSpPr>
          <p:spPr bwMode="auto">
            <a:xfrm>
              <a:off x="2587" y="3327"/>
              <a:ext cx="592" cy="843"/>
            </a:xfrm>
            <a:custGeom>
              <a:avLst/>
              <a:gdLst>
                <a:gd name="T0" fmla="*/ 0 w 1185"/>
                <a:gd name="T1" fmla="*/ 1 h 1684"/>
                <a:gd name="T2" fmla="*/ 0 w 1185"/>
                <a:gd name="T3" fmla="*/ 1 h 1684"/>
                <a:gd name="T4" fmla="*/ 0 w 1185"/>
                <a:gd name="T5" fmla="*/ 1 h 1684"/>
                <a:gd name="T6" fmla="*/ 0 w 1185"/>
                <a:gd name="T7" fmla="*/ 1 h 1684"/>
                <a:gd name="T8" fmla="*/ 0 w 1185"/>
                <a:gd name="T9" fmla="*/ 1 h 1684"/>
                <a:gd name="T10" fmla="*/ 0 w 1185"/>
                <a:gd name="T11" fmla="*/ 1 h 1684"/>
                <a:gd name="T12" fmla="*/ 0 w 1185"/>
                <a:gd name="T13" fmla="*/ 1 h 1684"/>
                <a:gd name="T14" fmla="*/ 0 w 1185"/>
                <a:gd name="T15" fmla="*/ 1 h 1684"/>
                <a:gd name="T16" fmla="*/ 0 w 1185"/>
                <a:gd name="T17" fmla="*/ 1 h 1684"/>
                <a:gd name="T18" fmla="*/ 0 w 1185"/>
                <a:gd name="T19" fmla="*/ 0 h 1684"/>
                <a:gd name="T20" fmla="*/ 0 w 1185"/>
                <a:gd name="T21" fmla="*/ 1 h 16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5"/>
                <a:gd name="T34" fmla="*/ 0 h 1684"/>
                <a:gd name="T35" fmla="*/ 1185 w 1185"/>
                <a:gd name="T36" fmla="*/ 1684 h 16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5" h="1684">
                  <a:moveTo>
                    <a:pt x="1052" y="79"/>
                  </a:moveTo>
                  <a:lnTo>
                    <a:pt x="183" y="1350"/>
                  </a:lnTo>
                  <a:lnTo>
                    <a:pt x="12" y="1615"/>
                  </a:lnTo>
                  <a:lnTo>
                    <a:pt x="0" y="1647"/>
                  </a:lnTo>
                  <a:lnTo>
                    <a:pt x="17" y="1678"/>
                  </a:lnTo>
                  <a:lnTo>
                    <a:pt x="43" y="1684"/>
                  </a:lnTo>
                  <a:lnTo>
                    <a:pt x="84" y="1642"/>
                  </a:lnTo>
                  <a:lnTo>
                    <a:pt x="263" y="1402"/>
                  </a:lnTo>
                  <a:lnTo>
                    <a:pt x="1175" y="185"/>
                  </a:lnTo>
                  <a:lnTo>
                    <a:pt x="1185" y="0"/>
                  </a:lnTo>
                  <a:lnTo>
                    <a:pt x="1052" y="79"/>
                  </a:lnTo>
                  <a:close/>
                </a:path>
              </a:pathLst>
            </a:custGeom>
            <a:solidFill>
              <a:srgbClr val="FF5F00"/>
            </a:solidFill>
            <a:ln w="9525">
              <a:solidFill>
                <a:srgbClr val="000000"/>
              </a:solidFill>
              <a:round/>
              <a:headEnd/>
              <a:tailEnd/>
            </a:ln>
          </p:spPr>
          <p:txBody>
            <a:bodyPr/>
            <a:lstStyle/>
            <a:p>
              <a:endParaRPr lang="en-US"/>
            </a:p>
          </p:txBody>
        </p:sp>
        <p:sp>
          <p:nvSpPr>
            <p:cNvPr id="23573" name="Freeform 21"/>
            <p:cNvSpPr>
              <a:spLocks/>
            </p:cNvSpPr>
            <p:nvPr/>
          </p:nvSpPr>
          <p:spPr bwMode="auto">
            <a:xfrm>
              <a:off x="3228" y="3086"/>
              <a:ext cx="104" cy="174"/>
            </a:xfrm>
            <a:custGeom>
              <a:avLst/>
              <a:gdLst>
                <a:gd name="T0" fmla="*/ 0 w 206"/>
                <a:gd name="T1" fmla="*/ 0 h 349"/>
                <a:gd name="T2" fmla="*/ 1 w 206"/>
                <a:gd name="T3" fmla="*/ 0 h 349"/>
                <a:gd name="T4" fmla="*/ 1 w 206"/>
                <a:gd name="T5" fmla="*/ 0 h 349"/>
                <a:gd name="T6" fmla="*/ 1 w 206"/>
                <a:gd name="T7" fmla="*/ 0 h 349"/>
                <a:gd name="T8" fmla="*/ 1 w 206"/>
                <a:gd name="T9" fmla="*/ 0 h 349"/>
                <a:gd name="T10" fmla="*/ 1 w 206"/>
                <a:gd name="T11" fmla="*/ 0 h 349"/>
                <a:gd name="T12" fmla="*/ 1 w 206"/>
                <a:gd name="T13" fmla="*/ 0 h 349"/>
                <a:gd name="T14" fmla="*/ 1 w 206"/>
                <a:gd name="T15" fmla="*/ 0 h 349"/>
                <a:gd name="T16" fmla="*/ 1 w 206"/>
                <a:gd name="T17" fmla="*/ 0 h 349"/>
                <a:gd name="T18" fmla="*/ 1 w 206"/>
                <a:gd name="T19" fmla="*/ 0 h 349"/>
                <a:gd name="T20" fmla="*/ 1 w 206"/>
                <a:gd name="T21" fmla="*/ 0 h 349"/>
                <a:gd name="T22" fmla="*/ 1 w 206"/>
                <a:gd name="T23" fmla="*/ 0 h 349"/>
                <a:gd name="T24" fmla="*/ 1 w 206"/>
                <a:gd name="T25" fmla="*/ 0 h 349"/>
                <a:gd name="T26" fmla="*/ 1 w 206"/>
                <a:gd name="T27" fmla="*/ 0 h 349"/>
                <a:gd name="T28" fmla="*/ 1 w 206"/>
                <a:gd name="T29" fmla="*/ 0 h 349"/>
                <a:gd name="T30" fmla="*/ 1 w 206"/>
                <a:gd name="T31" fmla="*/ 0 h 349"/>
                <a:gd name="T32" fmla="*/ 1 w 206"/>
                <a:gd name="T33" fmla="*/ 0 h 349"/>
                <a:gd name="T34" fmla="*/ 1 w 206"/>
                <a:gd name="T35" fmla="*/ 0 h 349"/>
                <a:gd name="T36" fmla="*/ 1 w 206"/>
                <a:gd name="T37" fmla="*/ 0 h 349"/>
                <a:gd name="T38" fmla="*/ 0 w 206"/>
                <a:gd name="T39" fmla="*/ 0 h 3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6"/>
                <a:gd name="T61" fmla="*/ 0 h 349"/>
                <a:gd name="T62" fmla="*/ 206 w 206"/>
                <a:gd name="T63" fmla="*/ 349 h 3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6" h="349">
                  <a:moveTo>
                    <a:pt x="0" y="298"/>
                  </a:moveTo>
                  <a:lnTo>
                    <a:pt x="5" y="267"/>
                  </a:lnTo>
                  <a:lnTo>
                    <a:pt x="17" y="219"/>
                  </a:lnTo>
                  <a:lnTo>
                    <a:pt x="32" y="174"/>
                  </a:lnTo>
                  <a:lnTo>
                    <a:pt x="54" y="134"/>
                  </a:lnTo>
                  <a:lnTo>
                    <a:pt x="75" y="100"/>
                  </a:lnTo>
                  <a:lnTo>
                    <a:pt x="103" y="64"/>
                  </a:lnTo>
                  <a:lnTo>
                    <a:pt x="137" y="35"/>
                  </a:lnTo>
                  <a:lnTo>
                    <a:pt x="167" y="18"/>
                  </a:lnTo>
                  <a:lnTo>
                    <a:pt x="206" y="0"/>
                  </a:lnTo>
                  <a:lnTo>
                    <a:pt x="199" y="79"/>
                  </a:lnTo>
                  <a:lnTo>
                    <a:pt x="194" y="128"/>
                  </a:lnTo>
                  <a:lnTo>
                    <a:pt x="182" y="173"/>
                  </a:lnTo>
                  <a:lnTo>
                    <a:pt x="162" y="216"/>
                  </a:lnTo>
                  <a:lnTo>
                    <a:pt x="137" y="259"/>
                  </a:lnTo>
                  <a:lnTo>
                    <a:pt x="113" y="293"/>
                  </a:lnTo>
                  <a:lnTo>
                    <a:pt x="76" y="318"/>
                  </a:lnTo>
                  <a:lnTo>
                    <a:pt x="48" y="340"/>
                  </a:lnTo>
                  <a:lnTo>
                    <a:pt x="32" y="349"/>
                  </a:lnTo>
                  <a:lnTo>
                    <a:pt x="0" y="298"/>
                  </a:lnTo>
                  <a:close/>
                </a:path>
              </a:pathLst>
            </a:custGeom>
            <a:solidFill>
              <a:srgbClr val="7F0000"/>
            </a:solidFill>
            <a:ln w="9525">
              <a:solidFill>
                <a:srgbClr val="000000"/>
              </a:solidFill>
              <a:round/>
              <a:headEnd/>
              <a:tailEnd/>
            </a:ln>
          </p:spPr>
          <p:txBody>
            <a:bodyPr/>
            <a:lstStyle/>
            <a:p>
              <a:endParaRPr lang="en-US"/>
            </a:p>
          </p:txBody>
        </p:sp>
        <p:sp>
          <p:nvSpPr>
            <p:cNvPr id="23574" name="Freeform 22"/>
            <p:cNvSpPr>
              <a:spLocks/>
            </p:cNvSpPr>
            <p:nvPr/>
          </p:nvSpPr>
          <p:spPr bwMode="auto">
            <a:xfrm>
              <a:off x="3107" y="3237"/>
              <a:ext cx="138" cy="187"/>
            </a:xfrm>
            <a:custGeom>
              <a:avLst/>
              <a:gdLst>
                <a:gd name="T0" fmla="*/ 1 w 276"/>
                <a:gd name="T1" fmla="*/ 1 h 374"/>
                <a:gd name="T2" fmla="*/ 1 w 276"/>
                <a:gd name="T3" fmla="*/ 1 h 374"/>
                <a:gd name="T4" fmla="*/ 1 w 276"/>
                <a:gd name="T5" fmla="*/ 1 h 374"/>
                <a:gd name="T6" fmla="*/ 1 w 276"/>
                <a:gd name="T7" fmla="*/ 1 h 374"/>
                <a:gd name="T8" fmla="*/ 1 w 276"/>
                <a:gd name="T9" fmla="*/ 1 h 374"/>
                <a:gd name="T10" fmla="*/ 0 w 276"/>
                <a:gd name="T11" fmla="*/ 1 h 374"/>
                <a:gd name="T12" fmla="*/ 1 w 276"/>
                <a:gd name="T13" fmla="*/ 1 h 374"/>
                <a:gd name="T14" fmla="*/ 1 w 276"/>
                <a:gd name="T15" fmla="*/ 1 h 374"/>
                <a:gd name="T16" fmla="*/ 1 w 276"/>
                <a:gd name="T17" fmla="*/ 1 h 374"/>
                <a:gd name="T18" fmla="*/ 1 w 276"/>
                <a:gd name="T19" fmla="*/ 1 h 374"/>
                <a:gd name="T20" fmla="*/ 1 w 276"/>
                <a:gd name="T21" fmla="*/ 1 h 374"/>
                <a:gd name="T22" fmla="*/ 1 w 276"/>
                <a:gd name="T23" fmla="*/ 1 h 374"/>
                <a:gd name="T24" fmla="*/ 1 w 276"/>
                <a:gd name="T25" fmla="*/ 1 h 374"/>
                <a:gd name="T26" fmla="*/ 1 w 276"/>
                <a:gd name="T27" fmla="*/ 1 h 374"/>
                <a:gd name="T28" fmla="*/ 1 w 276"/>
                <a:gd name="T29" fmla="*/ 1 h 374"/>
                <a:gd name="T30" fmla="*/ 1 w 276"/>
                <a:gd name="T31" fmla="*/ 1 h 374"/>
                <a:gd name="T32" fmla="*/ 1 w 276"/>
                <a:gd name="T33" fmla="*/ 1 h 374"/>
                <a:gd name="T34" fmla="*/ 1 w 276"/>
                <a:gd name="T35" fmla="*/ 1 h 374"/>
                <a:gd name="T36" fmla="*/ 1 w 276"/>
                <a:gd name="T37" fmla="*/ 1 h 374"/>
                <a:gd name="T38" fmla="*/ 1 w 276"/>
                <a:gd name="T39" fmla="*/ 1 h 374"/>
                <a:gd name="T40" fmla="*/ 1 w 276"/>
                <a:gd name="T41" fmla="*/ 1 h 374"/>
                <a:gd name="T42" fmla="*/ 1 w 276"/>
                <a:gd name="T43" fmla="*/ 1 h 374"/>
                <a:gd name="T44" fmla="*/ 1 w 276"/>
                <a:gd name="T45" fmla="*/ 1 h 374"/>
                <a:gd name="T46" fmla="*/ 1 w 276"/>
                <a:gd name="T47" fmla="*/ 1 h 374"/>
                <a:gd name="T48" fmla="*/ 1 w 276"/>
                <a:gd name="T49" fmla="*/ 1 h 374"/>
                <a:gd name="T50" fmla="*/ 1 w 276"/>
                <a:gd name="T51" fmla="*/ 0 h 374"/>
                <a:gd name="T52" fmla="*/ 1 w 276"/>
                <a:gd name="T53" fmla="*/ 1 h 3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6"/>
                <a:gd name="T82" fmla="*/ 0 h 374"/>
                <a:gd name="T83" fmla="*/ 276 w 276"/>
                <a:gd name="T84" fmla="*/ 374 h 3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6" h="374">
                  <a:moveTo>
                    <a:pt x="230" y="1"/>
                  </a:moveTo>
                  <a:lnTo>
                    <a:pt x="211" y="8"/>
                  </a:lnTo>
                  <a:lnTo>
                    <a:pt x="185" y="24"/>
                  </a:lnTo>
                  <a:lnTo>
                    <a:pt x="129" y="92"/>
                  </a:lnTo>
                  <a:lnTo>
                    <a:pt x="80" y="154"/>
                  </a:lnTo>
                  <a:lnTo>
                    <a:pt x="0" y="266"/>
                  </a:lnTo>
                  <a:lnTo>
                    <a:pt x="25" y="265"/>
                  </a:lnTo>
                  <a:lnTo>
                    <a:pt x="46" y="270"/>
                  </a:lnTo>
                  <a:lnTo>
                    <a:pt x="61" y="273"/>
                  </a:lnTo>
                  <a:lnTo>
                    <a:pt x="79" y="283"/>
                  </a:lnTo>
                  <a:lnTo>
                    <a:pt x="92" y="289"/>
                  </a:lnTo>
                  <a:lnTo>
                    <a:pt x="106" y="303"/>
                  </a:lnTo>
                  <a:lnTo>
                    <a:pt x="117" y="326"/>
                  </a:lnTo>
                  <a:lnTo>
                    <a:pt x="126" y="348"/>
                  </a:lnTo>
                  <a:lnTo>
                    <a:pt x="129" y="374"/>
                  </a:lnTo>
                  <a:lnTo>
                    <a:pt x="163" y="318"/>
                  </a:lnTo>
                  <a:lnTo>
                    <a:pt x="195" y="265"/>
                  </a:lnTo>
                  <a:lnTo>
                    <a:pt x="226" y="213"/>
                  </a:lnTo>
                  <a:lnTo>
                    <a:pt x="247" y="165"/>
                  </a:lnTo>
                  <a:lnTo>
                    <a:pt x="269" y="122"/>
                  </a:lnTo>
                  <a:lnTo>
                    <a:pt x="273" y="87"/>
                  </a:lnTo>
                  <a:lnTo>
                    <a:pt x="276" y="57"/>
                  </a:lnTo>
                  <a:lnTo>
                    <a:pt x="276" y="37"/>
                  </a:lnTo>
                  <a:lnTo>
                    <a:pt x="269" y="18"/>
                  </a:lnTo>
                  <a:lnTo>
                    <a:pt x="254" y="7"/>
                  </a:lnTo>
                  <a:lnTo>
                    <a:pt x="243" y="0"/>
                  </a:lnTo>
                  <a:lnTo>
                    <a:pt x="230" y="1"/>
                  </a:lnTo>
                  <a:close/>
                </a:path>
              </a:pathLst>
            </a:custGeom>
            <a:solidFill>
              <a:srgbClr val="BFBFDF"/>
            </a:solidFill>
            <a:ln w="9525">
              <a:solidFill>
                <a:srgbClr val="000000"/>
              </a:solidFill>
              <a:round/>
              <a:headEnd/>
              <a:tailEnd/>
            </a:ln>
          </p:spPr>
          <p:txBody>
            <a:bodyPr/>
            <a:lstStyle/>
            <a:p>
              <a:endParaRPr lang="en-US"/>
            </a:p>
          </p:txBody>
        </p:sp>
        <p:sp>
          <p:nvSpPr>
            <p:cNvPr id="23575" name="Rectangle 23"/>
            <p:cNvSpPr>
              <a:spLocks noChangeArrowheads="1"/>
            </p:cNvSpPr>
            <p:nvPr/>
          </p:nvSpPr>
          <p:spPr bwMode="auto">
            <a:xfrm>
              <a:off x="2849" y="3090"/>
              <a:ext cx="55" cy="1048"/>
            </a:xfrm>
            <a:prstGeom prst="rect">
              <a:avLst/>
            </a:prstGeom>
            <a:solidFill>
              <a:srgbClr val="FF7F3F"/>
            </a:solidFill>
            <a:ln w="9525">
              <a:solidFill>
                <a:srgbClr val="000000"/>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23576" name="Freeform 24"/>
            <p:cNvSpPr>
              <a:spLocks/>
            </p:cNvSpPr>
            <p:nvPr/>
          </p:nvSpPr>
          <p:spPr bwMode="auto">
            <a:xfrm>
              <a:off x="2850" y="2990"/>
              <a:ext cx="56" cy="120"/>
            </a:xfrm>
            <a:custGeom>
              <a:avLst/>
              <a:gdLst>
                <a:gd name="T0" fmla="*/ 0 w 113"/>
                <a:gd name="T1" fmla="*/ 0 h 241"/>
                <a:gd name="T2" fmla="*/ 0 w 113"/>
                <a:gd name="T3" fmla="*/ 0 h 241"/>
                <a:gd name="T4" fmla="*/ 0 w 113"/>
                <a:gd name="T5" fmla="*/ 0 h 241"/>
                <a:gd name="T6" fmla="*/ 0 w 113"/>
                <a:gd name="T7" fmla="*/ 0 h 241"/>
                <a:gd name="T8" fmla="*/ 0 w 113"/>
                <a:gd name="T9" fmla="*/ 0 h 241"/>
                <a:gd name="T10" fmla="*/ 0 w 113"/>
                <a:gd name="T11" fmla="*/ 0 h 241"/>
                <a:gd name="T12" fmla="*/ 0 w 113"/>
                <a:gd name="T13" fmla="*/ 0 h 241"/>
                <a:gd name="T14" fmla="*/ 0 w 113"/>
                <a:gd name="T15" fmla="*/ 0 h 241"/>
                <a:gd name="T16" fmla="*/ 0 w 113"/>
                <a:gd name="T17" fmla="*/ 0 h 241"/>
                <a:gd name="T18" fmla="*/ 0 w 113"/>
                <a:gd name="T19" fmla="*/ 0 h 241"/>
                <a:gd name="T20" fmla="*/ 0 w 113"/>
                <a:gd name="T21" fmla="*/ 0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241"/>
                <a:gd name="T35" fmla="*/ 113 w 113"/>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241">
                  <a:moveTo>
                    <a:pt x="0" y="202"/>
                  </a:moveTo>
                  <a:lnTo>
                    <a:pt x="11" y="229"/>
                  </a:lnTo>
                  <a:lnTo>
                    <a:pt x="25" y="205"/>
                  </a:lnTo>
                  <a:lnTo>
                    <a:pt x="44" y="241"/>
                  </a:lnTo>
                  <a:lnTo>
                    <a:pt x="59" y="209"/>
                  </a:lnTo>
                  <a:lnTo>
                    <a:pt x="75" y="239"/>
                  </a:lnTo>
                  <a:lnTo>
                    <a:pt x="85" y="198"/>
                  </a:lnTo>
                  <a:lnTo>
                    <a:pt x="99" y="231"/>
                  </a:lnTo>
                  <a:lnTo>
                    <a:pt x="113" y="200"/>
                  </a:lnTo>
                  <a:lnTo>
                    <a:pt x="49" y="0"/>
                  </a:lnTo>
                  <a:lnTo>
                    <a:pt x="0" y="202"/>
                  </a:lnTo>
                  <a:close/>
                </a:path>
              </a:pathLst>
            </a:custGeom>
            <a:solidFill>
              <a:srgbClr val="FFBF5F"/>
            </a:solidFill>
            <a:ln w="9525">
              <a:solidFill>
                <a:srgbClr val="000000"/>
              </a:solidFill>
              <a:round/>
              <a:headEnd/>
              <a:tailEnd/>
            </a:ln>
          </p:spPr>
          <p:txBody>
            <a:bodyPr/>
            <a:lstStyle/>
            <a:p>
              <a:endParaRPr lang="en-US"/>
            </a:p>
          </p:txBody>
        </p:sp>
        <p:sp>
          <p:nvSpPr>
            <p:cNvPr id="23577" name="Freeform 25"/>
            <p:cNvSpPr>
              <a:spLocks/>
            </p:cNvSpPr>
            <p:nvPr/>
          </p:nvSpPr>
          <p:spPr bwMode="auto">
            <a:xfrm>
              <a:off x="2866" y="2990"/>
              <a:ext cx="18" cy="39"/>
            </a:xfrm>
            <a:custGeom>
              <a:avLst/>
              <a:gdLst>
                <a:gd name="T0" fmla="*/ 1 w 36"/>
                <a:gd name="T1" fmla="*/ 0 h 80"/>
                <a:gd name="T2" fmla="*/ 0 w 36"/>
                <a:gd name="T3" fmla="*/ 0 h 80"/>
                <a:gd name="T4" fmla="*/ 1 w 36"/>
                <a:gd name="T5" fmla="*/ 0 h 80"/>
                <a:gd name="T6" fmla="*/ 1 w 36"/>
                <a:gd name="T7" fmla="*/ 0 h 80"/>
                <a:gd name="T8" fmla="*/ 1 w 36"/>
                <a:gd name="T9" fmla="*/ 0 h 80"/>
                <a:gd name="T10" fmla="*/ 1 w 36"/>
                <a:gd name="T11" fmla="*/ 0 h 80"/>
                <a:gd name="T12" fmla="*/ 1 w 36"/>
                <a:gd name="T13" fmla="*/ 0 h 80"/>
                <a:gd name="T14" fmla="*/ 1 w 36"/>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80"/>
                <a:gd name="T26" fmla="*/ 36 w 3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80">
                  <a:moveTo>
                    <a:pt x="14" y="0"/>
                  </a:moveTo>
                  <a:lnTo>
                    <a:pt x="0" y="64"/>
                  </a:lnTo>
                  <a:lnTo>
                    <a:pt x="4" y="74"/>
                  </a:lnTo>
                  <a:lnTo>
                    <a:pt x="14" y="80"/>
                  </a:lnTo>
                  <a:lnTo>
                    <a:pt x="24" y="78"/>
                  </a:lnTo>
                  <a:lnTo>
                    <a:pt x="33" y="75"/>
                  </a:lnTo>
                  <a:lnTo>
                    <a:pt x="36" y="68"/>
                  </a:lnTo>
                  <a:lnTo>
                    <a:pt x="14" y="0"/>
                  </a:lnTo>
                  <a:close/>
                </a:path>
              </a:pathLst>
            </a:custGeom>
            <a:solidFill>
              <a:srgbClr val="000000"/>
            </a:solidFill>
            <a:ln w="9525">
              <a:solidFill>
                <a:srgbClr val="000000"/>
              </a:solidFill>
              <a:round/>
              <a:headEnd/>
              <a:tailEnd/>
            </a:ln>
          </p:spPr>
          <p:txBody>
            <a:bodyPr/>
            <a:lstStyle/>
            <a:p>
              <a:endParaRPr lang="en-US"/>
            </a:p>
          </p:txBody>
        </p:sp>
        <p:sp>
          <p:nvSpPr>
            <p:cNvPr id="23578" name="Freeform 26"/>
            <p:cNvSpPr>
              <a:spLocks/>
            </p:cNvSpPr>
            <p:nvPr/>
          </p:nvSpPr>
          <p:spPr bwMode="auto">
            <a:xfrm>
              <a:off x="2850" y="4114"/>
              <a:ext cx="56" cy="61"/>
            </a:xfrm>
            <a:custGeom>
              <a:avLst/>
              <a:gdLst>
                <a:gd name="T0" fmla="*/ 0 w 113"/>
                <a:gd name="T1" fmla="*/ 0 h 123"/>
                <a:gd name="T2" fmla="*/ 0 w 113"/>
                <a:gd name="T3" fmla="*/ 0 h 123"/>
                <a:gd name="T4" fmla="*/ 0 w 113"/>
                <a:gd name="T5" fmla="*/ 0 h 123"/>
                <a:gd name="T6" fmla="*/ 0 w 113"/>
                <a:gd name="T7" fmla="*/ 0 h 123"/>
                <a:gd name="T8" fmla="*/ 0 w 113"/>
                <a:gd name="T9" fmla="*/ 0 h 123"/>
                <a:gd name="T10" fmla="*/ 0 w 113"/>
                <a:gd name="T11" fmla="*/ 0 h 123"/>
                <a:gd name="T12" fmla="*/ 0 w 113"/>
                <a:gd name="T13" fmla="*/ 0 h 123"/>
                <a:gd name="T14" fmla="*/ 0 w 113"/>
                <a:gd name="T15" fmla="*/ 0 h 123"/>
                <a:gd name="T16" fmla="*/ 0 w 113"/>
                <a:gd name="T17" fmla="*/ 0 h 123"/>
                <a:gd name="T18" fmla="*/ 0 w 113"/>
                <a:gd name="T19" fmla="*/ 0 h 123"/>
                <a:gd name="T20" fmla="*/ 0 w 113"/>
                <a:gd name="T21" fmla="*/ 0 h 123"/>
                <a:gd name="T22" fmla="*/ 0 w 113"/>
                <a:gd name="T23" fmla="*/ 0 h 123"/>
                <a:gd name="T24" fmla="*/ 0 w 113"/>
                <a:gd name="T25" fmla="*/ 0 h 123"/>
                <a:gd name="T26" fmla="*/ 0 w 113"/>
                <a:gd name="T27" fmla="*/ 0 h 123"/>
                <a:gd name="T28" fmla="*/ 0 w 113"/>
                <a:gd name="T29" fmla="*/ 0 h 123"/>
                <a:gd name="T30" fmla="*/ 0 w 113"/>
                <a:gd name="T31" fmla="*/ 0 h 123"/>
                <a:gd name="T32" fmla="*/ 0 w 113"/>
                <a:gd name="T33" fmla="*/ 0 h 123"/>
                <a:gd name="T34" fmla="*/ 0 w 113"/>
                <a:gd name="T35" fmla="*/ 0 h 123"/>
                <a:gd name="T36" fmla="*/ 0 w 113"/>
                <a:gd name="T37" fmla="*/ 0 h 123"/>
                <a:gd name="T38" fmla="*/ 0 w 113"/>
                <a:gd name="T39" fmla="*/ 0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23"/>
                <a:gd name="T62" fmla="*/ 113 w 113"/>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23">
                  <a:moveTo>
                    <a:pt x="0" y="7"/>
                  </a:moveTo>
                  <a:lnTo>
                    <a:pt x="17" y="18"/>
                  </a:lnTo>
                  <a:lnTo>
                    <a:pt x="36" y="22"/>
                  </a:lnTo>
                  <a:lnTo>
                    <a:pt x="49" y="25"/>
                  </a:lnTo>
                  <a:lnTo>
                    <a:pt x="63" y="25"/>
                  </a:lnTo>
                  <a:lnTo>
                    <a:pt x="79" y="22"/>
                  </a:lnTo>
                  <a:lnTo>
                    <a:pt x="93" y="16"/>
                  </a:lnTo>
                  <a:lnTo>
                    <a:pt x="104" y="12"/>
                  </a:lnTo>
                  <a:lnTo>
                    <a:pt x="113" y="0"/>
                  </a:lnTo>
                  <a:lnTo>
                    <a:pt x="113" y="98"/>
                  </a:lnTo>
                  <a:lnTo>
                    <a:pt x="107" y="107"/>
                  </a:lnTo>
                  <a:lnTo>
                    <a:pt x="90" y="117"/>
                  </a:lnTo>
                  <a:lnTo>
                    <a:pt x="69" y="121"/>
                  </a:lnTo>
                  <a:lnTo>
                    <a:pt x="46" y="123"/>
                  </a:lnTo>
                  <a:lnTo>
                    <a:pt x="25" y="120"/>
                  </a:lnTo>
                  <a:lnTo>
                    <a:pt x="17" y="115"/>
                  </a:lnTo>
                  <a:lnTo>
                    <a:pt x="7" y="108"/>
                  </a:lnTo>
                  <a:lnTo>
                    <a:pt x="1" y="100"/>
                  </a:lnTo>
                  <a:lnTo>
                    <a:pt x="0" y="91"/>
                  </a:lnTo>
                  <a:lnTo>
                    <a:pt x="0" y="7"/>
                  </a:lnTo>
                  <a:close/>
                </a:path>
              </a:pathLst>
            </a:custGeom>
            <a:solidFill>
              <a:srgbClr val="FF7F9F"/>
            </a:solidFill>
            <a:ln w="9525">
              <a:solidFill>
                <a:srgbClr val="000000"/>
              </a:solidFill>
              <a:round/>
              <a:headEnd/>
              <a:tailEnd/>
            </a:ln>
          </p:spPr>
          <p:txBody>
            <a:bodyPr/>
            <a:lstStyle/>
            <a:p>
              <a:endParaRPr lang="en-US"/>
            </a:p>
          </p:txBody>
        </p:sp>
        <p:sp>
          <p:nvSpPr>
            <p:cNvPr id="23579" name="Freeform 27"/>
            <p:cNvSpPr>
              <a:spLocks/>
            </p:cNvSpPr>
            <p:nvPr/>
          </p:nvSpPr>
          <p:spPr bwMode="auto">
            <a:xfrm>
              <a:off x="2850" y="4064"/>
              <a:ext cx="56" cy="62"/>
            </a:xfrm>
            <a:custGeom>
              <a:avLst/>
              <a:gdLst>
                <a:gd name="T0" fmla="*/ 0 w 113"/>
                <a:gd name="T1" fmla="*/ 1 h 124"/>
                <a:gd name="T2" fmla="*/ 0 w 113"/>
                <a:gd name="T3" fmla="*/ 1 h 124"/>
                <a:gd name="T4" fmla="*/ 0 w 113"/>
                <a:gd name="T5" fmla="*/ 1 h 124"/>
                <a:gd name="T6" fmla="*/ 0 w 113"/>
                <a:gd name="T7" fmla="*/ 1 h 124"/>
                <a:gd name="T8" fmla="*/ 0 w 113"/>
                <a:gd name="T9" fmla="*/ 1 h 124"/>
                <a:gd name="T10" fmla="*/ 0 w 113"/>
                <a:gd name="T11" fmla="*/ 1 h 124"/>
                <a:gd name="T12" fmla="*/ 0 w 113"/>
                <a:gd name="T13" fmla="*/ 1 h 124"/>
                <a:gd name="T14" fmla="*/ 0 w 113"/>
                <a:gd name="T15" fmla="*/ 1 h 124"/>
                <a:gd name="T16" fmla="*/ 0 w 113"/>
                <a:gd name="T17" fmla="*/ 0 h 124"/>
                <a:gd name="T18" fmla="*/ 0 w 113"/>
                <a:gd name="T19" fmla="*/ 1 h 124"/>
                <a:gd name="T20" fmla="*/ 0 w 113"/>
                <a:gd name="T21" fmla="*/ 1 h 124"/>
                <a:gd name="T22" fmla="*/ 0 w 113"/>
                <a:gd name="T23" fmla="*/ 1 h 124"/>
                <a:gd name="T24" fmla="*/ 0 w 113"/>
                <a:gd name="T25" fmla="*/ 1 h 124"/>
                <a:gd name="T26" fmla="*/ 0 w 113"/>
                <a:gd name="T27" fmla="*/ 1 h 124"/>
                <a:gd name="T28" fmla="*/ 0 w 113"/>
                <a:gd name="T29" fmla="*/ 1 h 124"/>
                <a:gd name="T30" fmla="*/ 0 w 113"/>
                <a:gd name="T31" fmla="*/ 1 h 124"/>
                <a:gd name="T32" fmla="*/ 0 w 113"/>
                <a:gd name="T33" fmla="*/ 1 h 124"/>
                <a:gd name="T34" fmla="*/ 0 w 113"/>
                <a:gd name="T35" fmla="*/ 1 h 124"/>
                <a:gd name="T36" fmla="*/ 0 w 113"/>
                <a:gd name="T37" fmla="*/ 1 h 124"/>
                <a:gd name="T38" fmla="*/ 0 w 113"/>
                <a:gd name="T39" fmla="*/ 1 h 1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24"/>
                <a:gd name="T62" fmla="*/ 113 w 113"/>
                <a:gd name="T63" fmla="*/ 124 h 1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24">
                  <a:moveTo>
                    <a:pt x="0" y="7"/>
                  </a:moveTo>
                  <a:lnTo>
                    <a:pt x="17" y="16"/>
                  </a:lnTo>
                  <a:lnTo>
                    <a:pt x="36" y="20"/>
                  </a:lnTo>
                  <a:lnTo>
                    <a:pt x="49" y="23"/>
                  </a:lnTo>
                  <a:lnTo>
                    <a:pt x="63" y="23"/>
                  </a:lnTo>
                  <a:lnTo>
                    <a:pt x="79" y="20"/>
                  </a:lnTo>
                  <a:lnTo>
                    <a:pt x="93" y="14"/>
                  </a:lnTo>
                  <a:lnTo>
                    <a:pt x="104" y="11"/>
                  </a:lnTo>
                  <a:lnTo>
                    <a:pt x="113" y="0"/>
                  </a:lnTo>
                  <a:lnTo>
                    <a:pt x="113" y="98"/>
                  </a:lnTo>
                  <a:lnTo>
                    <a:pt x="107" y="106"/>
                  </a:lnTo>
                  <a:lnTo>
                    <a:pt x="90" y="117"/>
                  </a:lnTo>
                  <a:lnTo>
                    <a:pt x="69" y="121"/>
                  </a:lnTo>
                  <a:lnTo>
                    <a:pt x="46" y="124"/>
                  </a:lnTo>
                  <a:lnTo>
                    <a:pt x="25" y="119"/>
                  </a:lnTo>
                  <a:lnTo>
                    <a:pt x="17" y="115"/>
                  </a:lnTo>
                  <a:lnTo>
                    <a:pt x="7" y="108"/>
                  </a:lnTo>
                  <a:lnTo>
                    <a:pt x="1" y="99"/>
                  </a:lnTo>
                  <a:lnTo>
                    <a:pt x="0" y="91"/>
                  </a:lnTo>
                  <a:lnTo>
                    <a:pt x="0" y="7"/>
                  </a:lnTo>
                  <a:close/>
                </a:path>
              </a:pathLst>
            </a:custGeom>
            <a:solidFill>
              <a:srgbClr val="5F5F7F"/>
            </a:solidFill>
            <a:ln w="9525">
              <a:solidFill>
                <a:srgbClr val="000000"/>
              </a:solidFill>
              <a:round/>
              <a:headEnd/>
              <a:tailEnd/>
            </a:ln>
          </p:spPr>
          <p:txBody>
            <a:bodyPr/>
            <a:lstStyle/>
            <a:p>
              <a:endParaRPr lang="en-US"/>
            </a:p>
          </p:txBody>
        </p:sp>
        <p:sp>
          <p:nvSpPr>
            <p:cNvPr id="23580" name="Freeform 28"/>
            <p:cNvSpPr>
              <a:spLocks/>
            </p:cNvSpPr>
            <p:nvPr/>
          </p:nvSpPr>
          <p:spPr bwMode="auto">
            <a:xfrm>
              <a:off x="2421" y="3315"/>
              <a:ext cx="489" cy="804"/>
            </a:xfrm>
            <a:custGeom>
              <a:avLst/>
              <a:gdLst>
                <a:gd name="T0" fmla="*/ 1 w 978"/>
                <a:gd name="T1" fmla="*/ 0 h 1608"/>
                <a:gd name="T2" fmla="*/ 1 w 978"/>
                <a:gd name="T3" fmla="*/ 1 h 1608"/>
                <a:gd name="T4" fmla="*/ 1 w 978"/>
                <a:gd name="T5" fmla="*/ 1 h 1608"/>
                <a:gd name="T6" fmla="*/ 0 w 978"/>
                <a:gd name="T7" fmla="*/ 1 h 1608"/>
                <a:gd name="T8" fmla="*/ 1 w 978"/>
                <a:gd name="T9" fmla="*/ 0 h 1608"/>
                <a:gd name="T10" fmla="*/ 0 60000 65536"/>
                <a:gd name="T11" fmla="*/ 0 60000 65536"/>
                <a:gd name="T12" fmla="*/ 0 60000 65536"/>
                <a:gd name="T13" fmla="*/ 0 60000 65536"/>
                <a:gd name="T14" fmla="*/ 0 60000 65536"/>
                <a:gd name="T15" fmla="*/ 0 w 978"/>
                <a:gd name="T16" fmla="*/ 0 h 1608"/>
                <a:gd name="T17" fmla="*/ 978 w 978"/>
                <a:gd name="T18" fmla="*/ 1608 h 1608"/>
              </a:gdLst>
              <a:ahLst/>
              <a:cxnLst>
                <a:cxn ang="T10">
                  <a:pos x="T0" y="T1"/>
                </a:cxn>
                <a:cxn ang="T11">
                  <a:pos x="T2" y="T3"/>
                </a:cxn>
                <a:cxn ang="T12">
                  <a:pos x="T4" y="T5"/>
                </a:cxn>
                <a:cxn ang="T13">
                  <a:pos x="T6" y="T7"/>
                </a:cxn>
                <a:cxn ang="T14">
                  <a:pos x="T8" y="T9"/>
                </a:cxn>
              </a:cxnLst>
              <a:rect l="T15" t="T16" r="T17" b="T18"/>
              <a:pathLst>
                <a:path w="978" h="1608">
                  <a:moveTo>
                    <a:pt x="120" y="0"/>
                  </a:moveTo>
                  <a:lnTo>
                    <a:pt x="978" y="1578"/>
                  </a:lnTo>
                  <a:lnTo>
                    <a:pt x="880" y="1608"/>
                  </a:lnTo>
                  <a:lnTo>
                    <a:pt x="0" y="27"/>
                  </a:lnTo>
                  <a:lnTo>
                    <a:pt x="120" y="0"/>
                  </a:lnTo>
                  <a:close/>
                </a:path>
              </a:pathLst>
            </a:custGeom>
            <a:solidFill>
              <a:srgbClr val="FFFF00"/>
            </a:solidFill>
            <a:ln w="6350">
              <a:solidFill>
                <a:srgbClr val="000000"/>
              </a:solidFill>
              <a:round/>
              <a:headEnd/>
              <a:tailEnd/>
            </a:ln>
          </p:spPr>
          <p:txBody>
            <a:bodyPr/>
            <a:lstStyle/>
            <a:p>
              <a:endParaRPr lang="en-US"/>
            </a:p>
          </p:txBody>
        </p:sp>
        <p:sp>
          <p:nvSpPr>
            <p:cNvPr id="23581" name="Freeform 29"/>
            <p:cNvSpPr>
              <a:spLocks/>
            </p:cNvSpPr>
            <p:nvPr/>
          </p:nvSpPr>
          <p:spPr bwMode="auto">
            <a:xfrm>
              <a:off x="2861" y="4105"/>
              <a:ext cx="49" cy="19"/>
            </a:xfrm>
            <a:custGeom>
              <a:avLst/>
              <a:gdLst>
                <a:gd name="T0" fmla="*/ 1 w 98"/>
                <a:gd name="T1" fmla="*/ 0 h 38"/>
                <a:gd name="T2" fmla="*/ 0 w 98"/>
                <a:gd name="T3" fmla="*/ 1 h 38"/>
                <a:gd name="T4" fmla="*/ 1 w 98"/>
                <a:gd name="T5" fmla="*/ 1 h 38"/>
                <a:gd name="T6" fmla="*/ 1 w 98"/>
                <a:gd name="T7" fmla="*/ 1 h 38"/>
                <a:gd name="T8" fmla="*/ 1 w 98"/>
                <a:gd name="T9" fmla="*/ 1 h 38"/>
                <a:gd name="T10" fmla="*/ 1 w 98"/>
                <a:gd name="T11" fmla="*/ 1 h 38"/>
                <a:gd name="T12" fmla="*/ 1 w 98"/>
                <a:gd name="T13" fmla="*/ 1 h 38"/>
                <a:gd name="T14" fmla="*/ 1 w 98"/>
                <a:gd name="T15" fmla="*/ 1 h 38"/>
                <a:gd name="T16" fmla="*/ 1 w 98"/>
                <a:gd name="T17" fmla="*/ 1 h 38"/>
                <a:gd name="T18" fmla="*/ 1 w 98"/>
                <a:gd name="T19" fmla="*/ 1 h 38"/>
                <a:gd name="T20" fmla="*/ 1 w 98"/>
                <a:gd name="T21" fmla="*/ 1 h 38"/>
                <a:gd name="T22" fmla="*/ 1 w 98"/>
                <a:gd name="T23" fmla="*/ 1 h 38"/>
                <a:gd name="T24" fmla="*/ 1 w 9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38"/>
                <a:gd name="T41" fmla="*/ 98 w 9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38">
                  <a:moveTo>
                    <a:pt x="98" y="0"/>
                  </a:moveTo>
                  <a:lnTo>
                    <a:pt x="0" y="28"/>
                  </a:lnTo>
                  <a:lnTo>
                    <a:pt x="6" y="33"/>
                  </a:lnTo>
                  <a:lnTo>
                    <a:pt x="17" y="36"/>
                  </a:lnTo>
                  <a:lnTo>
                    <a:pt x="30" y="37"/>
                  </a:lnTo>
                  <a:lnTo>
                    <a:pt x="44" y="38"/>
                  </a:lnTo>
                  <a:lnTo>
                    <a:pt x="57" y="38"/>
                  </a:lnTo>
                  <a:lnTo>
                    <a:pt x="70" y="36"/>
                  </a:lnTo>
                  <a:lnTo>
                    <a:pt x="80" y="31"/>
                  </a:lnTo>
                  <a:lnTo>
                    <a:pt x="89" y="27"/>
                  </a:lnTo>
                  <a:lnTo>
                    <a:pt x="95" y="18"/>
                  </a:lnTo>
                  <a:lnTo>
                    <a:pt x="98" y="11"/>
                  </a:lnTo>
                  <a:lnTo>
                    <a:pt x="98" y="0"/>
                  </a:lnTo>
                  <a:close/>
                </a:path>
              </a:pathLst>
            </a:custGeom>
            <a:solidFill>
              <a:srgbClr val="FF0000"/>
            </a:solidFill>
            <a:ln w="6350">
              <a:solidFill>
                <a:srgbClr val="000000"/>
              </a:solidFill>
              <a:round/>
              <a:headEnd/>
              <a:tailEnd/>
            </a:ln>
          </p:spPr>
          <p:txBody>
            <a:bodyPr/>
            <a:lstStyle/>
            <a:p>
              <a:endParaRPr lang="en-US"/>
            </a:p>
          </p:txBody>
        </p:sp>
        <p:sp>
          <p:nvSpPr>
            <p:cNvPr id="23582" name="Freeform 30"/>
            <p:cNvSpPr>
              <a:spLocks/>
            </p:cNvSpPr>
            <p:nvPr/>
          </p:nvSpPr>
          <p:spPr bwMode="auto">
            <a:xfrm>
              <a:off x="2837" y="4062"/>
              <a:ext cx="73" cy="62"/>
            </a:xfrm>
            <a:custGeom>
              <a:avLst/>
              <a:gdLst>
                <a:gd name="T0" fmla="*/ 1 w 146"/>
                <a:gd name="T1" fmla="*/ 0 h 125"/>
                <a:gd name="T2" fmla="*/ 1 w 146"/>
                <a:gd name="T3" fmla="*/ 0 h 125"/>
                <a:gd name="T4" fmla="*/ 1 w 146"/>
                <a:gd name="T5" fmla="*/ 0 h 125"/>
                <a:gd name="T6" fmla="*/ 1 w 146"/>
                <a:gd name="T7" fmla="*/ 0 h 125"/>
                <a:gd name="T8" fmla="*/ 1 w 146"/>
                <a:gd name="T9" fmla="*/ 0 h 125"/>
                <a:gd name="T10" fmla="*/ 1 w 146"/>
                <a:gd name="T11" fmla="*/ 0 h 125"/>
                <a:gd name="T12" fmla="*/ 1 w 146"/>
                <a:gd name="T13" fmla="*/ 0 h 125"/>
                <a:gd name="T14" fmla="*/ 1 w 146"/>
                <a:gd name="T15" fmla="*/ 0 h 125"/>
                <a:gd name="T16" fmla="*/ 1 w 146"/>
                <a:gd name="T17" fmla="*/ 0 h 125"/>
                <a:gd name="T18" fmla="*/ 1 w 146"/>
                <a:gd name="T19" fmla="*/ 0 h 125"/>
                <a:gd name="T20" fmla="*/ 1 w 146"/>
                <a:gd name="T21" fmla="*/ 0 h 125"/>
                <a:gd name="T22" fmla="*/ 1 w 146"/>
                <a:gd name="T23" fmla="*/ 0 h 125"/>
                <a:gd name="T24" fmla="*/ 1 w 146"/>
                <a:gd name="T25" fmla="*/ 0 h 125"/>
                <a:gd name="T26" fmla="*/ 1 w 146"/>
                <a:gd name="T27" fmla="*/ 0 h 125"/>
                <a:gd name="T28" fmla="*/ 1 w 146"/>
                <a:gd name="T29" fmla="*/ 0 h 125"/>
                <a:gd name="T30" fmla="*/ 0 w 146"/>
                <a:gd name="T31" fmla="*/ 0 h 125"/>
                <a:gd name="T32" fmla="*/ 1 w 146"/>
                <a:gd name="T33" fmla="*/ 0 h 125"/>
                <a:gd name="T34" fmla="*/ 1 w 146"/>
                <a:gd name="T35" fmla="*/ 0 h 125"/>
                <a:gd name="T36" fmla="*/ 1 w 146"/>
                <a:gd name="T37" fmla="*/ 0 h 125"/>
                <a:gd name="T38" fmla="*/ 1 w 146"/>
                <a:gd name="T39" fmla="*/ 0 h 125"/>
                <a:gd name="T40" fmla="*/ 1 w 146"/>
                <a:gd name="T41" fmla="*/ 0 h 125"/>
                <a:gd name="T42" fmla="*/ 1 w 146"/>
                <a:gd name="T43" fmla="*/ 0 h 125"/>
                <a:gd name="T44" fmla="*/ 1 w 146"/>
                <a:gd name="T45" fmla="*/ 0 h 125"/>
                <a:gd name="T46" fmla="*/ 1 w 146"/>
                <a:gd name="T47" fmla="*/ 0 h 125"/>
                <a:gd name="T48" fmla="*/ 1 w 146"/>
                <a:gd name="T49" fmla="*/ 0 h 125"/>
                <a:gd name="T50" fmla="*/ 1 w 146"/>
                <a:gd name="T51" fmla="*/ 0 h 125"/>
                <a:gd name="T52" fmla="*/ 1 w 146"/>
                <a:gd name="T53" fmla="*/ 0 h 125"/>
                <a:gd name="T54" fmla="*/ 1 w 146"/>
                <a:gd name="T55" fmla="*/ 0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25"/>
                <a:gd name="T86" fmla="*/ 146 w 146"/>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25">
                  <a:moveTo>
                    <a:pt x="101" y="0"/>
                  </a:moveTo>
                  <a:lnTo>
                    <a:pt x="146" y="87"/>
                  </a:lnTo>
                  <a:lnTo>
                    <a:pt x="146" y="92"/>
                  </a:lnTo>
                  <a:lnTo>
                    <a:pt x="146" y="102"/>
                  </a:lnTo>
                  <a:lnTo>
                    <a:pt x="142" y="108"/>
                  </a:lnTo>
                  <a:lnTo>
                    <a:pt x="137" y="114"/>
                  </a:lnTo>
                  <a:lnTo>
                    <a:pt x="130" y="117"/>
                  </a:lnTo>
                  <a:lnTo>
                    <a:pt x="119" y="123"/>
                  </a:lnTo>
                  <a:lnTo>
                    <a:pt x="109" y="124"/>
                  </a:lnTo>
                  <a:lnTo>
                    <a:pt x="95" y="125"/>
                  </a:lnTo>
                  <a:lnTo>
                    <a:pt x="85" y="124"/>
                  </a:lnTo>
                  <a:lnTo>
                    <a:pt x="74" y="123"/>
                  </a:lnTo>
                  <a:lnTo>
                    <a:pt x="60" y="120"/>
                  </a:lnTo>
                  <a:lnTo>
                    <a:pt x="51" y="117"/>
                  </a:lnTo>
                  <a:lnTo>
                    <a:pt x="48" y="114"/>
                  </a:lnTo>
                  <a:lnTo>
                    <a:pt x="0" y="29"/>
                  </a:lnTo>
                  <a:lnTo>
                    <a:pt x="12" y="33"/>
                  </a:lnTo>
                  <a:lnTo>
                    <a:pt x="21" y="38"/>
                  </a:lnTo>
                  <a:lnTo>
                    <a:pt x="38" y="38"/>
                  </a:lnTo>
                  <a:lnTo>
                    <a:pt x="51" y="38"/>
                  </a:lnTo>
                  <a:lnTo>
                    <a:pt x="65" y="38"/>
                  </a:lnTo>
                  <a:lnTo>
                    <a:pt x="75" y="33"/>
                  </a:lnTo>
                  <a:lnTo>
                    <a:pt x="84" y="29"/>
                  </a:lnTo>
                  <a:lnTo>
                    <a:pt x="92" y="25"/>
                  </a:lnTo>
                  <a:lnTo>
                    <a:pt x="95" y="19"/>
                  </a:lnTo>
                  <a:lnTo>
                    <a:pt x="98" y="15"/>
                  </a:lnTo>
                  <a:lnTo>
                    <a:pt x="101" y="9"/>
                  </a:lnTo>
                  <a:lnTo>
                    <a:pt x="101" y="0"/>
                  </a:lnTo>
                  <a:close/>
                </a:path>
              </a:pathLst>
            </a:custGeom>
            <a:solidFill>
              <a:srgbClr val="FF7F9F"/>
            </a:solidFill>
            <a:ln w="6350">
              <a:solidFill>
                <a:srgbClr val="000000"/>
              </a:solidFill>
              <a:round/>
              <a:headEnd/>
              <a:tailEnd/>
            </a:ln>
          </p:spPr>
          <p:txBody>
            <a:bodyPr/>
            <a:lstStyle/>
            <a:p>
              <a:endParaRPr lang="en-US"/>
            </a:p>
          </p:txBody>
        </p:sp>
        <p:sp>
          <p:nvSpPr>
            <p:cNvPr id="23583" name="Freeform 31"/>
            <p:cNvSpPr>
              <a:spLocks/>
            </p:cNvSpPr>
            <p:nvPr/>
          </p:nvSpPr>
          <p:spPr bwMode="auto">
            <a:xfrm>
              <a:off x="2813" y="4018"/>
              <a:ext cx="73" cy="62"/>
            </a:xfrm>
            <a:custGeom>
              <a:avLst/>
              <a:gdLst>
                <a:gd name="T0" fmla="*/ 1 w 146"/>
                <a:gd name="T1" fmla="*/ 0 h 124"/>
                <a:gd name="T2" fmla="*/ 1 w 146"/>
                <a:gd name="T3" fmla="*/ 1 h 124"/>
                <a:gd name="T4" fmla="*/ 1 w 146"/>
                <a:gd name="T5" fmla="*/ 1 h 124"/>
                <a:gd name="T6" fmla="*/ 1 w 146"/>
                <a:gd name="T7" fmla="*/ 1 h 124"/>
                <a:gd name="T8" fmla="*/ 1 w 146"/>
                <a:gd name="T9" fmla="*/ 1 h 124"/>
                <a:gd name="T10" fmla="*/ 1 w 146"/>
                <a:gd name="T11" fmla="*/ 1 h 124"/>
                <a:gd name="T12" fmla="*/ 1 w 146"/>
                <a:gd name="T13" fmla="*/ 1 h 124"/>
                <a:gd name="T14" fmla="*/ 1 w 146"/>
                <a:gd name="T15" fmla="*/ 1 h 124"/>
                <a:gd name="T16" fmla="*/ 1 w 146"/>
                <a:gd name="T17" fmla="*/ 1 h 124"/>
                <a:gd name="T18" fmla="*/ 1 w 146"/>
                <a:gd name="T19" fmla="*/ 1 h 124"/>
                <a:gd name="T20" fmla="*/ 1 w 146"/>
                <a:gd name="T21" fmla="*/ 1 h 124"/>
                <a:gd name="T22" fmla="*/ 1 w 146"/>
                <a:gd name="T23" fmla="*/ 1 h 124"/>
                <a:gd name="T24" fmla="*/ 1 w 146"/>
                <a:gd name="T25" fmla="*/ 1 h 124"/>
                <a:gd name="T26" fmla="*/ 1 w 146"/>
                <a:gd name="T27" fmla="*/ 1 h 124"/>
                <a:gd name="T28" fmla="*/ 1 w 146"/>
                <a:gd name="T29" fmla="*/ 1 h 124"/>
                <a:gd name="T30" fmla="*/ 0 w 146"/>
                <a:gd name="T31" fmla="*/ 1 h 124"/>
                <a:gd name="T32" fmla="*/ 1 w 146"/>
                <a:gd name="T33" fmla="*/ 1 h 124"/>
                <a:gd name="T34" fmla="*/ 1 w 146"/>
                <a:gd name="T35" fmla="*/ 1 h 124"/>
                <a:gd name="T36" fmla="*/ 1 w 146"/>
                <a:gd name="T37" fmla="*/ 1 h 124"/>
                <a:gd name="T38" fmla="*/ 1 w 146"/>
                <a:gd name="T39" fmla="*/ 1 h 124"/>
                <a:gd name="T40" fmla="*/ 1 w 146"/>
                <a:gd name="T41" fmla="*/ 1 h 124"/>
                <a:gd name="T42" fmla="*/ 1 w 146"/>
                <a:gd name="T43" fmla="*/ 1 h 124"/>
                <a:gd name="T44" fmla="*/ 1 w 146"/>
                <a:gd name="T45" fmla="*/ 1 h 124"/>
                <a:gd name="T46" fmla="*/ 1 w 146"/>
                <a:gd name="T47" fmla="*/ 1 h 124"/>
                <a:gd name="T48" fmla="*/ 1 w 146"/>
                <a:gd name="T49" fmla="*/ 1 h 124"/>
                <a:gd name="T50" fmla="*/ 1 w 146"/>
                <a:gd name="T51" fmla="*/ 1 h 124"/>
                <a:gd name="T52" fmla="*/ 1 w 146"/>
                <a:gd name="T53" fmla="*/ 1 h 124"/>
                <a:gd name="T54" fmla="*/ 1 w 146"/>
                <a:gd name="T55" fmla="*/ 0 h 1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24"/>
                <a:gd name="T86" fmla="*/ 146 w 146"/>
                <a:gd name="T87" fmla="*/ 124 h 1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24">
                  <a:moveTo>
                    <a:pt x="99" y="0"/>
                  </a:moveTo>
                  <a:lnTo>
                    <a:pt x="143" y="86"/>
                  </a:lnTo>
                  <a:lnTo>
                    <a:pt x="146" y="93"/>
                  </a:lnTo>
                  <a:lnTo>
                    <a:pt x="143" y="102"/>
                  </a:lnTo>
                  <a:lnTo>
                    <a:pt x="140" y="106"/>
                  </a:lnTo>
                  <a:lnTo>
                    <a:pt x="135" y="113"/>
                  </a:lnTo>
                  <a:lnTo>
                    <a:pt x="129" y="118"/>
                  </a:lnTo>
                  <a:lnTo>
                    <a:pt x="120" y="121"/>
                  </a:lnTo>
                  <a:lnTo>
                    <a:pt x="108" y="124"/>
                  </a:lnTo>
                  <a:lnTo>
                    <a:pt x="95" y="124"/>
                  </a:lnTo>
                  <a:lnTo>
                    <a:pt x="85" y="124"/>
                  </a:lnTo>
                  <a:lnTo>
                    <a:pt x="69" y="122"/>
                  </a:lnTo>
                  <a:lnTo>
                    <a:pt x="60" y="119"/>
                  </a:lnTo>
                  <a:lnTo>
                    <a:pt x="50" y="115"/>
                  </a:lnTo>
                  <a:lnTo>
                    <a:pt x="47" y="113"/>
                  </a:lnTo>
                  <a:lnTo>
                    <a:pt x="0" y="30"/>
                  </a:lnTo>
                  <a:lnTo>
                    <a:pt x="9" y="36"/>
                  </a:lnTo>
                  <a:lnTo>
                    <a:pt x="21" y="39"/>
                  </a:lnTo>
                  <a:lnTo>
                    <a:pt x="38" y="39"/>
                  </a:lnTo>
                  <a:lnTo>
                    <a:pt x="50" y="39"/>
                  </a:lnTo>
                  <a:lnTo>
                    <a:pt x="61" y="39"/>
                  </a:lnTo>
                  <a:lnTo>
                    <a:pt x="74" y="34"/>
                  </a:lnTo>
                  <a:lnTo>
                    <a:pt x="82" y="30"/>
                  </a:lnTo>
                  <a:lnTo>
                    <a:pt x="89" y="26"/>
                  </a:lnTo>
                  <a:lnTo>
                    <a:pt x="95" y="21"/>
                  </a:lnTo>
                  <a:lnTo>
                    <a:pt x="99" y="16"/>
                  </a:lnTo>
                  <a:lnTo>
                    <a:pt x="99" y="10"/>
                  </a:lnTo>
                  <a:lnTo>
                    <a:pt x="99" y="0"/>
                  </a:lnTo>
                  <a:close/>
                </a:path>
              </a:pathLst>
            </a:custGeom>
            <a:solidFill>
              <a:srgbClr val="808080"/>
            </a:solidFill>
            <a:ln w="6350">
              <a:solidFill>
                <a:srgbClr val="000000"/>
              </a:solidFill>
              <a:round/>
              <a:headEnd/>
              <a:tailEnd/>
            </a:ln>
          </p:spPr>
          <p:txBody>
            <a:bodyPr/>
            <a:lstStyle/>
            <a:p>
              <a:endParaRPr lang="en-US"/>
            </a:p>
          </p:txBody>
        </p:sp>
        <p:sp>
          <p:nvSpPr>
            <p:cNvPr id="23584" name="Freeform 32"/>
            <p:cNvSpPr>
              <a:spLocks/>
            </p:cNvSpPr>
            <p:nvPr/>
          </p:nvSpPr>
          <p:spPr bwMode="auto">
            <a:xfrm>
              <a:off x="2828" y="4044"/>
              <a:ext cx="49" cy="20"/>
            </a:xfrm>
            <a:custGeom>
              <a:avLst/>
              <a:gdLst>
                <a:gd name="T0" fmla="*/ 1 w 97"/>
                <a:gd name="T1" fmla="*/ 0 h 38"/>
                <a:gd name="T2" fmla="*/ 1 w 97"/>
                <a:gd name="T3" fmla="*/ 1 h 38"/>
                <a:gd name="T4" fmla="*/ 1 w 97"/>
                <a:gd name="T5" fmla="*/ 1 h 38"/>
                <a:gd name="T6" fmla="*/ 1 w 97"/>
                <a:gd name="T7" fmla="*/ 1 h 38"/>
                <a:gd name="T8" fmla="*/ 1 w 97"/>
                <a:gd name="T9" fmla="*/ 1 h 38"/>
                <a:gd name="T10" fmla="*/ 1 w 97"/>
                <a:gd name="T11" fmla="*/ 1 h 38"/>
                <a:gd name="T12" fmla="*/ 1 w 97"/>
                <a:gd name="T13" fmla="*/ 1 h 38"/>
                <a:gd name="T14" fmla="*/ 1 w 97"/>
                <a:gd name="T15" fmla="*/ 1 h 38"/>
                <a:gd name="T16" fmla="*/ 1 w 97"/>
                <a:gd name="T17" fmla="*/ 1 h 38"/>
                <a:gd name="T18" fmla="*/ 1 w 97"/>
                <a:gd name="T19" fmla="*/ 1 h 38"/>
                <a:gd name="T20" fmla="*/ 0 w 97"/>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38"/>
                <a:gd name="T35" fmla="*/ 97 w 97"/>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38">
                  <a:moveTo>
                    <a:pt x="97" y="0"/>
                  </a:moveTo>
                  <a:lnTo>
                    <a:pt x="97" y="11"/>
                  </a:lnTo>
                  <a:lnTo>
                    <a:pt x="93" y="20"/>
                  </a:lnTo>
                  <a:lnTo>
                    <a:pt x="86" y="25"/>
                  </a:lnTo>
                  <a:lnTo>
                    <a:pt x="78" y="30"/>
                  </a:lnTo>
                  <a:lnTo>
                    <a:pt x="66" y="34"/>
                  </a:lnTo>
                  <a:lnTo>
                    <a:pt x="52" y="37"/>
                  </a:lnTo>
                  <a:lnTo>
                    <a:pt x="39" y="38"/>
                  </a:lnTo>
                  <a:lnTo>
                    <a:pt x="22" y="37"/>
                  </a:lnTo>
                  <a:lnTo>
                    <a:pt x="8" y="34"/>
                  </a:lnTo>
                  <a:lnTo>
                    <a:pt x="0" y="31"/>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5" name="Freeform 33"/>
            <p:cNvSpPr>
              <a:spLocks/>
            </p:cNvSpPr>
            <p:nvPr/>
          </p:nvSpPr>
          <p:spPr bwMode="auto">
            <a:xfrm>
              <a:off x="2824" y="4036"/>
              <a:ext cx="50" cy="18"/>
            </a:xfrm>
            <a:custGeom>
              <a:avLst/>
              <a:gdLst>
                <a:gd name="T0" fmla="*/ 0 w 101"/>
                <a:gd name="T1" fmla="*/ 0 h 36"/>
                <a:gd name="T2" fmla="*/ 0 w 101"/>
                <a:gd name="T3" fmla="*/ 1 h 36"/>
                <a:gd name="T4" fmla="*/ 0 w 101"/>
                <a:gd name="T5" fmla="*/ 1 h 36"/>
                <a:gd name="T6" fmla="*/ 0 w 101"/>
                <a:gd name="T7" fmla="*/ 1 h 36"/>
                <a:gd name="T8" fmla="*/ 0 w 101"/>
                <a:gd name="T9" fmla="*/ 1 h 36"/>
                <a:gd name="T10" fmla="*/ 0 w 101"/>
                <a:gd name="T11" fmla="*/ 1 h 36"/>
                <a:gd name="T12" fmla="*/ 0 w 101"/>
                <a:gd name="T13" fmla="*/ 1 h 36"/>
                <a:gd name="T14" fmla="*/ 0 w 101"/>
                <a:gd name="T15" fmla="*/ 1 h 36"/>
                <a:gd name="T16" fmla="*/ 0 w 101"/>
                <a:gd name="T17" fmla="*/ 1 h 36"/>
                <a:gd name="T18" fmla="*/ 0 w 101"/>
                <a:gd name="T19" fmla="*/ 1 h 36"/>
                <a:gd name="T20" fmla="*/ 0 w 101"/>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36"/>
                <a:gd name="T35" fmla="*/ 101 w 101"/>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36">
                  <a:moveTo>
                    <a:pt x="101" y="0"/>
                  </a:moveTo>
                  <a:lnTo>
                    <a:pt x="101" y="10"/>
                  </a:lnTo>
                  <a:lnTo>
                    <a:pt x="95" y="16"/>
                  </a:lnTo>
                  <a:lnTo>
                    <a:pt x="91" y="21"/>
                  </a:lnTo>
                  <a:lnTo>
                    <a:pt x="80" y="29"/>
                  </a:lnTo>
                  <a:lnTo>
                    <a:pt x="68" y="31"/>
                  </a:lnTo>
                  <a:lnTo>
                    <a:pt x="54" y="36"/>
                  </a:lnTo>
                  <a:lnTo>
                    <a:pt x="40" y="36"/>
                  </a:lnTo>
                  <a:lnTo>
                    <a:pt x="26" y="36"/>
                  </a:lnTo>
                  <a:lnTo>
                    <a:pt x="12" y="31"/>
                  </a:lnTo>
                  <a:lnTo>
                    <a:pt x="0" y="29"/>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6" name="Freeform 34"/>
            <p:cNvSpPr>
              <a:spLocks/>
            </p:cNvSpPr>
            <p:nvPr/>
          </p:nvSpPr>
          <p:spPr bwMode="auto">
            <a:xfrm>
              <a:off x="2413" y="3252"/>
              <a:ext cx="75" cy="90"/>
            </a:xfrm>
            <a:custGeom>
              <a:avLst/>
              <a:gdLst>
                <a:gd name="T0" fmla="*/ 1 w 150"/>
                <a:gd name="T1" fmla="*/ 1 h 180"/>
                <a:gd name="T2" fmla="*/ 0 w 150"/>
                <a:gd name="T3" fmla="*/ 0 h 180"/>
                <a:gd name="T4" fmla="*/ 1 w 150"/>
                <a:gd name="T5" fmla="*/ 1 h 180"/>
                <a:gd name="T6" fmla="*/ 1 w 150"/>
                <a:gd name="T7" fmla="*/ 1 h 180"/>
                <a:gd name="T8" fmla="*/ 1 w 150"/>
                <a:gd name="T9" fmla="*/ 1 h 180"/>
                <a:gd name="T10" fmla="*/ 1 w 150"/>
                <a:gd name="T11" fmla="*/ 1 h 180"/>
                <a:gd name="T12" fmla="*/ 1 w 150"/>
                <a:gd name="T13" fmla="*/ 1 h 180"/>
                <a:gd name="T14" fmla="*/ 1 w 150"/>
                <a:gd name="T15" fmla="*/ 1 h 180"/>
                <a:gd name="T16" fmla="*/ 1 w 150"/>
                <a:gd name="T17" fmla="*/ 1 h 180"/>
                <a:gd name="T18" fmla="*/ 1 w 150"/>
                <a:gd name="T19" fmla="*/ 1 h 180"/>
                <a:gd name="T20" fmla="*/ 1 w 150"/>
                <a:gd name="T21" fmla="*/ 1 h 180"/>
                <a:gd name="T22" fmla="*/ 1 w 150"/>
                <a:gd name="T23" fmla="*/ 1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80"/>
                <a:gd name="T38" fmla="*/ 150 w 150"/>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80">
                  <a:moveTo>
                    <a:pt x="137" y="125"/>
                  </a:moveTo>
                  <a:lnTo>
                    <a:pt x="0" y="0"/>
                  </a:lnTo>
                  <a:lnTo>
                    <a:pt x="17" y="154"/>
                  </a:lnTo>
                  <a:lnTo>
                    <a:pt x="27" y="163"/>
                  </a:lnTo>
                  <a:lnTo>
                    <a:pt x="41" y="173"/>
                  </a:lnTo>
                  <a:lnTo>
                    <a:pt x="50" y="154"/>
                  </a:lnTo>
                  <a:lnTo>
                    <a:pt x="85" y="180"/>
                  </a:lnTo>
                  <a:lnTo>
                    <a:pt x="88" y="150"/>
                  </a:lnTo>
                  <a:lnTo>
                    <a:pt x="126" y="176"/>
                  </a:lnTo>
                  <a:lnTo>
                    <a:pt x="122" y="138"/>
                  </a:lnTo>
                  <a:lnTo>
                    <a:pt x="150" y="152"/>
                  </a:lnTo>
                  <a:lnTo>
                    <a:pt x="137" y="125"/>
                  </a:lnTo>
                  <a:close/>
                </a:path>
              </a:pathLst>
            </a:custGeom>
            <a:solidFill>
              <a:srgbClr val="FFBF5F"/>
            </a:solidFill>
            <a:ln w="6350">
              <a:solidFill>
                <a:srgbClr val="000000"/>
              </a:solidFill>
              <a:round/>
              <a:headEnd/>
              <a:tailEnd/>
            </a:ln>
          </p:spPr>
          <p:txBody>
            <a:bodyPr/>
            <a:lstStyle/>
            <a:p>
              <a:endParaRPr lang="en-US"/>
            </a:p>
          </p:txBody>
        </p:sp>
        <p:sp>
          <p:nvSpPr>
            <p:cNvPr id="23587" name="Freeform 35"/>
            <p:cNvSpPr>
              <a:spLocks/>
            </p:cNvSpPr>
            <p:nvPr/>
          </p:nvSpPr>
          <p:spPr bwMode="auto">
            <a:xfrm>
              <a:off x="2413" y="3252"/>
              <a:ext cx="29" cy="35"/>
            </a:xfrm>
            <a:custGeom>
              <a:avLst/>
              <a:gdLst>
                <a:gd name="T0" fmla="*/ 0 w 60"/>
                <a:gd name="T1" fmla="*/ 0 h 69"/>
                <a:gd name="T2" fmla="*/ 0 w 60"/>
                <a:gd name="T3" fmla="*/ 1 h 69"/>
                <a:gd name="T4" fmla="*/ 0 w 60"/>
                <a:gd name="T5" fmla="*/ 1 h 69"/>
                <a:gd name="T6" fmla="*/ 0 w 60"/>
                <a:gd name="T7" fmla="*/ 1 h 69"/>
                <a:gd name="T8" fmla="*/ 0 w 60"/>
                <a:gd name="T9" fmla="*/ 1 h 69"/>
                <a:gd name="T10" fmla="*/ 0 w 60"/>
                <a:gd name="T11" fmla="*/ 1 h 69"/>
                <a:gd name="T12" fmla="*/ 0 w 60"/>
                <a:gd name="T13" fmla="*/ 1 h 69"/>
                <a:gd name="T14" fmla="*/ 0 w 60"/>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9"/>
                <a:gd name="T26" fmla="*/ 60 w 60"/>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9">
                  <a:moveTo>
                    <a:pt x="0" y="0"/>
                  </a:moveTo>
                  <a:lnTo>
                    <a:pt x="60" y="56"/>
                  </a:lnTo>
                  <a:lnTo>
                    <a:pt x="54" y="62"/>
                  </a:lnTo>
                  <a:lnTo>
                    <a:pt x="41" y="68"/>
                  </a:lnTo>
                  <a:lnTo>
                    <a:pt x="28" y="69"/>
                  </a:lnTo>
                  <a:lnTo>
                    <a:pt x="17" y="69"/>
                  </a:lnTo>
                  <a:lnTo>
                    <a:pt x="9" y="68"/>
                  </a:lnTo>
                  <a:lnTo>
                    <a:pt x="0" y="0"/>
                  </a:lnTo>
                  <a:close/>
                </a:path>
              </a:pathLst>
            </a:custGeom>
            <a:solidFill>
              <a:srgbClr val="000000"/>
            </a:solidFill>
            <a:ln w="6350">
              <a:solidFill>
                <a:srgbClr val="000000"/>
              </a:solidFill>
              <a:round/>
              <a:headEnd/>
              <a:tailEnd/>
            </a:ln>
          </p:spPr>
          <p:txBody>
            <a:bodyPr/>
            <a:lstStyle/>
            <a:p>
              <a:endParaRPr lang="en-US"/>
            </a:p>
          </p:txBody>
        </p:sp>
        <p:sp>
          <p:nvSpPr>
            <p:cNvPr id="23588" name="Freeform 36"/>
            <p:cNvSpPr>
              <a:spLocks/>
            </p:cNvSpPr>
            <p:nvPr/>
          </p:nvSpPr>
          <p:spPr bwMode="auto">
            <a:xfrm>
              <a:off x="3014" y="3208"/>
              <a:ext cx="49" cy="60"/>
            </a:xfrm>
            <a:custGeom>
              <a:avLst/>
              <a:gdLst>
                <a:gd name="T0" fmla="*/ 0 w 98"/>
                <a:gd name="T1" fmla="*/ 0 h 121"/>
                <a:gd name="T2" fmla="*/ 1 w 98"/>
                <a:gd name="T3" fmla="*/ 0 h 121"/>
                <a:gd name="T4" fmla="*/ 1 w 98"/>
                <a:gd name="T5" fmla="*/ 0 h 121"/>
                <a:gd name="T6" fmla="*/ 1 w 98"/>
                <a:gd name="T7" fmla="*/ 0 h 121"/>
                <a:gd name="T8" fmla="*/ 1 w 98"/>
                <a:gd name="T9" fmla="*/ 0 h 121"/>
                <a:gd name="T10" fmla="*/ 1 w 98"/>
                <a:gd name="T11" fmla="*/ 0 h 121"/>
                <a:gd name="T12" fmla="*/ 1 w 98"/>
                <a:gd name="T13" fmla="*/ 0 h 121"/>
                <a:gd name="T14" fmla="*/ 1 w 98"/>
                <a:gd name="T15" fmla="*/ 0 h 121"/>
                <a:gd name="T16" fmla="*/ 1 w 98"/>
                <a:gd name="T17" fmla="*/ 0 h 121"/>
                <a:gd name="T18" fmla="*/ 1 w 98"/>
                <a:gd name="T19" fmla="*/ 0 h 121"/>
                <a:gd name="T20" fmla="*/ 1 w 98"/>
                <a:gd name="T21" fmla="*/ 0 h 121"/>
                <a:gd name="T22" fmla="*/ 1 w 98"/>
                <a:gd name="T23" fmla="*/ 0 h 121"/>
                <a:gd name="T24" fmla="*/ 0 w 98"/>
                <a:gd name="T25" fmla="*/ 0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8"/>
                <a:gd name="T40" fmla="*/ 0 h 121"/>
                <a:gd name="T41" fmla="*/ 98 w 98"/>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8" h="121">
                  <a:moveTo>
                    <a:pt x="0" y="70"/>
                  </a:moveTo>
                  <a:lnTo>
                    <a:pt x="24" y="11"/>
                  </a:lnTo>
                  <a:lnTo>
                    <a:pt x="34" y="5"/>
                  </a:lnTo>
                  <a:lnTo>
                    <a:pt x="44" y="2"/>
                  </a:lnTo>
                  <a:lnTo>
                    <a:pt x="57" y="0"/>
                  </a:lnTo>
                  <a:lnTo>
                    <a:pt x="71" y="4"/>
                  </a:lnTo>
                  <a:lnTo>
                    <a:pt x="82" y="13"/>
                  </a:lnTo>
                  <a:lnTo>
                    <a:pt x="89" y="24"/>
                  </a:lnTo>
                  <a:lnTo>
                    <a:pt x="92" y="33"/>
                  </a:lnTo>
                  <a:lnTo>
                    <a:pt x="96" y="44"/>
                  </a:lnTo>
                  <a:lnTo>
                    <a:pt x="98" y="59"/>
                  </a:lnTo>
                  <a:lnTo>
                    <a:pt x="78" y="121"/>
                  </a:lnTo>
                  <a:lnTo>
                    <a:pt x="0" y="70"/>
                  </a:lnTo>
                  <a:close/>
                </a:path>
              </a:pathLst>
            </a:custGeom>
            <a:solidFill>
              <a:srgbClr val="9F9FBF"/>
            </a:solidFill>
            <a:ln w="9525">
              <a:solidFill>
                <a:srgbClr val="000000"/>
              </a:solidFill>
              <a:round/>
              <a:headEnd/>
              <a:tailEnd/>
            </a:ln>
          </p:spPr>
          <p:txBody>
            <a:bodyPr/>
            <a:lstStyle/>
            <a:p>
              <a:endParaRPr lang="en-US"/>
            </a:p>
          </p:txBody>
        </p:sp>
        <p:sp>
          <p:nvSpPr>
            <p:cNvPr id="23589" name="Freeform 37"/>
            <p:cNvSpPr>
              <a:spLocks/>
            </p:cNvSpPr>
            <p:nvPr/>
          </p:nvSpPr>
          <p:spPr bwMode="auto">
            <a:xfrm>
              <a:off x="2735" y="3239"/>
              <a:ext cx="328" cy="941"/>
            </a:xfrm>
            <a:custGeom>
              <a:avLst/>
              <a:gdLst>
                <a:gd name="T0" fmla="*/ 0 w 657"/>
                <a:gd name="T1" fmla="*/ 1 h 1880"/>
                <a:gd name="T2" fmla="*/ 0 w 657"/>
                <a:gd name="T3" fmla="*/ 1 h 1880"/>
                <a:gd name="T4" fmla="*/ 0 w 657"/>
                <a:gd name="T5" fmla="*/ 1 h 1880"/>
                <a:gd name="T6" fmla="*/ 0 w 657"/>
                <a:gd name="T7" fmla="*/ 1 h 1880"/>
                <a:gd name="T8" fmla="*/ 0 w 657"/>
                <a:gd name="T9" fmla="*/ 1 h 1880"/>
                <a:gd name="T10" fmla="*/ 0 w 657"/>
                <a:gd name="T11" fmla="*/ 0 h 1880"/>
                <a:gd name="T12" fmla="*/ 0 w 657"/>
                <a:gd name="T13" fmla="*/ 1 h 1880"/>
                <a:gd name="T14" fmla="*/ 0 w 657"/>
                <a:gd name="T15" fmla="*/ 1 h 1880"/>
                <a:gd name="T16" fmla="*/ 0 w 657"/>
                <a:gd name="T17" fmla="*/ 1 h 1880"/>
                <a:gd name="T18" fmla="*/ 0 w 657"/>
                <a:gd name="T19" fmla="*/ 1 h 1880"/>
                <a:gd name="T20" fmla="*/ 0 w 657"/>
                <a:gd name="T21" fmla="*/ 1 h 1880"/>
                <a:gd name="T22" fmla="*/ 0 w 657"/>
                <a:gd name="T23" fmla="*/ 1 h 1880"/>
                <a:gd name="T24" fmla="*/ 0 w 657"/>
                <a:gd name="T25" fmla="*/ 1 h 1880"/>
                <a:gd name="T26" fmla="*/ 0 w 657"/>
                <a:gd name="T27" fmla="*/ 1 h 1880"/>
                <a:gd name="T28" fmla="*/ 0 w 657"/>
                <a:gd name="T29" fmla="*/ 1 h 1880"/>
                <a:gd name="T30" fmla="*/ 0 w 657"/>
                <a:gd name="T31" fmla="*/ 1 h 1880"/>
                <a:gd name="T32" fmla="*/ 0 w 657"/>
                <a:gd name="T33" fmla="*/ 1 h 1880"/>
                <a:gd name="T34" fmla="*/ 0 w 657"/>
                <a:gd name="T35" fmla="*/ 1 h 1880"/>
                <a:gd name="T36" fmla="*/ 0 w 657"/>
                <a:gd name="T37" fmla="*/ 1 h 1880"/>
                <a:gd name="T38" fmla="*/ 0 w 657"/>
                <a:gd name="T39" fmla="*/ 1 h 18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57"/>
                <a:gd name="T61" fmla="*/ 0 h 1880"/>
                <a:gd name="T62" fmla="*/ 657 w 657"/>
                <a:gd name="T63" fmla="*/ 1880 h 18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57" h="1880">
                  <a:moveTo>
                    <a:pt x="82" y="1517"/>
                  </a:moveTo>
                  <a:lnTo>
                    <a:pt x="500" y="68"/>
                  </a:lnTo>
                  <a:lnTo>
                    <a:pt x="512" y="37"/>
                  </a:lnTo>
                  <a:lnTo>
                    <a:pt x="525" y="19"/>
                  </a:lnTo>
                  <a:lnTo>
                    <a:pt x="545" y="6"/>
                  </a:lnTo>
                  <a:lnTo>
                    <a:pt x="567" y="0"/>
                  </a:lnTo>
                  <a:lnTo>
                    <a:pt x="592" y="4"/>
                  </a:lnTo>
                  <a:lnTo>
                    <a:pt x="616" y="11"/>
                  </a:lnTo>
                  <a:lnTo>
                    <a:pt x="635" y="32"/>
                  </a:lnTo>
                  <a:lnTo>
                    <a:pt x="647" y="47"/>
                  </a:lnTo>
                  <a:lnTo>
                    <a:pt x="652" y="68"/>
                  </a:lnTo>
                  <a:lnTo>
                    <a:pt x="657" y="95"/>
                  </a:lnTo>
                  <a:lnTo>
                    <a:pt x="652" y="124"/>
                  </a:lnTo>
                  <a:lnTo>
                    <a:pt x="159" y="1517"/>
                  </a:lnTo>
                  <a:lnTo>
                    <a:pt x="58" y="1768"/>
                  </a:lnTo>
                  <a:lnTo>
                    <a:pt x="20" y="1872"/>
                  </a:lnTo>
                  <a:lnTo>
                    <a:pt x="4" y="1880"/>
                  </a:lnTo>
                  <a:lnTo>
                    <a:pt x="0" y="1847"/>
                  </a:lnTo>
                  <a:lnTo>
                    <a:pt x="20" y="1755"/>
                  </a:lnTo>
                  <a:lnTo>
                    <a:pt x="82" y="1517"/>
                  </a:lnTo>
                  <a:close/>
                </a:path>
              </a:pathLst>
            </a:custGeom>
            <a:solidFill>
              <a:srgbClr val="808000"/>
            </a:solidFill>
            <a:ln w="9525">
              <a:solidFill>
                <a:srgbClr val="000000"/>
              </a:solidFill>
              <a:round/>
              <a:headEnd/>
              <a:tailEnd/>
            </a:ln>
          </p:spPr>
          <p:txBody>
            <a:bodyPr/>
            <a:lstStyle/>
            <a:p>
              <a:endParaRPr lang="en-US"/>
            </a:p>
          </p:txBody>
        </p:sp>
        <p:sp>
          <p:nvSpPr>
            <p:cNvPr id="23590" name="Freeform 38"/>
            <p:cNvSpPr>
              <a:spLocks/>
            </p:cNvSpPr>
            <p:nvPr/>
          </p:nvSpPr>
          <p:spPr bwMode="auto">
            <a:xfrm>
              <a:off x="2943" y="3240"/>
              <a:ext cx="119" cy="215"/>
            </a:xfrm>
            <a:custGeom>
              <a:avLst/>
              <a:gdLst>
                <a:gd name="T0" fmla="*/ 1 w 238"/>
                <a:gd name="T1" fmla="*/ 0 h 431"/>
                <a:gd name="T2" fmla="*/ 1 w 238"/>
                <a:gd name="T3" fmla="*/ 0 h 431"/>
                <a:gd name="T4" fmla="*/ 1 w 238"/>
                <a:gd name="T5" fmla="*/ 0 h 431"/>
                <a:gd name="T6" fmla="*/ 1 w 238"/>
                <a:gd name="T7" fmla="*/ 0 h 431"/>
                <a:gd name="T8" fmla="*/ 1 w 238"/>
                <a:gd name="T9" fmla="*/ 0 h 431"/>
                <a:gd name="T10" fmla="*/ 1 w 238"/>
                <a:gd name="T11" fmla="*/ 0 h 431"/>
                <a:gd name="T12" fmla="*/ 1 w 238"/>
                <a:gd name="T13" fmla="*/ 0 h 431"/>
                <a:gd name="T14" fmla="*/ 1 w 238"/>
                <a:gd name="T15" fmla="*/ 0 h 431"/>
                <a:gd name="T16" fmla="*/ 1 w 238"/>
                <a:gd name="T17" fmla="*/ 0 h 431"/>
                <a:gd name="T18" fmla="*/ 1 w 238"/>
                <a:gd name="T19" fmla="*/ 0 h 431"/>
                <a:gd name="T20" fmla="*/ 1 w 238"/>
                <a:gd name="T21" fmla="*/ 0 h 431"/>
                <a:gd name="T22" fmla="*/ 1 w 238"/>
                <a:gd name="T23" fmla="*/ 0 h 431"/>
                <a:gd name="T24" fmla="*/ 1 w 238"/>
                <a:gd name="T25" fmla="*/ 0 h 431"/>
                <a:gd name="T26" fmla="*/ 1 w 238"/>
                <a:gd name="T27" fmla="*/ 0 h 431"/>
                <a:gd name="T28" fmla="*/ 1 w 238"/>
                <a:gd name="T29" fmla="*/ 0 h 431"/>
                <a:gd name="T30" fmla="*/ 1 w 238"/>
                <a:gd name="T31" fmla="*/ 0 h 431"/>
                <a:gd name="T32" fmla="*/ 1 w 238"/>
                <a:gd name="T33" fmla="*/ 0 h 431"/>
                <a:gd name="T34" fmla="*/ 1 w 238"/>
                <a:gd name="T35" fmla="*/ 0 h 431"/>
                <a:gd name="T36" fmla="*/ 1 w 238"/>
                <a:gd name="T37" fmla="*/ 0 h 431"/>
                <a:gd name="T38" fmla="*/ 1 w 238"/>
                <a:gd name="T39" fmla="*/ 0 h 431"/>
                <a:gd name="T40" fmla="*/ 1 w 238"/>
                <a:gd name="T41" fmla="*/ 0 h 431"/>
                <a:gd name="T42" fmla="*/ 0 w 238"/>
                <a:gd name="T43" fmla="*/ 0 h 431"/>
                <a:gd name="T44" fmla="*/ 1 w 238"/>
                <a:gd name="T45" fmla="*/ 0 h 4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431"/>
                <a:gd name="T71" fmla="*/ 238 w 238"/>
                <a:gd name="T72" fmla="*/ 431 h 4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431">
                  <a:moveTo>
                    <a:pt x="97" y="31"/>
                  </a:moveTo>
                  <a:lnTo>
                    <a:pt x="112" y="16"/>
                  </a:lnTo>
                  <a:lnTo>
                    <a:pt x="131" y="6"/>
                  </a:lnTo>
                  <a:lnTo>
                    <a:pt x="146" y="0"/>
                  </a:lnTo>
                  <a:lnTo>
                    <a:pt x="170" y="0"/>
                  </a:lnTo>
                  <a:lnTo>
                    <a:pt x="194" y="9"/>
                  </a:lnTo>
                  <a:lnTo>
                    <a:pt x="213" y="23"/>
                  </a:lnTo>
                  <a:lnTo>
                    <a:pt x="225" y="41"/>
                  </a:lnTo>
                  <a:lnTo>
                    <a:pt x="233" y="58"/>
                  </a:lnTo>
                  <a:lnTo>
                    <a:pt x="237" y="81"/>
                  </a:lnTo>
                  <a:lnTo>
                    <a:pt x="238" y="100"/>
                  </a:lnTo>
                  <a:lnTo>
                    <a:pt x="234" y="126"/>
                  </a:lnTo>
                  <a:lnTo>
                    <a:pt x="128" y="431"/>
                  </a:lnTo>
                  <a:lnTo>
                    <a:pt x="122" y="412"/>
                  </a:lnTo>
                  <a:lnTo>
                    <a:pt x="115" y="396"/>
                  </a:lnTo>
                  <a:lnTo>
                    <a:pt x="101" y="379"/>
                  </a:lnTo>
                  <a:lnTo>
                    <a:pt x="84" y="365"/>
                  </a:lnTo>
                  <a:lnTo>
                    <a:pt x="68" y="356"/>
                  </a:lnTo>
                  <a:lnTo>
                    <a:pt x="50" y="349"/>
                  </a:lnTo>
                  <a:lnTo>
                    <a:pt x="30" y="352"/>
                  </a:lnTo>
                  <a:lnTo>
                    <a:pt x="15" y="356"/>
                  </a:lnTo>
                  <a:lnTo>
                    <a:pt x="0" y="360"/>
                  </a:lnTo>
                  <a:lnTo>
                    <a:pt x="97" y="31"/>
                  </a:lnTo>
                  <a:close/>
                </a:path>
              </a:pathLst>
            </a:custGeom>
            <a:solidFill>
              <a:srgbClr val="BF3F00"/>
            </a:solidFill>
            <a:ln w="9525">
              <a:solidFill>
                <a:srgbClr val="000000"/>
              </a:solidFill>
              <a:round/>
              <a:headEnd/>
              <a:tailEnd/>
            </a:ln>
          </p:spPr>
          <p:txBody>
            <a:bodyPr/>
            <a:lstStyle/>
            <a:p>
              <a:endParaRPr lang="en-US"/>
            </a:p>
          </p:txBody>
        </p:sp>
        <p:sp>
          <p:nvSpPr>
            <p:cNvPr id="23591" name="Freeform 39"/>
            <p:cNvSpPr>
              <a:spLocks/>
            </p:cNvSpPr>
            <p:nvPr/>
          </p:nvSpPr>
          <p:spPr bwMode="auto">
            <a:xfrm>
              <a:off x="3028" y="3003"/>
              <a:ext cx="120" cy="229"/>
            </a:xfrm>
            <a:custGeom>
              <a:avLst/>
              <a:gdLst>
                <a:gd name="T0" fmla="*/ 0 w 241"/>
                <a:gd name="T1" fmla="*/ 1 h 458"/>
                <a:gd name="T2" fmla="*/ 0 w 241"/>
                <a:gd name="T3" fmla="*/ 1 h 458"/>
                <a:gd name="T4" fmla="*/ 0 w 241"/>
                <a:gd name="T5" fmla="*/ 1 h 458"/>
                <a:gd name="T6" fmla="*/ 0 w 241"/>
                <a:gd name="T7" fmla="*/ 1 h 458"/>
                <a:gd name="T8" fmla="*/ 0 w 241"/>
                <a:gd name="T9" fmla="*/ 1 h 458"/>
                <a:gd name="T10" fmla="*/ 0 w 241"/>
                <a:gd name="T11" fmla="*/ 1 h 458"/>
                <a:gd name="T12" fmla="*/ 0 w 241"/>
                <a:gd name="T13" fmla="*/ 1 h 458"/>
                <a:gd name="T14" fmla="*/ 0 w 241"/>
                <a:gd name="T15" fmla="*/ 1 h 458"/>
                <a:gd name="T16" fmla="*/ 0 w 241"/>
                <a:gd name="T17" fmla="*/ 1 h 458"/>
                <a:gd name="T18" fmla="*/ 0 w 241"/>
                <a:gd name="T19" fmla="*/ 1 h 458"/>
                <a:gd name="T20" fmla="*/ 0 w 241"/>
                <a:gd name="T21" fmla="*/ 1 h 458"/>
                <a:gd name="T22" fmla="*/ 0 w 241"/>
                <a:gd name="T23" fmla="*/ 1 h 458"/>
                <a:gd name="T24" fmla="*/ 0 w 241"/>
                <a:gd name="T25" fmla="*/ 1 h 458"/>
                <a:gd name="T26" fmla="*/ 0 w 241"/>
                <a:gd name="T27" fmla="*/ 1 h 458"/>
                <a:gd name="T28" fmla="*/ 0 w 241"/>
                <a:gd name="T29" fmla="*/ 1 h 458"/>
                <a:gd name="T30" fmla="*/ 0 w 241"/>
                <a:gd name="T31" fmla="*/ 1 h 458"/>
                <a:gd name="T32" fmla="*/ 0 w 241"/>
                <a:gd name="T33" fmla="*/ 1 h 458"/>
                <a:gd name="T34" fmla="*/ 0 w 241"/>
                <a:gd name="T35" fmla="*/ 0 h 458"/>
                <a:gd name="T36" fmla="*/ 0 w 241"/>
                <a:gd name="T37" fmla="*/ 1 h 458"/>
                <a:gd name="T38" fmla="*/ 0 w 241"/>
                <a:gd name="T39" fmla="*/ 1 h 458"/>
                <a:gd name="T40" fmla="*/ 0 w 241"/>
                <a:gd name="T41" fmla="*/ 1 h 458"/>
                <a:gd name="T42" fmla="*/ 0 w 241"/>
                <a:gd name="T43" fmla="*/ 1 h 458"/>
                <a:gd name="T44" fmla="*/ 0 w 241"/>
                <a:gd name="T45" fmla="*/ 1 h 458"/>
                <a:gd name="T46" fmla="*/ 0 w 241"/>
                <a:gd name="T47" fmla="*/ 1 h 458"/>
                <a:gd name="T48" fmla="*/ 0 w 241"/>
                <a:gd name="T49" fmla="*/ 1 h 4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1"/>
                <a:gd name="T76" fmla="*/ 0 h 458"/>
                <a:gd name="T77" fmla="*/ 241 w 241"/>
                <a:gd name="T78" fmla="*/ 458 h 4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1" h="458">
                  <a:moveTo>
                    <a:pt x="7" y="420"/>
                  </a:moveTo>
                  <a:lnTo>
                    <a:pt x="19" y="381"/>
                  </a:lnTo>
                  <a:lnTo>
                    <a:pt x="20" y="337"/>
                  </a:lnTo>
                  <a:lnTo>
                    <a:pt x="23" y="298"/>
                  </a:lnTo>
                  <a:lnTo>
                    <a:pt x="23" y="265"/>
                  </a:lnTo>
                  <a:lnTo>
                    <a:pt x="13" y="217"/>
                  </a:lnTo>
                  <a:lnTo>
                    <a:pt x="7" y="198"/>
                  </a:lnTo>
                  <a:lnTo>
                    <a:pt x="0" y="178"/>
                  </a:lnTo>
                  <a:lnTo>
                    <a:pt x="30" y="165"/>
                  </a:lnTo>
                  <a:lnTo>
                    <a:pt x="61" y="149"/>
                  </a:lnTo>
                  <a:lnTo>
                    <a:pt x="92" y="131"/>
                  </a:lnTo>
                  <a:lnTo>
                    <a:pt x="123" y="111"/>
                  </a:lnTo>
                  <a:lnTo>
                    <a:pt x="153" y="88"/>
                  </a:lnTo>
                  <a:lnTo>
                    <a:pt x="174" y="69"/>
                  </a:lnTo>
                  <a:lnTo>
                    <a:pt x="196" y="53"/>
                  </a:lnTo>
                  <a:lnTo>
                    <a:pt x="215" y="33"/>
                  </a:lnTo>
                  <a:lnTo>
                    <a:pt x="228" y="16"/>
                  </a:lnTo>
                  <a:lnTo>
                    <a:pt x="241" y="0"/>
                  </a:lnTo>
                  <a:lnTo>
                    <a:pt x="213" y="102"/>
                  </a:lnTo>
                  <a:lnTo>
                    <a:pt x="184" y="172"/>
                  </a:lnTo>
                  <a:lnTo>
                    <a:pt x="145" y="263"/>
                  </a:lnTo>
                  <a:lnTo>
                    <a:pt x="112" y="345"/>
                  </a:lnTo>
                  <a:lnTo>
                    <a:pt x="82" y="411"/>
                  </a:lnTo>
                  <a:lnTo>
                    <a:pt x="63" y="458"/>
                  </a:lnTo>
                  <a:lnTo>
                    <a:pt x="7" y="420"/>
                  </a:lnTo>
                  <a:close/>
                </a:path>
              </a:pathLst>
            </a:custGeom>
            <a:solidFill>
              <a:srgbClr val="9F9FBF"/>
            </a:solidFill>
            <a:ln w="9525">
              <a:solidFill>
                <a:srgbClr val="000000"/>
              </a:solidFill>
              <a:round/>
              <a:headEnd/>
              <a:tailEnd/>
            </a:ln>
          </p:spPr>
          <p:txBody>
            <a:bodyPr/>
            <a:lstStyle/>
            <a:p>
              <a:endParaRPr lang="en-US"/>
            </a:p>
          </p:txBody>
        </p:sp>
        <p:sp>
          <p:nvSpPr>
            <p:cNvPr id="23592" name="Freeform 40"/>
            <p:cNvSpPr>
              <a:spLocks/>
            </p:cNvSpPr>
            <p:nvPr/>
          </p:nvSpPr>
          <p:spPr bwMode="auto">
            <a:xfrm>
              <a:off x="3080" y="3088"/>
              <a:ext cx="26" cy="46"/>
            </a:xfrm>
            <a:custGeom>
              <a:avLst/>
              <a:gdLst>
                <a:gd name="T0" fmla="*/ 1 w 51"/>
                <a:gd name="T1" fmla="*/ 0 h 94"/>
                <a:gd name="T2" fmla="*/ 1 w 51"/>
                <a:gd name="T3" fmla="*/ 0 h 94"/>
                <a:gd name="T4" fmla="*/ 1 w 51"/>
                <a:gd name="T5" fmla="*/ 0 h 94"/>
                <a:gd name="T6" fmla="*/ 1 w 51"/>
                <a:gd name="T7" fmla="*/ 0 h 94"/>
                <a:gd name="T8" fmla="*/ 1 w 51"/>
                <a:gd name="T9" fmla="*/ 0 h 94"/>
                <a:gd name="T10" fmla="*/ 1 w 51"/>
                <a:gd name="T11" fmla="*/ 0 h 94"/>
                <a:gd name="T12" fmla="*/ 1 w 51"/>
                <a:gd name="T13" fmla="*/ 0 h 94"/>
                <a:gd name="T14" fmla="*/ 1 w 51"/>
                <a:gd name="T15" fmla="*/ 0 h 94"/>
                <a:gd name="T16" fmla="*/ 1 w 51"/>
                <a:gd name="T17" fmla="*/ 0 h 94"/>
                <a:gd name="T18" fmla="*/ 0 w 51"/>
                <a:gd name="T19" fmla="*/ 0 h 94"/>
                <a:gd name="T20" fmla="*/ 1 w 51"/>
                <a:gd name="T21" fmla="*/ 0 h 94"/>
                <a:gd name="T22" fmla="*/ 1 w 51"/>
                <a:gd name="T23" fmla="*/ 0 h 94"/>
                <a:gd name="T24" fmla="*/ 1 w 51"/>
                <a:gd name="T25" fmla="*/ 0 h 94"/>
                <a:gd name="T26" fmla="*/ 1 w 51"/>
                <a:gd name="T27" fmla="*/ 0 h 94"/>
                <a:gd name="T28" fmla="*/ 1 w 51"/>
                <a:gd name="T29" fmla="*/ 0 h 94"/>
                <a:gd name="T30" fmla="*/ 1 w 51"/>
                <a:gd name="T31" fmla="*/ 0 h 94"/>
                <a:gd name="T32" fmla="*/ 1 w 51"/>
                <a:gd name="T33" fmla="*/ 0 h 94"/>
                <a:gd name="T34" fmla="*/ 1 w 51"/>
                <a:gd name="T35" fmla="*/ 0 h 94"/>
                <a:gd name="T36" fmla="*/ 1 w 51"/>
                <a:gd name="T37" fmla="*/ 0 h 94"/>
                <a:gd name="T38" fmla="*/ 1 w 51"/>
                <a:gd name="T39" fmla="*/ 0 h 94"/>
                <a:gd name="T40" fmla="*/ 1 w 51"/>
                <a:gd name="T41" fmla="*/ 0 h 94"/>
                <a:gd name="T42" fmla="*/ 1 w 51"/>
                <a:gd name="T43" fmla="*/ 0 h 94"/>
                <a:gd name="T44" fmla="*/ 1 w 51"/>
                <a:gd name="T45" fmla="*/ 0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94"/>
                <a:gd name="T71" fmla="*/ 51 w 51"/>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94">
                  <a:moveTo>
                    <a:pt x="47" y="6"/>
                  </a:moveTo>
                  <a:lnTo>
                    <a:pt x="38" y="0"/>
                  </a:lnTo>
                  <a:lnTo>
                    <a:pt x="31" y="4"/>
                  </a:lnTo>
                  <a:lnTo>
                    <a:pt x="25" y="10"/>
                  </a:lnTo>
                  <a:lnTo>
                    <a:pt x="18" y="20"/>
                  </a:lnTo>
                  <a:lnTo>
                    <a:pt x="14" y="28"/>
                  </a:lnTo>
                  <a:lnTo>
                    <a:pt x="10" y="38"/>
                  </a:lnTo>
                  <a:lnTo>
                    <a:pt x="4" y="53"/>
                  </a:lnTo>
                  <a:lnTo>
                    <a:pt x="1" y="62"/>
                  </a:lnTo>
                  <a:lnTo>
                    <a:pt x="0" y="71"/>
                  </a:lnTo>
                  <a:lnTo>
                    <a:pt x="3" y="79"/>
                  </a:lnTo>
                  <a:lnTo>
                    <a:pt x="6" y="88"/>
                  </a:lnTo>
                  <a:lnTo>
                    <a:pt x="14" y="94"/>
                  </a:lnTo>
                  <a:lnTo>
                    <a:pt x="18" y="92"/>
                  </a:lnTo>
                  <a:lnTo>
                    <a:pt x="24" y="87"/>
                  </a:lnTo>
                  <a:lnTo>
                    <a:pt x="31" y="81"/>
                  </a:lnTo>
                  <a:lnTo>
                    <a:pt x="35" y="75"/>
                  </a:lnTo>
                  <a:lnTo>
                    <a:pt x="40" y="65"/>
                  </a:lnTo>
                  <a:lnTo>
                    <a:pt x="45" y="52"/>
                  </a:lnTo>
                  <a:lnTo>
                    <a:pt x="48" y="43"/>
                  </a:lnTo>
                  <a:lnTo>
                    <a:pt x="51" y="28"/>
                  </a:lnTo>
                  <a:lnTo>
                    <a:pt x="48" y="15"/>
                  </a:lnTo>
                  <a:lnTo>
                    <a:pt x="4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1"/>
            <p:cNvSpPr>
              <a:spLocks/>
            </p:cNvSpPr>
            <p:nvPr/>
          </p:nvSpPr>
          <p:spPr bwMode="auto">
            <a:xfrm>
              <a:off x="2803" y="2981"/>
              <a:ext cx="22" cy="1215"/>
            </a:xfrm>
            <a:custGeom>
              <a:avLst/>
              <a:gdLst>
                <a:gd name="T0" fmla="*/ 0 w 44"/>
                <a:gd name="T1" fmla="*/ 1 h 2430"/>
                <a:gd name="T2" fmla="*/ 0 w 44"/>
                <a:gd name="T3" fmla="*/ 1 h 2430"/>
                <a:gd name="T4" fmla="*/ 1 w 44"/>
                <a:gd name="T5" fmla="*/ 1 h 2430"/>
                <a:gd name="T6" fmla="*/ 1 w 44"/>
                <a:gd name="T7" fmla="*/ 0 h 2430"/>
                <a:gd name="T8" fmla="*/ 0 w 44"/>
                <a:gd name="T9" fmla="*/ 1 h 2430"/>
                <a:gd name="T10" fmla="*/ 0 60000 65536"/>
                <a:gd name="T11" fmla="*/ 0 60000 65536"/>
                <a:gd name="T12" fmla="*/ 0 60000 65536"/>
                <a:gd name="T13" fmla="*/ 0 60000 65536"/>
                <a:gd name="T14" fmla="*/ 0 60000 65536"/>
                <a:gd name="T15" fmla="*/ 0 w 44"/>
                <a:gd name="T16" fmla="*/ 0 h 2430"/>
                <a:gd name="T17" fmla="*/ 44 w 44"/>
                <a:gd name="T18" fmla="*/ 2430 h 2430"/>
              </a:gdLst>
              <a:ahLst/>
              <a:cxnLst>
                <a:cxn ang="T10">
                  <a:pos x="T0" y="T1"/>
                </a:cxn>
                <a:cxn ang="T11">
                  <a:pos x="T2" y="T3"/>
                </a:cxn>
                <a:cxn ang="T12">
                  <a:pos x="T4" y="T5"/>
                </a:cxn>
                <a:cxn ang="T13">
                  <a:pos x="T6" y="T7"/>
                </a:cxn>
                <a:cxn ang="T14">
                  <a:pos x="T8" y="T9"/>
                </a:cxn>
              </a:cxnLst>
              <a:rect l="T15" t="T16" r="T17" b="T18"/>
              <a:pathLst>
                <a:path w="44" h="2430">
                  <a:moveTo>
                    <a:pt x="0" y="61"/>
                  </a:moveTo>
                  <a:lnTo>
                    <a:pt x="0" y="2430"/>
                  </a:lnTo>
                  <a:lnTo>
                    <a:pt x="44" y="2370"/>
                  </a:lnTo>
                  <a:lnTo>
                    <a:pt x="44" y="0"/>
                  </a:lnTo>
                  <a:lnTo>
                    <a:pt x="0" y="61"/>
                  </a:lnTo>
                  <a:close/>
                </a:path>
              </a:pathLst>
            </a:custGeom>
            <a:solidFill>
              <a:srgbClr val="808000"/>
            </a:solidFill>
            <a:ln w="9525">
              <a:solidFill>
                <a:srgbClr val="000000"/>
              </a:solidFill>
              <a:round/>
              <a:headEnd/>
              <a:tailEnd/>
            </a:ln>
          </p:spPr>
          <p:txBody>
            <a:bodyPr/>
            <a:lstStyle/>
            <a:p>
              <a:endParaRPr lang="en-US"/>
            </a:p>
          </p:txBody>
        </p:sp>
        <p:sp>
          <p:nvSpPr>
            <p:cNvPr id="23594" name="Freeform 42"/>
            <p:cNvSpPr>
              <a:spLocks/>
            </p:cNvSpPr>
            <p:nvPr/>
          </p:nvSpPr>
          <p:spPr bwMode="auto">
            <a:xfrm>
              <a:off x="2696" y="2981"/>
              <a:ext cx="107" cy="1215"/>
            </a:xfrm>
            <a:custGeom>
              <a:avLst/>
              <a:gdLst>
                <a:gd name="T0" fmla="*/ 0 w 213"/>
                <a:gd name="T1" fmla="*/ 0 h 2430"/>
                <a:gd name="T2" fmla="*/ 1 w 213"/>
                <a:gd name="T3" fmla="*/ 1 h 2430"/>
                <a:gd name="T4" fmla="*/ 1 w 213"/>
                <a:gd name="T5" fmla="*/ 1 h 2430"/>
                <a:gd name="T6" fmla="*/ 0 w 213"/>
                <a:gd name="T7" fmla="*/ 1 h 2430"/>
                <a:gd name="T8" fmla="*/ 0 w 213"/>
                <a:gd name="T9" fmla="*/ 0 h 2430"/>
                <a:gd name="T10" fmla="*/ 0 60000 65536"/>
                <a:gd name="T11" fmla="*/ 0 60000 65536"/>
                <a:gd name="T12" fmla="*/ 0 60000 65536"/>
                <a:gd name="T13" fmla="*/ 0 60000 65536"/>
                <a:gd name="T14" fmla="*/ 0 60000 65536"/>
                <a:gd name="T15" fmla="*/ 0 w 213"/>
                <a:gd name="T16" fmla="*/ 0 h 2430"/>
                <a:gd name="T17" fmla="*/ 213 w 213"/>
                <a:gd name="T18" fmla="*/ 2430 h 2430"/>
              </a:gdLst>
              <a:ahLst/>
              <a:cxnLst>
                <a:cxn ang="T10">
                  <a:pos x="T0" y="T1"/>
                </a:cxn>
                <a:cxn ang="T11">
                  <a:pos x="T2" y="T3"/>
                </a:cxn>
                <a:cxn ang="T12">
                  <a:pos x="T4" y="T5"/>
                </a:cxn>
                <a:cxn ang="T13">
                  <a:pos x="T6" y="T7"/>
                </a:cxn>
                <a:cxn ang="T14">
                  <a:pos x="T8" y="T9"/>
                </a:cxn>
              </a:cxnLst>
              <a:rect l="T15" t="T16" r="T17" b="T18"/>
              <a:pathLst>
                <a:path w="213" h="2430">
                  <a:moveTo>
                    <a:pt x="0" y="0"/>
                  </a:moveTo>
                  <a:lnTo>
                    <a:pt x="213" y="61"/>
                  </a:lnTo>
                  <a:lnTo>
                    <a:pt x="213" y="2430"/>
                  </a:lnTo>
                  <a:lnTo>
                    <a:pt x="0" y="2370"/>
                  </a:lnTo>
                  <a:lnTo>
                    <a:pt x="0" y="0"/>
                  </a:lnTo>
                  <a:close/>
                </a:path>
              </a:pathLst>
            </a:custGeom>
            <a:solidFill>
              <a:srgbClr val="FFFF00"/>
            </a:solidFill>
            <a:ln w="9525">
              <a:solidFill>
                <a:srgbClr val="000000"/>
              </a:solidFill>
              <a:round/>
              <a:headEnd/>
              <a:tailEnd/>
            </a:ln>
          </p:spPr>
          <p:txBody>
            <a:bodyPr/>
            <a:lstStyle/>
            <a:p>
              <a:endParaRPr lang="en-US"/>
            </a:p>
          </p:txBody>
        </p:sp>
        <p:sp>
          <p:nvSpPr>
            <p:cNvPr id="23595" name="Freeform 43"/>
            <p:cNvSpPr>
              <a:spLocks/>
            </p:cNvSpPr>
            <p:nvPr/>
          </p:nvSpPr>
          <p:spPr bwMode="auto">
            <a:xfrm>
              <a:off x="2696" y="2981"/>
              <a:ext cx="129" cy="30"/>
            </a:xfrm>
            <a:custGeom>
              <a:avLst/>
              <a:gdLst>
                <a:gd name="T0" fmla="*/ 0 w 257"/>
                <a:gd name="T1" fmla="*/ 0 h 61"/>
                <a:gd name="T2" fmla="*/ 1 w 257"/>
                <a:gd name="T3" fmla="*/ 0 h 61"/>
                <a:gd name="T4" fmla="*/ 1 w 257"/>
                <a:gd name="T5" fmla="*/ 0 h 61"/>
                <a:gd name="T6" fmla="*/ 0 w 257"/>
                <a:gd name="T7" fmla="*/ 0 h 61"/>
                <a:gd name="T8" fmla="*/ 0 60000 65536"/>
                <a:gd name="T9" fmla="*/ 0 60000 65536"/>
                <a:gd name="T10" fmla="*/ 0 60000 65536"/>
                <a:gd name="T11" fmla="*/ 0 60000 65536"/>
                <a:gd name="T12" fmla="*/ 0 w 257"/>
                <a:gd name="T13" fmla="*/ 0 h 61"/>
                <a:gd name="T14" fmla="*/ 257 w 257"/>
                <a:gd name="T15" fmla="*/ 61 h 61"/>
              </a:gdLst>
              <a:ahLst/>
              <a:cxnLst>
                <a:cxn ang="T8">
                  <a:pos x="T0" y="T1"/>
                </a:cxn>
                <a:cxn ang="T9">
                  <a:pos x="T2" y="T3"/>
                </a:cxn>
                <a:cxn ang="T10">
                  <a:pos x="T4" y="T5"/>
                </a:cxn>
                <a:cxn ang="T11">
                  <a:pos x="T6" y="T7"/>
                </a:cxn>
              </a:cxnLst>
              <a:rect l="T12" t="T13" r="T14" b="T15"/>
              <a:pathLst>
                <a:path w="257" h="61">
                  <a:moveTo>
                    <a:pt x="0" y="0"/>
                  </a:moveTo>
                  <a:lnTo>
                    <a:pt x="213" y="61"/>
                  </a:lnTo>
                  <a:lnTo>
                    <a:pt x="257" y="0"/>
                  </a:lnTo>
                  <a:lnTo>
                    <a:pt x="0" y="0"/>
                  </a:lnTo>
                  <a:close/>
                </a:path>
              </a:pathLst>
            </a:custGeom>
            <a:solidFill>
              <a:srgbClr val="FFFF00"/>
            </a:solidFill>
            <a:ln w="9525">
              <a:solidFill>
                <a:srgbClr val="000000"/>
              </a:solidFill>
              <a:round/>
              <a:headEnd/>
              <a:tailEnd/>
            </a:ln>
          </p:spPr>
          <p:txBody>
            <a:bodyPr/>
            <a:lstStyle/>
            <a:p>
              <a:endParaRPr lang="en-US"/>
            </a:p>
          </p:txBody>
        </p:sp>
        <p:sp>
          <p:nvSpPr>
            <p:cNvPr id="23596" name="Line 44"/>
            <p:cNvSpPr>
              <a:spLocks noChangeShapeType="1"/>
            </p:cNvSpPr>
            <p:nvPr/>
          </p:nvSpPr>
          <p:spPr bwMode="auto">
            <a:xfrm>
              <a:off x="2696" y="3042"/>
              <a:ext cx="6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45"/>
            <p:cNvSpPr>
              <a:spLocks noChangeShapeType="1"/>
            </p:cNvSpPr>
            <p:nvPr/>
          </p:nvSpPr>
          <p:spPr bwMode="auto">
            <a:xfrm>
              <a:off x="2695" y="3193"/>
              <a:ext cx="63"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46"/>
            <p:cNvSpPr>
              <a:spLocks noChangeShapeType="1"/>
            </p:cNvSpPr>
            <p:nvPr/>
          </p:nvSpPr>
          <p:spPr bwMode="auto">
            <a:xfrm>
              <a:off x="2696" y="3346"/>
              <a:ext cx="6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47"/>
            <p:cNvSpPr>
              <a:spLocks noChangeShapeType="1"/>
            </p:cNvSpPr>
            <p:nvPr/>
          </p:nvSpPr>
          <p:spPr bwMode="auto">
            <a:xfrm>
              <a:off x="2695" y="3497"/>
              <a:ext cx="63"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48"/>
            <p:cNvSpPr>
              <a:spLocks noChangeShapeType="1"/>
            </p:cNvSpPr>
            <p:nvPr/>
          </p:nvSpPr>
          <p:spPr bwMode="auto">
            <a:xfrm>
              <a:off x="2696" y="3650"/>
              <a:ext cx="6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49"/>
            <p:cNvSpPr>
              <a:spLocks noChangeShapeType="1"/>
            </p:cNvSpPr>
            <p:nvPr/>
          </p:nvSpPr>
          <p:spPr bwMode="auto">
            <a:xfrm>
              <a:off x="2696" y="3832"/>
              <a:ext cx="6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50"/>
            <p:cNvSpPr>
              <a:spLocks noChangeShapeType="1"/>
            </p:cNvSpPr>
            <p:nvPr/>
          </p:nvSpPr>
          <p:spPr bwMode="auto">
            <a:xfrm>
              <a:off x="2696" y="4014"/>
              <a:ext cx="64" cy="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Freeform 51"/>
            <p:cNvSpPr>
              <a:spLocks/>
            </p:cNvSpPr>
            <p:nvPr/>
          </p:nvSpPr>
          <p:spPr bwMode="auto">
            <a:xfrm>
              <a:off x="2560" y="3584"/>
              <a:ext cx="533" cy="724"/>
            </a:xfrm>
            <a:custGeom>
              <a:avLst/>
              <a:gdLst>
                <a:gd name="T0" fmla="*/ 0 w 1066"/>
                <a:gd name="T1" fmla="*/ 0 h 1447"/>
                <a:gd name="T2" fmla="*/ 0 w 1066"/>
                <a:gd name="T3" fmla="*/ 1 h 1447"/>
                <a:gd name="T4" fmla="*/ 1 w 1066"/>
                <a:gd name="T5" fmla="*/ 1 h 1447"/>
                <a:gd name="T6" fmla="*/ 1 w 1066"/>
                <a:gd name="T7" fmla="*/ 1 h 1447"/>
                <a:gd name="T8" fmla="*/ 1 w 1066"/>
                <a:gd name="T9" fmla="*/ 1 h 1447"/>
                <a:gd name="T10" fmla="*/ 1 w 1066"/>
                <a:gd name="T11" fmla="*/ 1 h 1447"/>
                <a:gd name="T12" fmla="*/ 1 w 1066"/>
                <a:gd name="T13" fmla="*/ 1 h 1447"/>
                <a:gd name="T14" fmla="*/ 1 w 1066"/>
                <a:gd name="T15" fmla="*/ 1 h 1447"/>
                <a:gd name="T16" fmla="*/ 1 w 1066"/>
                <a:gd name="T17" fmla="*/ 1 h 1447"/>
                <a:gd name="T18" fmla="*/ 1 w 1066"/>
                <a:gd name="T19" fmla="*/ 1 h 1447"/>
                <a:gd name="T20" fmla="*/ 1 w 1066"/>
                <a:gd name="T21" fmla="*/ 1 h 1447"/>
                <a:gd name="T22" fmla="*/ 1 w 1066"/>
                <a:gd name="T23" fmla="*/ 1 h 1447"/>
                <a:gd name="T24" fmla="*/ 1 w 1066"/>
                <a:gd name="T25" fmla="*/ 1 h 1447"/>
                <a:gd name="T26" fmla="*/ 1 w 1066"/>
                <a:gd name="T27" fmla="*/ 1 h 1447"/>
                <a:gd name="T28" fmla="*/ 1 w 1066"/>
                <a:gd name="T29" fmla="*/ 1 h 1447"/>
                <a:gd name="T30" fmla="*/ 1 w 1066"/>
                <a:gd name="T31" fmla="*/ 1 h 1447"/>
                <a:gd name="T32" fmla="*/ 1 w 1066"/>
                <a:gd name="T33" fmla="*/ 1 h 1447"/>
                <a:gd name="T34" fmla="*/ 1 w 1066"/>
                <a:gd name="T35" fmla="*/ 1 h 1447"/>
                <a:gd name="T36" fmla="*/ 1 w 1066"/>
                <a:gd name="T37" fmla="*/ 1 h 1447"/>
                <a:gd name="T38" fmla="*/ 1 w 1066"/>
                <a:gd name="T39" fmla="*/ 1 h 1447"/>
                <a:gd name="T40" fmla="*/ 1 w 1066"/>
                <a:gd name="T41" fmla="*/ 1 h 1447"/>
                <a:gd name="T42" fmla="*/ 1 w 1066"/>
                <a:gd name="T43" fmla="*/ 1 h 1447"/>
                <a:gd name="T44" fmla="*/ 1 w 1066"/>
                <a:gd name="T45" fmla="*/ 1 h 1447"/>
                <a:gd name="T46" fmla="*/ 1 w 1066"/>
                <a:gd name="T47" fmla="*/ 1 h 1447"/>
                <a:gd name="T48" fmla="*/ 1 w 1066"/>
                <a:gd name="T49" fmla="*/ 1 h 1447"/>
                <a:gd name="T50" fmla="*/ 1 w 1066"/>
                <a:gd name="T51" fmla="*/ 1 h 1447"/>
                <a:gd name="T52" fmla="*/ 1 w 1066"/>
                <a:gd name="T53" fmla="*/ 0 h 1447"/>
                <a:gd name="T54" fmla="*/ 1 w 1066"/>
                <a:gd name="T55" fmla="*/ 1 h 1447"/>
                <a:gd name="T56" fmla="*/ 1 w 1066"/>
                <a:gd name="T57" fmla="*/ 1 h 1447"/>
                <a:gd name="T58" fmla="*/ 1 w 1066"/>
                <a:gd name="T59" fmla="*/ 1 h 1447"/>
                <a:gd name="T60" fmla="*/ 1 w 1066"/>
                <a:gd name="T61" fmla="*/ 1 h 1447"/>
                <a:gd name="T62" fmla="*/ 1 w 1066"/>
                <a:gd name="T63" fmla="*/ 1 h 1447"/>
                <a:gd name="T64" fmla="*/ 1 w 1066"/>
                <a:gd name="T65" fmla="*/ 1 h 1447"/>
                <a:gd name="T66" fmla="*/ 1 w 1066"/>
                <a:gd name="T67" fmla="*/ 1 h 1447"/>
                <a:gd name="T68" fmla="*/ 1 w 1066"/>
                <a:gd name="T69" fmla="*/ 1 h 1447"/>
                <a:gd name="T70" fmla="*/ 1 w 1066"/>
                <a:gd name="T71" fmla="*/ 1 h 1447"/>
                <a:gd name="T72" fmla="*/ 1 w 1066"/>
                <a:gd name="T73" fmla="*/ 1 h 1447"/>
                <a:gd name="T74" fmla="*/ 1 w 1066"/>
                <a:gd name="T75" fmla="*/ 1 h 1447"/>
                <a:gd name="T76" fmla="*/ 1 w 1066"/>
                <a:gd name="T77" fmla="*/ 1 h 1447"/>
                <a:gd name="T78" fmla="*/ 1 w 1066"/>
                <a:gd name="T79" fmla="*/ 1 h 1447"/>
                <a:gd name="T80" fmla="*/ 1 w 1066"/>
                <a:gd name="T81" fmla="*/ 1 h 1447"/>
                <a:gd name="T82" fmla="*/ 1 w 1066"/>
                <a:gd name="T83" fmla="*/ 1 h 1447"/>
                <a:gd name="T84" fmla="*/ 1 w 1066"/>
                <a:gd name="T85" fmla="*/ 1 h 1447"/>
                <a:gd name="T86" fmla="*/ 1 w 1066"/>
                <a:gd name="T87" fmla="*/ 1 h 1447"/>
                <a:gd name="T88" fmla="*/ 1 w 1066"/>
                <a:gd name="T89" fmla="*/ 1 h 1447"/>
                <a:gd name="T90" fmla="*/ 1 w 1066"/>
                <a:gd name="T91" fmla="*/ 1 h 1447"/>
                <a:gd name="T92" fmla="*/ 1 w 1066"/>
                <a:gd name="T93" fmla="*/ 1 h 1447"/>
                <a:gd name="T94" fmla="*/ 1 w 1066"/>
                <a:gd name="T95" fmla="*/ 1 h 1447"/>
                <a:gd name="T96" fmla="*/ 0 w 1066"/>
                <a:gd name="T97" fmla="*/ 0 h 1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66"/>
                <a:gd name="T148" fmla="*/ 0 h 1447"/>
                <a:gd name="T149" fmla="*/ 1066 w 1066"/>
                <a:gd name="T150" fmla="*/ 1447 h 14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66" h="1447">
                  <a:moveTo>
                    <a:pt x="0" y="0"/>
                  </a:moveTo>
                  <a:lnTo>
                    <a:pt x="0" y="1282"/>
                  </a:lnTo>
                  <a:lnTo>
                    <a:pt x="8" y="1303"/>
                  </a:lnTo>
                  <a:lnTo>
                    <a:pt x="21" y="1321"/>
                  </a:lnTo>
                  <a:lnTo>
                    <a:pt x="36" y="1340"/>
                  </a:lnTo>
                  <a:lnTo>
                    <a:pt x="58" y="1359"/>
                  </a:lnTo>
                  <a:lnTo>
                    <a:pt x="94" y="1382"/>
                  </a:lnTo>
                  <a:lnTo>
                    <a:pt x="138" y="1399"/>
                  </a:lnTo>
                  <a:lnTo>
                    <a:pt x="191" y="1413"/>
                  </a:lnTo>
                  <a:lnTo>
                    <a:pt x="258" y="1428"/>
                  </a:lnTo>
                  <a:lnTo>
                    <a:pt x="328" y="1438"/>
                  </a:lnTo>
                  <a:lnTo>
                    <a:pt x="394" y="1444"/>
                  </a:lnTo>
                  <a:lnTo>
                    <a:pt x="471" y="1447"/>
                  </a:lnTo>
                  <a:lnTo>
                    <a:pt x="532" y="1447"/>
                  </a:lnTo>
                  <a:lnTo>
                    <a:pt x="624" y="1445"/>
                  </a:lnTo>
                  <a:lnTo>
                    <a:pt x="689" y="1442"/>
                  </a:lnTo>
                  <a:lnTo>
                    <a:pt x="747" y="1434"/>
                  </a:lnTo>
                  <a:lnTo>
                    <a:pt x="796" y="1428"/>
                  </a:lnTo>
                  <a:lnTo>
                    <a:pt x="863" y="1415"/>
                  </a:lnTo>
                  <a:lnTo>
                    <a:pt x="921" y="1396"/>
                  </a:lnTo>
                  <a:lnTo>
                    <a:pt x="969" y="1380"/>
                  </a:lnTo>
                  <a:lnTo>
                    <a:pt x="1010" y="1359"/>
                  </a:lnTo>
                  <a:lnTo>
                    <a:pt x="1034" y="1337"/>
                  </a:lnTo>
                  <a:lnTo>
                    <a:pt x="1055" y="1317"/>
                  </a:lnTo>
                  <a:lnTo>
                    <a:pt x="1062" y="1298"/>
                  </a:lnTo>
                  <a:lnTo>
                    <a:pt x="1066" y="1282"/>
                  </a:lnTo>
                  <a:lnTo>
                    <a:pt x="1066" y="0"/>
                  </a:lnTo>
                  <a:lnTo>
                    <a:pt x="1055" y="33"/>
                  </a:lnTo>
                  <a:lnTo>
                    <a:pt x="1030" y="63"/>
                  </a:lnTo>
                  <a:lnTo>
                    <a:pt x="1010" y="80"/>
                  </a:lnTo>
                  <a:lnTo>
                    <a:pt x="970" y="100"/>
                  </a:lnTo>
                  <a:lnTo>
                    <a:pt x="916" y="118"/>
                  </a:lnTo>
                  <a:lnTo>
                    <a:pt x="868" y="131"/>
                  </a:lnTo>
                  <a:lnTo>
                    <a:pt x="808" y="144"/>
                  </a:lnTo>
                  <a:lnTo>
                    <a:pt x="751" y="151"/>
                  </a:lnTo>
                  <a:lnTo>
                    <a:pt x="694" y="159"/>
                  </a:lnTo>
                  <a:lnTo>
                    <a:pt x="636" y="164"/>
                  </a:lnTo>
                  <a:lnTo>
                    <a:pt x="560" y="172"/>
                  </a:lnTo>
                  <a:lnTo>
                    <a:pt x="483" y="172"/>
                  </a:lnTo>
                  <a:lnTo>
                    <a:pt x="393" y="164"/>
                  </a:lnTo>
                  <a:lnTo>
                    <a:pt x="304" y="151"/>
                  </a:lnTo>
                  <a:lnTo>
                    <a:pt x="240" y="139"/>
                  </a:lnTo>
                  <a:lnTo>
                    <a:pt x="182" y="126"/>
                  </a:lnTo>
                  <a:lnTo>
                    <a:pt x="121" y="109"/>
                  </a:lnTo>
                  <a:lnTo>
                    <a:pt x="76" y="89"/>
                  </a:lnTo>
                  <a:lnTo>
                    <a:pt x="53" y="73"/>
                  </a:lnTo>
                  <a:lnTo>
                    <a:pt x="31" y="54"/>
                  </a:lnTo>
                  <a:lnTo>
                    <a:pt x="15" y="31"/>
                  </a:lnTo>
                  <a:lnTo>
                    <a:pt x="0" y="0"/>
                  </a:lnTo>
                  <a:close/>
                </a:path>
              </a:pathLst>
            </a:custGeom>
            <a:solidFill>
              <a:srgbClr val="FF001F"/>
            </a:solidFill>
            <a:ln w="17463">
              <a:solidFill>
                <a:srgbClr val="000000"/>
              </a:solidFill>
              <a:round/>
              <a:headEnd/>
              <a:tailEnd/>
            </a:ln>
          </p:spPr>
          <p:txBody>
            <a:bodyPr/>
            <a:lstStyle/>
            <a:p>
              <a:endParaRPr lang="en-US"/>
            </a:p>
          </p:txBody>
        </p:sp>
        <p:sp>
          <p:nvSpPr>
            <p:cNvPr id="23604" name="Freeform 52"/>
            <p:cNvSpPr>
              <a:spLocks/>
            </p:cNvSpPr>
            <p:nvPr/>
          </p:nvSpPr>
          <p:spPr bwMode="auto">
            <a:xfrm>
              <a:off x="2589" y="3661"/>
              <a:ext cx="116" cy="606"/>
            </a:xfrm>
            <a:custGeom>
              <a:avLst/>
              <a:gdLst>
                <a:gd name="T0" fmla="*/ 1 w 231"/>
                <a:gd name="T1" fmla="*/ 1 h 1212"/>
                <a:gd name="T2" fmla="*/ 1 w 231"/>
                <a:gd name="T3" fmla="*/ 1 h 1212"/>
                <a:gd name="T4" fmla="*/ 1 w 231"/>
                <a:gd name="T5" fmla="*/ 0 h 1212"/>
                <a:gd name="T6" fmla="*/ 0 w 231"/>
                <a:gd name="T7" fmla="*/ 1 h 1212"/>
                <a:gd name="T8" fmla="*/ 0 w 231"/>
                <a:gd name="T9" fmla="*/ 1 h 1212"/>
                <a:gd name="T10" fmla="*/ 0 w 231"/>
                <a:gd name="T11" fmla="*/ 1 h 1212"/>
                <a:gd name="T12" fmla="*/ 1 w 231"/>
                <a:gd name="T13" fmla="*/ 1 h 1212"/>
                <a:gd name="T14" fmla="*/ 1 w 231"/>
                <a:gd name="T15" fmla="*/ 1 h 1212"/>
                <a:gd name="T16" fmla="*/ 1 w 231"/>
                <a:gd name="T17" fmla="*/ 1 h 1212"/>
                <a:gd name="T18" fmla="*/ 1 w 231"/>
                <a:gd name="T19" fmla="*/ 1 h 1212"/>
                <a:gd name="T20" fmla="*/ 1 w 231"/>
                <a:gd name="T21" fmla="*/ 1 h 1212"/>
                <a:gd name="T22" fmla="*/ 1 w 231"/>
                <a:gd name="T23" fmla="*/ 1 h 1212"/>
                <a:gd name="T24" fmla="*/ 1 w 231"/>
                <a:gd name="T25" fmla="*/ 1 h 1212"/>
                <a:gd name="T26" fmla="*/ 1 w 231"/>
                <a:gd name="T27" fmla="*/ 1 h 1212"/>
                <a:gd name="T28" fmla="*/ 1 w 231"/>
                <a:gd name="T29" fmla="*/ 1 h 1212"/>
                <a:gd name="T30" fmla="*/ 1 w 231"/>
                <a:gd name="T31" fmla="*/ 1 h 1212"/>
                <a:gd name="T32" fmla="*/ 1 w 231"/>
                <a:gd name="T33" fmla="*/ 1 h 1212"/>
                <a:gd name="T34" fmla="*/ 1 w 231"/>
                <a:gd name="T35" fmla="*/ 1 h 1212"/>
                <a:gd name="T36" fmla="*/ 1 w 231"/>
                <a:gd name="T37" fmla="*/ 1 h 1212"/>
                <a:gd name="T38" fmla="*/ 1 w 231"/>
                <a:gd name="T39" fmla="*/ 1 h 1212"/>
                <a:gd name="T40" fmla="*/ 1 w 231"/>
                <a:gd name="T41" fmla="*/ 1 h 1212"/>
                <a:gd name="T42" fmla="*/ 1 w 231"/>
                <a:gd name="T43" fmla="*/ 1 h 1212"/>
                <a:gd name="T44" fmla="*/ 1 w 231"/>
                <a:gd name="T45" fmla="*/ 1 h 1212"/>
                <a:gd name="T46" fmla="*/ 1 w 231"/>
                <a:gd name="T47" fmla="*/ 1 h 1212"/>
                <a:gd name="T48" fmla="*/ 1 w 231"/>
                <a:gd name="T49" fmla="*/ 1 h 1212"/>
                <a:gd name="T50" fmla="*/ 1 w 231"/>
                <a:gd name="T51" fmla="*/ 1 h 1212"/>
                <a:gd name="T52" fmla="*/ 1 w 231"/>
                <a:gd name="T53" fmla="*/ 1 h 1212"/>
                <a:gd name="T54" fmla="*/ 1 w 231"/>
                <a:gd name="T55" fmla="*/ 1 h 1212"/>
                <a:gd name="T56" fmla="*/ 1 w 231"/>
                <a:gd name="T57" fmla="*/ 1 h 1212"/>
                <a:gd name="T58" fmla="*/ 1 w 231"/>
                <a:gd name="T59" fmla="*/ 1 h 1212"/>
                <a:gd name="T60" fmla="*/ 1 w 231"/>
                <a:gd name="T61" fmla="*/ 1 h 1212"/>
                <a:gd name="T62" fmla="*/ 1 w 231"/>
                <a:gd name="T63" fmla="*/ 1 h 1212"/>
                <a:gd name="T64" fmla="*/ 1 w 231"/>
                <a:gd name="T65" fmla="*/ 1 h 1212"/>
                <a:gd name="T66" fmla="*/ 1 w 231"/>
                <a:gd name="T67" fmla="*/ 1 h 1212"/>
                <a:gd name="T68" fmla="*/ 1 w 231"/>
                <a:gd name="T69" fmla="*/ 1 h 1212"/>
                <a:gd name="T70" fmla="*/ 1 w 231"/>
                <a:gd name="T71" fmla="*/ 1 h 1212"/>
                <a:gd name="T72" fmla="*/ 1 w 231"/>
                <a:gd name="T73" fmla="*/ 1 h 1212"/>
                <a:gd name="T74" fmla="*/ 1 w 231"/>
                <a:gd name="T75" fmla="*/ 1 h 1212"/>
                <a:gd name="T76" fmla="*/ 1 w 231"/>
                <a:gd name="T77" fmla="*/ 1 h 1212"/>
                <a:gd name="T78" fmla="*/ 1 w 231"/>
                <a:gd name="T79" fmla="*/ 1 h 1212"/>
                <a:gd name="T80" fmla="*/ 1 w 231"/>
                <a:gd name="T81" fmla="*/ 1 h 12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1"/>
                <a:gd name="T124" fmla="*/ 0 h 1212"/>
                <a:gd name="T125" fmla="*/ 231 w 231"/>
                <a:gd name="T126" fmla="*/ 1212 h 12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1" h="1212">
                  <a:moveTo>
                    <a:pt x="96" y="39"/>
                  </a:moveTo>
                  <a:lnTo>
                    <a:pt x="48" y="17"/>
                  </a:lnTo>
                  <a:lnTo>
                    <a:pt x="16" y="0"/>
                  </a:lnTo>
                  <a:lnTo>
                    <a:pt x="0" y="4"/>
                  </a:lnTo>
                  <a:lnTo>
                    <a:pt x="0" y="43"/>
                  </a:lnTo>
                  <a:lnTo>
                    <a:pt x="0" y="1118"/>
                  </a:lnTo>
                  <a:lnTo>
                    <a:pt x="24" y="1144"/>
                  </a:lnTo>
                  <a:lnTo>
                    <a:pt x="61" y="1177"/>
                  </a:lnTo>
                  <a:lnTo>
                    <a:pt x="105" y="1195"/>
                  </a:lnTo>
                  <a:lnTo>
                    <a:pt x="137" y="1203"/>
                  </a:lnTo>
                  <a:lnTo>
                    <a:pt x="166" y="1212"/>
                  </a:lnTo>
                  <a:lnTo>
                    <a:pt x="190" y="1203"/>
                  </a:lnTo>
                  <a:lnTo>
                    <a:pt x="207" y="1170"/>
                  </a:lnTo>
                  <a:lnTo>
                    <a:pt x="211" y="1136"/>
                  </a:lnTo>
                  <a:lnTo>
                    <a:pt x="198" y="1111"/>
                  </a:lnTo>
                  <a:lnTo>
                    <a:pt x="202" y="1043"/>
                  </a:lnTo>
                  <a:lnTo>
                    <a:pt x="226" y="984"/>
                  </a:lnTo>
                  <a:lnTo>
                    <a:pt x="231" y="904"/>
                  </a:lnTo>
                  <a:lnTo>
                    <a:pt x="231" y="849"/>
                  </a:lnTo>
                  <a:lnTo>
                    <a:pt x="211" y="790"/>
                  </a:lnTo>
                  <a:lnTo>
                    <a:pt x="194" y="731"/>
                  </a:lnTo>
                  <a:lnTo>
                    <a:pt x="214" y="650"/>
                  </a:lnTo>
                  <a:lnTo>
                    <a:pt x="226" y="519"/>
                  </a:lnTo>
                  <a:lnTo>
                    <a:pt x="207" y="375"/>
                  </a:lnTo>
                  <a:lnTo>
                    <a:pt x="202" y="329"/>
                  </a:lnTo>
                  <a:lnTo>
                    <a:pt x="198" y="316"/>
                  </a:lnTo>
                  <a:lnTo>
                    <a:pt x="202" y="312"/>
                  </a:lnTo>
                  <a:lnTo>
                    <a:pt x="198" y="275"/>
                  </a:lnTo>
                  <a:lnTo>
                    <a:pt x="198" y="227"/>
                  </a:lnTo>
                  <a:lnTo>
                    <a:pt x="198" y="220"/>
                  </a:lnTo>
                  <a:lnTo>
                    <a:pt x="218" y="190"/>
                  </a:lnTo>
                  <a:lnTo>
                    <a:pt x="218" y="181"/>
                  </a:lnTo>
                  <a:lnTo>
                    <a:pt x="222" y="172"/>
                  </a:lnTo>
                  <a:lnTo>
                    <a:pt x="231" y="131"/>
                  </a:lnTo>
                  <a:lnTo>
                    <a:pt x="231" y="122"/>
                  </a:lnTo>
                  <a:lnTo>
                    <a:pt x="231" y="113"/>
                  </a:lnTo>
                  <a:lnTo>
                    <a:pt x="207" y="93"/>
                  </a:lnTo>
                  <a:lnTo>
                    <a:pt x="182" y="76"/>
                  </a:lnTo>
                  <a:lnTo>
                    <a:pt x="170" y="63"/>
                  </a:lnTo>
                  <a:lnTo>
                    <a:pt x="161" y="63"/>
                  </a:lnTo>
                  <a:lnTo>
                    <a:pt x="96" y="39"/>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Line 53"/>
            <p:cNvSpPr>
              <a:spLocks noChangeShapeType="1"/>
            </p:cNvSpPr>
            <p:nvPr/>
          </p:nvSpPr>
          <p:spPr bwMode="auto">
            <a:xfrm>
              <a:off x="3050" y="3666"/>
              <a:ext cx="1" cy="570"/>
            </a:xfrm>
            <a:prstGeom prst="line">
              <a:avLst/>
            </a:prstGeom>
            <a:noFill/>
            <a:ln w="36513">
              <a:solidFill>
                <a:srgbClr val="FFFFDF"/>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The Net Present Value Method</a:t>
            </a:r>
          </a:p>
        </p:txBody>
      </p:sp>
      <p:graphicFrame>
        <p:nvGraphicFramePr>
          <p:cNvPr id="55" name="Diagram 54"/>
          <p:cNvGraphicFramePr/>
          <p:nvPr/>
        </p:nvGraphicFramePr>
        <p:xfrm>
          <a:off x="762000" y="1447800"/>
          <a:ext cx="76200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r>
              <a:rPr lang="en-US" altLang="en-US" smtClean="0"/>
              <a:t>The Net Present Value Method</a:t>
            </a:r>
          </a:p>
        </p:txBody>
      </p:sp>
      <p:graphicFrame>
        <p:nvGraphicFramePr>
          <p:cNvPr id="337923" name="Object 2"/>
          <p:cNvGraphicFramePr>
            <a:graphicFrameLocks/>
          </p:cNvGraphicFramePr>
          <p:nvPr/>
        </p:nvGraphicFramePr>
        <p:xfrm>
          <a:off x="1066800" y="2743200"/>
          <a:ext cx="7162800" cy="3505200"/>
        </p:xfrm>
        <a:graphic>
          <a:graphicData uri="http://schemas.openxmlformats.org/presentationml/2006/ole">
            <mc:AlternateContent xmlns:mc="http://schemas.openxmlformats.org/markup-compatibility/2006">
              <mc:Choice xmlns:v="urn:schemas-microsoft-com:vml" Requires="v">
                <p:oleObj spid="_x0000_s25605" name="Worksheet" r:id="rId4" imgW="3467506" imgH="1775880" progId="Excel.Sheet.8">
                  <p:embed/>
                </p:oleObj>
              </mc:Choice>
              <mc:Fallback>
                <p:oleObj name="Worksheet" r:id="rId4" imgW="3467506" imgH="177588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3737" t="1961" r="4672" b="3922"/>
                      <a:stretch>
                        <a:fillRect/>
                      </a:stretch>
                    </p:blipFill>
                    <p:spPr bwMode="auto">
                      <a:xfrm>
                        <a:off x="1066800" y="2743200"/>
                        <a:ext cx="7162800" cy="35052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TextBox 6"/>
          <p:cNvSpPr txBox="1">
            <a:spLocks noChangeArrowheads="1"/>
          </p:cNvSpPr>
          <p:nvPr/>
        </p:nvSpPr>
        <p:spPr bwMode="auto">
          <a:xfrm>
            <a:off x="152400" y="1636713"/>
            <a:ext cx="883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a:t>Lester Company has been offered a five year contract to provide component parts for a large manufacturer.</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37923"/>
                                        </p:tgtEl>
                                        <p:attrNameLst>
                                          <p:attrName>style.visibility</p:attrName>
                                        </p:attrNameLst>
                                      </p:cBhvr>
                                      <p:to>
                                        <p:strVal val="visible"/>
                                      </p:to>
                                    </p:set>
                                    <p:animEffect transition="in" filter="wipe(up)">
                                      <p:cBhvr>
                                        <p:cTn id="7" dur="500"/>
                                        <p:tgtEl>
                                          <p:spTgt spid="3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66"/>
          <p:cNvSpPr>
            <a:spLocks noGrp="1" noChangeArrowheads="1"/>
          </p:cNvSpPr>
          <p:nvPr>
            <p:ph type="title"/>
          </p:nvPr>
        </p:nvSpPr>
        <p:spPr/>
        <p:txBody>
          <a:bodyPr/>
          <a:lstStyle/>
          <a:p>
            <a:r>
              <a:rPr lang="en-US" altLang="en-US" smtClean="0"/>
              <a:t>The Net Present Value Method</a:t>
            </a:r>
          </a:p>
        </p:txBody>
      </p:sp>
      <p:pic>
        <p:nvPicPr>
          <p:cNvPr id="26627" name="Picture 468"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105400"/>
            <a:ext cx="14239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1752600"/>
            <a:ext cx="8305800" cy="3324225"/>
          </a:xfrm>
          <a:prstGeom prst="rect">
            <a:avLst/>
          </a:prstGeom>
          <a:solidFill>
            <a:schemeClr val="accent1">
              <a:lumMod val="20000"/>
              <a:lumOff val="80000"/>
            </a:schemeClr>
          </a:solidFill>
          <a:ln>
            <a:solidFill>
              <a:schemeClr val="accent6">
                <a:lumMod val="50000"/>
              </a:schemeClr>
            </a:solidFill>
          </a:ln>
        </p:spPr>
        <p:txBody>
          <a:bodyPr>
            <a:spAutoFit/>
          </a:bodyPr>
          <a:lstStyle/>
          <a:p>
            <a:pPr>
              <a:defRPr/>
            </a:pPr>
            <a:r>
              <a:rPr lang="en-US" sz="3000" dirty="0">
                <a:latin typeface="Arial" charset="0"/>
                <a:ea typeface="ＭＳ Ｐゴシック" pitchFamily="34" charset="-128"/>
              </a:rPr>
              <a:t>At the end of five years the working capital will be released and may be used elsewhere by Lester.</a:t>
            </a:r>
          </a:p>
          <a:p>
            <a:pPr>
              <a:defRPr/>
            </a:pPr>
            <a:endParaRPr lang="en-US" sz="3000" dirty="0">
              <a:latin typeface="Arial" charset="0"/>
              <a:ea typeface="ＭＳ Ｐゴシック" pitchFamily="34" charset="-128"/>
            </a:endParaRPr>
          </a:p>
          <a:p>
            <a:pPr>
              <a:defRPr/>
            </a:pPr>
            <a:r>
              <a:rPr lang="en-US" sz="3000" dirty="0">
                <a:latin typeface="Arial" charset="0"/>
                <a:ea typeface="ＭＳ Ｐゴシック" pitchFamily="34" charset="-128"/>
              </a:rPr>
              <a:t>Lester Company uses a discount rate of 11%.</a:t>
            </a:r>
            <a:br>
              <a:rPr lang="en-US" sz="3000" dirty="0">
                <a:latin typeface="Arial" charset="0"/>
                <a:ea typeface="ＭＳ Ｐゴシック" pitchFamily="34" charset="-128"/>
              </a:rPr>
            </a:br>
            <a:endParaRPr lang="en-US" sz="3000" dirty="0">
              <a:latin typeface="Arial" charset="0"/>
              <a:ea typeface="ＭＳ Ｐゴシック" pitchFamily="34" charset="-128"/>
            </a:endParaRPr>
          </a:p>
          <a:p>
            <a:pPr>
              <a:defRPr/>
            </a:pPr>
            <a:r>
              <a:rPr lang="en-US" sz="3000" dirty="0">
                <a:latin typeface="Arial" charset="0"/>
                <a:ea typeface="ＭＳ Ｐゴシック" pitchFamily="34" charset="-128"/>
              </a:rPr>
              <a:t>Should the contract be accepted?</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524000" y="2133600"/>
            <a:ext cx="6096000" cy="2286000"/>
          </a:xfrm>
          <a:prstGeom prst="rect">
            <a:avLst/>
          </a:prstGeom>
          <a:solidFill>
            <a:srgbClr val="FFFFCC"/>
          </a:solidFill>
          <a:ln w="9525">
            <a:solidFill>
              <a:schemeClr val="tx1"/>
            </a:solidFill>
            <a:miter lim="800000"/>
            <a:headEnd/>
            <a:tailEnd/>
          </a:ln>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27651" name="Rectangle 5"/>
          <p:cNvSpPr>
            <a:spLocks noGrp="1" noChangeArrowheads="1"/>
          </p:cNvSpPr>
          <p:nvPr>
            <p:ph type="title"/>
          </p:nvPr>
        </p:nvSpPr>
        <p:spPr/>
        <p:txBody>
          <a:bodyPr/>
          <a:lstStyle/>
          <a:p>
            <a:r>
              <a:rPr lang="en-US" altLang="en-US" smtClean="0"/>
              <a:t>The Net Present Value Method</a:t>
            </a:r>
          </a:p>
        </p:txBody>
      </p:sp>
      <p:graphicFrame>
        <p:nvGraphicFramePr>
          <p:cNvPr id="342020" name="Object 2"/>
          <p:cNvGraphicFramePr>
            <a:graphicFrameLocks/>
          </p:cNvGraphicFramePr>
          <p:nvPr/>
        </p:nvGraphicFramePr>
        <p:xfrm>
          <a:off x="1778000" y="2438400"/>
          <a:ext cx="5562600" cy="1676400"/>
        </p:xfrm>
        <a:graphic>
          <a:graphicData uri="http://schemas.openxmlformats.org/presentationml/2006/ole">
            <mc:AlternateContent xmlns:mc="http://schemas.openxmlformats.org/markup-compatibility/2006">
              <mc:Choice xmlns:v="urn:schemas-microsoft-com:vml" Requires="v">
                <p:oleObj spid="_x0000_s27655" name="Worksheet" r:id="rId4" imgW="2667451" imgH="1067040" progId="Excel.Sheet.8">
                  <p:embed/>
                </p:oleObj>
              </mc:Choice>
              <mc:Fallback>
                <p:oleObj name="Worksheet" r:id="rId4" imgW="2667451" imgH="106704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922" t="4425" r="2272" b="17699"/>
                      <a:stretch>
                        <a:fillRect/>
                      </a:stretch>
                    </p:blipFill>
                    <p:spPr bwMode="auto">
                      <a:xfrm>
                        <a:off x="1778000" y="2438400"/>
                        <a:ext cx="5562600" cy="1676400"/>
                      </a:xfrm>
                      <a:prstGeom prst="rect">
                        <a:avLst/>
                      </a:prstGeom>
                      <a:solidFill>
                        <a:srgbClr val="FFFFCC"/>
                      </a:solidFill>
                      <a:ln w="12700">
                        <a:solidFill>
                          <a:srgbClr val="000000"/>
                        </a:solidFill>
                        <a:miter lim="800000"/>
                        <a:headEnd/>
                        <a:tailEnd/>
                      </a:ln>
                      <a:effectLst/>
                      <a:extLst>
                        <a:ext uri="{AF507438-7753-43E0-B8FC-AC1667EBCBE1}">
                          <a14:hiddenEffects xmlns:a14="http://schemas.microsoft.com/office/drawing/2010/main">
                            <a:effectLst>
                              <a:outerShdw dist="17961" dir="2700000" algn="ctr" rotWithShape="0">
                                <a:schemeClr val="tx1"/>
                              </a:outerShdw>
                            </a:effectLst>
                          </a14:hiddenEffects>
                        </a:ext>
                      </a:extLst>
                    </p:spPr>
                  </p:pic>
                </p:oleObj>
              </mc:Fallback>
            </mc:AlternateContent>
          </a:graphicData>
        </a:graphic>
      </p:graphicFrame>
      <p:pic>
        <p:nvPicPr>
          <p:cNvPr id="27653" name="Picture 6" descr="pe01678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7913" y="41148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8"/>
          <p:cNvSpPr txBox="1">
            <a:spLocks noChangeArrowheads="1"/>
          </p:cNvSpPr>
          <p:nvPr/>
        </p:nvSpPr>
        <p:spPr bwMode="auto">
          <a:xfrm>
            <a:off x="990600" y="1676400"/>
            <a:ext cx="708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t>Annual net cash inflow from operations</a:t>
            </a:r>
          </a:p>
          <a:p>
            <a:pPr algn="ctr" eaLnBrk="1" hangingPunct="1">
              <a:spcBef>
                <a:spcPct val="0"/>
              </a:spcBef>
              <a:buClrTx/>
              <a:buFontTx/>
              <a:buNone/>
            </a:pPr>
            <a:endParaRPr lang="en-US" altLang="en-US" sz="2400" b="1"/>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42020"/>
                                        </p:tgtEl>
                                        <p:attrNameLst>
                                          <p:attrName>style.visibility</p:attrName>
                                        </p:attrNameLst>
                                      </p:cBhvr>
                                      <p:to>
                                        <p:strVal val="visible"/>
                                      </p:to>
                                    </p:set>
                                    <p:animEffect transition="in" filter="wipe(up)">
                                      <p:cBhvr>
                                        <p:cTn id="7" dur="500"/>
                                        <p:tgtEl>
                                          <p:spTgt spid="342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4336" name="Object 2"/>
          <p:cNvGraphicFramePr>
            <a:graphicFrameLocks/>
          </p:cNvGraphicFramePr>
          <p:nvPr/>
        </p:nvGraphicFramePr>
        <p:xfrm>
          <a:off x="228600" y="1524000"/>
          <a:ext cx="8467725" cy="2630488"/>
        </p:xfrm>
        <a:graphic>
          <a:graphicData uri="http://schemas.openxmlformats.org/presentationml/2006/ole">
            <mc:AlternateContent xmlns:mc="http://schemas.openxmlformats.org/markup-compatibility/2006">
              <mc:Choice xmlns:v="urn:schemas-microsoft-com:vml" Requires="v">
                <p:oleObj spid="_x0000_s28676" name="Worksheet" r:id="rId4" imgW="4657657" imgH="1609635" progId="Excel.Sheet.8">
                  <p:embed/>
                </p:oleObj>
              </mc:Choice>
              <mc:Fallback>
                <p:oleObj name="Worksheet" r:id="rId4" imgW="4657657" imgH="1609635"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263048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1027"/>
          <p:cNvSpPr>
            <a:spLocks noGrp="1" noChangeArrowheads="1"/>
          </p:cNvSpPr>
          <p:nvPr>
            <p:ph type="title"/>
          </p:nvPr>
        </p:nvSpPr>
        <p:spPr/>
        <p:txBody>
          <a:bodyPr/>
          <a:lstStyle/>
          <a:p>
            <a:r>
              <a:rPr lang="en-US" altLang="en-US" smtClean="0"/>
              <a:t>The Net Present Value Method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54336"/>
                                        </p:tgtEl>
                                        <p:attrNameLst>
                                          <p:attrName>style.visibility</p:attrName>
                                        </p:attrNameLst>
                                      </p:cBhvr>
                                      <p:to>
                                        <p:strVal val="visible"/>
                                      </p:to>
                                    </p:set>
                                    <p:animEffect transition="in" filter="wipe(up)">
                                      <p:cBhvr>
                                        <p:cTn id="7" dur="500"/>
                                        <p:tgtEl>
                                          <p:spTgt spid="654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p:cNvGraphicFramePr>
          <p:nvPr/>
        </p:nvGraphicFramePr>
        <p:xfrm>
          <a:off x="228600" y="1524000"/>
          <a:ext cx="8467725" cy="2630488"/>
        </p:xfrm>
        <a:graphic>
          <a:graphicData uri="http://schemas.openxmlformats.org/presentationml/2006/ole">
            <mc:AlternateContent xmlns:mc="http://schemas.openxmlformats.org/markup-compatibility/2006">
              <mc:Choice xmlns:v="urn:schemas-microsoft-com:vml" Requires="v">
                <p:oleObj spid="_x0000_s29701" name="Worksheet" r:id="rId4" imgW="4657657" imgH="1609635" progId="Excel.Sheet.8">
                  <p:embed/>
                </p:oleObj>
              </mc:Choice>
              <mc:Fallback>
                <p:oleObj name="Worksheet" r:id="rId4" imgW="4657657" imgH="1609635"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263048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Grp="1" noChangeArrowheads="1"/>
          </p:cNvSpPr>
          <p:nvPr>
            <p:ph type="title"/>
          </p:nvPr>
        </p:nvSpPr>
        <p:spPr/>
        <p:txBody>
          <a:bodyPr/>
          <a:lstStyle/>
          <a:p>
            <a:r>
              <a:rPr lang="en-US" altLang="en-US" smtClean="0"/>
              <a:t>The Net Present Value Method</a:t>
            </a:r>
          </a:p>
        </p:txBody>
      </p:sp>
      <p:grpSp>
        <p:nvGrpSpPr>
          <p:cNvPr id="2" name="Group 4"/>
          <p:cNvGrpSpPr>
            <a:grpSpLocks/>
          </p:cNvGrpSpPr>
          <p:nvPr/>
        </p:nvGrpSpPr>
        <p:grpSpPr bwMode="auto">
          <a:xfrm>
            <a:off x="1360488" y="2514600"/>
            <a:ext cx="5751512" cy="2533650"/>
            <a:chOff x="960" y="1584"/>
            <a:chExt cx="3623" cy="1596"/>
          </a:xfrm>
          <a:solidFill>
            <a:schemeClr val="accent4">
              <a:lumMod val="40000"/>
              <a:lumOff val="60000"/>
            </a:schemeClr>
          </a:solidFill>
        </p:grpSpPr>
        <p:sp>
          <p:nvSpPr>
            <p:cNvPr id="346117" name="Oval 5"/>
            <p:cNvSpPr>
              <a:spLocks noChangeArrowheads="1"/>
            </p:cNvSpPr>
            <p:nvPr/>
          </p:nvSpPr>
          <p:spPr bwMode="auto">
            <a:xfrm>
              <a:off x="3895" y="1584"/>
              <a:ext cx="688" cy="352"/>
            </a:xfrm>
            <a:prstGeom prst="ellipse">
              <a:avLst/>
            </a:prstGeom>
            <a:noFill/>
            <a:ln w="50800">
              <a:solidFill>
                <a:srgbClr val="FF0000"/>
              </a:solidFill>
              <a:round/>
              <a:headEnd/>
              <a:tailEnd/>
            </a:ln>
            <a:effectLst>
              <a:outerShdw dist="17961" dir="2700000" algn="ctr" rotWithShape="0">
                <a:srgbClr val="000000"/>
              </a:outerShdw>
            </a:effectLst>
          </p:spPr>
          <p:txBody>
            <a:bodyPr wrap="none" anchor="ctr"/>
            <a:lstStyle/>
            <a:p>
              <a:pPr>
                <a:defRPr/>
              </a:pPr>
              <a:endParaRPr lang="en-US" dirty="0">
                <a:latin typeface="Arial" charset="0"/>
                <a:ea typeface="ＭＳ Ｐゴシック" pitchFamily="34" charset="-128"/>
              </a:endParaRPr>
            </a:p>
          </p:txBody>
        </p:sp>
        <p:sp>
          <p:nvSpPr>
            <p:cNvPr id="346119" name="Line 7"/>
            <p:cNvSpPr>
              <a:spLocks noChangeShapeType="1"/>
            </p:cNvSpPr>
            <p:nvPr/>
          </p:nvSpPr>
          <p:spPr bwMode="auto">
            <a:xfrm flipV="1">
              <a:off x="2496" y="1896"/>
              <a:ext cx="1547" cy="744"/>
            </a:xfrm>
            <a:prstGeom prst="line">
              <a:avLst/>
            </a:prstGeom>
            <a:grpFill/>
            <a:ln w="25400">
              <a:solidFill>
                <a:srgbClr val="FF0000"/>
              </a:solidFill>
              <a:round/>
              <a:headEnd/>
              <a:tailEnd type="triangle" w="med" len="med"/>
            </a:ln>
            <a:effectLst>
              <a:outerShdw dist="17961" dir="2700000" algn="ctr" rotWithShape="0">
                <a:srgbClr val="000000"/>
              </a:outerShdw>
            </a:effectLst>
          </p:spPr>
          <p:txBody>
            <a:bodyPr wrap="none" anchor="ctr"/>
            <a:lstStyle/>
            <a:p>
              <a:pPr>
                <a:defRPr/>
              </a:pPr>
              <a:endParaRPr lang="en-US" dirty="0">
                <a:latin typeface="Arial" charset="0"/>
                <a:ea typeface="ＭＳ Ｐゴシック" pitchFamily="34" charset="-128"/>
              </a:endParaRPr>
            </a:p>
          </p:txBody>
        </p:sp>
        <p:sp>
          <p:nvSpPr>
            <p:cNvPr id="346118" name="Rectangle 6"/>
            <p:cNvSpPr>
              <a:spLocks noChangeArrowheads="1"/>
            </p:cNvSpPr>
            <p:nvPr/>
          </p:nvSpPr>
          <p:spPr bwMode="auto">
            <a:xfrm>
              <a:off x="960" y="2640"/>
              <a:ext cx="3187" cy="540"/>
            </a:xfrm>
            <a:prstGeom prst="rect">
              <a:avLst/>
            </a:prstGeom>
            <a:grpFill/>
            <a:ln w="38100" cmpd="dbl">
              <a:solidFill>
                <a:schemeClr val="accent2"/>
              </a:solid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b="1" dirty="0">
                  <a:solidFill>
                    <a:schemeClr val="tx2"/>
                  </a:solidFill>
                  <a:latin typeface="Arial" charset="0"/>
                  <a:ea typeface="ＭＳ Ｐゴシック" pitchFamily="34" charset="-128"/>
                </a:rPr>
                <a:t>Present value of an annuity of $1 </a:t>
              </a:r>
            </a:p>
            <a:p>
              <a:pPr algn="ctr">
                <a:defRPr/>
              </a:pPr>
              <a:r>
                <a:rPr lang="en-US" sz="2400" b="1" dirty="0">
                  <a:solidFill>
                    <a:schemeClr val="tx2"/>
                  </a:solidFill>
                  <a:latin typeface="Arial" charset="0"/>
                  <a:ea typeface="ＭＳ Ｐゴシック" pitchFamily="34" charset="-128"/>
                </a:rPr>
                <a:t>factor for 5 years at 11%.</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p:cNvGraphicFramePr>
          <p:nvPr/>
        </p:nvGraphicFramePr>
        <p:xfrm>
          <a:off x="228600" y="1524000"/>
          <a:ext cx="8467725" cy="2630488"/>
        </p:xfrm>
        <a:graphic>
          <a:graphicData uri="http://schemas.openxmlformats.org/presentationml/2006/ole">
            <mc:AlternateContent xmlns:mc="http://schemas.openxmlformats.org/markup-compatibility/2006">
              <mc:Choice xmlns:v="urn:schemas-microsoft-com:vml" Requires="v">
                <p:oleObj spid="_x0000_s30725" name="Worksheet" r:id="rId4" imgW="4657657" imgH="1609635" progId="Excel.Sheet.8">
                  <p:embed/>
                </p:oleObj>
              </mc:Choice>
              <mc:Fallback>
                <p:oleObj name="Worksheet" r:id="rId4" imgW="4657657" imgH="1609635"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263048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027"/>
          <p:cNvGrpSpPr>
            <a:grpSpLocks/>
          </p:cNvGrpSpPr>
          <p:nvPr/>
        </p:nvGrpSpPr>
        <p:grpSpPr bwMode="auto">
          <a:xfrm>
            <a:off x="2349500" y="2841625"/>
            <a:ext cx="4762500" cy="2317750"/>
            <a:chOff x="1576" y="1720"/>
            <a:chExt cx="3000" cy="1460"/>
          </a:xfrm>
          <a:solidFill>
            <a:schemeClr val="accent4">
              <a:lumMod val="20000"/>
              <a:lumOff val="80000"/>
            </a:schemeClr>
          </a:solidFill>
        </p:grpSpPr>
        <p:sp>
          <p:nvSpPr>
            <p:cNvPr id="348164" name="Oval 1028"/>
            <p:cNvSpPr>
              <a:spLocks noChangeArrowheads="1"/>
            </p:cNvSpPr>
            <p:nvPr/>
          </p:nvSpPr>
          <p:spPr bwMode="auto">
            <a:xfrm>
              <a:off x="3888" y="1720"/>
              <a:ext cx="688" cy="352"/>
            </a:xfrm>
            <a:prstGeom prst="ellipse">
              <a:avLst/>
            </a:prstGeom>
            <a:noFill/>
            <a:ln w="50800">
              <a:solidFill>
                <a:srgbClr val="FF0000"/>
              </a:solidFill>
              <a:round/>
              <a:headEnd/>
              <a:tailEnd/>
            </a:ln>
            <a:effectLst>
              <a:outerShdw dist="17961" dir="2700000" algn="ctr" rotWithShape="0">
                <a:srgbClr val="000000"/>
              </a:outerShdw>
            </a:effectLst>
          </p:spPr>
          <p:txBody>
            <a:bodyPr wrap="none" anchor="ctr"/>
            <a:lstStyle/>
            <a:p>
              <a:pPr>
                <a:defRPr/>
              </a:pPr>
              <a:endParaRPr lang="en-US" dirty="0">
                <a:latin typeface="Arial" charset="0"/>
                <a:ea typeface="ＭＳ Ｐゴシック" pitchFamily="34" charset="-128"/>
              </a:endParaRPr>
            </a:p>
          </p:txBody>
        </p:sp>
        <p:sp>
          <p:nvSpPr>
            <p:cNvPr id="348166" name="Line 1030"/>
            <p:cNvSpPr>
              <a:spLocks noChangeShapeType="1"/>
            </p:cNvSpPr>
            <p:nvPr/>
          </p:nvSpPr>
          <p:spPr bwMode="auto">
            <a:xfrm flipV="1">
              <a:off x="2784" y="2088"/>
              <a:ext cx="1488" cy="552"/>
            </a:xfrm>
            <a:prstGeom prst="line">
              <a:avLst/>
            </a:prstGeom>
            <a:grpFill/>
            <a:ln w="25400">
              <a:solidFill>
                <a:srgbClr val="FF0000"/>
              </a:solidFill>
              <a:round/>
              <a:headEnd/>
              <a:tailEnd type="triangle" w="med" len="med"/>
            </a:ln>
            <a:effectLst>
              <a:outerShdw dist="17961" dir="2700000" algn="ctr" rotWithShape="0">
                <a:srgbClr val="000000"/>
              </a:outerShdw>
            </a:effectLst>
          </p:spPr>
          <p:txBody>
            <a:bodyPr wrap="none" anchor="ctr"/>
            <a:lstStyle/>
            <a:p>
              <a:pPr>
                <a:defRPr/>
              </a:pPr>
              <a:endParaRPr lang="en-US" dirty="0">
                <a:latin typeface="Arial" charset="0"/>
                <a:ea typeface="ＭＳ Ｐゴシック" pitchFamily="34" charset="-128"/>
              </a:endParaRPr>
            </a:p>
          </p:txBody>
        </p:sp>
        <p:sp>
          <p:nvSpPr>
            <p:cNvPr id="348165" name="Rectangle 1029"/>
            <p:cNvSpPr>
              <a:spLocks noChangeArrowheads="1"/>
            </p:cNvSpPr>
            <p:nvPr/>
          </p:nvSpPr>
          <p:spPr bwMode="auto">
            <a:xfrm>
              <a:off x="1576" y="2640"/>
              <a:ext cx="2412" cy="540"/>
            </a:xfrm>
            <a:prstGeom prst="rect">
              <a:avLst/>
            </a:prstGeom>
            <a:grpFill/>
            <a:ln w="38100" cmpd="dbl">
              <a:solidFill>
                <a:schemeClr val="accent2"/>
              </a:solid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b="1" dirty="0">
                  <a:solidFill>
                    <a:schemeClr val="tx2"/>
                  </a:solidFill>
                  <a:latin typeface="Arial" charset="0"/>
                  <a:ea typeface="ＭＳ Ｐゴシック" pitchFamily="34" charset="-128"/>
                </a:rPr>
                <a:t>Present value of $1 </a:t>
              </a:r>
            </a:p>
            <a:p>
              <a:pPr algn="ctr">
                <a:defRPr/>
              </a:pPr>
              <a:r>
                <a:rPr lang="en-US" sz="2400" b="1" dirty="0">
                  <a:solidFill>
                    <a:schemeClr val="tx2"/>
                  </a:solidFill>
                  <a:latin typeface="Arial" charset="0"/>
                  <a:ea typeface="ＭＳ Ｐゴシック" pitchFamily="34" charset="-128"/>
                </a:rPr>
                <a:t>factor for 3 years at 11%.</a:t>
              </a:r>
            </a:p>
          </p:txBody>
        </p:sp>
      </p:grpSp>
      <p:sp>
        <p:nvSpPr>
          <p:cNvPr id="30724" name="Rectangle 1031"/>
          <p:cNvSpPr>
            <a:spLocks noGrp="1" noChangeArrowheads="1"/>
          </p:cNvSpPr>
          <p:nvPr>
            <p:ph type="title"/>
          </p:nvPr>
        </p:nvSpPr>
        <p:spPr/>
        <p:txBody>
          <a:bodyPr/>
          <a:lstStyle/>
          <a:p>
            <a:r>
              <a:rPr lang="en-US" altLang="en-US" smtClean="0"/>
              <a:t>The Net Present Value Method</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p:cNvGraphicFramePr>
          <p:nvPr/>
        </p:nvGraphicFramePr>
        <p:xfrm>
          <a:off x="228600" y="1524000"/>
          <a:ext cx="8467725" cy="2630488"/>
        </p:xfrm>
        <a:graphic>
          <a:graphicData uri="http://schemas.openxmlformats.org/presentationml/2006/ole">
            <mc:AlternateContent xmlns:mc="http://schemas.openxmlformats.org/markup-compatibility/2006">
              <mc:Choice xmlns:v="urn:schemas-microsoft-com:vml" Requires="v">
                <p:oleObj spid="_x0000_s31755" name="Worksheet" r:id="rId4" imgW="4657657" imgH="1609635" progId="Excel.Sheet.8">
                  <p:embed/>
                </p:oleObj>
              </mc:Choice>
              <mc:Fallback>
                <p:oleObj name="Worksheet" r:id="rId4" imgW="4657657" imgH="1609635"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263048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2654300" y="3105150"/>
            <a:ext cx="4457700" cy="2076450"/>
            <a:chOff x="1768" y="1920"/>
            <a:chExt cx="2808" cy="1308"/>
          </a:xfrm>
        </p:grpSpPr>
        <p:sp>
          <p:nvSpPr>
            <p:cNvPr id="31752" name="Oval 4"/>
            <p:cNvSpPr>
              <a:spLocks noChangeArrowheads="1"/>
            </p:cNvSpPr>
            <p:nvPr/>
          </p:nvSpPr>
          <p:spPr bwMode="auto">
            <a:xfrm>
              <a:off x="3888" y="1920"/>
              <a:ext cx="688" cy="444"/>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1753" name="Line 6"/>
            <p:cNvSpPr>
              <a:spLocks noChangeShapeType="1"/>
            </p:cNvSpPr>
            <p:nvPr/>
          </p:nvSpPr>
          <p:spPr bwMode="auto">
            <a:xfrm flipV="1">
              <a:off x="2544" y="2364"/>
              <a:ext cx="1440" cy="400"/>
            </a:xfrm>
            <a:prstGeom prst="line">
              <a:avLst/>
            </a:prstGeom>
            <a:noFill/>
            <a:ln w="254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50213" name="Rectangle 5"/>
            <p:cNvSpPr>
              <a:spLocks noChangeArrowheads="1"/>
            </p:cNvSpPr>
            <p:nvPr/>
          </p:nvSpPr>
          <p:spPr bwMode="auto">
            <a:xfrm>
              <a:off x="1768" y="2688"/>
              <a:ext cx="2412" cy="540"/>
            </a:xfrm>
            <a:prstGeom prst="rect">
              <a:avLst/>
            </a:prstGeom>
            <a:solidFill>
              <a:schemeClr val="accent4">
                <a:lumMod val="20000"/>
                <a:lumOff val="80000"/>
              </a:schemeClr>
            </a:solidFill>
            <a:ln w="38100" cmpd="dbl">
              <a:solidFill>
                <a:schemeClr val="accent2"/>
              </a:solidFill>
              <a:miter lim="800000"/>
              <a:headEnd/>
              <a:tailEnd/>
            </a:ln>
            <a:effectLst>
              <a:outerShdw dist="17961" dir="2700000" algn="ctr" rotWithShape="0">
                <a:srgbClr val="000000"/>
              </a:outerShdw>
            </a:effectLst>
          </p:spPr>
          <p:txBody>
            <a:bodyPr wrap="none" lIns="90488" tIns="44450" rIns="90488" bIns="44450">
              <a:spAutoFit/>
            </a:bodyPr>
            <a:lstStyle/>
            <a:p>
              <a:pPr algn="ctr">
                <a:defRPr/>
              </a:pPr>
              <a:r>
                <a:rPr lang="en-US" sz="2400" b="1" dirty="0">
                  <a:solidFill>
                    <a:schemeClr val="tx2"/>
                  </a:solidFill>
                  <a:latin typeface="Arial" charset="0"/>
                  <a:ea typeface="ＭＳ Ｐゴシック" pitchFamily="34" charset="-128"/>
                </a:rPr>
                <a:t>Present value of $1 </a:t>
              </a:r>
            </a:p>
            <a:p>
              <a:pPr algn="ctr">
                <a:defRPr/>
              </a:pPr>
              <a:r>
                <a:rPr lang="en-US" sz="2400" b="1" dirty="0">
                  <a:solidFill>
                    <a:schemeClr val="tx2"/>
                  </a:solidFill>
                  <a:latin typeface="Arial" charset="0"/>
                  <a:ea typeface="ＭＳ Ｐゴシック" pitchFamily="34" charset="-128"/>
                </a:rPr>
                <a:t>factor for 5 years at 11%.</a:t>
              </a:r>
            </a:p>
          </p:txBody>
        </p:sp>
      </p:grpSp>
      <p:sp>
        <p:nvSpPr>
          <p:cNvPr id="31748" name="Rectangle 7"/>
          <p:cNvSpPr>
            <a:spLocks noGrp="1" noChangeArrowheads="1"/>
          </p:cNvSpPr>
          <p:nvPr>
            <p:ph type="title"/>
          </p:nvPr>
        </p:nvSpPr>
        <p:spPr/>
        <p:txBody>
          <a:bodyPr/>
          <a:lstStyle/>
          <a:p>
            <a:r>
              <a:rPr lang="en-US" altLang="en-US" smtClean="0"/>
              <a:t>The Net Present Value Method</a:t>
            </a:r>
          </a:p>
        </p:txBody>
      </p:sp>
      <p:sp>
        <p:nvSpPr>
          <p:cNvPr id="31749" name="Oval 4"/>
          <p:cNvSpPr>
            <a:spLocks noChangeArrowheads="1"/>
          </p:cNvSpPr>
          <p:nvPr/>
        </p:nvSpPr>
        <p:spPr bwMode="auto">
          <a:xfrm>
            <a:off x="7620000" y="3124200"/>
            <a:ext cx="1092200" cy="704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31750" name="Line 6"/>
          <p:cNvSpPr>
            <a:spLocks noChangeShapeType="1"/>
          </p:cNvSpPr>
          <p:nvPr/>
        </p:nvSpPr>
        <p:spPr bwMode="auto">
          <a:xfrm flipV="1">
            <a:off x="6934200" y="3886200"/>
            <a:ext cx="1219200" cy="1905000"/>
          </a:xfrm>
          <a:prstGeom prst="line">
            <a:avLst/>
          </a:prstGeom>
          <a:noFill/>
          <a:ln w="25400">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1" name="Rectangle 5"/>
          <p:cNvSpPr>
            <a:spLocks noChangeArrowheads="1"/>
          </p:cNvSpPr>
          <p:nvPr/>
        </p:nvSpPr>
        <p:spPr bwMode="auto">
          <a:xfrm>
            <a:off x="152400" y="5495925"/>
            <a:ext cx="8839200" cy="828675"/>
          </a:xfrm>
          <a:prstGeom prst="rect">
            <a:avLst/>
          </a:prstGeom>
          <a:solidFill>
            <a:schemeClr val="accent4">
              <a:lumMod val="20000"/>
              <a:lumOff val="80000"/>
            </a:schemeClr>
          </a:solidFill>
          <a:ln w="38100" cmpd="dbl">
            <a:solidFill>
              <a:schemeClr val="accent2"/>
            </a:solidFill>
            <a:miter lim="800000"/>
            <a:headEnd/>
            <a:tailEnd/>
          </a:ln>
          <a:effectLst>
            <a:outerShdw dist="17961" dir="2700000" algn="ctr" rotWithShape="0">
              <a:srgbClr val="000000"/>
            </a:outerShdw>
          </a:effectLst>
        </p:spPr>
        <p:txBody>
          <a:bodyPr lIns="90488" tIns="44450" rIns="90488" bIns="44450">
            <a:spAutoFit/>
          </a:bodyPr>
          <a:lstStyle/>
          <a:p>
            <a:pPr algn="ctr">
              <a:defRPr/>
            </a:pPr>
            <a:r>
              <a:rPr lang="en-US" sz="2400" b="1" dirty="0">
                <a:solidFill>
                  <a:schemeClr val="tx2"/>
                </a:solidFill>
                <a:latin typeface="Arial" charset="0"/>
                <a:ea typeface="ＭＳ Ｐゴシック" pitchFamily="34" charset="-128"/>
              </a:rPr>
              <a:t>Total present value of the release of the working capital and the salvage value of the equipment is $62,265.</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Typical Capital Budgeting Decisions</a:t>
            </a:r>
          </a:p>
        </p:txBody>
      </p:sp>
      <p:sp>
        <p:nvSpPr>
          <p:cNvPr id="12" name="TextBox 11"/>
          <p:cNvSpPr txBox="1"/>
          <p:nvPr/>
        </p:nvSpPr>
        <p:spPr>
          <a:xfrm>
            <a:off x="381000" y="1600200"/>
            <a:ext cx="8305800" cy="4094163"/>
          </a:xfrm>
          <a:prstGeom prst="rect">
            <a:avLst/>
          </a:prstGeom>
          <a:solidFill>
            <a:schemeClr val="accent1">
              <a:lumMod val="20000"/>
              <a:lumOff val="80000"/>
            </a:schemeClr>
          </a:solidFill>
          <a:ln>
            <a:solidFill>
              <a:schemeClr val="accent6">
                <a:lumMod val="50000"/>
              </a:schemeClr>
            </a:solidFill>
          </a:ln>
        </p:spPr>
        <p:txBody>
          <a:bodyPr>
            <a:spAutoFit/>
          </a:bodyPr>
          <a:lstStyle/>
          <a:p>
            <a:pPr marL="107950" indent="1588">
              <a:defRPr/>
            </a:pPr>
            <a:r>
              <a:rPr lang="en-US" sz="2800" dirty="0">
                <a:ea typeface="ＭＳ Ｐゴシック" pitchFamily="34" charset="-128"/>
                <a:cs typeface="Arial" pitchFamily="34" charset="0"/>
              </a:rPr>
              <a:t>Capital budgeting tends to fall into two broad categories.</a:t>
            </a:r>
          </a:p>
          <a:p>
            <a:pPr>
              <a:defRPr/>
            </a:pPr>
            <a:endParaRPr lang="en-US" dirty="0">
              <a:ea typeface="ＭＳ Ｐゴシック" pitchFamily="34" charset="-128"/>
              <a:cs typeface="Arial" pitchFamily="34" charset="0"/>
            </a:endParaRPr>
          </a:p>
          <a:p>
            <a:pPr marL="971550" lvl="1" indent="-514350">
              <a:buFont typeface="+mj-lt"/>
              <a:buAutoNum type="arabicPeriod"/>
              <a:defRPr/>
            </a:pPr>
            <a:r>
              <a:rPr lang="en-US" sz="2800" b="1" dirty="0">
                <a:solidFill>
                  <a:schemeClr val="accent6">
                    <a:lumMod val="75000"/>
                  </a:schemeClr>
                </a:solidFill>
                <a:ea typeface="ＭＳ Ｐゴシック" pitchFamily="34" charset="-128"/>
                <a:cs typeface="Arial" pitchFamily="34" charset="0"/>
              </a:rPr>
              <a:t>Screening decisions. </a:t>
            </a:r>
            <a:r>
              <a:rPr lang="en-US" sz="2800" dirty="0">
                <a:solidFill>
                  <a:schemeClr val="accent6">
                    <a:lumMod val="75000"/>
                  </a:schemeClr>
                </a:solidFill>
                <a:ea typeface="ＭＳ Ｐゴシック" pitchFamily="34" charset="-128"/>
                <a:cs typeface="Arial" pitchFamily="34" charset="0"/>
              </a:rPr>
              <a:t>Does a proposed project meet some preset standard of acceptance?</a:t>
            </a:r>
          </a:p>
          <a:p>
            <a:pPr marL="971550" lvl="1" indent="-514350">
              <a:buFont typeface="+mj-lt"/>
              <a:buAutoNum type="arabicPeriod"/>
              <a:defRPr/>
            </a:pPr>
            <a:endParaRPr lang="en-US" sz="2800" dirty="0">
              <a:solidFill>
                <a:schemeClr val="accent6">
                  <a:lumMod val="75000"/>
                </a:schemeClr>
              </a:solidFill>
              <a:ea typeface="ＭＳ Ｐゴシック" pitchFamily="34" charset="-128"/>
              <a:cs typeface="Arial" pitchFamily="34" charset="0"/>
            </a:endParaRPr>
          </a:p>
          <a:p>
            <a:pPr marL="971550" lvl="1" indent="-514350">
              <a:buFont typeface="+mj-lt"/>
              <a:buAutoNum type="arabicPeriod"/>
              <a:defRPr/>
            </a:pPr>
            <a:r>
              <a:rPr lang="en-US" sz="2800" b="1" dirty="0">
                <a:solidFill>
                  <a:schemeClr val="accent6">
                    <a:lumMod val="75000"/>
                  </a:schemeClr>
                </a:solidFill>
                <a:ea typeface="ＭＳ Ｐゴシック" pitchFamily="34" charset="-128"/>
                <a:cs typeface="Arial" pitchFamily="34" charset="0"/>
              </a:rPr>
              <a:t>Preference decisions. </a:t>
            </a:r>
            <a:r>
              <a:rPr lang="en-US" sz="2800" dirty="0">
                <a:solidFill>
                  <a:schemeClr val="accent6">
                    <a:lumMod val="75000"/>
                  </a:schemeClr>
                </a:solidFill>
                <a:ea typeface="ＭＳ Ｐゴシック" pitchFamily="34" charset="-128"/>
                <a:cs typeface="Arial" pitchFamily="34" charset="0"/>
              </a:rPr>
              <a:t>Selecting from among several competing courses of action. </a:t>
            </a:r>
          </a:p>
          <a:p>
            <a:pPr>
              <a:defRPr/>
            </a:pPr>
            <a:endParaRPr lang="en-US" dirty="0">
              <a:latin typeface="Arial" charset="0"/>
              <a:ea typeface="ＭＳ Ｐゴシック" pitchFamily="34" charset="-128"/>
            </a:endParaRPr>
          </a:p>
        </p:txBody>
      </p:sp>
      <p:grpSp>
        <p:nvGrpSpPr>
          <p:cNvPr id="5124" name="Group 4"/>
          <p:cNvGrpSpPr>
            <a:grpSpLocks/>
          </p:cNvGrpSpPr>
          <p:nvPr/>
        </p:nvGrpSpPr>
        <p:grpSpPr bwMode="auto">
          <a:xfrm>
            <a:off x="4038600" y="5334000"/>
            <a:ext cx="990600" cy="1524000"/>
            <a:chOff x="2743" y="3135"/>
            <a:chExt cx="618" cy="1182"/>
          </a:xfrm>
        </p:grpSpPr>
        <p:sp>
          <p:nvSpPr>
            <p:cNvPr id="5125" name="Freeform 5"/>
            <p:cNvSpPr>
              <a:spLocks/>
            </p:cNvSpPr>
            <p:nvPr/>
          </p:nvSpPr>
          <p:spPr bwMode="auto">
            <a:xfrm>
              <a:off x="2743" y="3135"/>
              <a:ext cx="618" cy="1182"/>
            </a:xfrm>
            <a:custGeom>
              <a:avLst/>
              <a:gdLst>
                <a:gd name="T0" fmla="*/ 1 w 1235"/>
                <a:gd name="T1" fmla="*/ 0 h 2365"/>
                <a:gd name="T2" fmla="*/ 1 w 1235"/>
                <a:gd name="T3" fmla="*/ 0 h 2365"/>
                <a:gd name="T4" fmla="*/ 1 w 1235"/>
                <a:gd name="T5" fmla="*/ 0 h 2365"/>
                <a:gd name="T6" fmla="*/ 1 w 1235"/>
                <a:gd name="T7" fmla="*/ 0 h 2365"/>
                <a:gd name="T8" fmla="*/ 1 w 1235"/>
                <a:gd name="T9" fmla="*/ 0 h 2365"/>
                <a:gd name="T10" fmla="*/ 1 w 1235"/>
                <a:gd name="T11" fmla="*/ 0 h 2365"/>
                <a:gd name="T12" fmla="*/ 1 w 1235"/>
                <a:gd name="T13" fmla="*/ 0 h 2365"/>
                <a:gd name="T14" fmla="*/ 1 w 1235"/>
                <a:gd name="T15" fmla="*/ 0 h 2365"/>
                <a:gd name="T16" fmla="*/ 1 w 1235"/>
                <a:gd name="T17" fmla="*/ 0 h 2365"/>
                <a:gd name="T18" fmla="*/ 1 w 1235"/>
                <a:gd name="T19" fmla="*/ 0 h 2365"/>
                <a:gd name="T20" fmla="*/ 1 w 1235"/>
                <a:gd name="T21" fmla="*/ 0 h 2365"/>
                <a:gd name="T22" fmla="*/ 1 w 1235"/>
                <a:gd name="T23" fmla="*/ 0 h 2365"/>
                <a:gd name="T24" fmla="*/ 1 w 1235"/>
                <a:gd name="T25" fmla="*/ 0 h 2365"/>
                <a:gd name="T26" fmla="*/ 1 w 1235"/>
                <a:gd name="T27" fmla="*/ 0 h 2365"/>
                <a:gd name="T28" fmla="*/ 1 w 1235"/>
                <a:gd name="T29" fmla="*/ 0 h 2365"/>
                <a:gd name="T30" fmla="*/ 1 w 1235"/>
                <a:gd name="T31" fmla="*/ 0 h 2365"/>
                <a:gd name="T32" fmla="*/ 1 w 1235"/>
                <a:gd name="T33" fmla="*/ 0 h 2365"/>
                <a:gd name="T34" fmla="*/ 1 w 1235"/>
                <a:gd name="T35" fmla="*/ 0 h 2365"/>
                <a:gd name="T36" fmla="*/ 0 w 1235"/>
                <a:gd name="T37" fmla="*/ 0 h 2365"/>
                <a:gd name="T38" fmla="*/ 1 w 1235"/>
                <a:gd name="T39" fmla="*/ 0 h 2365"/>
                <a:gd name="T40" fmla="*/ 1 w 1235"/>
                <a:gd name="T41" fmla="*/ 0 h 2365"/>
                <a:gd name="T42" fmla="*/ 1 w 1235"/>
                <a:gd name="T43" fmla="*/ 0 h 2365"/>
                <a:gd name="T44" fmla="*/ 1 w 1235"/>
                <a:gd name="T45" fmla="*/ 0 h 2365"/>
                <a:gd name="T46" fmla="*/ 1 w 1235"/>
                <a:gd name="T47" fmla="*/ 0 h 2365"/>
                <a:gd name="T48" fmla="*/ 1 w 1235"/>
                <a:gd name="T49" fmla="*/ 0 h 2365"/>
                <a:gd name="T50" fmla="*/ 1 w 1235"/>
                <a:gd name="T51" fmla="*/ 0 h 2365"/>
                <a:gd name="T52" fmla="*/ 1 w 1235"/>
                <a:gd name="T53" fmla="*/ 0 h 2365"/>
                <a:gd name="T54" fmla="*/ 1 w 1235"/>
                <a:gd name="T55" fmla="*/ 0 h 2365"/>
                <a:gd name="T56" fmla="*/ 1 w 1235"/>
                <a:gd name="T57" fmla="*/ 0 h 2365"/>
                <a:gd name="T58" fmla="*/ 1 w 1235"/>
                <a:gd name="T59" fmla="*/ 0 h 2365"/>
                <a:gd name="T60" fmla="*/ 1 w 1235"/>
                <a:gd name="T61" fmla="*/ 0 h 2365"/>
                <a:gd name="T62" fmla="*/ 1 w 1235"/>
                <a:gd name="T63" fmla="*/ 0 h 2365"/>
                <a:gd name="T64" fmla="*/ 1 w 1235"/>
                <a:gd name="T65" fmla="*/ 0 h 2365"/>
                <a:gd name="T66" fmla="*/ 1 w 1235"/>
                <a:gd name="T67" fmla="*/ 0 h 2365"/>
                <a:gd name="T68" fmla="*/ 1 w 1235"/>
                <a:gd name="T69" fmla="*/ 0 h 2365"/>
                <a:gd name="T70" fmla="*/ 1 w 1235"/>
                <a:gd name="T71" fmla="*/ 0 h 2365"/>
                <a:gd name="T72" fmla="*/ 1 w 1235"/>
                <a:gd name="T73" fmla="*/ 0 h 2365"/>
                <a:gd name="T74" fmla="*/ 1 w 1235"/>
                <a:gd name="T75" fmla="*/ 0 h 2365"/>
                <a:gd name="T76" fmla="*/ 1 w 1235"/>
                <a:gd name="T77" fmla="*/ 0 h 2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35"/>
                <a:gd name="T118" fmla="*/ 0 h 2365"/>
                <a:gd name="T119" fmla="*/ 1235 w 1235"/>
                <a:gd name="T120" fmla="*/ 2365 h 2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35" h="2365">
                  <a:moveTo>
                    <a:pt x="1163" y="919"/>
                  </a:moveTo>
                  <a:lnTo>
                    <a:pt x="1235" y="1021"/>
                  </a:lnTo>
                  <a:lnTo>
                    <a:pt x="1235" y="1553"/>
                  </a:lnTo>
                  <a:lnTo>
                    <a:pt x="1141" y="1851"/>
                  </a:lnTo>
                  <a:lnTo>
                    <a:pt x="1120" y="1912"/>
                  </a:lnTo>
                  <a:lnTo>
                    <a:pt x="1090" y="1946"/>
                  </a:lnTo>
                  <a:lnTo>
                    <a:pt x="1054" y="1980"/>
                  </a:lnTo>
                  <a:lnTo>
                    <a:pt x="1017" y="2014"/>
                  </a:lnTo>
                  <a:lnTo>
                    <a:pt x="989" y="2365"/>
                  </a:lnTo>
                  <a:lnTo>
                    <a:pt x="367" y="2365"/>
                  </a:lnTo>
                  <a:lnTo>
                    <a:pt x="359" y="2170"/>
                  </a:lnTo>
                  <a:lnTo>
                    <a:pt x="337" y="2096"/>
                  </a:lnTo>
                  <a:lnTo>
                    <a:pt x="315" y="2020"/>
                  </a:lnTo>
                  <a:lnTo>
                    <a:pt x="247" y="1953"/>
                  </a:lnTo>
                  <a:lnTo>
                    <a:pt x="123" y="1871"/>
                  </a:lnTo>
                  <a:lnTo>
                    <a:pt x="22" y="1645"/>
                  </a:lnTo>
                  <a:lnTo>
                    <a:pt x="46" y="1430"/>
                  </a:lnTo>
                  <a:lnTo>
                    <a:pt x="138" y="1259"/>
                  </a:lnTo>
                  <a:lnTo>
                    <a:pt x="0" y="136"/>
                  </a:lnTo>
                  <a:lnTo>
                    <a:pt x="6" y="103"/>
                  </a:lnTo>
                  <a:lnTo>
                    <a:pt x="14" y="80"/>
                  </a:lnTo>
                  <a:lnTo>
                    <a:pt x="38" y="59"/>
                  </a:lnTo>
                  <a:lnTo>
                    <a:pt x="69" y="46"/>
                  </a:lnTo>
                  <a:lnTo>
                    <a:pt x="108" y="39"/>
                  </a:lnTo>
                  <a:lnTo>
                    <a:pt x="145" y="41"/>
                  </a:lnTo>
                  <a:lnTo>
                    <a:pt x="175" y="58"/>
                  </a:lnTo>
                  <a:lnTo>
                    <a:pt x="191" y="88"/>
                  </a:lnTo>
                  <a:lnTo>
                    <a:pt x="378" y="922"/>
                  </a:lnTo>
                  <a:lnTo>
                    <a:pt x="399" y="73"/>
                  </a:lnTo>
                  <a:lnTo>
                    <a:pt x="414" y="35"/>
                  </a:lnTo>
                  <a:lnTo>
                    <a:pt x="436" y="10"/>
                  </a:lnTo>
                  <a:lnTo>
                    <a:pt x="467" y="0"/>
                  </a:lnTo>
                  <a:lnTo>
                    <a:pt x="543" y="5"/>
                  </a:lnTo>
                  <a:lnTo>
                    <a:pt x="566" y="9"/>
                  </a:lnTo>
                  <a:lnTo>
                    <a:pt x="586" y="30"/>
                  </a:lnTo>
                  <a:lnTo>
                    <a:pt x="603" y="63"/>
                  </a:lnTo>
                  <a:lnTo>
                    <a:pt x="647" y="905"/>
                  </a:lnTo>
                  <a:lnTo>
                    <a:pt x="907" y="896"/>
                  </a:lnTo>
                  <a:lnTo>
                    <a:pt x="1163" y="919"/>
                  </a:lnTo>
                  <a:close/>
                </a:path>
              </a:pathLst>
            </a:custGeom>
            <a:solidFill>
              <a:srgbClr val="FFBFBF"/>
            </a:solidFill>
            <a:ln w="6350">
              <a:solidFill>
                <a:srgbClr val="000000"/>
              </a:solidFill>
              <a:round/>
              <a:headEnd/>
              <a:tailEnd/>
            </a:ln>
          </p:spPr>
          <p:txBody>
            <a:bodyPr/>
            <a:lstStyle/>
            <a:p>
              <a:endParaRPr lang="en-US"/>
            </a:p>
          </p:txBody>
        </p:sp>
        <p:sp>
          <p:nvSpPr>
            <p:cNvPr id="5126" name="Freeform 6"/>
            <p:cNvSpPr>
              <a:spLocks/>
            </p:cNvSpPr>
            <p:nvPr/>
          </p:nvSpPr>
          <p:spPr bwMode="auto">
            <a:xfrm>
              <a:off x="3199" y="3554"/>
              <a:ext cx="134" cy="254"/>
            </a:xfrm>
            <a:custGeom>
              <a:avLst/>
              <a:gdLst>
                <a:gd name="T0" fmla="*/ 0 w 269"/>
                <a:gd name="T1" fmla="*/ 1 h 507"/>
                <a:gd name="T2" fmla="*/ 0 w 269"/>
                <a:gd name="T3" fmla="*/ 1 h 507"/>
                <a:gd name="T4" fmla="*/ 0 w 269"/>
                <a:gd name="T5" fmla="*/ 1 h 507"/>
                <a:gd name="T6" fmla="*/ 0 w 269"/>
                <a:gd name="T7" fmla="*/ 1 h 507"/>
                <a:gd name="T8" fmla="*/ 0 w 269"/>
                <a:gd name="T9" fmla="*/ 0 h 507"/>
                <a:gd name="T10" fmla="*/ 0 w 269"/>
                <a:gd name="T11" fmla="*/ 0 h 507"/>
                <a:gd name="T12" fmla="*/ 0 w 269"/>
                <a:gd name="T13" fmla="*/ 1 h 507"/>
                <a:gd name="T14" fmla="*/ 0 w 269"/>
                <a:gd name="T15" fmla="*/ 1 h 507"/>
                <a:gd name="T16" fmla="*/ 0 w 269"/>
                <a:gd name="T17" fmla="*/ 1 h 507"/>
                <a:gd name="T18" fmla="*/ 0 w 269"/>
                <a:gd name="T19" fmla="*/ 1 h 507"/>
                <a:gd name="T20" fmla="*/ 0 w 269"/>
                <a:gd name="T21" fmla="*/ 1 h 507"/>
                <a:gd name="T22" fmla="*/ 0 w 269"/>
                <a:gd name="T23" fmla="*/ 1 h 507"/>
                <a:gd name="T24" fmla="*/ 0 w 269"/>
                <a:gd name="T25" fmla="*/ 1 h 507"/>
                <a:gd name="T26" fmla="*/ 0 w 269"/>
                <a:gd name="T27" fmla="*/ 1 h 507"/>
                <a:gd name="T28" fmla="*/ 0 w 269"/>
                <a:gd name="T29" fmla="*/ 1 h 507"/>
                <a:gd name="T30" fmla="*/ 0 w 269"/>
                <a:gd name="T31" fmla="*/ 1 h 507"/>
                <a:gd name="T32" fmla="*/ 0 w 269"/>
                <a:gd name="T33" fmla="*/ 1 h 507"/>
                <a:gd name="T34" fmla="*/ 0 w 269"/>
                <a:gd name="T35" fmla="*/ 1 h 507"/>
                <a:gd name="T36" fmla="*/ 0 w 269"/>
                <a:gd name="T37" fmla="*/ 1 h 507"/>
                <a:gd name="T38" fmla="*/ 0 w 269"/>
                <a:gd name="T39" fmla="*/ 1 h 507"/>
                <a:gd name="T40" fmla="*/ 0 w 269"/>
                <a:gd name="T41" fmla="*/ 1 h 5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9"/>
                <a:gd name="T64" fmla="*/ 0 h 507"/>
                <a:gd name="T65" fmla="*/ 269 w 269"/>
                <a:gd name="T66" fmla="*/ 507 h 5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9" h="507">
                  <a:moveTo>
                    <a:pt x="269" y="73"/>
                  </a:moveTo>
                  <a:lnTo>
                    <a:pt x="260" y="47"/>
                  </a:lnTo>
                  <a:lnTo>
                    <a:pt x="241" y="29"/>
                  </a:lnTo>
                  <a:lnTo>
                    <a:pt x="214" y="12"/>
                  </a:lnTo>
                  <a:lnTo>
                    <a:pt x="156" y="0"/>
                  </a:lnTo>
                  <a:lnTo>
                    <a:pt x="79" y="0"/>
                  </a:lnTo>
                  <a:lnTo>
                    <a:pt x="53" y="5"/>
                  </a:lnTo>
                  <a:lnTo>
                    <a:pt x="27" y="17"/>
                  </a:lnTo>
                  <a:lnTo>
                    <a:pt x="14" y="29"/>
                  </a:lnTo>
                  <a:lnTo>
                    <a:pt x="6" y="41"/>
                  </a:lnTo>
                  <a:lnTo>
                    <a:pt x="6" y="140"/>
                  </a:lnTo>
                  <a:lnTo>
                    <a:pt x="0" y="370"/>
                  </a:lnTo>
                  <a:lnTo>
                    <a:pt x="0" y="435"/>
                  </a:lnTo>
                  <a:lnTo>
                    <a:pt x="14" y="474"/>
                  </a:lnTo>
                  <a:lnTo>
                    <a:pt x="40" y="501"/>
                  </a:lnTo>
                  <a:lnTo>
                    <a:pt x="77" y="507"/>
                  </a:lnTo>
                  <a:lnTo>
                    <a:pt x="145" y="507"/>
                  </a:lnTo>
                  <a:lnTo>
                    <a:pt x="178" y="501"/>
                  </a:lnTo>
                  <a:lnTo>
                    <a:pt x="194" y="485"/>
                  </a:lnTo>
                  <a:lnTo>
                    <a:pt x="207" y="444"/>
                  </a:lnTo>
                  <a:lnTo>
                    <a:pt x="269" y="73"/>
                  </a:lnTo>
                  <a:close/>
                </a:path>
              </a:pathLst>
            </a:custGeom>
            <a:solidFill>
              <a:srgbClr val="FFBFBF"/>
            </a:solidFill>
            <a:ln w="6350">
              <a:solidFill>
                <a:srgbClr val="000000"/>
              </a:solidFill>
              <a:round/>
              <a:headEnd/>
              <a:tailEnd/>
            </a:ln>
          </p:spPr>
          <p:txBody>
            <a:bodyPr/>
            <a:lstStyle/>
            <a:p>
              <a:endParaRPr lang="en-US"/>
            </a:p>
          </p:txBody>
        </p:sp>
        <p:sp>
          <p:nvSpPr>
            <p:cNvPr id="5127" name="Freeform 7"/>
            <p:cNvSpPr>
              <a:spLocks/>
            </p:cNvSpPr>
            <p:nvPr/>
          </p:nvSpPr>
          <p:spPr bwMode="auto">
            <a:xfrm>
              <a:off x="2755" y="3660"/>
              <a:ext cx="336" cy="448"/>
            </a:xfrm>
            <a:custGeom>
              <a:avLst/>
              <a:gdLst>
                <a:gd name="T0" fmla="*/ 1 w 671"/>
                <a:gd name="T1" fmla="*/ 0 h 897"/>
                <a:gd name="T2" fmla="*/ 1 w 671"/>
                <a:gd name="T3" fmla="*/ 0 h 897"/>
                <a:gd name="T4" fmla="*/ 1 w 671"/>
                <a:gd name="T5" fmla="*/ 0 h 897"/>
                <a:gd name="T6" fmla="*/ 1 w 671"/>
                <a:gd name="T7" fmla="*/ 0 h 897"/>
                <a:gd name="T8" fmla="*/ 1 w 671"/>
                <a:gd name="T9" fmla="*/ 0 h 897"/>
                <a:gd name="T10" fmla="*/ 1 w 671"/>
                <a:gd name="T11" fmla="*/ 0 h 897"/>
                <a:gd name="T12" fmla="*/ 1 w 671"/>
                <a:gd name="T13" fmla="*/ 0 h 897"/>
                <a:gd name="T14" fmla="*/ 1 w 671"/>
                <a:gd name="T15" fmla="*/ 0 h 897"/>
                <a:gd name="T16" fmla="*/ 1 w 671"/>
                <a:gd name="T17" fmla="*/ 0 h 897"/>
                <a:gd name="T18" fmla="*/ 1 w 671"/>
                <a:gd name="T19" fmla="*/ 0 h 897"/>
                <a:gd name="T20" fmla="*/ 1 w 671"/>
                <a:gd name="T21" fmla="*/ 0 h 897"/>
                <a:gd name="T22" fmla="*/ 1 w 671"/>
                <a:gd name="T23" fmla="*/ 0 h 897"/>
                <a:gd name="T24" fmla="*/ 1 w 671"/>
                <a:gd name="T25" fmla="*/ 0 h 897"/>
                <a:gd name="T26" fmla="*/ 1 w 671"/>
                <a:gd name="T27" fmla="*/ 0 h 897"/>
                <a:gd name="T28" fmla="*/ 1 w 671"/>
                <a:gd name="T29" fmla="*/ 0 h 897"/>
                <a:gd name="T30" fmla="*/ 1 w 671"/>
                <a:gd name="T31" fmla="*/ 0 h 897"/>
                <a:gd name="T32" fmla="*/ 1 w 671"/>
                <a:gd name="T33" fmla="*/ 0 h 897"/>
                <a:gd name="T34" fmla="*/ 1 w 671"/>
                <a:gd name="T35" fmla="*/ 0 h 897"/>
                <a:gd name="T36" fmla="*/ 1 w 671"/>
                <a:gd name="T37" fmla="*/ 0 h 897"/>
                <a:gd name="T38" fmla="*/ 1 w 671"/>
                <a:gd name="T39" fmla="*/ 0 h 897"/>
                <a:gd name="T40" fmla="*/ 0 w 671"/>
                <a:gd name="T41" fmla="*/ 0 h 897"/>
                <a:gd name="T42" fmla="*/ 1 w 671"/>
                <a:gd name="T43" fmla="*/ 0 h 897"/>
                <a:gd name="T44" fmla="*/ 1 w 671"/>
                <a:gd name="T45" fmla="*/ 0 h 8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1"/>
                <a:gd name="T70" fmla="*/ 0 h 897"/>
                <a:gd name="T71" fmla="*/ 671 w 671"/>
                <a:gd name="T72" fmla="*/ 897 h 8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1" h="897">
                  <a:moveTo>
                    <a:pt x="122" y="215"/>
                  </a:moveTo>
                  <a:lnTo>
                    <a:pt x="170" y="109"/>
                  </a:lnTo>
                  <a:lnTo>
                    <a:pt x="428" y="27"/>
                  </a:lnTo>
                  <a:lnTo>
                    <a:pt x="573" y="0"/>
                  </a:lnTo>
                  <a:lnTo>
                    <a:pt x="604" y="7"/>
                  </a:lnTo>
                  <a:lnTo>
                    <a:pt x="633" y="27"/>
                  </a:lnTo>
                  <a:lnTo>
                    <a:pt x="646" y="48"/>
                  </a:lnTo>
                  <a:lnTo>
                    <a:pt x="662" y="82"/>
                  </a:lnTo>
                  <a:lnTo>
                    <a:pt x="671" y="125"/>
                  </a:lnTo>
                  <a:lnTo>
                    <a:pt x="669" y="162"/>
                  </a:lnTo>
                  <a:lnTo>
                    <a:pt x="660" y="193"/>
                  </a:lnTo>
                  <a:lnTo>
                    <a:pt x="641" y="224"/>
                  </a:lnTo>
                  <a:lnTo>
                    <a:pt x="399" y="332"/>
                  </a:lnTo>
                  <a:lnTo>
                    <a:pt x="341" y="597"/>
                  </a:lnTo>
                  <a:lnTo>
                    <a:pt x="396" y="646"/>
                  </a:lnTo>
                  <a:lnTo>
                    <a:pt x="396" y="722"/>
                  </a:lnTo>
                  <a:lnTo>
                    <a:pt x="369" y="815"/>
                  </a:lnTo>
                  <a:lnTo>
                    <a:pt x="299" y="897"/>
                  </a:lnTo>
                  <a:lnTo>
                    <a:pt x="223" y="897"/>
                  </a:lnTo>
                  <a:lnTo>
                    <a:pt x="105" y="821"/>
                  </a:lnTo>
                  <a:lnTo>
                    <a:pt x="0" y="596"/>
                  </a:lnTo>
                  <a:lnTo>
                    <a:pt x="24" y="379"/>
                  </a:lnTo>
                  <a:lnTo>
                    <a:pt x="122" y="215"/>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8"/>
            <p:cNvSpPr>
              <a:spLocks/>
            </p:cNvSpPr>
            <p:nvPr/>
          </p:nvSpPr>
          <p:spPr bwMode="auto">
            <a:xfrm>
              <a:off x="2755" y="3660"/>
              <a:ext cx="334" cy="446"/>
            </a:xfrm>
            <a:custGeom>
              <a:avLst/>
              <a:gdLst>
                <a:gd name="T0" fmla="*/ 0 w 669"/>
                <a:gd name="T1" fmla="*/ 0 h 894"/>
                <a:gd name="T2" fmla="*/ 0 w 669"/>
                <a:gd name="T3" fmla="*/ 0 h 894"/>
                <a:gd name="T4" fmla="*/ 0 w 669"/>
                <a:gd name="T5" fmla="*/ 0 h 894"/>
                <a:gd name="T6" fmla="*/ 0 w 669"/>
                <a:gd name="T7" fmla="*/ 0 h 894"/>
                <a:gd name="T8" fmla="*/ 0 w 669"/>
                <a:gd name="T9" fmla="*/ 0 h 894"/>
                <a:gd name="T10" fmla="*/ 0 w 669"/>
                <a:gd name="T11" fmla="*/ 0 h 894"/>
                <a:gd name="T12" fmla="*/ 0 w 669"/>
                <a:gd name="T13" fmla="*/ 0 h 894"/>
                <a:gd name="T14" fmla="*/ 0 w 669"/>
                <a:gd name="T15" fmla="*/ 0 h 894"/>
                <a:gd name="T16" fmla="*/ 0 w 669"/>
                <a:gd name="T17" fmla="*/ 0 h 894"/>
                <a:gd name="T18" fmla="*/ 0 w 669"/>
                <a:gd name="T19" fmla="*/ 0 h 894"/>
                <a:gd name="T20" fmla="*/ 0 w 669"/>
                <a:gd name="T21" fmla="*/ 0 h 894"/>
                <a:gd name="T22" fmla="*/ 0 w 669"/>
                <a:gd name="T23" fmla="*/ 0 h 894"/>
                <a:gd name="T24" fmla="*/ 0 w 669"/>
                <a:gd name="T25" fmla="*/ 0 h 894"/>
                <a:gd name="T26" fmla="*/ 0 w 669"/>
                <a:gd name="T27" fmla="*/ 0 h 894"/>
                <a:gd name="T28" fmla="*/ 0 w 669"/>
                <a:gd name="T29" fmla="*/ 0 h 894"/>
                <a:gd name="T30" fmla="*/ 0 w 669"/>
                <a:gd name="T31" fmla="*/ 0 h 894"/>
                <a:gd name="T32" fmla="*/ 0 w 669"/>
                <a:gd name="T33" fmla="*/ 0 h 894"/>
                <a:gd name="T34" fmla="*/ 0 w 669"/>
                <a:gd name="T35" fmla="*/ 0 h 8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9"/>
                <a:gd name="T55" fmla="*/ 0 h 894"/>
                <a:gd name="T56" fmla="*/ 669 w 669"/>
                <a:gd name="T57" fmla="*/ 894 h 8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9" h="894">
                  <a:moveTo>
                    <a:pt x="213" y="894"/>
                  </a:moveTo>
                  <a:lnTo>
                    <a:pt x="102" y="818"/>
                  </a:lnTo>
                  <a:lnTo>
                    <a:pt x="0" y="596"/>
                  </a:lnTo>
                  <a:lnTo>
                    <a:pt x="24" y="370"/>
                  </a:lnTo>
                  <a:lnTo>
                    <a:pt x="171" y="109"/>
                  </a:lnTo>
                  <a:lnTo>
                    <a:pt x="395" y="38"/>
                  </a:lnTo>
                  <a:lnTo>
                    <a:pt x="543" y="3"/>
                  </a:lnTo>
                  <a:lnTo>
                    <a:pt x="575" y="0"/>
                  </a:lnTo>
                  <a:lnTo>
                    <a:pt x="611" y="10"/>
                  </a:lnTo>
                  <a:lnTo>
                    <a:pt x="634" y="30"/>
                  </a:lnTo>
                  <a:lnTo>
                    <a:pt x="653" y="64"/>
                  </a:lnTo>
                  <a:lnTo>
                    <a:pt x="667" y="112"/>
                  </a:lnTo>
                  <a:lnTo>
                    <a:pt x="669" y="145"/>
                  </a:lnTo>
                  <a:lnTo>
                    <a:pt x="664" y="185"/>
                  </a:lnTo>
                  <a:lnTo>
                    <a:pt x="650" y="208"/>
                  </a:lnTo>
                  <a:lnTo>
                    <a:pt x="628" y="228"/>
                  </a:lnTo>
                  <a:lnTo>
                    <a:pt x="396" y="332"/>
                  </a:lnTo>
                  <a:lnTo>
                    <a:pt x="340" y="595"/>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9" name="Freeform 9"/>
            <p:cNvSpPr>
              <a:spLocks/>
            </p:cNvSpPr>
            <p:nvPr/>
          </p:nvSpPr>
          <p:spPr bwMode="auto">
            <a:xfrm>
              <a:off x="3071" y="3538"/>
              <a:ext cx="129" cy="263"/>
            </a:xfrm>
            <a:custGeom>
              <a:avLst/>
              <a:gdLst>
                <a:gd name="T0" fmla="*/ 0 w 259"/>
                <a:gd name="T1" fmla="*/ 1 h 526"/>
                <a:gd name="T2" fmla="*/ 0 w 259"/>
                <a:gd name="T3" fmla="*/ 1 h 526"/>
                <a:gd name="T4" fmla="*/ 0 w 259"/>
                <a:gd name="T5" fmla="*/ 1 h 526"/>
                <a:gd name="T6" fmla="*/ 0 w 259"/>
                <a:gd name="T7" fmla="*/ 1 h 526"/>
                <a:gd name="T8" fmla="*/ 0 w 259"/>
                <a:gd name="T9" fmla="*/ 0 h 526"/>
                <a:gd name="T10" fmla="*/ 0 w 259"/>
                <a:gd name="T11" fmla="*/ 0 h 526"/>
                <a:gd name="T12" fmla="*/ 0 w 259"/>
                <a:gd name="T13" fmla="*/ 1 h 526"/>
                <a:gd name="T14" fmla="*/ 0 w 259"/>
                <a:gd name="T15" fmla="*/ 1 h 526"/>
                <a:gd name="T16" fmla="*/ 0 w 259"/>
                <a:gd name="T17" fmla="*/ 1 h 526"/>
                <a:gd name="T18" fmla="*/ 0 w 259"/>
                <a:gd name="T19" fmla="*/ 1 h 526"/>
                <a:gd name="T20" fmla="*/ 0 w 259"/>
                <a:gd name="T21" fmla="*/ 1 h 526"/>
                <a:gd name="T22" fmla="*/ 0 w 259"/>
                <a:gd name="T23" fmla="*/ 1 h 526"/>
                <a:gd name="T24" fmla="*/ 0 w 259"/>
                <a:gd name="T25" fmla="*/ 1 h 526"/>
                <a:gd name="T26" fmla="*/ 0 w 259"/>
                <a:gd name="T27" fmla="*/ 1 h 526"/>
                <a:gd name="T28" fmla="*/ 0 w 259"/>
                <a:gd name="T29" fmla="*/ 1 h 526"/>
                <a:gd name="T30" fmla="*/ 0 w 259"/>
                <a:gd name="T31" fmla="*/ 1 h 526"/>
                <a:gd name="T32" fmla="*/ 0 w 259"/>
                <a:gd name="T33" fmla="*/ 1 h 526"/>
                <a:gd name="T34" fmla="*/ 0 w 259"/>
                <a:gd name="T35" fmla="*/ 1 h 526"/>
                <a:gd name="T36" fmla="*/ 0 w 259"/>
                <a:gd name="T37" fmla="*/ 1 h 526"/>
                <a:gd name="T38" fmla="*/ 0 w 259"/>
                <a:gd name="T39" fmla="*/ 1 h 526"/>
                <a:gd name="T40" fmla="*/ 0 w 259"/>
                <a:gd name="T41" fmla="*/ 1 h 5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9"/>
                <a:gd name="T64" fmla="*/ 0 h 526"/>
                <a:gd name="T65" fmla="*/ 259 w 259"/>
                <a:gd name="T66" fmla="*/ 526 h 5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9" h="526">
                  <a:moveTo>
                    <a:pt x="0" y="73"/>
                  </a:moveTo>
                  <a:lnTo>
                    <a:pt x="10" y="46"/>
                  </a:lnTo>
                  <a:lnTo>
                    <a:pt x="29" y="28"/>
                  </a:lnTo>
                  <a:lnTo>
                    <a:pt x="57" y="10"/>
                  </a:lnTo>
                  <a:lnTo>
                    <a:pt x="100" y="0"/>
                  </a:lnTo>
                  <a:lnTo>
                    <a:pt x="172" y="0"/>
                  </a:lnTo>
                  <a:lnTo>
                    <a:pt x="215" y="7"/>
                  </a:lnTo>
                  <a:lnTo>
                    <a:pt x="239" y="20"/>
                  </a:lnTo>
                  <a:lnTo>
                    <a:pt x="256" y="41"/>
                  </a:lnTo>
                  <a:lnTo>
                    <a:pt x="259" y="76"/>
                  </a:lnTo>
                  <a:lnTo>
                    <a:pt x="259" y="201"/>
                  </a:lnTo>
                  <a:lnTo>
                    <a:pt x="247" y="406"/>
                  </a:lnTo>
                  <a:lnTo>
                    <a:pt x="239" y="476"/>
                  </a:lnTo>
                  <a:lnTo>
                    <a:pt x="224" y="508"/>
                  </a:lnTo>
                  <a:lnTo>
                    <a:pt x="199" y="521"/>
                  </a:lnTo>
                  <a:lnTo>
                    <a:pt x="155" y="526"/>
                  </a:lnTo>
                  <a:lnTo>
                    <a:pt x="78" y="526"/>
                  </a:lnTo>
                  <a:lnTo>
                    <a:pt x="42" y="508"/>
                  </a:lnTo>
                  <a:lnTo>
                    <a:pt x="27" y="488"/>
                  </a:lnTo>
                  <a:lnTo>
                    <a:pt x="15" y="458"/>
                  </a:lnTo>
                  <a:lnTo>
                    <a:pt x="0" y="73"/>
                  </a:lnTo>
                  <a:close/>
                </a:path>
              </a:pathLst>
            </a:custGeom>
            <a:solidFill>
              <a:srgbClr val="FFBFBF"/>
            </a:solidFill>
            <a:ln w="6350">
              <a:solidFill>
                <a:srgbClr val="000000"/>
              </a:solidFill>
              <a:round/>
              <a:headEnd/>
              <a:tailEnd/>
            </a:ln>
          </p:spPr>
          <p:txBody>
            <a:bodyPr/>
            <a:lstStyle/>
            <a:p>
              <a:endParaRPr lang="en-US"/>
            </a:p>
          </p:txBody>
        </p:sp>
      </p:gr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p:cNvGraphicFramePr>
          <p:nvPr/>
        </p:nvGraphicFramePr>
        <p:xfrm>
          <a:off x="228600" y="1524000"/>
          <a:ext cx="8467725" cy="2630488"/>
        </p:xfrm>
        <a:graphic>
          <a:graphicData uri="http://schemas.openxmlformats.org/presentationml/2006/ole">
            <mc:AlternateContent xmlns:mc="http://schemas.openxmlformats.org/markup-compatibility/2006">
              <mc:Choice xmlns:v="urn:schemas-microsoft-com:vml" Requires="v">
                <p:oleObj spid="_x0000_s32773" name="Worksheet" r:id="rId4" imgW="4657657" imgH="1609635" progId="Excel.Sheet.8">
                  <p:embed/>
                </p:oleObj>
              </mc:Choice>
              <mc:Fallback>
                <p:oleObj name="Worksheet" r:id="rId4" imgW="4657657" imgH="1609635"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263048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1027"/>
          <p:cNvSpPr>
            <a:spLocks noChangeArrowheads="1"/>
          </p:cNvSpPr>
          <p:nvPr/>
        </p:nvSpPr>
        <p:spPr bwMode="auto">
          <a:xfrm>
            <a:off x="533400" y="4527550"/>
            <a:ext cx="81518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lnSpc>
                <a:spcPct val="95000"/>
              </a:lnSpc>
              <a:spcBef>
                <a:spcPct val="0"/>
              </a:spcBef>
              <a:buClrTx/>
              <a:buFontTx/>
              <a:buNone/>
            </a:pPr>
            <a:r>
              <a:rPr lang="en-US" altLang="en-US" b="1"/>
              <a:t>Accept the contract because the project has a </a:t>
            </a:r>
            <a:r>
              <a:rPr lang="en-US" altLang="en-US" b="1">
                <a:solidFill>
                  <a:srgbClr val="0000CC"/>
                </a:solidFill>
              </a:rPr>
              <a:t>positive</a:t>
            </a:r>
            <a:r>
              <a:rPr lang="en-US" altLang="en-US" b="1">
                <a:solidFill>
                  <a:srgbClr val="008000"/>
                </a:solidFill>
              </a:rPr>
              <a:t> </a:t>
            </a:r>
            <a:r>
              <a:rPr lang="en-US" altLang="en-US" b="1"/>
              <a:t>net present value.</a:t>
            </a:r>
          </a:p>
        </p:txBody>
      </p:sp>
      <p:sp>
        <p:nvSpPr>
          <p:cNvPr id="32772" name="Rectangle 1028"/>
          <p:cNvSpPr>
            <a:spLocks noGrp="1" noChangeArrowheads="1"/>
          </p:cNvSpPr>
          <p:nvPr>
            <p:ph type="title"/>
          </p:nvPr>
        </p:nvSpPr>
        <p:spPr/>
        <p:txBody>
          <a:bodyPr/>
          <a:lstStyle/>
          <a:p>
            <a:r>
              <a:rPr lang="en-US" altLang="en-US" smtClean="0"/>
              <a:t>The Net Present Value Method</a:t>
            </a: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graphicFrame>
        <p:nvGraphicFramePr>
          <p:cNvPr id="354308" name="Object 2"/>
          <p:cNvGraphicFramePr>
            <a:graphicFrameLocks/>
          </p:cNvGraphicFramePr>
          <p:nvPr/>
        </p:nvGraphicFramePr>
        <p:xfrm>
          <a:off x="992188" y="2439988"/>
          <a:ext cx="7313612" cy="2513012"/>
        </p:xfrm>
        <a:graphic>
          <a:graphicData uri="http://schemas.openxmlformats.org/presentationml/2006/ole">
            <mc:AlternateContent xmlns:mc="http://schemas.openxmlformats.org/markup-compatibility/2006">
              <mc:Choice xmlns:v="urn:schemas-microsoft-com:vml" Requires="v">
                <p:oleObj spid="_x0000_s33799" name="Worksheet" r:id="rId4" imgW="3457767" imgH="1248100" progId="Excel.Sheet.8">
                  <p:embed/>
                </p:oleObj>
              </mc:Choice>
              <mc:Fallback>
                <p:oleObj name="Worksheet" r:id="rId4" imgW="3457767" imgH="124810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3737" t="1961" r="4672" b="3922"/>
                      <a:stretch>
                        <a:fillRect/>
                      </a:stretch>
                    </p:blipFill>
                    <p:spPr bwMode="auto">
                      <a:xfrm>
                        <a:off x="992188" y="2439988"/>
                        <a:ext cx="7313612" cy="25130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4309" name="Rectangle 5"/>
          <p:cNvSpPr>
            <a:spLocks noChangeArrowheads="1"/>
          </p:cNvSpPr>
          <p:nvPr/>
        </p:nvSpPr>
        <p:spPr bwMode="auto">
          <a:xfrm>
            <a:off x="838200" y="5029200"/>
            <a:ext cx="7848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20000"/>
              </a:spcBef>
              <a:buClrTx/>
              <a:buFont typeface="Times" panose="02020603050405020304" pitchFamily="18" charset="0"/>
              <a:buChar char="•"/>
            </a:pPr>
            <a:r>
              <a:rPr lang="en-US" altLang="en-US" sz="2200"/>
              <a:t>The working capital would be released at the end of the contract.</a:t>
            </a:r>
          </a:p>
          <a:p>
            <a:pPr eaLnBrk="1" hangingPunct="1">
              <a:spcBef>
                <a:spcPct val="20000"/>
              </a:spcBef>
              <a:buClrTx/>
              <a:buFont typeface="Times" panose="02020603050405020304" pitchFamily="18" charset="0"/>
              <a:buChar char="•"/>
            </a:pPr>
            <a:r>
              <a:rPr lang="en-US" altLang="en-US" sz="2200"/>
              <a:t>Denny Associates requires a 14% return.</a:t>
            </a:r>
          </a:p>
        </p:txBody>
      </p:sp>
      <p:pic>
        <p:nvPicPr>
          <p:cNvPr id="33797" name="Picture 6" descr="C:\Program Files\Microsoft Office\MEDIA\CAGCAT10\j0234657.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0" y="5410200"/>
            <a:ext cx="9509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8"/>
          <p:cNvSpPr txBox="1">
            <a:spLocks noChangeArrowheads="1"/>
          </p:cNvSpPr>
          <p:nvPr/>
        </p:nvSpPr>
        <p:spPr bwMode="auto">
          <a:xfrm>
            <a:off x="457200" y="1600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a:t>Denny Associates has been offered a four-year contract to supply the computing requirements for a local bank.</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500"/>
                                        <p:tgtEl>
                                          <p:spTgt spid="35430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4309"/>
                                        </p:tgtEl>
                                        <p:attrNameLst>
                                          <p:attrName>style.visibility</p:attrName>
                                        </p:attrNameLst>
                                      </p:cBhvr>
                                      <p:to>
                                        <p:strVal val="visible"/>
                                      </p:to>
                                    </p:set>
                                    <p:animEffect transition="in" filter="wipe(up)">
                                      <p:cBhvr>
                                        <p:cTn id="11" dur="500"/>
                                        <p:tgtEl>
                                          <p:spTgt spid="35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9" name="Rectangle 2"/>
          <p:cNvSpPr txBox="1">
            <a:spLocks noChangeArrowheads="1"/>
          </p:cNvSpPr>
          <p:nvPr/>
        </p:nvSpPr>
        <p:spPr bwMode="auto">
          <a:xfrm>
            <a:off x="457200" y="1563688"/>
            <a:ext cx="8229600" cy="4324350"/>
          </a:xfrm>
          <a:prstGeom prst="rect">
            <a:avLst/>
          </a:prstGeom>
          <a:solidFill>
            <a:schemeClr val="accent1">
              <a:lumMod val="20000"/>
              <a:lumOff val="80000"/>
            </a:schemeClr>
          </a:solidFill>
          <a:ln w="9525">
            <a:solidFill>
              <a:schemeClr val="accent6">
                <a:lumMod val="50000"/>
              </a:schemeClr>
            </a:solidFill>
            <a:miter lim="800000"/>
            <a:headEnd/>
            <a:tailEnd/>
          </a:ln>
        </p:spPr>
        <p:txBody>
          <a:bodyPr/>
          <a:lstStyle/>
          <a:p>
            <a:pPr eaLnBrk="0" hangingPunct="0">
              <a:spcBef>
                <a:spcPts val="300"/>
              </a:spcBef>
              <a:buClr>
                <a:srgbClr val="A04DA3"/>
              </a:buClr>
              <a:buFont typeface="Georgia" pitchFamily="18" charset="0"/>
              <a:buNone/>
              <a:defRPr/>
            </a:pPr>
            <a:r>
              <a:rPr lang="en-US" sz="2800" dirty="0">
                <a:ea typeface="ＭＳ Ｐゴシック" pitchFamily="34" charset="-128"/>
                <a:cs typeface="Arial" pitchFamily="34" charset="0"/>
              </a:rPr>
              <a:t>What is the net present value of the contract with the local bank?</a:t>
            </a:r>
          </a:p>
          <a:p>
            <a:pPr marL="657225" lvl="1" indent="-246063" eaLnBrk="0" hangingPunct="0">
              <a:spcBef>
                <a:spcPts val="300"/>
              </a:spcBef>
              <a:buClr>
                <a:schemeClr val="accent2"/>
              </a:buClr>
              <a:defRPr/>
            </a:pPr>
            <a:r>
              <a:rPr lang="en-US" sz="2800" dirty="0">
                <a:solidFill>
                  <a:schemeClr val="accent2"/>
                </a:solidFill>
                <a:ea typeface="ＭＳ Ｐゴシック" pitchFamily="34" charset="-128"/>
                <a:cs typeface="Arial" pitchFamily="34" charset="0"/>
              </a:rPr>
              <a:t>a. $150,000</a:t>
            </a:r>
          </a:p>
          <a:p>
            <a:pPr marL="657225" lvl="1" indent="-246063" eaLnBrk="0" hangingPunct="0">
              <a:spcBef>
                <a:spcPts val="300"/>
              </a:spcBef>
              <a:buClr>
                <a:schemeClr val="accent2"/>
              </a:buClr>
              <a:defRPr/>
            </a:pPr>
            <a:r>
              <a:rPr lang="en-US" sz="2800" dirty="0">
                <a:solidFill>
                  <a:schemeClr val="accent2"/>
                </a:solidFill>
                <a:ea typeface="ＭＳ Ｐゴシック" pitchFamily="34" charset="-128"/>
                <a:cs typeface="Arial" pitchFamily="34" charset="0"/>
              </a:rPr>
              <a:t>b. $  28,230</a:t>
            </a:r>
          </a:p>
          <a:p>
            <a:pPr marL="657225" lvl="1" indent="-246063" eaLnBrk="0" hangingPunct="0">
              <a:spcBef>
                <a:spcPts val="300"/>
              </a:spcBef>
              <a:buClr>
                <a:schemeClr val="accent2"/>
              </a:buClr>
              <a:defRPr/>
            </a:pPr>
            <a:r>
              <a:rPr lang="en-US" sz="2800" dirty="0">
                <a:solidFill>
                  <a:schemeClr val="accent2"/>
                </a:solidFill>
                <a:ea typeface="ＭＳ Ｐゴシック" pitchFamily="34" charset="-128"/>
                <a:cs typeface="Arial" pitchFamily="34" charset="0"/>
              </a:rPr>
              <a:t>c. $  92,340</a:t>
            </a:r>
          </a:p>
          <a:p>
            <a:pPr marL="657225" lvl="1" indent="-246063" eaLnBrk="0" hangingPunct="0">
              <a:spcBef>
                <a:spcPts val="300"/>
              </a:spcBef>
              <a:buClr>
                <a:schemeClr val="accent2"/>
              </a:buClr>
              <a:defRPr/>
            </a:pPr>
            <a:r>
              <a:rPr lang="en-US" sz="2800" dirty="0">
                <a:solidFill>
                  <a:schemeClr val="accent2"/>
                </a:solidFill>
                <a:ea typeface="ＭＳ Ｐゴシック" pitchFamily="34" charset="-128"/>
                <a:cs typeface="Arial" pitchFamily="34" charset="0"/>
              </a:rPr>
              <a:t>d. $132,916</a:t>
            </a:r>
          </a:p>
        </p:txBody>
      </p:sp>
    </p:spTree>
  </p:cSld>
  <p:clrMapOvr>
    <a:masterClrMapping/>
  </p:clrMapOvr>
  <p:transition spd="med">
    <p:blinds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358402" name="Rectangle 2"/>
          <p:cNvSpPr>
            <a:spLocks noGrp="1" noChangeArrowheads="1"/>
          </p:cNvSpPr>
          <p:nvPr>
            <p:ph type="body" idx="1"/>
          </p:nvPr>
        </p:nvSpPr>
        <p:spPr>
          <a:solidFill>
            <a:schemeClr val="accent1">
              <a:lumMod val="20000"/>
              <a:lumOff val="80000"/>
            </a:schemeClr>
          </a:solidFill>
          <a:ln>
            <a:solidFill>
              <a:schemeClr val="accent6">
                <a:lumMod val="50000"/>
              </a:schemeClr>
            </a:solidFill>
          </a:ln>
        </p:spPr>
        <p:txBody>
          <a:bodyPr/>
          <a:lstStyle/>
          <a:p>
            <a:pPr marL="0" indent="0">
              <a:buFont typeface="Georgia" panose="02040502050405020303" pitchFamily="18" charset="0"/>
              <a:buNone/>
              <a:defRPr/>
            </a:pPr>
            <a:r>
              <a:rPr lang="en-US" dirty="0" smtClean="0">
                <a:ea typeface="ＭＳ Ｐゴシック" charset="-128"/>
              </a:rPr>
              <a:t>What is the net present value of the contract with the local bank?</a:t>
            </a:r>
          </a:p>
          <a:p>
            <a:pPr lvl="1">
              <a:buFont typeface="Georgia" panose="02040502050405020303" pitchFamily="18" charset="0"/>
              <a:buNone/>
              <a:defRPr/>
            </a:pPr>
            <a:r>
              <a:rPr lang="en-US" sz="2800" dirty="0" smtClean="0">
                <a:solidFill>
                  <a:schemeClr val="accent6">
                    <a:lumMod val="60000"/>
                    <a:lumOff val="40000"/>
                  </a:schemeClr>
                </a:solidFill>
                <a:ea typeface="ＭＳ Ｐゴシック" charset="-128"/>
              </a:rPr>
              <a:t>a. $150,000</a:t>
            </a:r>
          </a:p>
          <a:p>
            <a:pPr lvl="1">
              <a:buFont typeface="Georgia" panose="02040502050405020303" pitchFamily="18" charset="0"/>
              <a:buNone/>
              <a:defRPr/>
            </a:pPr>
            <a:r>
              <a:rPr lang="en-US" sz="2800" dirty="0" smtClean="0">
                <a:ea typeface="ＭＳ Ｐゴシック" charset="-128"/>
              </a:rPr>
              <a:t>b. $  28,230</a:t>
            </a:r>
          </a:p>
          <a:p>
            <a:pPr lvl="1">
              <a:buFont typeface="Georgia" panose="02040502050405020303" pitchFamily="18" charset="0"/>
              <a:buNone/>
              <a:defRPr/>
            </a:pPr>
            <a:r>
              <a:rPr lang="en-US" sz="2800" dirty="0" smtClean="0">
                <a:solidFill>
                  <a:schemeClr val="accent6">
                    <a:lumMod val="60000"/>
                    <a:lumOff val="40000"/>
                  </a:schemeClr>
                </a:solidFill>
                <a:ea typeface="ＭＳ Ｐゴシック" charset="-128"/>
              </a:rPr>
              <a:t>c. $  92,340</a:t>
            </a:r>
          </a:p>
          <a:p>
            <a:pPr lvl="1">
              <a:buFont typeface="Georgia" panose="02040502050405020303" pitchFamily="18" charset="0"/>
              <a:buNone/>
              <a:defRPr/>
            </a:pPr>
            <a:r>
              <a:rPr lang="en-US" sz="2800" dirty="0" smtClean="0">
                <a:solidFill>
                  <a:schemeClr val="accent6">
                    <a:lumMod val="60000"/>
                    <a:lumOff val="40000"/>
                  </a:schemeClr>
                </a:solidFill>
                <a:ea typeface="ＭＳ Ｐゴシック" charset="-128"/>
              </a:rPr>
              <a:t>d. $132,916</a:t>
            </a:r>
            <a:endParaRPr lang="en-US" sz="2800" dirty="0">
              <a:solidFill>
                <a:schemeClr val="accent6">
                  <a:lumMod val="60000"/>
                  <a:lumOff val="40000"/>
                </a:schemeClr>
              </a:solidFill>
              <a:ea typeface="ＭＳ Ｐゴシック" charset="-128"/>
            </a:endParaRPr>
          </a:p>
        </p:txBody>
      </p:sp>
      <p:sp>
        <p:nvSpPr>
          <p:cNvPr id="358404" name="Oval 4"/>
          <p:cNvSpPr>
            <a:spLocks noChangeArrowheads="1"/>
          </p:cNvSpPr>
          <p:nvPr/>
        </p:nvSpPr>
        <p:spPr bwMode="auto">
          <a:xfrm>
            <a:off x="739775" y="2836863"/>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aphicFrame>
        <p:nvGraphicFramePr>
          <p:cNvPr id="358405" name="Object 2"/>
          <p:cNvGraphicFramePr>
            <a:graphicFrameLocks/>
          </p:cNvGraphicFramePr>
          <p:nvPr/>
        </p:nvGraphicFramePr>
        <p:xfrm>
          <a:off x="304800" y="3505200"/>
          <a:ext cx="8458200" cy="2438400"/>
        </p:xfrm>
        <a:graphic>
          <a:graphicData uri="http://schemas.openxmlformats.org/presentationml/2006/ole">
            <mc:AlternateContent xmlns:mc="http://schemas.openxmlformats.org/markup-compatibility/2006">
              <mc:Choice xmlns:v="urn:schemas-microsoft-com:vml" Requires="v">
                <p:oleObj spid="_x0000_s35846" name="Worksheet" r:id="rId4" imgW="4658210" imgH="1610066" progId="Excel.Sheet.8">
                  <p:embed/>
                </p:oleObj>
              </mc:Choice>
              <mc:Fallback>
                <p:oleObj name="Worksheet" r:id="rId4" imgW="4658210" imgH="161006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304800" y="3505200"/>
                        <a:ext cx="8458200" cy="243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58405"/>
                                        </p:tgtEl>
                                        <p:attrNameLst>
                                          <p:attrName>style.visibility</p:attrName>
                                        </p:attrNameLst>
                                      </p:cBhvr>
                                      <p:to>
                                        <p:strVal val="visible"/>
                                      </p:to>
                                    </p:set>
                                    <p:animEffect transition="in" filter="wipe(up)">
                                      <p:cBhvr>
                                        <p:cTn id="12" dur="500"/>
                                        <p:tgtEl>
                                          <p:spTgt spid="358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US" altLang="en-US" smtClean="0"/>
              <a:t>The Net Present Value Method</a:t>
            </a:r>
          </a:p>
        </p:txBody>
      </p:sp>
      <p:graphicFrame>
        <p:nvGraphicFramePr>
          <p:cNvPr id="337923" name="Object 2"/>
          <p:cNvGraphicFramePr>
            <a:graphicFrameLocks/>
          </p:cNvGraphicFramePr>
          <p:nvPr/>
        </p:nvGraphicFramePr>
        <p:xfrm>
          <a:off x="1066800" y="3200400"/>
          <a:ext cx="7162800" cy="3505200"/>
        </p:xfrm>
        <a:graphic>
          <a:graphicData uri="http://schemas.openxmlformats.org/presentationml/2006/ole">
            <mc:AlternateContent xmlns:mc="http://schemas.openxmlformats.org/markup-compatibility/2006">
              <mc:Choice xmlns:v="urn:schemas-microsoft-com:vml" Requires="v">
                <p:oleObj spid="_x0000_s36869" name="Worksheet" r:id="rId4" imgW="3467506" imgH="1775880" progId="Excel.Sheet.8">
                  <p:embed/>
                </p:oleObj>
              </mc:Choice>
              <mc:Fallback>
                <p:oleObj name="Worksheet" r:id="rId4" imgW="3467506" imgH="177588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3737" t="1961" r="4672" b="3922"/>
                      <a:stretch>
                        <a:fillRect/>
                      </a:stretch>
                    </p:blipFill>
                    <p:spPr bwMode="auto">
                      <a:xfrm>
                        <a:off x="1066800" y="3200400"/>
                        <a:ext cx="7162800" cy="35052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Box 6"/>
          <p:cNvSpPr txBox="1">
            <a:spLocks noChangeArrowheads="1"/>
          </p:cNvSpPr>
          <p:nvPr/>
        </p:nvSpPr>
        <p:spPr bwMode="auto">
          <a:xfrm>
            <a:off x="152400" y="1636713"/>
            <a:ext cx="8839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a:t>Let’s look at another way to calculate the NPV.</a:t>
            </a:r>
          </a:p>
          <a:p>
            <a:pPr algn="ctr" eaLnBrk="1" hangingPunct="1">
              <a:spcBef>
                <a:spcPct val="0"/>
              </a:spcBef>
              <a:buClrTx/>
              <a:buFontTx/>
              <a:buNone/>
            </a:pPr>
            <a:r>
              <a:rPr lang="en-US" altLang="en-US"/>
              <a:t>Lester Company has been offered a five year contract to provide component parts for a large manufacturer.</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37923"/>
                                        </p:tgtEl>
                                        <p:attrNameLst>
                                          <p:attrName>style.visibility</p:attrName>
                                        </p:attrNameLst>
                                      </p:cBhvr>
                                      <p:to>
                                        <p:strVal val="visible"/>
                                      </p:to>
                                    </p:set>
                                    <p:animEffect transition="in" filter="wipe(up)">
                                      <p:cBhvr>
                                        <p:cTn id="7" dur="500"/>
                                        <p:tgtEl>
                                          <p:spTgt spid="337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66"/>
          <p:cNvSpPr>
            <a:spLocks noGrp="1" noChangeArrowheads="1"/>
          </p:cNvSpPr>
          <p:nvPr>
            <p:ph type="title"/>
          </p:nvPr>
        </p:nvSpPr>
        <p:spPr/>
        <p:txBody>
          <a:bodyPr/>
          <a:lstStyle/>
          <a:p>
            <a:r>
              <a:rPr lang="en-US" altLang="en-US" smtClean="0"/>
              <a:t>The Net Present Value Method</a:t>
            </a:r>
          </a:p>
        </p:txBody>
      </p:sp>
      <p:pic>
        <p:nvPicPr>
          <p:cNvPr id="37891" name="Picture 468" descr="MCj038417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5105400"/>
            <a:ext cx="142398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1752600"/>
            <a:ext cx="8305800" cy="3324225"/>
          </a:xfrm>
          <a:prstGeom prst="rect">
            <a:avLst/>
          </a:prstGeom>
          <a:solidFill>
            <a:schemeClr val="accent1">
              <a:lumMod val="20000"/>
              <a:lumOff val="80000"/>
            </a:schemeClr>
          </a:solidFill>
          <a:ln>
            <a:solidFill>
              <a:schemeClr val="accent6">
                <a:lumMod val="50000"/>
              </a:schemeClr>
            </a:solidFill>
          </a:ln>
        </p:spPr>
        <p:txBody>
          <a:bodyPr>
            <a:spAutoFit/>
          </a:bodyPr>
          <a:lstStyle/>
          <a:p>
            <a:pPr>
              <a:defRPr/>
            </a:pPr>
            <a:r>
              <a:rPr lang="en-US" sz="3000" dirty="0">
                <a:latin typeface="Arial" charset="0"/>
                <a:ea typeface="ＭＳ Ｐゴシック" pitchFamily="34" charset="-128"/>
              </a:rPr>
              <a:t>At the end of five years the working capital will be released and may be used elsewhere by Lester.</a:t>
            </a:r>
          </a:p>
          <a:p>
            <a:pPr>
              <a:defRPr/>
            </a:pPr>
            <a:endParaRPr lang="en-US" sz="3000" dirty="0">
              <a:latin typeface="Arial" charset="0"/>
              <a:ea typeface="ＭＳ Ｐゴシック" pitchFamily="34" charset="-128"/>
            </a:endParaRPr>
          </a:p>
          <a:p>
            <a:pPr>
              <a:defRPr/>
            </a:pPr>
            <a:r>
              <a:rPr lang="en-US" sz="3000" dirty="0">
                <a:latin typeface="Arial" charset="0"/>
                <a:ea typeface="ＭＳ Ｐゴシック" pitchFamily="34" charset="-128"/>
              </a:rPr>
              <a:t>Lester Company uses a discount rate of 11%.</a:t>
            </a:r>
            <a:br>
              <a:rPr lang="en-US" sz="3000" dirty="0">
                <a:latin typeface="Arial" charset="0"/>
                <a:ea typeface="ＭＳ Ｐゴシック" pitchFamily="34" charset="-128"/>
              </a:rPr>
            </a:br>
            <a:endParaRPr lang="en-US" sz="3000" dirty="0">
              <a:latin typeface="Arial" charset="0"/>
              <a:ea typeface="ＭＳ Ｐゴシック" pitchFamily="34" charset="-128"/>
            </a:endParaRPr>
          </a:p>
          <a:p>
            <a:pPr>
              <a:defRPr/>
            </a:pPr>
            <a:r>
              <a:rPr lang="en-US" sz="3000" dirty="0">
                <a:latin typeface="Arial" charset="0"/>
                <a:ea typeface="ＭＳ Ｐゴシック" pitchFamily="34" charset="-128"/>
              </a:rPr>
              <a:t>Should the contract be accepted?</a:t>
            </a:r>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p:cNvGraphicFramePr>
          <p:nvPr/>
        </p:nvGraphicFramePr>
        <p:xfrm>
          <a:off x="228600" y="1524000"/>
          <a:ext cx="8467725" cy="3424238"/>
        </p:xfrm>
        <a:graphic>
          <a:graphicData uri="http://schemas.openxmlformats.org/presentationml/2006/ole">
            <mc:AlternateContent xmlns:mc="http://schemas.openxmlformats.org/markup-compatibility/2006">
              <mc:Choice xmlns:v="urn:schemas-microsoft-com:vml" Requires="v">
                <p:oleObj spid="_x0000_s38918" name="Worksheet" r:id="rId4" imgW="4657657" imgH="2095410" progId="Excel.Sheet.8">
                  <p:embed/>
                </p:oleObj>
              </mc:Choice>
              <mc:Fallback>
                <p:oleObj name="Worksheet" r:id="rId4" imgW="4657657" imgH="20954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342423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5" name="Rectangle 5"/>
          <p:cNvSpPr>
            <a:spLocks noGrp="1" noChangeArrowheads="1"/>
          </p:cNvSpPr>
          <p:nvPr>
            <p:ph type="title"/>
          </p:nvPr>
        </p:nvSpPr>
        <p:spPr/>
        <p:txBody>
          <a:bodyPr/>
          <a:lstStyle/>
          <a:p>
            <a:r>
              <a:rPr lang="en-US" altLang="en-US" smtClean="0"/>
              <a:t>The Net Present Value Method</a:t>
            </a:r>
          </a:p>
        </p:txBody>
      </p:sp>
      <p:sp>
        <p:nvSpPr>
          <p:cNvPr id="14" name="Rectangle 13"/>
          <p:cNvSpPr/>
          <p:nvPr/>
        </p:nvSpPr>
        <p:spPr>
          <a:xfrm>
            <a:off x="304800" y="5092700"/>
            <a:ext cx="8458200" cy="1384300"/>
          </a:xfrm>
          <a:prstGeom prst="rect">
            <a:avLst/>
          </a:prstGeom>
          <a:solidFill>
            <a:schemeClr val="bg2">
              <a:lumMod val="90000"/>
            </a:schemeClr>
          </a:solidFill>
          <a:ln>
            <a:solidFill>
              <a:schemeClr val="tx1"/>
            </a:solidFill>
          </a:ln>
        </p:spPr>
        <p:txBody>
          <a:bodyPr>
            <a:spAutoFit/>
          </a:bodyPr>
          <a:lstStyle/>
          <a:p>
            <a:pPr algn="ctr">
              <a:defRPr/>
            </a:pPr>
            <a:r>
              <a:rPr lang="en-US" sz="2800" dirty="0">
                <a:latin typeface="Arial" charset="0"/>
                <a:ea typeface="ＭＳ Ｐゴシック" pitchFamily="34" charset="-128"/>
              </a:rPr>
              <a:t>Since the investments in equipment (</a:t>
            </a:r>
            <a:r>
              <a:rPr lang="en-US" sz="2800" b="1" dirty="0">
                <a:latin typeface="Arial" charset="0"/>
                <a:ea typeface="ＭＳ Ｐゴシック" pitchFamily="34" charset="-128"/>
              </a:rPr>
              <a:t>$160,000</a:t>
            </a:r>
            <a:r>
              <a:rPr lang="en-US" sz="2800" dirty="0">
                <a:latin typeface="Arial" charset="0"/>
                <a:ea typeface="ＭＳ Ｐゴシック" pitchFamily="34" charset="-128"/>
              </a:rPr>
              <a:t>) and working capital (</a:t>
            </a:r>
            <a:r>
              <a:rPr lang="en-US" sz="2800" b="1" dirty="0">
                <a:latin typeface="Arial" charset="0"/>
                <a:ea typeface="ＭＳ Ｐゴシック" pitchFamily="34" charset="-128"/>
              </a:rPr>
              <a:t>$100,000</a:t>
            </a:r>
            <a:r>
              <a:rPr lang="en-US" sz="2800" dirty="0">
                <a:latin typeface="Arial" charset="0"/>
                <a:ea typeface="ＭＳ Ｐゴシック" pitchFamily="34" charset="-128"/>
              </a:rPr>
              <a:t>) occur immediately, the discounting factor used is </a:t>
            </a:r>
            <a:r>
              <a:rPr lang="en-US" sz="2800" b="1" dirty="0">
                <a:latin typeface="Arial" charset="0"/>
                <a:ea typeface="ＭＳ Ｐゴシック" pitchFamily="34" charset="-128"/>
              </a:rPr>
              <a:t>1.000.</a:t>
            </a:r>
            <a:endParaRPr lang="en-US" sz="2800" dirty="0">
              <a:latin typeface="Arial" charset="0"/>
              <a:ea typeface="ＭＳ Ｐゴシック" pitchFamily="34" charset="-128"/>
            </a:endParaRPr>
          </a:p>
        </p:txBody>
      </p:sp>
      <p:sp>
        <p:nvSpPr>
          <p:cNvPr id="38917" name="Oval 4"/>
          <p:cNvSpPr>
            <a:spLocks noChangeArrowheads="1"/>
          </p:cNvSpPr>
          <p:nvPr/>
        </p:nvSpPr>
        <p:spPr bwMode="auto">
          <a:xfrm>
            <a:off x="6019800" y="2038350"/>
            <a:ext cx="1092200" cy="704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p:cNvGraphicFramePr>
          <p:nvPr/>
        </p:nvGraphicFramePr>
        <p:xfrm>
          <a:off x="228600" y="1524000"/>
          <a:ext cx="8467725" cy="3424238"/>
        </p:xfrm>
        <a:graphic>
          <a:graphicData uri="http://schemas.openxmlformats.org/presentationml/2006/ole">
            <mc:AlternateContent xmlns:mc="http://schemas.openxmlformats.org/markup-compatibility/2006">
              <mc:Choice xmlns:v="urn:schemas-microsoft-com:vml" Requires="v">
                <p:oleObj spid="_x0000_s39942" name="Worksheet" r:id="rId4" imgW="4657657" imgH="2095410" progId="Excel.Sheet.8">
                  <p:embed/>
                </p:oleObj>
              </mc:Choice>
              <mc:Fallback>
                <p:oleObj name="Worksheet" r:id="rId4" imgW="4657657" imgH="20954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342423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39" name="Rectangle 1027"/>
          <p:cNvSpPr>
            <a:spLocks noChangeArrowheads="1"/>
          </p:cNvSpPr>
          <p:nvPr/>
        </p:nvSpPr>
        <p:spPr bwMode="auto">
          <a:xfrm>
            <a:off x="533400" y="5334000"/>
            <a:ext cx="81518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lnSpc>
                <a:spcPct val="95000"/>
              </a:lnSpc>
              <a:spcBef>
                <a:spcPct val="0"/>
              </a:spcBef>
              <a:buClrTx/>
              <a:buFontTx/>
              <a:buNone/>
            </a:pPr>
            <a:r>
              <a:rPr lang="en-US" altLang="en-US"/>
              <a:t>The total cash flows for years 1-5 are discounted to their present values using the discount factors from </a:t>
            </a:r>
            <a:r>
              <a:rPr lang="en-US" altLang="en-US" b="1"/>
              <a:t>Exhibit 13B-1.</a:t>
            </a:r>
          </a:p>
        </p:txBody>
      </p:sp>
      <p:sp>
        <p:nvSpPr>
          <p:cNvPr id="39940" name="Rectangle 1028"/>
          <p:cNvSpPr>
            <a:spLocks noGrp="1" noChangeArrowheads="1"/>
          </p:cNvSpPr>
          <p:nvPr>
            <p:ph type="title"/>
          </p:nvPr>
        </p:nvSpPr>
        <p:spPr/>
        <p:txBody>
          <a:bodyPr/>
          <a:lstStyle/>
          <a:p>
            <a:r>
              <a:rPr lang="en-US" altLang="en-US" smtClean="0"/>
              <a:t>The Net Present Value Method</a:t>
            </a:r>
          </a:p>
        </p:txBody>
      </p:sp>
      <p:sp>
        <p:nvSpPr>
          <p:cNvPr id="39941" name="Oval 4"/>
          <p:cNvSpPr>
            <a:spLocks noChangeArrowheads="1"/>
          </p:cNvSpPr>
          <p:nvPr/>
        </p:nvSpPr>
        <p:spPr bwMode="auto">
          <a:xfrm>
            <a:off x="3352800" y="2590800"/>
            <a:ext cx="1092200" cy="205740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p:cNvGraphicFramePr>
          <p:nvPr/>
        </p:nvGraphicFramePr>
        <p:xfrm>
          <a:off x="228600" y="1524000"/>
          <a:ext cx="8467725" cy="3424238"/>
        </p:xfrm>
        <a:graphic>
          <a:graphicData uri="http://schemas.openxmlformats.org/presentationml/2006/ole">
            <mc:AlternateContent xmlns:mc="http://schemas.openxmlformats.org/markup-compatibility/2006">
              <mc:Choice xmlns:v="urn:schemas-microsoft-com:vml" Requires="v">
                <p:oleObj spid="_x0000_s40967" name="Worksheet" r:id="rId4" imgW="4657657" imgH="2095410" progId="Excel.Sheet.8">
                  <p:embed/>
                </p:oleObj>
              </mc:Choice>
              <mc:Fallback>
                <p:oleObj name="Worksheet" r:id="rId4" imgW="4657657" imgH="20954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342423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Rectangle 1027"/>
          <p:cNvSpPr>
            <a:spLocks noChangeArrowheads="1"/>
          </p:cNvSpPr>
          <p:nvPr/>
        </p:nvSpPr>
        <p:spPr bwMode="auto">
          <a:xfrm>
            <a:off x="76200" y="5334000"/>
            <a:ext cx="89154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lnSpc>
                <a:spcPct val="95000"/>
              </a:lnSpc>
              <a:spcBef>
                <a:spcPct val="0"/>
              </a:spcBef>
              <a:buClrTx/>
              <a:buFontTx/>
              <a:buNone/>
            </a:pPr>
            <a:r>
              <a:rPr lang="en-US" altLang="en-US"/>
              <a:t>For example, the total cash flows in year 1 of </a:t>
            </a:r>
            <a:r>
              <a:rPr lang="en-US" altLang="en-US" b="1"/>
              <a:t>$80,000</a:t>
            </a:r>
            <a:r>
              <a:rPr lang="en-US" altLang="en-US"/>
              <a:t> are multiplied by the discount factor of </a:t>
            </a:r>
            <a:r>
              <a:rPr lang="en-US" altLang="en-US" b="1"/>
              <a:t>0.901</a:t>
            </a:r>
            <a:r>
              <a:rPr lang="en-US" altLang="en-US"/>
              <a:t> to derive this future cash flow’s present value of </a:t>
            </a:r>
            <a:r>
              <a:rPr lang="en-US" altLang="en-US" b="1"/>
              <a:t>$72,080.</a:t>
            </a:r>
          </a:p>
        </p:txBody>
      </p:sp>
      <p:sp>
        <p:nvSpPr>
          <p:cNvPr id="40964" name="Rectangle 1028"/>
          <p:cNvSpPr>
            <a:spLocks noGrp="1" noChangeArrowheads="1"/>
          </p:cNvSpPr>
          <p:nvPr>
            <p:ph type="title"/>
          </p:nvPr>
        </p:nvSpPr>
        <p:spPr/>
        <p:txBody>
          <a:bodyPr/>
          <a:lstStyle/>
          <a:p>
            <a:r>
              <a:rPr lang="en-US" altLang="en-US" smtClean="0"/>
              <a:t>The Net Present Value Method</a:t>
            </a:r>
          </a:p>
        </p:txBody>
      </p:sp>
      <p:sp>
        <p:nvSpPr>
          <p:cNvPr id="40965" name="Oval 4"/>
          <p:cNvSpPr>
            <a:spLocks noChangeArrowheads="1"/>
          </p:cNvSpPr>
          <p:nvPr/>
        </p:nvSpPr>
        <p:spPr bwMode="auto">
          <a:xfrm>
            <a:off x="6019800" y="2571750"/>
            <a:ext cx="1092200" cy="323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0966" name="Oval 5"/>
          <p:cNvSpPr>
            <a:spLocks noChangeArrowheads="1"/>
          </p:cNvSpPr>
          <p:nvPr/>
        </p:nvSpPr>
        <p:spPr bwMode="auto">
          <a:xfrm>
            <a:off x="3352800" y="2590800"/>
            <a:ext cx="1092200" cy="323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p:cNvGraphicFramePr>
          <p:nvPr/>
        </p:nvGraphicFramePr>
        <p:xfrm>
          <a:off x="228600" y="1524000"/>
          <a:ext cx="8467725" cy="3424238"/>
        </p:xfrm>
        <a:graphic>
          <a:graphicData uri="http://schemas.openxmlformats.org/presentationml/2006/ole">
            <mc:AlternateContent xmlns:mc="http://schemas.openxmlformats.org/markup-compatibility/2006">
              <mc:Choice xmlns:v="urn:schemas-microsoft-com:vml" Requires="v">
                <p:oleObj spid="_x0000_s41991" name="Worksheet" r:id="rId4" imgW="4657657" imgH="2095410" progId="Excel.Sheet.8">
                  <p:embed/>
                </p:oleObj>
              </mc:Choice>
              <mc:Fallback>
                <p:oleObj name="Worksheet" r:id="rId4" imgW="4657657" imgH="20954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342423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7" name="Rectangle 1027"/>
          <p:cNvSpPr>
            <a:spLocks noChangeArrowheads="1"/>
          </p:cNvSpPr>
          <p:nvPr/>
        </p:nvSpPr>
        <p:spPr bwMode="auto">
          <a:xfrm>
            <a:off x="0" y="53340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lnSpc>
                <a:spcPct val="95000"/>
              </a:lnSpc>
              <a:spcBef>
                <a:spcPct val="0"/>
              </a:spcBef>
              <a:buClrTx/>
              <a:buFontTx/>
              <a:buNone/>
            </a:pPr>
            <a:r>
              <a:rPr lang="en-US" altLang="en-US"/>
              <a:t>As another example, the total cash flows in year 3 of </a:t>
            </a:r>
            <a:r>
              <a:rPr lang="en-US" altLang="en-US" b="1"/>
              <a:t>$50,000</a:t>
            </a:r>
            <a:r>
              <a:rPr lang="en-US" altLang="en-US"/>
              <a:t> are multiplied by the discount factor of </a:t>
            </a:r>
            <a:r>
              <a:rPr lang="en-US" altLang="en-US" b="1"/>
              <a:t>0.731</a:t>
            </a:r>
            <a:r>
              <a:rPr lang="en-US" altLang="en-US"/>
              <a:t> to derive this future cash flow’s present value of </a:t>
            </a:r>
            <a:r>
              <a:rPr lang="en-US" altLang="en-US" b="1"/>
              <a:t>$36,550.</a:t>
            </a:r>
          </a:p>
        </p:txBody>
      </p:sp>
      <p:sp>
        <p:nvSpPr>
          <p:cNvPr id="41988" name="Rectangle 1028"/>
          <p:cNvSpPr>
            <a:spLocks noGrp="1" noChangeArrowheads="1"/>
          </p:cNvSpPr>
          <p:nvPr>
            <p:ph type="title"/>
          </p:nvPr>
        </p:nvSpPr>
        <p:spPr/>
        <p:txBody>
          <a:bodyPr/>
          <a:lstStyle/>
          <a:p>
            <a:r>
              <a:rPr lang="en-US" altLang="en-US" smtClean="0"/>
              <a:t>The Net Present Value Method</a:t>
            </a:r>
          </a:p>
        </p:txBody>
      </p:sp>
      <p:sp>
        <p:nvSpPr>
          <p:cNvPr id="41989" name="Oval 8"/>
          <p:cNvSpPr>
            <a:spLocks noChangeArrowheads="1"/>
          </p:cNvSpPr>
          <p:nvPr/>
        </p:nvSpPr>
        <p:spPr bwMode="auto">
          <a:xfrm>
            <a:off x="6019800" y="3124200"/>
            <a:ext cx="1092200" cy="323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
        <p:nvSpPr>
          <p:cNvPr id="41990" name="Oval 9"/>
          <p:cNvSpPr>
            <a:spLocks noChangeArrowheads="1"/>
          </p:cNvSpPr>
          <p:nvPr/>
        </p:nvSpPr>
        <p:spPr bwMode="auto">
          <a:xfrm>
            <a:off x="3352800" y="3143250"/>
            <a:ext cx="1092200" cy="323850"/>
          </a:xfrm>
          <a:prstGeom prst="ellipse">
            <a:avLst/>
          </a:prstGeom>
          <a:noFill/>
          <a:ln w="50800">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eaLnBrk="1" hangingPunct="1"/>
            <a:endParaRPr lang="en-US" alt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Cash Flows versus Operating Income</a:t>
            </a:r>
          </a:p>
        </p:txBody>
      </p:sp>
      <p:graphicFrame>
        <p:nvGraphicFramePr>
          <p:cNvPr id="10" name="Diagram 9"/>
          <p:cNvGraphicFramePr/>
          <p:nvPr/>
        </p:nvGraphicFramePr>
        <p:xfrm>
          <a:off x="1524000" y="2235200"/>
          <a:ext cx="60960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Rectangle 10"/>
          <p:cNvSpPr>
            <a:spLocks noChangeArrowheads="1"/>
          </p:cNvSpPr>
          <p:nvPr/>
        </p:nvSpPr>
        <p:spPr bwMode="auto">
          <a:xfrm>
            <a:off x="0" y="1371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a:t>These methods focus on analyzing the </a:t>
            </a:r>
            <a:r>
              <a:rPr lang="en-US" altLang="en-US" sz="2400" b="1"/>
              <a:t>cash flows</a:t>
            </a:r>
            <a:r>
              <a:rPr lang="en-US" altLang="en-US" sz="2400"/>
              <a:t> associated with capital investment projects:</a:t>
            </a:r>
          </a:p>
        </p:txBody>
      </p:sp>
      <p:sp>
        <p:nvSpPr>
          <p:cNvPr id="53249" name="Rectangle 1"/>
          <p:cNvSpPr>
            <a:spLocks noChangeArrowheads="1"/>
          </p:cNvSpPr>
          <p:nvPr/>
        </p:nvSpPr>
        <p:spPr bwMode="auto">
          <a:xfrm>
            <a:off x="0" y="6027738"/>
            <a:ext cx="9144000" cy="830262"/>
          </a:xfrm>
          <a:prstGeom prst="rect">
            <a:avLst/>
          </a:prstGeom>
          <a:solidFill>
            <a:schemeClr val="bg2">
              <a:lumMod val="90000"/>
            </a:schemeClr>
          </a:solidFill>
          <a:ln w="9525">
            <a:solidFill>
              <a:schemeClr val="tx1"/>
            </a:solidFill>
            <a:miter lim="800000"/>
            <a:headEnd/>
            <a:tailEnd/>
          </a:ln>
          <a:effectLst/>
        </p:spPr>
        <p:txBody>
          <a:bodyPr anchor="ctr">
            <a:spAutoFit/>
          </a:bodyPr>
          <a:lstStyle/>
          <a:p>
            <a:pPr algn="ctr" eaLnBrk="0" hangingPunct="0">
              <a:tabLst>
                <a:tab pos="1714500" algn="l"/>
              </a:tabLst>
              <a:defRPr/>
            </a:pPr>
            <a:r>
              <a:rPr lang="en-US" sz="2400" dirty="0">
                <a:ea typeface="ＭＳ Ｐゴシック" pitchFamily="34" charset="-128"/>
              </a:rPr>
              <a:t>The simple rate of return method focuses on </a:t>
            </a:r>
            <a:r>
              <a:rPr lang="en-US" sz="2400" b="1" dirty="0">
                <a:ea typeface="ＭＳ Ｐゴシック" pitchFamily="34" charset="-128"/>
              </a:rPr>
              <a:t>incremental net operating income</a:t>
            </a:r>
            <a:r>
              <a:rPr lang="en-US" sz="2400" dirty="0">
                <a:ea typeface="ＭＳ Ｐゴシック" pitchFamily="34" charset="-128"/>
              </a:rPr>
              <a:t>.</a:t>
            </a:r>
            <a:endParaRPr lang="en-US" sz="2800" dirty="0">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p:cNvGraphicFramePr>
          <p:nvPr/>
        </p:nvGraphicFramePr>
        <p:xfrm>
          <a:off x="228600" y="1524000"/>
          <a:ext cx="8467725" cy="3424238"/>
        </p:xfrm>
        <a:graphic>
          <a:graphicData uri="http://schemas.openxmlformats.org/presentationml/2006/ole">
            <mc:AlternateContent xmlns:mc="http://schemas.openxmlformats.org/markup-compatibility/2006">
              <mc:Choice xmlns:v="urn:schemas-microsoft-com:vml" Requires="v">
                <p:oleObj spid="_x0000_s43013" name="Worksheet" r:id="rId4" imgW="4657657" imgH="2095410" progId="Excel.Sheet.8">
                  <p:embed/>
                </p:oleObj>
              </mc:Choice>
              <mc:Fallback>
                <p:oleObj name="Worksheet" r:id="rId4" imgW="4657657" imgH="20954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228600" y="1524000"/>
                        <a:ext cx="8467725" cy="3424238"/>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1027"/>
          <p:cNvSpPr>
            <a:spLocks noChangeArrowheads="1"/>
          </p:cNvSpPr>
          <p:nvPr/>
        </p:nvSpPr>
        <p:spPr bwMode="auto">
          <a:xfrm>
            <a:off x="458788" y="5334000"/>
            <a:ext cx="8151812" cy="1317625"/>
          </a:xfrm>
          <a:prstGeom prst="rect">
            <a:avLst/>
          </a:prstGeom>
          <a:solidFill>
            <a:schemeClr val="bg2">
              <a:lumMod val="90000"/>
            </a:schemeClr>
          </a:solidFill>
          <a:ln w="12700">
            <a:solidFill>
              <a:schemeClr val="tx1"/>
            </a:solidFill>
            <a:miter lim="800000"/>
            <a:headEnd/>
            <a:tailEnd/>
          </a:ln>
        </p:spPr>
        <p:txBody>
          <a:bodyPr lIns="90488" tIns="44450" rIns="90488" bIns="44450">
            <a:spAutoFit/>
          </a:bodyPr>
          <a:lstStyle/>
          <a:p>
            <a:pPr algn="ctr">
              <a:lnSpc>
                <a:spcPct val="95000"/>
              </a:lnSpc>
              <a:defRPr/>
            </a:pPr>
            <a:r>
              <a:rPr lang="en-US" sz="2800" dirty="0">
                <a:latin typeface="Arial" charset="0"/>
                <a:ea typeface="ＭＳ Ｐゴシック" pitchFamily="34" charset="-128"/>
              </a:rPr>
              <a:t>The net present value of the investment opportunity is </a:t>
            </a:r>
            <a:r>
              <a:rPr lang="en-US" sz="2800" b="1" dirty="0">
                <a:latin typeface="Arial" charset="0"/>
                <a:ea typeface="ＭＳ Ｐゴシック" pitchFamily="34" charset="-128"/>
              </a:rPr>
              <a:t>$76,015</a:t>
            </a:r>
            <a:r>
              <a:rPr lang="en-US" sz="2800" dirty="0">
                <a:latin typeface="Arial" charset="0"/>
                <a:ea typeface="ＭＳ Ｐゴシック" pitchFamily="34" charset="-128"/>
              </a:rPr>
              <a:t>. Notice this amount equals the net present value from the earlier approach.</a:t>
            </a:r>
            <a:endParaRPr lang="en-US" sz="2800" b="1" dirty="0">
              <a:latin typeface="Arial" charset="0"/>
              <a:ea typeface="ＭＳ Ｐゴシック" pitchFamily="34" charset="-128"/>
            </a:endParaRPr>
          </a:p>
        </p:txBody>
      </p:sp>
      <p:sp>
        <p:nvSpPr>
          <p:cNvPr id="43012" name="Rectangle 1028"/>
          <p:cNvSpPr>
            <a:spLocks noGrp="1" noChangeArrowheads="1"/>
          </p:cNvSpPr>
          <p:nvPr>
            <p:ph type="title"/>
          </p:nvPr>
        </p:nvSpPr>
        <p:spPr/>
        <p:txBody>
          <a:bodyPr/>
          <a:lstStyle/>
          <a:p>
            <a:r>
              <a:rPr lang="en-US" altLang="en-US" smtClean="0"/>
              <a:t>The Net Present Value Method</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t>The Net Present Value Method</a:t>
            </a:r>
          </a:p>
        </p:txBody>
      </p:sp>
      <p:sp>
        <p:nvSpPr>
          <p:cNvPr id="313347" name="Rectangle 3"/>
          <p:cNvSpPr>
            <a:spLocks noGrp="1" noChangeArrowheads="1"/>
          </p:cNvSpPr>
          <p:nvPr>
            <p:ph type="body" idx="1"/>
          </p:nvPr>
        </p:nvSpPr>
        <p:spPr>
          <a:solidFill>
            <a:schemeClr val="accent1">
              <a:lumMod val="20000"/>
              <a:lumOff val="80000"/>
            </a:schemeClr>
          </a:solidFill>
          <a:ln>
            <a:solidFill>
              <a:schemeClr val="accent6">
                <a:lumMod val="50000"/>
              </a:schemeClr>
            </a:solidFill>
          </a:ln>
        </p:spPr>
        <p:txBody>
          <a:bodyPr/>
          <a:lstStyle/>
          <a:p>
            <a:pPr marL="0" indent="0">
              <a:buFont typeface="Georgia" panose="02040502050405020303" pitchFamily="18" charset="0"/>
              <a:buNone/>
              <a:defRPr/>
            </a:pPr>
            <a:r>
              <a:rPr lang="en-US" b="1" dirty="0" smtClean="0">
                <a:ea typeface="ＭＳ Ｐゴシック" charset="-128"/>
              </a:rPr>
              <a:t>Once you have computed a net present value, you should interpret the results as follows:</a:t>
            </a:r>
            <a:br>
              <a:rPr lang="en-US" b="1" dirty="0" smtClean="0">
                <a:ea typeface="ＭＳ Ｐゴシック" charset="-128"/>
              </a:rPr>
            </a:br>
            <a:endParaRPr lang="en-US" b="1" dirty="0" smtClean="0">
              <a:ea typeface="ＭＳ Ｐゴシック" charset="-128"/>
            </a:endParaRPr>
          </a:p>
          <a:p>
            <a:pPr marL="623887" indent="-514350">
              <a:buClrTx/>
              <a:buFont typeface="+mj-lt"/>
              <a:buAutoNum type="arabicPeriod"/>
              <a:defRPr/>
            </a:pPr>
            <a:r>
              <a:rPr lang="en-US" sz="3200" dirty="0" smtClean="0">
                <a:ea typeface="ＭＳ Ｐゴシック" charset="-128"/>
              </a:rPr>
              <a:t>A </a:t>
            </a:r>
            <a:r>
              <a:rPr lang="en-US" sz="3200" b="1" dirty="0" smtClean="0">
                <a:ea typeface="ＭＳ Ｐゴシック" charset="-128"/>
              </a:rPr>
              <a:t>positive net present value</a:t>
            </a:r>
            <a:r>
              <a:rPr lang="en-US" sz="3200" dirty="0" smtClean="0">
                <a:ea typeface="ＭＳ Ｐゴシック" charset="-128"/>
              </a:rPr>
              <a:t> indicates that the project’s return </a:t>
            </a:r>
            <a:r>
              <a:rPr lang="en-US" sz="3200" b="1" dirty="0" smtClean="0">
                <a:ea typeface="ＭＳ Ｐゴシック" charset="-128"/>
              </a:rPr>
              <a:t>exceeds the discount rate.</a:t>
            </a:r>
          </a:p>
          <a:p>
            <a:pPr marL="623887" indent="-514350">
              <a:buClrTx/>
              <a:buFont typeface="+mj-lt"/>
              <a:buAutoNum type="arabicPeriod"/>
              <a:defRPr/>
            </a:pPr>
            <a:r>
              <a:rPr lang="en-US" sz="3200" dirty="0" smtClean="0">
                <a:ea typeface="ＭＳ Ｐゴシック" charset="-128"/>
              </a:rPr>
              <a:t>A </a:t>
            </a:r>
            <a:r>
              <a:rPr lang="en-US" sz="3200" b="1" dirty="0" smtClean="0">
                <a:ea typeface="ＭＳ Ｐゴシック" charset="-128"/>
              </a:rPr>
              <a:t>negative net present value</a:t>
            </a:r>
            <a:r>
              <a:rPr lang="en-US" sz="3200" dirty="0" smtClean="0">
                <a:ea typeface="ＭＳ Ｐゴシック" charset="-128"/>
              </a:rPr>
              <a:t> indicates that the project’s return is </a:t>
            </a:r>
            <a:r>
              <a:rPr lang="en-US" sz="3200" b="1" dirty="0" smtClean="0">
                <a:ea typeface="ＭＳ Ｐゴシック" charset="-128"/>
              </a:rPr>
              <a:t>less than the discount rate.</a:t>
            </a:r>
            <a:endParaRPr lang="en-US" sz="3200" dirty="0">
              <a:solidFill>
                <a:schemeClr val="accent6">
                  <a:lumMod val="50000"/>
                </a:schemeClr>
              </a:solidFill>
              <a:ea typeface="ＭＳ Ｐゴシック" charset="-128"/>
            </a:endParaRPr>
          </a:p>
        </p:txBody>
      </p:sp>
    </p:spTree>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2288" name="Object 2"/>
          <p:cNvGraphicFramePr>
            <a:graphicFrameLocks/>
          </p:cNvGraphicFramePr>
          <p:nvPr/>
        </p:nvGraphicFramePr>
        <p:xfrm>
          <a:off x="533400" y="1646238"/>
          <a:ext cx="8077200" cy="4754562"/>
        </p:xfrm>
        <a:graphic>
          <a:graphicData uri="http://schemas.openxmlformats.org/presentationml/2006/ole">
            <mc:AlternateContent xmlns:mc="http://schemas.openxmlformats.org/markup-compatibility/2006">
              <mc:Choice xmlns:v="urn:schemas-microsoft-com:vml" Requires="v">
                <p:oleObj spid="_x0000_s45060" name="Worksheet" r:id="rId4" imgW="3686232" imgH="2409881" progId="Excel.Sheet.8">
                  <p:embed/>
                </p:oleObj>
              </mc:Choice>
              <mc:Fallback>
                <p:oleObj name="Worksheet" r:id="rId4" imgW="3686232" imgH="2409881"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1866" t="221" r="2277" b="4062"/>
                      <a:stretch>
                        <a:fillRect/>
                      </a:stretch>
                    </p:blipFill>
                    <p:spPr bwMode="auto">
                      <a:xfrm>
                        <a:off x="533400" y="1646238"/>
                        <a:ext cx="8077200" cy="475456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59" name="Rectangle 4"/>
          <p:cNvSpPr>
            <a:spLocks noGrp="1" noChangeArrowheads="1"/>
          </p:cNvSpPr>
          <p:nvPr>
            <p:ph type="title"/>
          </p:nvPr>
        </p:nvSpPr>
        <p:spPr/>
        <p:txBody>
          <a:bodyPr/>
          <a:lstStyle/>
          <a:p>
            <a:r>
              <a:rPr lang="en-US" altLang="en-US" smtClean="0"/>
              <a:t>The Net Present Value Method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52288"/>
                                        </p:tgtEl>
                                        <p:attrNameLst>
                                          <p:attrName>style.visibility</p:attrName>
                                        </p:attrNameLst>
                                      </p:cBhvr>
                                      <p:to>
                                        <p:strVal val="visible"/>
                                      </p:to>
                                    </p:set>
                                    <p:animEffect transition="in" filter="wipe(up)">
                                      <p:cBhvr>
                                        <p:cTn id="7" dur="500"/>
                                        <p:tgtEl>
                                          <p:spTgt spid="652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Choosing a Discount Rate</a:t>
            </a:r>
          </a:p>
        </p:txBody>
      </p:sp>
      <p:sp>
        <p:nvSpPr>
          <p:cNvPr id="333827" name="Rectangle 3"/>
          <p:cNvSpPr>
            <a:spLocks noGrp="1" noChangeArrowheads="1"/>
          </p:cNvSpPr>
          <p:nvPr>
            <p:ph type="body" idx="1"/>
          </p:nvPr>
        </p:nvSpPr>
        <p:spPr>
          <a:xfrm>
            <a:off x="457200" y="1563688"/>
            <a:ext cx="4953000" cy="4913312"/>
          </a:xfrm>
          <a:solidFill>
            <a:schemeClr val="accent1">
              <a:lumMod val="20000"/>
              <a:lumOff val="80000"/>
            </a:schemeClr>
          </a:solidFill>
          <a:ln>
            <a:solidFill>
              <a:schemeClr val="accent6">
                <a:lumMod val="50000"/>
              </a:schemeClr>
            </a:solidFill>
          </a:ln>
        </p:spPr>
        <p:txBody>
          <a:bodyPr/>
          <a:lstStyle/>
          <a:p>
            <a:pPr>
              <a:buClrTx/>
              <a:defRPr/>
            </a:pPr>
            <a:r>
              <a:rPr lang="en-US" dirty="0" smtClean="0">
                <a:ea typeface="ＭＳ Ｐゴシック" charset="-128"/>
              </a:rPr>
              <a:t>The company’s cost of capital is usually regarded as the minimum required rate of return.</a:t>
            </a:r>
            <a:br>
              <a:rPr lang="en-US" dirty="0" smtClean="0">
                <a:ea typeface="ＭＳ Ｐゴシック" charset="-128"/>
              </a:rPr>
            </a:br>
            <a:endParaRPr lang="en-US" dirty="0" smtClean="0">
              <a:ea typeface="ＭＳ Ｐゴシック" charset="-128"/>
            </a:endParaRPr>
          </a:p>
          <a:p>
            <a:pPr>
              <a:buClrTx/>
              <a:defRPr/>
            </a:pPr>
            <a:r>
              <a:rPr lang="en-US" dirty="0" smtClean="0">
                <a:ea typeface="ＭＳ Ｐゴシック" charset="-128"/>
              </a:rPr>
              <a:t>The cost of capital is the average return the company must pay to its long-term creditors and stockholders.</a:t>
            </a:r>
            <a:endParaRPr lang="en-US" dirty="0">
              <a:ea typeface="ＭＳ Ｐゴシック" charset="-128"/>
            </a:endParaRPr>
          </a:p>
        </p:txBody>
      </p:sp>
      <p:grpSp>
        <p:nvGrpSpPr>
          <p:cNvPr id="46084" name="Group 4"/>
          <p:cNvGrpSpPr>
            <a:grpSpLocks/>
          </p:cNvGrpSpPr>
          <p:nvPr/>
        </p:nvGrpSpPr>
        <p:grpSpPr bwMode="auto">
          <a:xfrm>
            <a:off x="5257800" y="1905000"/>
            <a:ext cx="3733800" cy="3875088"/>
            <a:chOff x="3415" y="1276"/>
            <a:chExt cx="2352" cy="2441"/>
          </a:xfrm>
        </p:grpSpPr>
        <p:sp>
          <p:nvSpPr>
            <p:cNvPr id="46085" name="Freeform 5"/>
            <p:cNvSpPr>
              <a:spLocks/>
            </p:cNvSpPr>
            <p:nvPr/>
          </p:nvSpPr>
          <p:spPr bwMode="auto">
            <a:xfrm>
              <a:off x="4668" y="3230"/>
              <a:ext cx="1087" cy="446"/>
            </a:xfrm>
            <a:custGeom>
              <a:avLst/>
              <a:gdLst>
                <a:gd name="T0" fmla="*/ 0 w 4352"/>
                <a:gd name="T1" fmla="*/ 0 h 1786"/>
                <a:gd name="T2" fmla="*/ 0 w 4352"/>
                <a:gd name="T3" fmla="*/ 0 h 1786"/>
                <a:gd name="T4" fmla="*/ 0 w 4352"/>
                <a:gd name="T5" fmla="*/ 0 h 1786"/>
                <a:gd name="T6" fmla="*/ 0 w 4352"/>
                <a:gd name="T7" fmla="*/ 0 h 1786"/>
                <a:gd name="T8" fmla="*/ 0 w 4352"/>
                <a:gd name="T9" fmla="*/ 0 h 1786"/>
                <a:gd name="T10" fmla="*/ 0 w 4352"/>
                <a:gd name="T11" fmla="*/ 0 h 1786"/>
                <a:gd name="T12" fmla="*/ 0 w 4352"/>
                <a:gd name="T13" fmla="*/ 0 h 1786"/>
                <a:gd name="T14" fmla="*/ 0 w 4352"/>
                <a:gd name="T15" fmla="*/ 0 h 1786"/>
                <a:gd name="T16" fmla="*/ 0 w 4352"/>
                <a:gd name="T17" fmla="*/ 0 h 1786"/>
                <a:gd name="T18" fmla="*/ 0 w 4352"/>
                <a:gd name="T19" fmla="*/ 0 h 1786"/>
                <a:gd name="T20" fmla="*/ 0 w 4352"/>
                <a:gd name="T21" fmla="*/ 0 h 1786"/>
                <a:gd name="T22" fmla="*/ 0 w 4352"/>
                <a:gd name="T23" fmla="*/ 0 h 1786"/>
                <a:gd name="T24" fmla="*/ 0 w 4352"/>
                <a:gd name="T25" fmla="*/ 0 h 1786"/>
                <a:gd name="T26" fmla="*/ 0 w 4352"/>
                <a:gd name="T27" fmla="*/ 0 h 1786"/>
                <a:gd name="T28" fmla="*/ 0 w 4352"/>
                <a:gd name="T29" fmla="*/ 0 h 1786"/>
                <a:gd name="T30" fmla="*/ 0 w 4352"/>
                <a:gd name="T31" fmla="*/ 0 h 1786"/>
                <a:gd name="T32" fmla="*/ 0 w 4352"/>
                <a:gd name="T33" fmla="*/ 0 h 17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52"/>
                <a:gd name="T52" fmla="*/ 0 h 1786"/>
                <a:gd name="T53" fmla="*/ 4352 w 4352"/>
                <a:gd name="T54" fmla="*/ 1786 h 17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52" h="1786">
                  <a:moveTo>
                    <a:pt x="1273" y="326"/>
                  </a:moveTo>
                  <a:lnTo>
                    <a:pt x="1683" y="259"/>
                  </a:lnTo>
                  <a:lnTo>
                    <a:pt x="2210" y="0"/>
                  </a:lnTo>
                  <a:lnTo>
                    <a:pt x="2602" y="149"/>
                  </a:lnTo>
                  <a:lnTo>
                    <a:pt x="3160" y="242"/>
                  </a:lnTo>
                  <a:lnTo>
                    <a:pt x="3773" y="373"/>
                  </a:lnTo>
                  <a:lnTo>
                    <a:pt x="4352" y="613"/>
                  </a:lnTo>
                  <a:lnTo>
                    <a:pt x="3891" y="761"/>
                  </a:lnTo>
                  <a:lnTo>
                    <a:pt x="3453" y="1005"/>
                  </a:lnTo>
                  <a:lnTo>
                    <a:pt x="2976" y="1374"/>
                  </a:lnTo>
                  <a:lnTo>
                    <a:pt x="2499" y="1659"/>
                  </a:lnTo>
                  <a:lnTo>
                    <a:pt x="1918" y="1786"/>
                  </a:lnTo>
                  <a:lnTo>
                    <a:pt x="1087" y="1418"/>
                  </a:lnTo>
                  <a:lnTo>
                    <a:pt x="458" y="1154"/>
                  </a:lnTo>
                  <a:lnTo>
                    <a:pt x="0" y="1047"/>
                  </a:lnTo>
                  <a:lnTo>
                    <a:pt x="1156" y="392"/>
                  </a:lnTo>
                  <a:lnTo>
                    <a:pt x="1273" y="326"/>
                  </a:lnTo>
                  <a:close/>
                </a:path>
              </a:pathLst>
            </a:custGeom>
            <a:solidFill>
              <a:srgbClr val="FFFFFF"/>
            </a:solidFill>
            <a:ln w="0">
              <a:solidFill>
                <a:srgbClr val="FFFFFF"/>
              </a:solidFill>
              <a:round/>
              <a:headEnd/>
              <a:tailEnd/>
            </a:ln>
          </p:spPr>
          <p:txBody>
            <a:bodyPr/>
            <a:lstStyle/>
            <a:p>
              <a:endParaRPr lang="en-US"/>
            </a:p>
          </p:txBody>
        </p:sp>
        <p:sp>
          <p:nvSpPr>
            <p:cNvPr id="46086" name="Freeform 6"/>
            <p:cNvSpPr>
              <a:spLocks/>
            </p:cNvSpPr>
            <p:nvPr/>
          </p:nvSpPr>
          <p:spPr bwMode="auto">
            <a:xfrm>
              <a:off x="3425" y="3213"/>
              <a:ext cx="900" cy="475"/>
            </a:xfrm>
            <a:custGeom>
              <a:avLst/>
              <a:gdLst>
                <a:gd name="T0" fmla="*/ 0 w 3601"/>
                <a:gd name="T1" fmla="*/ 0 h 1902"/>
                <a:gd name="T2" fmla="*/ 0 w 3601"/>
                <a:gd name="T3" fmla="*/ 0 h 1902"/>
                <a:gd name="T4" fmla="*/ 0 w 3601"/>
                <a:gd name="T5" fmla="*/ 0 h 1902"/>
                <a:gd name="T6" fmla="*/ 0 w 3601"/>
                <a:gd name="T7" fmla="*/ 0 h 1902"/>
                <a:gd name="T8" fmla="*/ 0 w 3601"/>
                <a:gd name="T9" fmla="*/ 0 h 1902"/>
                <a:gd name="T10" fmla="*/ 0 w 3601"/>
                <a:gd name="T11" fmla="*/ 0 h 1902"/>
                <a:gd name="T12" fmla="*/ 0 w 3601"/>
                <a:gd name="T13" fmla="*/ 0 h 1902"/>
                <a:gd name="T14" fmla="*/ 0 w 3601"/>
                <a:gd name="T15" fmla="*/ 0 h 1902"/>
                <a:gd name="T16" fmla="*/ 0 w 3601"/>
                <a:gd name="T17" fmla="*/ 0 h 1902"/>
                <a:gd name="T18" fmla="*/ 0 w 3601"/>
                <a:gd name="T19" fmla="*/ 0 h 1902"/>
                <a:gd name="T20" fmla="*/ 0 w 3601"/>
                <a:gd name="T21" fmla="*/ 0 h 1902"/>
                <a:gd name="T22" fmla="*/ 0 w 3601"/>
                <a:gd name="T23" fmla="*/ 0 h 1902"/>
                <a:gd name="T24" fmla="*/ 0 w 3601"/>
                <a:gd name="T25" fmla="*/ 0 h 1902"/>
                <a:gd name="T26" fmla="*/ 0 w 3601"/>
                <a:gd name="T27" fmla="*/ 0 h 1902"/>
                <a:gd name="T28" fmla="*/ 0 w 3601"/>
                <a:gd name="T29" fmla="*/ 0 h 19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01"/>
                <a:gd name="T46" fmla="*/ 0 h 1902"/>
                <a:gd name="T47" fmla="*/ 3601 w 3601"/>
                <a:gd name="T48" fmla="*/ 1902 h 19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01" h="1902">
                  <a:moveTo>
                    <a:pt x="2074" y="0"/>
                  </a:moveTo>
                  <a:lnTo>
                    <a:pt x="2393" y="217"/>
                  </a:lnTo>
                  <a:lnTo>
                    <a:pt x="2532" y="217"/>
                  </a:lnTo>
                  <a:lnTo>
                    <a:pt x="3601" y="482"/>
                  </a:lnTo>
                  <a:lnTo>
                    <a:pt x="3513" y="1026"/>
                  </a:lnTo>
                  <a:lnTo>
                    <a:pt x="2922" y="1508"/>
                  </a:lnTo>
                  <a:lnTo>
                    <a:pt x="2582" y="1902"/>
                  </a:lnTo>
                  <a:lnTo>
                    <a:pt x="2042" y="1704"/>
                  </a:lnTo>
                  <a:lnTo>
                    <a:pt x="1327" y="1486"/>
                  </a:lnTo>
                  <a:lnTo>
                    <a:pt x="339" y="918"/>
                  </a:lnTo>
                  <a:lnTo>
                    <a:pt x="0" y="829"/>
                  </a:lnTo>
                  <a:lnTo>
                    <a:pt x="714" y="524"/>
                  </a:lnTo>
                  <a:lnTo>
                    <a:pt x="1359" y="413"/>
                  </a:lnTo>
                  <a:lnTo>
                    <a:pt x="2023" y="19"/>
                  </a:lnTo>
                  <a:lnTo>
                    <a:pt x="2074" y="0"/>
                  </a:lnTo>
                  <a:close/>
                </a:path>
              </a:pathLst>
            </a:custGeom>
            <a:solidFill>
              <a:srgbClr val="FFFFFF"/>
            </a:solidFill>
            <a:ln w="0">
              <a:solidFill>
                <a:srgbClr val="FFFFFF"/>
              </a:solidFill>
              <a:round/>
              <a:headEnd/>
              <a:tailEnd/>
            </a:ln>
          </p:spPr>
          <p:txBody>
            <a:bodyPr/>
            <a:lstStyle/>
            <a:p>
              <a:endParaRPr lang="en-US"/>
            </a:p>
          </p:txBody>
        </p:sp>
        <p:sp>
          <p:nvSpPr>
            <p:cNvPr id="46087" name="Freeform 7"/>
            <p:cNvSpPr>
              <a:spLocks/>
            </p:cNvSpPr>
            <p:nvPr/>
          </p:nvSpPr>
          <p:spPr bwMode="auto">
            <a:xfrm>
              <a:off x="4253" y="2721"/>
              <a:ext cx="998" cy="842"/>
            </a:xfrm>
            <a:custGeom>
              <a:avLst/>
              <a:gdLst>
                <a:gd name="T0" fmla="*/ 0 w 3993"/>
                <a:gd name="T1" fmla="*/ 0 h 3368"/>
                <a:gd name="T2" fmla="*/ 0 w 3993"/>
                <a:gd name="T3" fmla="*/ 0 h 3368"/>
                <a:gd name="T4" fmla="*/ 0 w 3993"/>
                <a:gd name="T5" fmla="*/ 0 h 3368"/>
                <a:gd name="T6" fmla="*/ 0 w 3993"/>
                <a:gd name="T7" fmla="*/ 0 h 3368"/>
                <a:gd name="T8" fmla="*/ 0 w 3993"/>
                <a:gd name="T9" fmla="*/ 0 h 3368"/>
                <a:gd name="T10" fmla="*/ 0 w 3993"/>
                <a:gd name="T11" fmla="*/ 0 h 3368"/>
                <a:gd name="T12" fmla="*/ 0 w 3993"/>
                <a:gd name="T13" fmla="*/ 0 h 3368"/>
                <a:gd name="T14" fmla="*/ 0 w 3993"/>
                <a:gd name="T15" fmla="*/ 0 h 3368"/>
                <a:gd name="T16" fmla="*/ 0 w 3993"/>
                <a:gd name="T17" fmla="*/ 0 h 3368"/>
                <a:gd name="T18" fmla="*/ 0 w 3993"/>
                <a:gd name="T19" fmla="*/ 0 h 3368"/>
                <a:gd name="T20" fmla="*/ 0 w 3993"/>
                <a:gd name="T21" fmla="*/ 0 h 3368"/>
                <a:gd name="T22" fmla="*/ 0 w 3993"/>
                <a:gd name="T23" fmla="*/ 0 h 33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3"/>
                <a:gd name="T37" fmla="*/ 0 h 3368"/>
                <a:gd name="T38" fmla="*/ 3993 w 3993"/>
                <a:gd name="T39" fmla="*/ 3368 h 33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3" h="3368">
                  <a:moveTo>
                    <a:pt x="2735" y="329"/>
                  </a:moveTo>
                  <a:lnTo>
                    <a:pt x="1884" y="657"/>
                  </a:lnTo>
                  <a:lnTo>
                    <a:pt x="1732" y="1292"/>
                  </a:lnTo>
                  <a:lnTo>
                    <a:pt x="32" y="1836"/>
                  </a:lnTo>
                  <a:lnTo>
                    <a:pt x="0" y="2558"/>
                  </a:lnTo>
                  <a:lnTo>
                    <a:pt x="1511" y="3368"/>
                  </a:lnTo>
                  <a:lnTo>
                    <a:pt x="3027" y="2558"/>
                  </a:lnTo>
                  <a:lnTo>
                    <a:pt x="3042" y="2145"/>
                  </a:lnTo>
                  <a:lnTo>
                    <a:pt x="3433" y="1946"/>
                  </a:lnTo>
                  <a:lnTo>
                    <a:pt x="3993" y="419"/>
                  </a:lnTo>
                  <a:lnTo>
                    <a:pt x="3569" y="0"/>
                  </a:lnTo>
                  <a:lnTo>
                    <a:pt x="2735" y="329"/>
                  </a:lnTo>
                  <a:close/>
                </a:path>
              </a:pathLst>
            </a:custGeom>
            <a:solidFill>
              <a:srgbClr val="70230C"/>
            </a:solidFill>
            <a:ln w="0">
              <a:solidFill>
                <a:srgbClr val="70230C"/>
              </a:solidFill>
              <a:round/>
              <a:headEnd/>
              <a:tailEnd/>
            </a:ln>
          </p:spPr>
          <p:txBody>
            <a:bodyPr/>
            <a:lstStyle/>
            <a:p>
              <a:endParaRPr lang="en-US"/>
            </a:p>
          </p:txBody>
        </p:sp>
        <p:sp>
          <p:nvSpPr>
            <p:cNvPr id="46088" name="Freeform 8"/>
            <p:cNvSpPr>
              <a:spLocks/>
            </p:cNvSpPr>
            <p:nvPr/>
          </p:nvSpPr>
          <p:spPr bwMode="auto">
            <a:xfrm>
              <a:off x="4208" y="2293"/>
              <a:ext cx="882" cy="786"/>
            </a:xfrm>
            <a:custGeom>
              <a:avLst/>
              <a:gdLst>
                <a:gd name="T0" fmla="*/ 0 w 3527"/>
                <a:gd name="T1" fmla="*/ 0 h 3142"/>
                <a:gd name="T2" fmla="*/ 0 w 3527"/>
                <a:gd name="T3" fmla="*/ 0 h 3142"/>
                <a:gd name="T4" fmla="*/ 0 w 3527"/>
                <a:gd name="T5" fmla="*/ 0 h 3142"/>
                <a:gd name="T6" fmla="*/ 0 w 3527"/>
                <a:gd name="T7" fmla="*/ 0 h 3142"/>
                <a:gd name="T8" fmla="*/ 0 w 3527"/>
                <a:gd name="T9" fmla="*/ 0 h 3142"/>
                <a:gd name="T10" fmla="*/ 0 w 3527"/>
                <a:gd name="T11" fmla="*/ 0 h 3142"/>
                <a:gd name="T12" fmla="*/ 0 w 3527"/>
                <a:gd name="T13" fmla="*/ 0 h 3142"/>
                <a:gd name="T14" fmla="*/ 0 w 3527"/>
                <a:gd name="T15" fmla="*/ 0 h 3142"/>
                <a:gd name="T16" fmla="*/ 0 w 3527"/>
                <a:gd name="T17" fmla="*/ 0 h 3142"/>
                <a:gd name="T18" fmla="*/ 0 w 3527"/>
                <a:gd name="T19" fmla="*/ 0 h 3142"/>
                <a:gd name="T20" fmla="*/ 0 w 3527"/>
                <a:gd name="T21" fmla="*/ 0 h 3142"/>
                <a:gd name="T22" fmla="*/ 0 w 3527"/>
                <a:gd name="T23" fmla="*/ 0 h 3142"/>
                <a:gd name="T24" fmla="*/ 0 w 3527"/>
                <a:gd name="T25" fmla="*/ 0 h 3142"/>
                <a:gd name="T26" fmla="*/ 0 w 3527"/>
                <a:gd name="T27" fmla="*/ 0 h 3142"/>
                <a:gd name="T28" fmla="*/ 0 w 3527"/>
                <a:gd name="T29" fmla="*/ 0 h 3142"/>
                <a:gd name="T30" fmla="*/ 0 w 3527"/>
                <a:gd name="T31" fmla="*/ 0 h 3142"/>
                <a:gd name="T32" fmla="*/ 0 w 3527"/>
                <a:gd name="T33" fmla="*/ 0 h 3142"/>
                <a:gd name="T34" fmla="*/ 0 w 3527"/>
                <a:gd name="T35" fmla="*/ 0 h 3142"/>
                <a:gd name="T36" fmla="*/ 0 w 3527"/>
                <a:gd name="T37" fmla="*/ 0 h 3142"/>
                <a:gd name="T38" fmla="*/ 0 w 3527"/>
                <a:gd name="T39" fmla="*/ 0 h 3142"/>
                <a:gd name="T40" fmla="*/ 0 w 3527"/>
                <a:gd name="T41" fmla="*/ 0 h 3142"/>
                <a:gd name="T42" fmla="*/ 0 w 3527"/>
                <a:gd name="T43" fmla="*/ 0 h 3142"/>
                <a:gd name="T44" fmla="*/ 0 w 3527"/>
                <a:gd name="T45" fmla="*/ 0 h 3142"/>
                <a:gd name="T46" fmla="*/ 0 w 3527"/>
                <a:gd name="T47" fmla="*/ 0 h 3142"/>
                <a:gd name="T48" fmla="*/ 0 w 3527"/>
                <a:gd name="T49" fmla="*/ 0 h 3142"/>
                <a:gd name="T50" fmla="*/ 0 w 3527"/>
                <a:gd name="T51" fmla="*/ 0 h 3142"/>
                <a:gd name="T52" fmla="*/ 0 w 3527"/>
                <a:gd name="T53" fmla="*/ 0 h 3142"/>
                <a:gd name="T54" fmla="*/ 0 w 3527"/>
                <a:gd name="T55" fmla="*/ 0 h 3142"/>
                <a:gd name="T56" fmla="*/ 0 w 3527"/>
                <a:gd name="T57" fmla="*/ 0 h 3142"/>
                <a:gd name="T58" fmla="*/ 0 w 3527"/>
                <a:gd name="T59" fmla="*/ 0 h 3142"/>
                <a:gd name="T60" fmla="*/ 0 w 3527"/>
                <a:gd name="T61" fmla="*/ 0 h 3142"/>
                <a:gd name="T62" fmla="*/ 0 w 3527"/>
                <a:gd name="T63" fmla="*/ 0 h 3142"/>
                <a:gd name="T64" fmla="*/ 0 w 3527"/>
                <a:gd name="T65" fmla="*/ 0 h 3142"/>
                <a:gd name="T66" fmla="*/ 0 w 3527"/>
                <a:gd name="T67" fmla="*/ 0 h 3142"/>
                <a:gd name="T68" fmla="*/ 0 w 3527"/>
                <a:gd name="T69" fmla="*/ 0 h 3142"/>
                <a:gd name="T70" fmla="*/ 0 w 3527"/>
                <a:gd name="T71" fmla="*/ 0 h 3142"/>
                <a:gd name="T72" fmla="*/ 0 w 3527"/>
                <a:gd name="T73" fmla="*/ 0 h 3142"/>
                <a:gd name="T74" fmla="*/ 0 w 3527"/>
                <a:gd name="T75" fmla="*/ 0 h 3142"/>
                <a:gd name="T76" fmla="*/ 0 w 3527"/>
                <a:gd name="T77" fmla="*/ 0 h 3142"/>
                <a:gd name="T78" fmla="*/ 0 w 3527"/>
                <a:gd name="T79" fmla="*/ 0 h 3142"/>
                <a:gd name="T80" fmla="*/ 0 w 3527"/>
                <a:gd name="T81" fmla="*/ 0 h 3142"/>
                <a:gd name="T82" fmla="*/ 0 w 3527"/>
                <a:gd name="T83" fmla="*/ 0 h 3142"/>
                <a:gd name="T84" fmla="*/ 0 w 3527"/>
                <a:gd name="T85" fmla="*/ 0 h 3142"/>
                <a:gd name="T86" fmla="*/ 0 w 3527"/>
                <a:gd name="T87" fmla="*/ 0 h 3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7"/>
                <a:gd name="T133" fmla="*/ 0 h 3142"/>
                <a:gd name="T134" fmla="*/ 3527 w 3527"/>
                <a:gd name="T135" fmla="*/ 3142 h 3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7" h="3142">
                  <a:moveTo>
                    <a:pt x="1315" y="35"/>
                  </a:moveTo>
                  <a:lnTo>
                    <a:pt x="1220" y="86"/>
                  </a:lnTo>
                  <a:lnTo>
                    <a:pt x="1205" y="293"/>
                  </a:lnTo>
                  <a:lnTo>
                    <a:pt x="1176" y="437"/>
                  </a:lnTo>
                  <a:lnTo>
                    <a:pt x="1055" y="402"/>
                  </a:lnTo>
                  <a:lnTo>
                    <a:pt x="935" y="402"/>
                  </a:lnTo>
                  <a:lnTo>
                    <a:pt x="864" y="418"/>
                  </a:lnTo>
                  <a:lnTo>
                    <a:pt x="769" y="489"/>
                  </a:lnTo>
                  <a:lnTo>
                    <a:pt x="610" y="453"/>
                  </a:lnTo>
                  <a:lnTo>
                    <a:pt x="473" y="453"/>
                  </a:lnTo>
                  <a:lnTo>
                    <a:pt x="417" y="542"/>
                  </a:lnTo>
                  <a:lnTo>
                    <a:pt x="394" y="629"/>
                  </a:lnTo>
                  <a:lnTo>
                    <a:pt x="417" y="730"/>
                  </a:lnTo>
                  <a:lnTo>
                    <a:pt x="228" y="802"/>
                  </a:lnTo>
                  <a:lnTo>
                    <a:pt x="116" y="870"/>
                  </a:lnTo>
                  <a:lnTo>
                    <a:pt x="40" y="977"/>
                  </a:lnTo>
                  <a:lnTo>
                    <a:pt x="0" y="1102"/>
                  </a:lnTo>
                  <a:lnTo>
                    <a:pt x="948" y="1518"/>
                  </a:lnTo>
                  <a:lnTo>
                    <a:pt x="1205" y="3142"/>
                  </a:lnTo>
                  <a:lnTo>
                    <a:pt x="1938" y="2946"/>
                  </a:lnTo>
                  <a:lnTo>
                    <a:pt x="2078" y="2374"/>
                  </a:lnTo>
                  <a:lnTo>
                    <a:pt x="2756" y="2095"/>
                  </a:lnTo>
                  <a:lnTo>
                    <a:pt x="2765" y="1813"/>
                  </a:lnTo>
                  <a:lnTo>
                    <a:pt x="3053" y="1659"/>
                  </a:lnTo>
                  <a:lnTo>
                    <a:pt x="3257" y="1673"/>
                  </a:lnTo>
                  <a:lnTo>
                    <a:pt x="3337" y="1587"/>
                  </a:lnTo>
                  <a:lnTo>
                    <a:pt x="3460" y="1638"/>
                  </a:lnTo>
                  <a:lnTo>
                    <a:pt x="3527" y="1482"/>
                  </a:lnTo>
                  <a:lnTo>
                    <a:pt x="3380" y="1133"/>
                  </a:lnTo>
                  <a:lnTo>
                    <a:pt x="3203" y="945"/>
                  </a:lnTo>
                  <a:lnTo>
                    <a:pt x="3067" y="870"/>
                  </a:lnTo>
                  <a:lnTo>
                    <a:pt x="3148" y="629"/>
                  </a:lnTo>
                  <a:lnTo>
                    <a:pt x="3053" y="542"/>
                  </a:lnTo>
                  <a:lnTo>
                    <a:pt x="2942" y="505"/>
                  </a:lnTo>
                  <a:lnTo>
                    <a:pt x="2780" y="542"/>
                  </a:lnTo>
                  <a:lnTo>
                    <a:pt x="2644" y="576"/>
                  </a:lnTo>
                  <a:lnTo>
                    <a:pt x="2495" y="520"/>
                  </a:lnTo>
                  <a:lnTo>
                    <a:pt x="2344" y="520"/>
                  </a:lnTo>
                  <a:lnTo>
                    <a:pt x="2238" y="505"/>
                  </a:lnTo>
                  <a:lnTo>
                    <a:pt x="2306" y="350"/>
                  </a:lnTo>
                  <a:lnTo>
                    <a:pt x="2306" y="190"/>
                  </a:lnTo>
                  <a:lnTo>
                    <a:pt x="2250" y="108"/>
                  </a:lnTo>
                  <a:lnTo>
                    <a:pt x="2102" y="0"/>
                  </a:lnTo>
                  <a:lnTo>
                    <a:pt x="1315" y="35"/>
                  </a:lnTo>
                  <a:close/>
                </a:path>
              </a:pathLst>
            </a:custGeom>
            <a:solidFill>
              <a:srgbClr val="FFEA00"/>
            </a:solidFill>
            <a:ln w="0">
              <a:solidFill>
                <a:srgbClr val="FFEA00"/>
              </a:solidFill>
              <a:round/>
              <a:headEnd/>
              <a:tailEnd/>
            </a:ln>
          </p:spPr>
          <p:txBody>
            <a:bodyPr/>
            <a:lstStyle/>
            <a:p>
              <a:endParaRPr lang="en-US"/>
            </a:p>
          </p:txBody>
        </p:sp>
        <p:sp>
          <p:nvSpPr>
            <p:cNvPr id="46089" name="Freeform 9"/>
            <p:cNvSpPr>
              <a:spLocks/>
            </p:cNvSpPr>
            <p:nvPr/>
          </p:nvSpPr>
          <p:spPr bwMode="auto">
            <a:xfrm>
              <a:off x="3817" y="2402"/>
              <a:ext cx="727" cy="838"/>
            </a:xfrm>
            <a:custGeom>
              <a:avLst/>
              <a:gdLst>
                <a:gd name="T0" fmla="*/ 0 w 2907"/>
                <a:gd name="T1" fmla="*/ 0 h 3349"/>
                <a:gd name="T2" fmla="*/ 0 w 2907"/>
                <a:gd name="T3" fmla="*/ 0 h 3349"/>
                <a:gd name="T4" fmla="*/ 0 w 2907"/>
                <a:gd name="T5" fmla="*/ 0 h 3349"/>
                <a:gd name="T6" fmla="*/ 0 w 2907"/>
                <a:gd name="T7" fmla="*/ 0 h 3349"/>
                <a:gd name="T8" fmla="*/ 0 w 2907"/>
                <a:gd name="T9" fmla="*/ 0 h 3349"/>
                <a:gd name="T10" fmla="*/ 0 w 2907"/>
                <a:gd name="T11" fmla="*/ 0 h 3349"/>
                <a:gd name="T12" fmla="*/ 0 w 2907"/>
                <a:gd name="T13" fmla="*/ 0 h 3349"/>
                <a:gd name="T14" fmla="*/ 0 w 2907"/>
                <a:gd name="T15" fmla="*/ 0 h 3349"/>
                <a:gd name="T16" fmla="*/ 0 w 2907"/>
                <a:gd name="T17" fmla="*/ 0 h 3349"/>
                <a:gd name="T18" fmla="*/ 0 w 2907"/>
                <a:gd name="T19" fmla="*/ 0 h 3349"/>
                <a:gd name="T20" fmla="*/ 0 w 2907"/>
                <a:gd name="T21" fmla="*/ 0 h 3349"/>
                <a:gd name="T22" fmla="*/ 0 w 2907"/>
                <a:gd name="T23" fmla="*/ 0 h 3349"/>
                <a:gd name="T24" fmla="*/ 0 w 2907"/>
                <a:gd name="T25" fmla="*/ 0 h 3349"/>
                <a:gd name="T26" fmla="*/ 0 w 2907"/>
                <a:gd name="T27" fmla="*/ 0 h 3349"/>
                <a:gd name="T28" fmla="*/ 0 w 2907"/>
                <a:gd name="T29" fmla="*/ 0 h 3349"/>
                <a:gd name="T30" fmla="*/ 0 w 2907"/>
                <a:gd name="T31" fmla="*/ 0 h 3349"/>
                <a:gd name="T32" fmla="*/ 0 w 2907"/>
                <a:gd name="T33" fmla="*/ 0 h 3349"/>
                <a:gd name="T34" fmla="*/ 0 w 2907"/>
                <a:gd name="T35" fmla="*/ 0 h 3349"/>
                <a:gd name="T36" fmla="*/ 0 w 2907"/>
                <a:gd name="T37" fmla="*/ 0 h 3349"/>
                <a:gd name="T38" fmla="*/ 0 w 2907"/>
                <a:gd name="T39" fmla="*/ 0 h 3349"/>
                <a:gd name="T40" fmla="*/ 0 w 2907"/>
                <a:gd name="T41" fmla="*/ 0 h 3349"/>
                <a:gd name="T42" fmla="*/ 0 w 2907"/>
                <a:gd name="T43" fmla="*/ 0 h 3349"/>
                <a:gd name="T44" fmla="*/ 0 w 2907"/>
                <a:gd name="T45" fmla="*/ 0 h 3349"/>
                <a:gd name="T46" fmla="*/ 0 w 2907"/>
                <a:gd name="T47" fmla="*/ 0 h 3349"/>
                <a:gd name="T48" fmla="*/ 0 w 2907"/>
                <a:gd name="T49" fmla="*/ 0 h 3349"/>
                <a:gd name="T50" fmla="*/ 0 w 2907"/>
                <a:gd name="T51" fmla="*/ 0 h 3349"/>
                <a:gd name="T52" fmla="*/ 0 w 2907"/>
                <a:gd name="T53" fmla="*/ 0 h 3349"/>
                <a:gd name="T54" fmla="*/ 0 w 2907"/>
                <a:gd name="T55" fmla="*/ 0 h 3349"/>
                <a:gd name="T56" fmla="*/ 0 w 2907"/>
                <a:gd name="T57" fmla="*/ 0 h 3349"/>
                <a:gd name="T58" fmla="*/ 0 w 2907"/>
                <a:gd name="T59" fmla="*/ 0 h 3349"/>
                <a:gd name="T60" fmla="*/ 0 w 2907"/>
                <a:gd name="T61" fmla="*/ 0 h 3349"/>
                <a:gd name="T62" fmla="*/ 0 w 2907"/>
                <a:gd name="T63" fmla="*/ 0 h 3349"/>
                <a:gd name="T64" fmla="*/ 0 w 2907"/>
                <a:gd name="T65" fmla="*/ 0 h 3349"/>
                <a:gd name="T66" fmla="*/ 0 w 2907"/>
                <a:gd name="T67" fmla="*/ 0 h 3349"/>
                <a:gd name="T68" fmla="*/ 0 w 2907"/>
                <a:gd name="T69" fmla="*/ 0 h 3349"/>
                <a:gd name="T70" fmla="*/ 0 w 2907"/>
                <a:gd name="T71" fmla="*/ 0 h 3349"/>
                <a:gd name="T72" fmla="*/ 0 w 2907"/>
                <a:gd name="T73" fmla="*/ 0 h 3349"/>
                <a:gd name="T74" fmla="*/ 0 w 2907"/>
                <a:gd name="T75" fmla="*/ 0 h 33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07"/>
                <a:gd name="T115" fmla="*/ 0 h 3349"/>
                <a:gd name="T116" fmla="*/ 2907 w 2907"/>
                <a:gd name="T117" fmla="*/ 3349 h 33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07" h="3349">
                  <a:moveTo>
                    <a:pt x="642" y="0"/>
                  </a:moveTo>
                  <a:lnTo>
                    <a:pt x="747" y="229"/>
                  </a:lnTo>
                  <a:lnTo>
                    <a:pt x="913" y="330"/>
                  </a:lnTo>
                  <a:lnTo>
                    <a:pt x="1402" y="522"/>
                  </a:lnTo>
                  <a:lnTo>
                    <a:pt x="2390" y="873"/>
                  </a:lnTo>
                  <a:lnTo>
                    <a:pt x="2691" y="906"/>
                  </a:lnTo>
                  <a:lnTo>
                    <a:pt x="2650" y="1169"/>
                  </a:lnTo>
                  <a:lnTo>
                    <a:pt x="2720" y="1760"/>
                  </a:lnTo>
                  <a:lnTo>
                    <a:pt x="2786" y="2245"/>
                  </a:lnTo>
                  <a:lnTo>
                    <a:pt x="2881" y="2683"/>
                  </a:lnTo>
                  <a:lnTo>
                    <a:pt x="2907" y="2982"/>
                  </a:lnTo>
                  <a:lnTo>
                    <a:pt x="2867" y="3229"/>
                  </a:lnTo>
                  <a:lnTo>
                    <a:pt x="2802" y="3349"/>
                  </a:lnTo>
                  <a:lnTo>
                    <a:pt x="2430" y="3327"/>
                  </a:lnTo>
                  <a:lnTo>
                    <a:pt x="2065" y="3191"/>
                  </a:lnTo>
                  <a:lnTo>
                    <a:pt x="1821" y="3069"/>
                  </a:lnTo>
                  <a:lnTo>
                    <a:pt x="1606" y="2911"/>
                  </a:lnTo>
                  <a:lnTo>
                    <a:pt x="1388" y="2876"/>
                  </a:lnTo>
                  <a:lnTo>
                    <a:pt x="1183" y="2858"/>
                  </a:lnTo>
                  <a:lnTo>
                    <a:pt x="1036" y="2858"/>
                  </a:lnTo>
                  <a:lnTo>
                    <a:pt x="1075" y="2651"/>
                  </a:lnTo>
                  <a:lnTo>
                    <a:pt x="1046" y="2426"/>
                  </a:lnTo>
                  <a:lnTo>
                    <a:pt x="953" y="2232"/>
                  </a:lnTo>
                  <a:lnTo>
                    <a:pt x="858" y="2038"/>
                  </a:lnTo>
                  <a:lnTo>
                    <a:pt x="709" y="1690"/>
                  </a:lnTo>
                  <a:lnTo>
                    <a:pt x="559" y="1565"/>
                  </a:lnTo>
                  <a:lnTo>
                    <a:pt x="559" y="1308"/>
                  </a:lnTo>
                  <a:lnTo>
                    <a:pt x="627" y="1131"/>
                  </a:lnTo>
                  <a:lnTo>
                    <a:pt x="518" y="906"/>
                  </a:lnTo>
                  <a:lnTo>
                    <a:pt x="351" y="680"/>
                  </a:lnTo>
                  <a:lnTo>
                    <a:pt x="192" y="522"/>
                  </a:lnTo>
                  <a:lnTo>
                    <a:pt x="0" y="433"/>
                  </a:lnTo>
                  <a:lnTo>
                    <a:pt x="446" y="522"/>
                  </a:lnTo>
                  <a:lnTo>
                    <a:pt x="312" y="347"/>
                  </a:lnTo>
                  <a:lnTo>
                    <a:pt x="775" y="449"/>
                  </a:lnTo>
                  <a:lnTo>
                    <a:pt x="598" y="261"/>
                  </a:lnTo>
                  <a:lnTo>
                    <a:pt x="612" y="52"/>
                  </a:lnTo>
                  <a:lnTo>
                    <a:pt x="642" y="0"/>
                  </a:lnTo>
                  <a:close/>
                </a:path>
              </a:pathLst>
            </a:custGeom>
            <a:solidFill>
              <a:srgbClr val="FFFFFF"/>
            </a:solidFill>
            <a:ln w="0">
              <a:solidFill>
                <a:srgbClr val="FFFFFF"/>
              </a:solidFill>
              <a:round/>
              <a:headEnd/>
              <a:tailEnd/>
            </a:ln>
          </p:spPr>
          <p:txBody>
            <a:bodyPr/>
            <a:lstStyle/>
            <a:p>
              <a:endParaRPr lang="en-US"/>
            </a:p>
          </p:txBody>
        </p:sp>
        <p:sp>
          <p:nvSpPr>
            <p:cNvPr id="46090" name="Freeform 10"/>
            <p:cNvSpPr>
              <a:spLocks/>
            </p:cNvSpPr>
            <p:nvPr/>
          </p:nvSpPr>
          <p:spPr bwMode="auto">
            <a:xfrm>
              <a:off x="4879" y="2668"/>
              <a:ext cx="310" cy="232"/>
            </a:xfrm>
            <a:custGeom>
              <a:avLst/>
              <a:gdLst>
                <a:gd name="T0" fmla="*/ 0 w 1236"/>
                <a:gd name="T1" fmla="*/ 0 h 927"/>
                <a:gd name="T2" fmla="*/ 0 w 1236"/>
                <a:gd name="T3" fmla="*/ 0 h 927"/>
                <a:gd name="T4" fmla="*/ 0 w 1236"/>
                <a:gd name="T5" fmla="*/ 0 h 927"/>
                <a:gd name="T6" fmla="*/ 0 w 1236"/>
                <a:gd name="T7" fmla="*/ 0 h 927"/>
                <a:gd name="T8" fmla="*/ 0 w 1236"/>
                <a:gd name="T9" fmla="*/ 0 h 927"/>
                <a:gd name="T10" fmla="*/ 0 w 1236"/>
                <a:gd name="T11" fmla="*/ 0 h 927"/>
                <a:gd name="T12" fmla="*/ 0 w 1236"/>
                <a:gd name="T13" fmla="*/ 0 h 927"/>
                <a:gd name="T14" fmla="*/ 0 w 1236"/>
                <a:gd name="T15" fmla="*/ 0 h 927"/>
                <a:gd name="T16" fmla="*/ 0 w 1236"/>
                <a:gd name="T17" fmla="*/ 0 h 927"/>
                <a:gd name="T18" fmla="*/ 0 w 1236"/>
                <a:gd name="T19" fmla="*/ 0 h 927"/>
                <a:gd name="T20" fmla="*/ 0 w 1236"/>
                <a:gd name="T21" fmla="*/ 0 h 927"/>
                <a:gd name="T22" fmla="*/ 0 w 1236"/>
                <a:gd name="T23" fmla="*/ 0 h 927"/>
                <a:gd name="T24" fmla="*/ 0 w 1236"/>
                <a:gd name="T25" fmla="*/ 0 h 927"/>
                <a:gd name="T26" fmla="*/ 0 w 1236"/>
                <a:gd name="T27" fmla="*/ 0 h 927"/>
                <a:gd name="T28" fmla="*/ 0 w 1236"/>
                <a:gd name="T29" fmla="*/ 0 h 927"/>
                <a:gd name="T30" fmla="*/ 0 w 1236"/>
                <a:gd name="T31" fmla="*/ 0 h 927"/>
                <a:gd name="T32" fmla="*/ 0 w 1236"/>
                <a:gd name="T33" fmla="*/ 0 h 927"/>
                <a:gd name="T34" fmla="*/ 0 w 1236"/>
                <a:gd name="T35" fmla="*/ 0 h 927"/>
                <a:gd name="T36" fmla="*/ 0 w 1236"/>
                <a:gd name="T37" fmla="*/ 0 h 927"/>
                <a:gd name="T38" fmla="*/ 0 w 1236"/>
                <a:gd name="T39" fmla="*/ 0 h 927"/>
                <a:gd name="T40" fmla="*/ 0 w 1236"/>
                <a:gd name="T41" fmla="*/ 0 h 927"/>
                <a:gd name="T42" fmla="*/ 0 w 1236"/>
                <a:gd name="T43" fmla="*/ 0 h 927"/>
                <a:gd name="T44" fmla="*/ 0 w 1236"/>
                <a:gd name="T45" fmla="*/ 0 h 927"/>
                <a:gd name="T46" fmla="*/ 0 w 1236"/>
                <a:gd name="T47" fmla="*/ 0 h 927"/>
                <a:gd name="T48" fmla="*/ 0 w 1236"/>
                <a:gd name="T49" fmla="*/ 0 h 927"/>
                <a:gd name="T50" fmla="*/ 0 w 1236"/>
                <a:gd name="T51" fmla="*/ 0 h 927"/>
                <a:gd name="T52" fmla="*/ 0 w 1236"/>
                <a:gd name="T53" fmla="*/ 0 h 927"/>
                <a:gd name="T54" fmla="*/ 0 w 1236"/>
                <a:gd name="T55" fmla="*/ 0 h 927"/>
                <a:gd name="T56" fmla="*/ 0 w 1236"/>
                <a:gd name="T57" fmla="*/ 0 h 927"/>
                <a:gd name="T58" fmla="*/ 0 w 1236"/>
                <a:gd name="T59" fmla="*/ 0 h 927"/>
                <a:gd name="T60" fmla="*/ 0 w 1236"/>
                <a:gd name="T61" fmla="*/ 0 h 927"/>
                <a:gd name="T62" fmla="*/ 0 w 1236"/>
                <a:gd name="T63" fmla="*/ 0 h 927"/>
                <a:gd name="T64" fmla="*/ 0 w 1236"/>
                <a:gd name="T65" fmla="*/ 0 h 927"/>
                <a:gd name="T66" fmla="*/ 0 w 1236"/>
                <a:gd name="T67" fmla="*/ 0 h 927"/>
                <a:gd name="T68" fmla="*/ 0 w 1236"/>
                <a:gd name="T69" fmla="*/ 0 h 9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6"/>
                <a:gd name="T106" fmla="*/ 0 h 927"/>
                <a:gd name="T107" fmla="*/ 1236 w 1236"/>
                <a:gd name="T108" fmla="*/ 927 h 9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6" h="927">
                  <a:moveTo>
                    <a:pt x="28" y="504"/>
                  </a:moveTo>
                  <a:lnTo>
                    <a:pt x="95" y="301"/>
                  </a:lnTo>
                  <a:lnTo>
                    <a:pt x="229" y="191"/>
                  </a:lnTo>
                  <a:lnTo>
                    <a:pt x="353" y="161"/>
                  </a:lnTo>
                  <a:lnTo>
                    <a:pt x="476" y="175"/>
                  </a:lnTo>
                  <a:lnTo>
                    <a:pt x="558" y="124"/>
                  </a:lnTo>
                  <a:lnTo>
                    <a:pt x="664" y="140"/>
                  </a:lnTo>
                  <a:lnTo>
                    <a:pt x="708" y="161"/>
                  </a:lnTo>
                  <a:lnTo>
                    <a:pt x="775" y="38"/>
                  </a:lnTo>
                  <a:lnTo>
                    <a:pt x="829" y="0"/>
                  </a:lnTo>
                  <a:lnTo>
                    <a:pt x="953" y="52"/>
                  </a:lnTo>
                  <a:lnTo>
                    <a:pt x="1089" y="161"/>
                  </a:lnTo>
                  <a:lnTo>
                    <a:pt x="1171" y="301"/>
                  </a:lnTo>
                  <a:lnTo>
                    <a:pt x="1208" y="419"/>
                  </a:lnTo>
                  <a:lnTo>
                    <a:pt x="1236" y="542"/>
                  </a:lnTo>
                  <a:lnTo>
                    <a:pt x="1141" y="504"/>
                  </a:lnTo>
                  <a:lnTo>
                    <a:pt x="1047" y="472"/>
                  </a:lnTo>
                  <a:lnTo>
                    <a:pt x="978" y="419"/>
                  </a:lnTo>
                  <a:lnTo>
                    <a:pt x="870" y="351"/>
                  </a:lnTo>
                  <a:lnTo>
                    <a:pt x="966" y="542"/>
                  </a:lnTo>
                  <a:lnTo>
                    <a:pt x="978" y="699"/>
                  </a:lnTo>
                  <a:lnTo>
                    <a:pt x="978" y="736"/>
                  </a:lnTo>
                  <a:lnTo>
                    <a:pt x="953" y="804"/>
                  </a:lnTo>
                  <a:lnTo>
                    <a:pt x="829" y="736"/>
                  </a:lnTo>
                  <a:lnTo>
                    <a:pt x="708" y="651"/>
                  </a:lnTo>
                  <a:lnTo>
                    <a:pt x="747" y="783"/>
                  </a:lnTo>
                  <a:lnTo>
                    <a:pt x="695" y="876"/>
                  </a:lnTo>
                  <a:lnTo>
                    <a:pt x="664" y="927"/>
                  </a:lnTo>
                  <a:lnTo>
                    <a:pt x="558" y="804"/>
                  </a:lnTo>
                  <a:lnTo>
                    <a:pt x="476" y="680"/>
                  </a:lnTo>
                  <a:lnTo>
                    <a:pt x="394" y="597"/>
                  </a:lnTo>
                  <a:lnTo>
                    <a:pt x="300" y="542"/>
                  </a:lnTo>
                  <a:lnTo>
                    <a:pt x="152" y="561"/>
                  </a:lnTo>
                  <a:lnTo>
                    <a:pt x="0" y="597"/>
                  </a:lnTo>
                  <a:lnTo>
                    <a:pt x="28" y="504"/>
                  </a:lnTo>
                  <a:close/>
                </a:path>
              </a:pathLst>
            </a:custGeom>
            <a:solidFill>
              <a:srgbClr val="FFC98E"/>
            </a:solidFill>
            <a:ln w="0">
              <a:solidFill>
                <a:srgbClr val="FFC98E"/>
              </a:solidFill>
              <a:round/>
              <a:headEnd/>
              <a:tailEnd/>
            </a:ln>
          </p:spPr>
          <p:txBody>
            <a:bodyPr/>
            <a:lstStyle/>
            <a:p>
              <a:endParaRPr lang="en-US"/>
            </a:p>
          </p:txBody>
        </p:sp>
        <p:sp>
          <p:nvSpPr>
            <p:cNvPr id="46091" name="Freeform 11"/>
            <p:cNvSpPr>
              <a:spLocks/>
            </p:cNvSpPr>
            <p:nvPr/>
          </p:nvSpPr>
          <p:spPr bwMode="auto">
            <a:xfrm>
              <a:off x="3793" y="2677"/>
              <a:ext cx="296" cy="345"/>
            </a:xfrm>
            <a:custGeom>
              <a:avLst/>
              <a:gdLst>
                <a:gd name="T0" fmla="*/ 0 w 1185"/>
                <a:gd name="T1" fmla="*/ 0 h 1378"/>
                <a:gd name="T2" fmla="*/ 0 w 1185"/>
                <a:gd name="T3" fmla="*/ 0 h 1378"/>
                <a:gd name="T4" fmla="*/ 0 w 1185"/>
                <a:gd name="T5" fmla="*/ 0 h 1378"/>
                <a:gd name="T6" fmla="*/ 0 w 1185"/>
                <a:gd name="T7" fmla="*/ 0 h 1378"/>
                <a:gd name="T8" fmla="*/ 0 w 1185"/>
                <a:gd name="T9" fmla="*/ 0 h 1378"/>
                <a:gd name="T10" fmla="*/ 0 w 1185"/>
                <a:gd name="T11" fmla="*/ 0 h 1378"/>
                <a:gd name="T12" fmla="*/ 0 w 1185"/>
                <a:gd name="T13" fmla="*/ 0 h 1378"/>
                <a:gd name="T14" fmla="*/ 0 w 1185"/>
                <a:gd name="T15" fmla="*/ 0 h 1378"/>
                <a:gd name="T16" fmla="*/ 0 w 1185"/>
                <a:gd name="T17" fmla="*/ 0 h 1378"/>
                <a:gd name="T18" fmla="*/ 0 w 1185"/>
                <a:gd name="T19" fmla="*/ 0 h 1378"/>
                <a:gd name="T20" fmla="*/ 0 w 1185"/>
                <a:gd name="T21" fmla="*/ 0 h 1378"/>
                <a:gd name="T22" fmla="*/ 0 w 1185"/>
                <a:gd name="T23" fmla="*/ 0 h 1378"/>
                <a:gd name="T24" fmla="*/ 0 w 1185"/>
                <a:gd name="T25" fmla="*/ 0 h 1378"/>
                <a:gd name="T26" fmla="*/ 0 w 1185"/>
                <a:gd name="T27" fmla="*/ 0 h 1378"/>
                <a:gd name="T28" fmla="*/ 0 w 1185"/>
                <a:gd name="T29" fmla="*/ 0 h 1378"/>
                <a:gd name="T30" fmla="*/ 0 w 1185"/>
                <a:gd name="T31" fmla="*/ 0 h 1378"/>
                <a:gd name="T32" fmla="*/ 0 w 1185"/>
                <a:gd name="T33" fmla="*/ 0 h 1378"/>
                <a:gd name="T34" fmla="*/ 0 w 1185"/>
                <a:gd name="T35" fmla="*/ 0 h 1378"/>
                <a:gd name="T36" fmla="*/ 0 w 1185"/>
                <a:gd name="T37" fmla="*/ 0 h 1378"/>
                <a:gd name="T38" fmla="*/ 0 w 1185"/>
                <a:gd name="T39" fmla="*/ 0 h 1378"/>
                <a:gd name="T40" fmla="*/ 0 w 1185"/>
                <a:gd name="T41" fmla="*/ 0 h 1378"/>
                <a:gd name="T42" fmla="*/ 0 w 1185"/>
                <a:gd name="T43" fmla="*/ 0 h 1378"/>
                <a:gd name="T44" fmla="*/ 0 w 1185"/>
                <a:gd name="T45" fmla="*/ 0 h 1378"/>
                <a:gd name="T46" fmla="*/ 0 w 1185"/>
                <a:gd name="T47" fmla="*/ 0 h 1378"/>
                <a:gd name="T48" fmla="*/ 0 w 1185"/>
                <a:gd name="T49" fmla="*/ 0 h 1378"/>
                <a:gd name="T50" fmla="*/ 0 w 1185"/>
                <a:gd name="T51" fmla="*/ 0 h 1378"/>
                <a:gd name="T52" fmla="*/ 0 w 1185"/>
                <a:gd name="T53" fmla="*/ 0 h 1378"/>
                <a:gd name="T54" fmla="*/ 0 w 1185"/>
                <a:gd name="T55" fmla="*/ 0 h 1378"/>
                <a:gd name="T56" fmla="*/ 0 w 1185"/>
                <a:gd name="T57" fmla="*/ 0 h 1378"/>
                <a:gd name="T58" fmla="*/ 0 w 1185"/>
                <a:gd name="T59" fmla="*/ 0 h 1378"/>
                <a:gd name="T60" fmla="*/ 0 w 1185"/>
                <a:gd name="T61" fmla="*/ 0 h 1378"/>
                <a:gd name="T62" fmla="*/ 0 w 1185"/>
                <a:gd name="T63" fmla="*/ 0 h 1378"/>
                <a:gd name="T64" fmla="*/ 0 w 1185"/>
                <a:gd name="T65" fmla="*/ 0 h 1378"/>
                <a:gd name="T66" fmla="*/ 0 w 1185"/>
                <a:gd name="T67" fmla="*/ 0 h 1378"/>
                <a:gd name="T68" fmla="*/ 0 w 1185"/>
                <a:gd name="T69" fmla="*/ 0 h 1378"/>
                <a:gd name="T70" fmla="*/ 0 w 1185"/>
                <a:gd name="T71" fmla="*/ 0 h 1378"/>
                <a:gd name="T72" fmla="*/ 0 w 1185"/>
                <a:gd name="T73" fmla="*/ 0 h 13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5"/>
                <a:gd name="T112" fmla="*/ 0 h 1378"/>
                <a:gd name="T113" fmla="*/ 1185 w 1185"/>
                <a:gd name="T114" fmla="*/ 1378 h 13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5" h="1378">
                  <a:moveTo>
                    <a:pt x="1103" y="86"/>
                  </a:moveTo>
                  <a:lnTo>
                    <a:pt x="913" y="32"/>
                  </a:lnTo>
                  <a:lnTo>
                    <a:pt x="693" y="0"/>
                  </a:lnTo>
                  <a:lnTo>
                    <a:pt x="541" y="86"/>
                  </a:lnTo>
                  <a:lnTo>
                    <a:pt x="341" y="209"/>
                  </a:lnTo>
                  <a:lnTo>
                    <a:pt x="381" y="334"/>
                  </a:lnTo>
                  <a:lnTo>
                    <a:pt x="561" y="381"/>
                  </a:lnTo>
                  <a:lnTo>
                    <a:pt x="626" y="402"/>
                  </a:lnTo>
                  <a:lnTo>
                    <a:pt x="423" y="559"/>
                  </a:lnTo>
                  <a:lnTo>
                    <a:pt x="407" y="642"/>
                  </a:lnTo>
                  <a:lnTo>
                    <a:pt x="446" y="714"/>
                  </a:lnTo>
                  <a:lnTo>
                    <a:pt x="590" y="745"/>
                  </a:lnTo>
                  <a:lnTo>
                    <a:pt x="407" y="838"/>
                  </a:lnTo>
                  <a:lnTo>
                    <a:pt x="312" y="907"/>
                  </a:lnTo>
                  <a:lnTo>
                    <a:pt x="356" y="993"/>
                  </a:lnTo>
                  <a:lnTo>
                    <a:pt x="464" y="1026"/>
                  </a:lnTo>
                  <a:lnTo>
                    <a:pt x="70" y="1168"/>
                  </a:lnTo>
                  <a:lnTo>
                    <a:pt x="0" y="1289"/>
                  </a:lnTo>
                  <a:lnTo>
                    <a:pt x="18" y="1378"/>
                  </a:lnTo>
                  <a:lnTo>
                    <a:pt x="195" y="1305"/>
                  </a:lnTo>
                  <a:lnTo>
                    <a:pt x="561" y="1117"/>
                  </a:lnTo>
                  <a:lnTo>
                    <a:pt x="883" y="1101"/>
                  </a:lnTo>
                  <a:lnTo>
                    <a:pt x="1008" y="993"/>
                  </a:lnTo>
                  <a:lnTo>
                    <a:pt x="979" y="907"/>
                  </a:lnTo>
                  <a:lnTo>
                    <a:pt x="883" y="854"/>
                  </a:lnTo>
                  <a:lnTo>
                    <a:pt x="776" y="800"/>
                  </a:lnTo>
                  <a:lnTo>
                    <a:pt x="1008" y="661"/>
                  </a:lnTo>
                  <a:lnTo>
                    <a:pt x="1141" y="575"/>
                  </a:lnTo>
                  <a:lnTo>
                    <a:pt x="1185" y="488"/>
                  </a:lnTo>
                  <a:lnTo>
                    <a:pt x="1170" y="402"/>
                  </a:lnTo>
                  <a:lnTo>
                    <a:pt x="993" y="402"/>
                  </a:lnTo>
                  <a:lnTo>
                    <a:pt x="854" y="416"/>
                  </a:lnTo>
                  <a:lnTo>
                    <a:pt x="665" y="451"/>
                  </a:lnTo>
                  <a:lnTo>
                    <a:pt x="707" y="334"/>
                  </a:lnTo>
                  <a:lnTo>
                    <a:pt x="953" y="187"/>
                  </a:lnTo>
                  <a:lnTo>
                    <a:pt x="1059" y="174"/>
                  </a:lnTo>
                  <a:lnTo>
                    <a:pt x="1103" y="86"/>
                  </a:lnTo>
                  <a:close/>
                </a:path>
              </a:pathLst>
            </a:custGeom>
            <a:solidFill>
              <a:srgbClr val="FFC98E"/>
            </a:solidFill>
            <a:ln w="0">
              <a:solidFill>
                <a:srgbClr val="FFC98E"/>
              </a:solidFill>
              <a:round/>
              <a:headEnd/>
              <a:tailEnd/>
            </a:ln>
          </p:spPr>
          <p:txBody>
            <a:bodyPr/>
            <a:lstStyle/>
            <a:p>
              <a:endParaRPr lang="en-US"/>
            </a:p>
          </p:txBody>
        </p:sp>
        <p:sp>
          <p:nvSpPr>
            <p:cNvPr id="46092" name="Freeform 12"/>
            <p:cNvSpPr>
              <a:spLocks/>
            </p:cNvSpPr>
            <p:nvPr/>
          </p:nvSpPr>
          <p:spPr bwMode="auto">
            <a:xfrm>
              <a:off x="4122" y="1285"/>
              <a:ext cx="1076" cy="1047"/>
            </a:xfrm>
            <a:custGeom>
              <a:avLst/>
              <a:gdLst>
                <a:gd name="T0" fmla="*/ 0 w 4302"/>
                <a:gd name="T1" fmla="*/ 0 h 4190"/>
                <a:gd name="T2" fmla="*/ 0 w 4302"/>
                <a:gd name="T3" fmla="*/ 0 h 4190"/>
                <a:gd name="T4" fmla="*/ 0 w 4302"/>
                <a:gd name="T5" fmla="*/ 0 h 4190"/>
                <a:gd name="T6" fmla="*/ 0 w 4302"/>
                <a:gd name="T7" fmla="*/ 0 h 4190"/>
                <a:gd name="T8" fmla="*/ 0 w 4302"/>
                <a:gd name="T9" fmla="*/ 0 h 4190"/>
                <a:gd name="T10" fmla="*/ 0 w 4302"/>
                <a:gd name="T11" fmla="*/ 0 h 4190"/>
                <a:gd name="T12" fmla="*/ 0 w 4302"/>
                <a:gd name="T13" fmla="*/ 0 h 4190"/>
                <a:gd name="T14" fmla="*/ 0 w 4302"/>
                <a:gd name="T15" fmla="*/ 0 h 4190"/>
                <a:gd name="T16" fmla="*/ 0 w 4302"/>
                <a:gd name="T17" fmla="*/ 0 h 4190"/>
                <a:gd name="T18" fmla="*/ 0 w 4302"/>
                <a:gd name="T19" fmla="*/ 0 h 4190"/>
                <a:gd name="T20" fmla="*/ 0 w 4302"/>
                <a:gd name="T21" fmla="*/ 0 h 4190"/>
                <a:gd name="T22" fmla="*/ 0 w 4302"/>
                <a:gd name="T23" fmla="*/ 0 h 4190"/>
                <a:gd name="T24" fmla="*/ 0 w 4302"/>
                <a:gd name="T25" fmla="*/ 0 h 4190"/>
                <a:gd name="T26" fmla="*/ 0 w 4302"/>
                <a:gd name="T27" fmla="*/ 0 h 4190"/>
                <a:gd name="T28" fmla="*/ 0 w 4302"/>
                <a:gd name="T29" fmla="*/ 0 h 4190"/>
                <a:gd name="T30" fmla="*/ 0 w 4302"/>
                <a:gd name="T31" fmla="*/ 0 h 4190"/>
                <a:gd name="T32" fmla="*/ 0 w 4302"/>
                <a:gd name="T33" fmla="*/ 0 h 4190"/>
                <a:gd name="T34" fmla="*/ 0 w 4302"/>
                <a:gd name="T35" fmla="*/ 0 h 4190"/>
                <a:gd name="T36" fmla="*/ 0 w 4302"/>
                <a:gd name="T37" fmla="*/ 0 h 4190"/>
                <a:gd name="T38" fmla="*/ 0 w 4302"/>
                <a:gd name="T39" fmla="*/ 0 h 4190"/>
                <a:gd name="T40" fmla="*/ 0 w 4302"/>
                <a:gd name="T41" fmla="*/ 0 h 4190"/>
                <a:gd name="T42" fmla="*/ 0 w 4302"/>
                <a:gd name="T43" fmla="*/ 0 h 4190"/>
                <a:gd name="T44" fmla="*/ 0 w 4302"/>
                <a:gd name="T45" fmla="*/ 0 h 4190"/>
                <a:gd name="T46" fmla="*/ 0 w 4302"/>
                <a:gd name="T47" fmla="*/ 0 h 4190"/>
                <a:gd name="T48" fmla="*/ 0 w 4302"/>
                <a:gd name="T49" fmla="*/ 0 h 4190"/>
                <a:gd name="T50" fmla="*/ 0 w 4302"/>
                <a:gd name="T51" fmla="*/ 0 h 4190"/>
                <a:gd name="T52" fmla="*/ 0 w 4302"/>
                <a:gd name="T53" fmla="*/ 0 h 4190"/>
                <a:gd name="T54" fmla="*/ 0 w 4302"/>
                <a:gd name="T55" fmla="*/ 0 h 4190"/>
                <a:gd name="T56" fmla="*/ 0 w 4302"/>
                <a:gd name="T57" fmla="*/ 0 h 4190"/>
                <a:gd name="T58" fmla="*/ 0 w 4302"/>
                <a:gd name="T59" fmla="*/ 0 h 4190"/>
                <a:gd name="T60" fmla="*/ 0 w 4302"/>
                <a:gd name="T61" fmla="*/ 0 h 4190"/>
                <a:gd name="T62" fmla="*/ 0 w 4302"/>
                <a:gd name="T63" fmla="*/ 0 h 4190"/>
                <a:gd name="T64" fmla="*/ 0 w 4302"/>
                <a:gd name="T65" fmla="*/ 0 h 4190"/>
                <a:gd name="T66" fmla="*/ 0 w 4302"/>
                <a:gd name="T67" fmla="*/ 0 h 4190"/>
                <a:gd name="T68" fmla="*/ 0 w 4302"/>
                <a:gd name="T69" fmla="*/ 0 h 4190"/>
                <a:gd name="T70" fmla="*/ 0 w 4302"/>
                <a:gd name="T71" fmla="*/ 0 h 41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02"/>
                <a:gd name="T109" fmla="*/ 0 h 4190"/>
                <a:gd name="T110" fmla="*/ 4302 w 4302"/>
                <a:gd name="T111" fmla="*/ 4190 h 41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02" h="4190">
                  <a:moveTo>
                    <a:pt x="2442" y="162"/>
                  </a:moveTo>
                  <a:lnTo>
                    <a:pt x="2367" y="32"/>
                  </a:lnTo>
                  <a:lnTo>
                    <a:pt x="2238" y="0"/>
                  </a:lnTo>
                  <a:lnTo>
                    <a:pt x="1993" y="32"/>
                  </a:lnTo>
                  <a:lnTo>
                    <a:pt x="1566" y="176"/>
                  </a:lnTo>
                  <a:lnTo>
                    <a:pt x="1301" y="450"/>
                  </a:lnTo>
                  <a:lnTo>
                    <a:pt x="1218" y="784"/>
                  </a:lnTo>
                  <a:lnTo>
                    <a:pt x="1014" y="976"/>
                  </a:lnTo>
                  <a:lnTo>
                    <a:pt x="928" y="1108"/>
                  </a:lnTo>
                  <a:lnTo>
                    <a:pt x="928" y="1269"/>
                  </a:lnTo>
                  <a:lnTo>
                    <a:pt x="979" y="1351"/>
                  </a:lnTo>
                  <a:lnTo>
                    <a:pt x="893" y="1494"/>
                  </a:lnTo>
                  <a:lnTo>
                    <a:pt x="881" y="1638"/>
                  </a:lnTo>
                  <a:lnTo>
                    <a:pt x="881" y="1813"/>
                  </a:lnTo>
                  <a:lnTo>
                    <a:pt x="928" y="1895"/>
                  </a:lnTo>
                  <a:lnTo>
                    <a:pt x="665" y="2215"/>
                  </a:lnTo>
                  <a:lnTo>
                    <a:pt x="391" y="2487"/>
                  </a:lnTo>
                  <a:lnTo>
                    <a:pt x="141" y="2729"/>
                  </a:lnTo>
                  <a:lnTo>
                    <a:pt x="13" y="3034"/>
                  </a:lnTo>
                  <a:lnTo>
                    <a:pt x="0" y="3291"/>
                  </a:lnTo>
                  <a:lnTo>
                    <a:pt x="13" y="3561"/>
                  </a:lnTo>
                  <a:lnTo>
                    <a:pt x="92" y="3712"/>
                  </a:lnTo>
                  <a:lnTo>
                    <a:pt x="103" y="3466"/>
                  </a:lnTo>
                  <a:lnTo>
                    <a:pt x="194" y="3259"/>
                  </a:lnTo>
                  <a:lnTo>
                    <a:pt x="165" y="3561"/>
                  </a:lnTo>
                  <a:lnTo>
                    <a:pt x="255" y="3786"/>
                  </a:lnTo>
                  <a:lnTo>
                    <a:pt x="343" y="3872"/>
                  </a:lnTo>
                  <a:lnTo>
                    <a:pt x="451" y="3771"/>
                  </a:lnTo>
                  <a:lnTo>
                    <a:pt x="582" y="3919"/>
                  </a:lnTo>
                  <a:lnTo>
                    <a:pt x="703" y="4014"/>
                  </a:lnTo>
                  <a:lnTo>
                    <a:pt x="817" y="4030"/>
                  </a:lnTo>
                  <a:lnTo>
                    <a:pt x="917" y="3936"/>
                  </a:lnTo>
                  <a:lnTo>
                    <a:pt x="1064" y="3998"/>
                  </a:lnTo>
                  <a:lnTo>
                    <a:pt x="1278" y="4063"/>
                  </a:lnTo>
                  <a:lnTo>
                    <a:pt x="1506" y="4091"/>
                  </a:lnTo>
                  <a:lnTo>
                    <a:pt x="2227" y="4123"/>
                  </a:lnTo>
                  <a:lnTo>
                    <a:pt x="2844" y="4091"/>
                  </a:lnTo>
                  <a:lnTo>
                    <a:pt x="2867" y="4190"/>
                  </a:lnTo>
                  <a:lnTo>
                    <a:pt x="3066" y="4063"/>
                  </a:lnTo>
                  <a:lnTo>
                    <a:pt x="3254" y="4030"/>
                  </a:lnTo>
                  <a:lnTo>
                    <a:pt x="3442" y="3998"/>
                  </a:lnTo>
                  <a:lnTo>
                    <a:pt x="3603" y="3872"/>
                  </a:lnTo>
                  <a:lnTo>
                    <a:pt x="3718" y="3886"/>
                  </a:lnTo>
                  <a:lnTo>
                    <a:pt x="3905" y="3726"/>
                  </a:lnTo>
                  <a:lnTo>
                    <a:pt x="4054" y="3466"/>
                  </a:lnTo>
                  <a:lnTo>
                    <a:pt x="4153" y="3193"/>
                  </a:lnTo>
                  <a:lnTo>
                    <a:pt x="4252" y="3005"/>
                  </a:lnTo>
                  <a:lnTo>
                    <a:pt x="4302" y="2792"/>
                  </a:lnTo>
                  <a:lnTo>
                    <a:pt x="4252" y="2568"/>
                  </a:lnTo>
                  <a:lnTo>
                    <a:pt x="4127" y="2376"/>
                  </a:lnTo>
                  <a:lnTo>
                    <a:pt x="3987" y="2201"/>
                  </a:lnTo>
                  <a:lnTo>
                    <a:pt x="3818" y="2056"/>
                  </a:lnTo>
                  <a:lnTo>
                    <a:pt x="3641" y="1895"/>
                  </a:lnTo>
                  <a:lnTo>
                    <a:pt x="3529" y="1752"/>
                  </a:lnTo>
                  <a:lnTo>
                    <a:pt x="3641" y="1669"/>
                  </a:lnTo>
                  <a:lnTo>
                    <a:pt x="3553" y="1605"/>
                  </a:lnTo>
                  <a:lnTo>
                    <a:pt x="3743" y="1527"/>
                  </a:lnTo>
                  <a:lnTo>
                    <a:pt x="3564" y="1397"/>
                  </a:lnTo>
                  <a:lnTo>
                    <a:pt x="3482" y="1269"/>
                  </a:lnTo>
                  <a:lnTo>
                    <a:pt x="3529" y="1060"/>
                  </a:lnTo>
                  <a:lnTo>
                    <a:pt x="3517" y="799"/>
                  </a:lnTo>
                  <a:lnTo>
                    <a:pt x="3491" y="596"/>
                  </a:lnTo>
                  <a:lnTo>
                    <a:pt x="3378" y="450"/>
                  </a:lnTo>
                  <a:lnTo>
                    <a:pt x="3241" y="336"/>
                  </a:lnTo>
                  <a:lnTo>
                    <a:pt x="3051" y="254"/>
                  </a:lnTo>
                  <a:lnTo>
                    <a:pt x="2930" y="222"/>
                  </a:lnTo>
                  <a:lnTo>
                    <a:pt x="2788" y="222"/>
                  </a:lnTo>
                  <a:lnTo>
                    <a:pt x="2771" y="162"/>
                  </a:lnTo>
                  <a:lnTo>
                    <a:pt x="2678" y="94"/>
                  </a:lnTo>
                  <a:lnTo>
                    <a:pt x="2567" y="94"/>
                  </a:lnTo>
                  <a:lnTo>
                    <a:pt x="2478" y="126"/>
                  </a:lnTo>
                  <a:lnTo>
                    <a:pt x="2442" y="162"/>
                  </a:lnTo>
                  <a:close/>
                </a:path>
              </a:pathLst>
            </a:custGeom>
            <a:solidFill>
              <a:srgbClr val="70230C"/>
            </a:solidFill>
            <a:ln w="0">
              <a:solidFill>
                <a:srgbClr val="70230C"/>
              </a:solidFill>
              <a:round/>
              <a:headEnd/>
              <a:tailEnd/>
            </a:ln>
          </p:spPr>
          <p:txBody>
            <a:bodyPr/>
            <a:lstStyle/>
            <a:p>
              <a:endParaRPr lang="en-US"/>
            </a:p>
          </p:txBody>
        </p:sp>
        <p:sp>
          <p:nvSpPr>
            <p:cNvPr id="46093" name="Freeform 13"/>
            <p:cNvSpPr>
              <a:spLocks/>
            </p:cNvSpPr>
            <p:nvPr/>
          </p:nvSpPr>
          <p:spPr bwMode="auto">
            <a:xfrm>
              <a:off x="4389" y="1474"/>
              <a:ext cx="616" cy="959"/>
            </a:xfrm>
            <a:custGeom>
              <a:avLst/>
              <a:gdLst>
                <a:gd name="T0" fmla="*/ 0 w 2465"/>
                <a:gd name="T1" fmla="*/ 0 h 3836"/>
                <a:gd name="T2" fmla="*/ 0 w 2465"/>
                <a:gd name="T3" fmla="*/ 0 h 3836"/>
                <a:gd name="T4" fmla="*/ 0 w 2465"/>
                <a:gd name="T5" fmla="*/ 0 h 3836"/>
                <a:gd name="T6" fmla="*/ 0 w 2465"/>
                <a:gd name="T7" fmla="*/ 0 h 3836"/>
                <a:gd name="T8" fmla="*/ 0 w 2465"/>
                <a:gd name="T9" fmla="*/ 0 h 3836"/>
                <a:gd name="T10" fmla="*/ 0 w 2465"/>
                <a:gd name="T11" fmla="*/ 0 h 3836"/>
                <a:gd name="T12" fmla="*/ 0 w 2465"/>
                <a:gd name="T13" fmla="*/ 0 h 3836"/>
                <a:gd name="T14" fmla="*/ 0 w 2465"/>
                <a:gd name="T15" fmla="*/ 0 h 3836"/>
                <a:gd name="T16" fmla="*/ 0 w 2465"/>
                <a:gd name="T17" fmla="*/ 0 h 3836"/>
                <a:gd name="T18" fmla="*/ 0 w 2465"/>
                <a:gd name="T19" fmla="*/ 0 h 3836"/>
                <a:gd name="T20" fmla="*/ 0 w 2465"/>
                <a:gd name="T21" fmla="*/ 0 h 3836"/>
                <a:gd name="T22" fmla="*/ 0 w 2465"/>
                <a:gd name="T23" fmla="*/ 0 h 3836"/>
                <a:gd name="T24" fmla="*/ 0 w 2465"/>
                <a:gd name="T25" fmla="*/ 0 h 3836"/>
                <a:gd name="T26" fmla="*/ 0 w 2465"/>
                <a:gd name="T27" fmla="*/ 0 h 3836"/>
                <a:gd name="T28" fmla="*/ 0 w 2465"/>
                <a:gd name="T29" fmla="*/ 0 h 3836"/>
                <a:gd name="T30" fmla="*/ 0 w 2465"/>
                <a:gd name="T31" fmla="*/ 0 h 3836"/>
                <a:gd name="T32" fmla="*/ 0 w 2465"/>
                <a:gd name="T33" fmla="*/ 0 h 3836"/>
                <a:gd name="T34" fmla="*/ 0 w 2465"/>
                <a:gd name="T35" fmla="*/ 0 h 3836"/>
                <a:gd name="T36" fmla="*/ 0 w 2465"/>
                <a:gd name="T37" fmla="*/ 0 h 3836"/>
                <a:gd name="T38" fmla="*/ 0 w 2465"/>
                <a:gd name="T39" fmla="*/ 0 h 3836"/>
                <a:gd name="T40" fmla="*/ 0 w 2465"/>
                <a:gd name="T41" fmla="*/ 0 h 3836"/>
                <a:gd name="T42" fmla="*/ 0 w 2465"/>
                <a:gd name="T43" fmla="*/ 0 h 3836"/>
                <a:gd name="T44" fmla="*/ 0 w 2465"/>
                <a:gd name="T45" fmla="*/ 0 h 3836"/>
                <a:gd name="T46" fmla="*/ 0 w 2465"/>
                <a:gd name="T47" fmla="*/ 0 h 3836"/>
                <a:gd name="T48" fmla="*/ 0 w 2465"/>
                <a:gd name="T49" fmla="*/ 0 h 3836"/>
                <a:gd name="T50" fmla="*/ 0 w 2465"/>
                <a:gd name="T51" fmla="*/ 0 h 3836"/>
                <a:gd name="T52" fmla="*/ 0 w 2465"/>
                <a:gd name="T53" fmla="*/ 0 h 3836"/>
                <a:gd name="T54" fmla="*/ 0 w 2465"/>
                <a:gd name="T55" fmla="*/ 0 h 3836"/>
                <a:gd name="T56" fmla="*/ 0 w 2465"/>
                <a:gd name="T57" fmla="*/ 0 h 3836"/>
                <a:gd name="T58" fmla="*/ 0 w 2465"/>
                <a:gd name="T59" fmla="*/ 0 h 3836"/>
                <a:gd name="T60" fmla="*/ 0 w 2465"/>
                <a:gd name="T61" fmla="*/ 0 h 3836"/>
                <a:gd name="T62" fmla="*/ 0 w 2465"/>
                <a:gd name="T63" fmla="*/ 0 h 3836"/>
                <a:gd name="T64" fmla="*/ 0 w 2465"/>
                <a:gd name="T65" fmla="*/ 0 h 38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65"/>
                <a:gd name="T100" fmla="*/ 0 h 3836"/>
                <a:gd name="T101" fmla="*/ 2465 w 2465"/>
                <a:gd name="T102" fmla="*/ 3836 h 38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65" h="3836">
                  <a:moveTo>
                    <a:pt x="1414" y="0"/>
                  </a:moveTo>
                  <a:lnTo>
                    <a:pt x="1163" y="204"/>
                  </a:lnTo>
                  <a:lnTo>
                    <a:pt x="850" y="320"/>
                  </a:lnTo>
                  <a:lnTo>
                    <a:pt x="491" y="444"/>
                  </a:lnTo>
                  <a:lnTo>
                    <a:pt x="287" y="563"/>
                  </a:lnTo>
                  <a:lnTo>
                    <a:pt x="338" y="849"/>
                  </a:lnTo>
                  <a:lnTo>
                    <a:pt x="227" y="1139"/>
                  </a:lnTo>
                  <a:lnTo>
                    <a:pt x="54" y="1685"/>
                  </a:lnTo>
                  <a:lnTo>
                    <a:pt x="0" y="2082"/>
                  </a:lnTo>
                  <a:lnTo>
                    <a:pt x="38" y="2475"/>
                  </a:lnTo>
                  <a:lnTo>
                    <a:pt x="176" y="2710"/>
                  </a:lnTo>
                  <a:lnTo>
                    <a:pt x="391" y="2956"/>
                  </a:lnTo>
                  <a:lnTo>
                    <a:pt x="630" y="3191"/>
                  </a:lnTo>
                  <a:lnTo>
                    <a:pt x="667" y="3612"/>
                  </a:lnTo>
                  <a:lnTo>
                    <a:pt x="751" y="3758"/>
                  </a:lnTo>
                  <a:lnTo>
                    <a:pt x="912" y="3836"/>
                  </a:lnTo>
                  <a:lnTo>
                    <a:pt x="1115" y="3788"/>
                  </a:lnTo>
                  <a:lnTo>
                    <a:pt x="1303" y="3661"/>
                  </a:lnTo>
                  <a:lnTo>
                    <a:pt x="1378" y="3518"/>
                  </a:lnTo>
                  <a:lnTo>
                    <a:pt x="1453" y="3307"/>
                  </a:lnTo>
                  <a:lnTo>
                    <a:pt x="1753" y="3116"/>
                  </a:lnTo>
                  <a:lnTo>
                    <a:pt x="2091" y="2823"/>
                  </a:lnTo>
                  <a:lnTo>
                    <a:pt x="2277" y="2503"/>
                  </a:lnTo>
                  <a:lnTo>
                    <a:pt x="2453" y="2168"/>
                  </a:lnTo>
                  <a:lnTo>
                    <a:pt x="2465" y="1685"/>
                  </a:lnTo>
                  <a:lnTo>
                    <a:pt x="2264" y="1411"/>
                  </a:lnTo>
                  <a:lnTo>
                    <a:pt x="2190" y="1173"/>
                  </a:lnTo>
                  <a:lnTo>
                    <a:pt x="2091" y="771"/>
                  </a:lnTo>
                  <a:lnTo>
                    <a:pt x="2025" y="495"/>
                  </a:lnTo>
                  <a:lnTo>
                    <a:pt x="1664" y="352"/>
                  </a:lnTo>
                  <a:lnTo>
                    <a:pt x="1529" y="189"/>
                  </a:lnTo>
                  <a:lnTo>
                    <a:pt x="1424" y="0"/>
                  </a:lnTo>
                  <a:lnTo>
                    <a:pt x="1414" y="0"/>
                  </a:lnTo>
                  <a:close/>
                </a:path>
              </a:pathLst>
            </a:custGeom>
            <a:solidFill>
              <a:srgbClr val="FFC98E"/>
            </a:solidFill>
            <a:ln w="0">
              <a:solidFill>
                <a:srgbClr val="FFC98E"/>
              </a:solidFill>
              <a:round/>
              <a:headEnd/>
              <a:tailEnd/>
            </a:ln>
          </p:spPr>
          <p:txBody>
            <a:bodyPr/>
            <a:lstStyle/>
            <a:p>
              <a:endParaRPr lang="en-US"/>
            </a:p>
          </p:txBody>
        </p:sp>
        <p:sp>
          <p:nvSpPr>
            <p:cNvPr id="46094" name="Freeform 14"/>
            <p:cNvSpPr>
              <a:spLocks/>
            </p:cNvSpPr>
            <p:nvPr/>
          </p:nvSpPr>
          <p:spPr bwMode="auto">
            <a:xfrm>
              <a:off x="4583" y="2103"/>
              <a:ext cx="197" cy="97"/>
            </a:xfrm>
            <a:custGeom>
              <a:avLst/>
              <a:gdLst>
                <a:gd name="T0" fmla="*/ 0 w 790"/>
                <a:gd name="T1" fmla="*/ 0 h 388"/>
                <a:gd name="T2" fmla="*/ 0 w 790"/>
                <a:gd name="T3" fmla="*/ 0 h 388"/>
                <a:gd name="T4" fmla="*/ 0 w 790"/>
                <a:gd name="T5" fmla="*/ 0 h 388"/>
                <a:gd name="T6" fmla="*/ 0 w 790"/>
                <a:gd name="T7" fmla="*/ 0 h 388"/>
                <a:gd name="T8" fmla="*/ 0 w 790"/>
                <a:gd name="T9" fmla="*/ 0 h 388"/>
                <a:gd name="T10" fmla="*/ 0 w 790"/>
                <a:gd name="T11" fmla="*/ 0 h 388"/>
                <a:gd name="T12" fmla="*/ 0 w 790"/>
                <a:gd name="T13" fmla="*/ 0 h 388"/>
                <a:gd name="T14" fmla="*/ 0 w 790"/>
                <a:gd name="T15" fmla="*/ 0 h 388"/>
                <a:gd name="T16" fmla="*/ 0 w 790"/>
                <a:gd name="T17" fmla="*/ 0 h 388"/>
                <a:gd name="T18" fmla="*/ 0 w 790"/>
                <a:gd name="T19" fmla="*/ 0 h 388"/>
                <a:gd name="T20" fmla="*/ 0 w 790"/>
                <a:gd name="T21" fmla="*/ 0 h 388"/>
                <a:gd name="T22" fmla="*/ 0 w 790"/>
                <a:gd name="T23" fmla="*/ 0 h 388"/>
                <a:gd name="T24" fmla="*/ 0 w 790"/>
                <a:gd name="T25" fmla="*/ 0 h 388"/>
                <a:gd name="T26" fmla="*/ 0 w 790"/>
                <a:gd name="T27" fmla="*/ 0 h 388"/>
                <a:gd name="T28" fmla="*/ 0 w 790"/>
                <a:gd name="T29" fmla="*/ 0 h 388"/>
                <a:gd name="T30" fmla="*/ 0 w 790"/>
                <a:gd name="T31" fmla="*/ 0 h 388"/>
                <a:gd name="T32" fmla="*/ 0 w 790"/>
                <a:gd name="T33" fmla="*/ 0 h 388"/>
                <a:gd name="T34" fmla="*/ 0 w 790"/>
                <a:gd name="T35" fmla="*/ 0 h 388"/>
                <a:gd name="T36" fmla="*/ 0 w 790"/>
                <a:gd name="T37" fmla="*/ 0 h 388"/>
                <a:gd name="T38" fmla="*/ 0 w 790"/>
                <a:gd name="T39" fmla="*/ 0 h 388"/>
                <a:gd name="T40" fmla="*/ 0 w 790"/>
                <a:gd name="T41" fmla="*/ 0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0"/>
                <a:gd name="T64" fmla="*/ 0 h 388"/>
                <a:gd name="T65" fmla="*/ 790 w 790"/>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0" h="388">
                  <a:moveTo>
                    <a:pt x="0" y="81"/>
                  </a:moveTo>
                  <a:lnTo>
                    <a:pt x="88" y="287"/>
                  </a:lnTo>
                  <a:lnTo>
                    <a:pt x="263" y="373"/>
                  </a:lnTo>
                  <a:lnTo>
                    <a:pt x="434" y="388"/>
                  </a:lnTo>
                  <a:lnTo>
                    <a:pt x="691" y="324"/>
                  </a:lnTo>
                  <a:lnTo>
                    <a:pt x="764" y="192"/>
                  </a:lnTo>
                  <a:lnTo>
                    <a:pt x="790" y="0"/>
                  </a:lnTo>
                  <a:lnTo>
                    <a:pt x="526" y="96"/>
                  </a:lnTo>
                  <a:lnTo>
                    <a:pt x="601" y="160"/>
                  </a:lnTo>
                  <a:lnTo>
                    <a:pt x="476" y="227"/>
                  </a:lnTo>
                  <a:lnTo>
                    <a:pt x="434" y="111"/>
                  </a:lnTo>
                  <a:lnTo>
                    <a:pt x="361" y="111"/>
                  </a:lnTo>
                  <a:lnTo>
                    <a:pt x="377" y="243"/>
                  </a:lnTo>
                  <a:lnTo>
                    <a:pt x="263" y="176"/>
                  </a:lnTo>
                  <a:lnTo>
                    <a:pt x="177" y="160"/>
                  </a:lnTo>
                  <a:lnTo>
                    <a:pt x="238" y="127"/>
                  </a:lnTo>
                  <a:lnTo>
                    <a:pt x="351" y="176"/>
                  </a:lnTo>
                  <a:lnTo>
                    <a:pt x="338" y="49"/>
                  </a:lnTo>
                  <a:lnTo>
                    <a:pt x="227" y="0"/>
                  </a:lnTo>
                  <a:lnTo>
                    <a:pt x="62" y="96"/>
                  </a:lnTo>
                  <a:lnTo>
                    <a:pt x="0" y="81"/>
                  </a:lnTo>
                  <a:close/>
                </a:path>
              </a:pathLst>
            </a:custGeom>
            <a:solidFill>
              <a:srgbClr val="FF0000"/>
            </a:solidFill>
            <a:ln w="0">
              <a:solidFill>
                <a:srgbClr val="FF0000"/>
              </a:solidFill>
              <a:round/>
              <a:headEnd/>
              <a:tailEnd/>
            </a:ln>
          </p:spPr>
          <p:txBody>
            <a:bodyPr/>
            <a:lstStyle/>
            <a:p>
              <a:endParaRPr lang="en-US"/>
            </a:p>
          </p:txBody>
        </p:sp>
        <p:sp>
          <p:nvSpPr>
            <p:cNvPr id="46095" name="Freeform 15"/>
            <p:cNvSpPr>
              <a:spLocks/>
            </p:cNvSpPr>
            <p:nvPr/>
          </p:nvSpPr>
          <p:spPr bwMode="auto">
            <a:xfrm>
              <a:off x="4331" y="1276"/>
              <a:ext cx="493" cy="504"/>
            </a:xfrm>
            <a:custGeom>
              <a:avLst/>
              <a:gdLst>
                <a:gd name="T0" fmla="*/ 0 w 1969"/>
                <a:gd name="T1" fmla="*/ 0 h 2016"/>
                <a:gd name="T2" fmla="*/ 0 w 1969"/>
                <a:gd name="T3" fmla="*/ 0 h 2016"/>
                <a:gd name="T4" fmla="*/ 0 w 1969"/>
                <a:gd name="T5" fmla="*/ 0 h 2016"/>
                <a:gd name="T6" fmla="*/ 0 w 1969"/>
                <a:gd name="T7" fmla="*/ 0 h 2016"/>
                <a:gd name="T8" fmla="*/ 0 w 1969"/>
                <a:gd name="T9" fmla="*/ 0 h 2016"/>
                <a:gd name="T10" fmla="*/ 0 w 1969"/>
                <a:gd name="T11" fmla="*/ 0 h 2016"/>
                <a:gd name="T12" fmla="*/ 0 w 1969"/>
                <a:gd name="T13" fmla="*/ 0 h 2016"/>
                <a:gd name="T14" fmla="*/ 0 w 1969"/>
                <a:gd name="T15" fmla="*/ 0 h 2016"/>
                <a:gd name="T16" fmla="*/ 0 w 1969"/>
                <a:gd name="T17" fmla="*/ 0 h 2016"/>
                <a:gd name="T18" fmla="*/ 0 w 1969"/>
                <a:gd name="T19" fmla="*/ 0 h 2016"/>
                <a:gd name="T20" fmla="*/ 0 w 1969"/>
                <a:gd name="T21" fmla="*/ 0 h 2016"/>
                <a:gd name="T22" fmla="*/ 0 w 1969"/>
                <a:gd name="T23" fmla="*/ 0 h 2016"/>
                <a:gd name="T24" fmla="*/ 0 w 1969"/>
                <a:gd name="T25" fmla="*/ 0 h 2016"/>
                <a:gd name="T26" fmla="*/ 0 w 1969"/>
                <a:gd name="T27" fmla="*/ 0 h 2016"/>
                <a:gd name="T28" fmla="*/ 0 w 1969"/>
                <a:gd name="T29" fmla="*/ 0 h 2016"/>
                <a:gd name="T30" fmla="*/ 0 w 1969"/>
                <a:gd name="T31" fmla="*/ 0 h 2016"/>
                <a:gd name="T32" fmla="*/ 0 w 1969"/>
                <a:gd name="T33" fmla="*/ 0 h 2016"/>
                <a:gd name="T34" fmla="*/ 0 w 1969"/>
                <a:gd name="T35" fmla="*/ 0 h 2016"/>
                <a:gd name="T36" fmla="*/ 0 w 1969"/>
                <a:gd name="T37" fmla="*/ 0 h 2016"/>
                <a:gd name="T38" fmla="*/ 0 w 1969"/>
                <a:gd name="T39" fmla="*/ 0 h 2016"/>
                <a:gd name="T40" fmla="*/ 0 w 1969"/>
                <a:gd name="T41" fmla="*/ 0 h 2016"/>
                <a:gd name="T42" fmla="*/ 0 w 1969"/>
                <a:gd name="T43" fmla="*/ 0 h 2016"/>
                <a:gd name="T44" fmla="*/ 0 w 1969"/>
                <a:gd name="T45" fmla="*/ 0 h 2016"/>
                <a:gd name="T46" fmla="*/ 0 w 1969"/>
                <a:gd name="T47" fmla="*/ 0 h 2016"/>
                <a:gd name="T48" fmla="*/ 0 w 1969"/>
                <a:gd name="T49" fmla="*/ 0 h 2016"/>
                <a:gd name="T50" fmla="*/ 0 w 1969"/>
                <a:gd name="T51" fmla="*/ 0 h 2016"/>
                <a:gd name="T52" fmla="*/ 0 w 1969"/>
                <a:gd name="T53" fmla="*/ 0 h 2016"/>
                <a:gd name="T54" fmla="*/ 0 w 1969"/>
                <a:gd name="T55" fmla="*/ 0 h 2016"/>
                <a:gd name="T56" fmla="*/ 0 w 1969"/>
                <a:gd name="T57" fmla="*/ 0 h 2016"/>
                <a:gd name="T58" fmla="*/ 0 w 1969"/>
                <a:gd name="T59" fmla="*/ 0 h 2016"/>
                <a:gd name="T60" fmla="*/ 0 w 1969"/>
                <a:gd name="T61" fmla="*/ 0 h 2016"/>
                <a:gd name="T62" fmla="*/ 0 w 1969"/>
                <a:gd name="T63" fmla="*/ 0 h 20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9"/>
                <a:gd name="T97" fmla="*/ 0 h 2016"/>
                <a:gd name="T98" fmla="*/ 1969 w 1969"/>
                <a:gd name="T99" fmla="*/ 2016 h 20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9" h="2016">
                  <a:moveTo>
                    <a:pt x="1969" y="238"/>
                  </a:moveTo>
                  <a:lnTo>
                    <a:pt x="1915" y="134"/>
                  </a:lnTo>
                  <a:lnTo>
                    <a:pt x="1836" y="102"/>
                  </a:lnTo>
                  <a:lnTo>
                    <a:pt x="1702" y="102"/>
                  </a:lnTo>
                  <a:lnTo>
                    <a:pt x="1598" y="169"/>
                  </a:lnTo>
                  <a:lnTo>
                    <a:pt x="1545" y="32"/>
                  </a:lnTo>
                  <a:lnTo>
                    <a:pt x="1357" y="0"/>
                  </a:lnTo>
                  <a:lnTo>
                    <a:pt x="1143" y="32"/>
                  </a:lnTo>
                  <a:lnTo>
                    <a:pt x="957" y="102"/>
                  </a:lnTo>
                  <a:lnTo>
                    <a:pt x="721" y="204"/>
                  </a:lnTo>
                  <a:lnTo>
                    <a:pt x="562" y="338"/>
                  </a:lnTo>
                  <a:lnTo>
                    <a:pt x="454" y="512"/>
                  </a:lnTo>
                  <a:lnTo>
                    <a:pt x="376" y="683"/>
                  </a:lnTo>
                  <a:lnTo>
                    <a:pt x="321" y="820"/>
                  </a:lnTo>
                  <a:lnTo>
                    <a:pt x="188" y="923"/>
                  </a:lnTo>
                  <a:lnTo>
                    <a:pt x="108" y="1024"/>
                  </a:lnTo>
                  <a:lnTo>
                    <a:pt x="57" y="1127"/>
                  </a:lnTo>
                  <a:lnTo>
                    <a:pt x="29" y="1226"/>
                  </a:lnTo>
                  <a:lnTo>
                    <a:pt x="57" y="1333"/>
                  </a:lnTo>
                  <a:lnTo>
                    <a:pt x="108" y="1365"/>
                  </a:lnTo>
                  <a:lnTo>
                    <a:pt x="29" y="1501"/>
                  </a:lnTo>
                  <a:lnTo>
                    <a:pt x="0" y="1674"/>
                  </a:lnTo>
                  <a:lnTo>
                    <a:pt x="0" y="1808"/>
                  </a:lnTo>
                  <a:lnTo>
                    <a:pt x="79" y="1910"/>
                  </a:lnTo>
                  <a:lnTo>
                    <a:pt x="108" y="1946"/>
                  </a:lnTo>
                  <a:lnTo>
                    <a:pt x="217" y="2016"/>
                  </a:lnTo>
                  <a:lnTo>
                    <a:pt x="131" y="1874"/>
                  </a:lnTo>
                  <a:lnTo>
                    <a:pt x="57" y="1739"/>
                  </a:lnTo>
                  <a:lnTo>
                    <a:pt x="79" y="1603"/>
                  </a:lnTo>
                  <a:lnTo>
                    <a:pt x="131" y="1469"/>
                  </a:lnTo>
                  <a:lnTo>
                    <a:pt x="245" y="1333"/>
                  </a:lnTo>
                  <a:lnTo>
                    <a:pt x="401" y="1226"/>
                  </a:lnTo>
                  <a:lnTo>
                    <a:pt x="641" y="1090"/>
                  </a:lnTo>
                  <a:lnTo>
                    <a:pt x="854" y="956"/>
                  </a:lnTo>
                  <a:lnTo>
                    <a:pt x="988" y="820"/>
                  </a:lnTo>
                  <a:lnTo>
                    <a:pt x="1172" y="613"/>
                  </a:lnTo>
                  <a:lnTo>
                    <a:pt x="881" y="885"/>
                  </a:lnTo>
                  <a:lnTo>
                    <a:pt x="641" y="988"/>
                  </a:lnTo>
                  <a:lnTo>
                    <a:pt x="401" y="1162"/>
                  </a:lnTo>
                  <a:lnTo>
                    <a:pt x="269" y="1264"/>
                  </a:lnTo>
                  <a:lnTo>
                    <a:pt x="160" y="1365"/>
                  </a:lnTo>
                  <a:lnTo>
                    <a:pt x="131" y="1293"/>
                  </a:lnTo>
                  <a:lnTo>
                    <a:pt x="131" y="1194"/>
                  </a:lnTo>
                  <a:lnTo>
                    <a:pt x="160" y="1090"/>
                  </a:lnTo>
                  <a:lnTo>
                    <a:pt x="245" y="1024"/>
                  </a:lnTo>
                  <a:lnTo>
                    <a:pt x="321" y="956"/>
                  </a:lnTo>
                  <a:lnTo>
                    <a:pt x="430" y="885"/>
                  </a:lnTo>
                  <a:lnTo>
                    <a:pt x="401" y="749"/>
                  </a:lnTo>
                  <a:lnTo>
                    <a:pt x="454" y="581"/>
                  </a:lnTo>
                  <a:lnTo>
                    <a:pt x="534" y="476"/>
                  </a:lnTo>
                  <a:lnTo>
                    <a:pt x="613" y="372"/>
                  </a:lnTo>
                  <a:lnTo>
                    <a:pt x="721" y="270"/>
                  </a:lnTo>
                  <a:lnTo>
                    <a:pt x="854" y="204"/>
                  </a:lnTo>
                  <a:lnTo>
                    <a:pt x="1036" y="134"/>
                  </a:lnTo>
                  <a:lnTo>
                    <a:pt x="1172" y="102"/>
                  </a:lnTo>
                  <a:lnTo>
                    <a:pt x="1279" y="102"/>
                  </a:lnTo>
                  <a:lnTo>
                    <a:pt x="1462" y="102"/>
                  </a:lnTo>
                  <a:lnTo>
                    <a:pt x="1545" y="102"/>
                  </a:lnTo>
                  <a:lnTo>
                    <a:pt x="1570" y="169"/>
                  </a:lnTo>
                  <a:lnTo>
                    <a:pt x="1570" y="238"/>
                  </a:lnTo>
                  <a:lnTo>
                    <a:pt x="1702" y="204"/>
                  </a:lnTo>
                  <a:lnTo>
                    <a:pt x="1808" y="169"/>
                  </a:lnTo>
                  <a:lnTo>
                    <a:pt x="1863" y="204"/>
                  </a:lnTo>
                  <a:lnTo>
                    <a:pt x="1863" y="308"/>
                  </a:lnTo>
                  <a:lnTo>
                    <a:pt x="1969" y="238"/>
                  </a:lnTo>
                  <a:close/>
                </a:path>
              </a:pathLst>
            </a:custGeom>
            <a:solidFill>
              <a:srgbClr val="000000"/>
            </a:solidFill>
            <a:ln w="0">
              <a:solidFill>
                <a:srgbClr val="000000"/>
              </a:solidFill>
              <a:round/>
              <a:headEnd/>
              <a:tailEnd/>
            </a:ln>
          </p:spPr>
          <p:txBody>
            <a:bodyPr/>
            <a:lstStyle/>
            <a:p>
              <a:endParaRPr lang="en-US"/>
            </a:p>
          </p:txBody>
        </p:sp>
        <p:sp>
          <p:nvSpPr>
            <p:cNvPr id="46096" name="Freeform 16"/>
            <p:cNvSpPr>
              <a:spLocks/>
            </p:cNvSpPr>
            <p:nvPr/>
          </p:nvSpPr>
          <p:spPr bwMode="auto">
            <a:xfrm>
              <a:off x="4336" y="1360"/>
              <a:ext cx="707" cy="1034"/>
            </a:xfrm>
            <a:custGeom>
              <a:avLst/>
              <a:gdLst>
                <a:gd name="T0" fmla="*/ 0 w 2827"/>
                <a:gd name="T1" fmla="*/ 0 h 4134"/>
                <a:gd name="T2" fmla="*/ 0 w 2827"/>
                <a:gd name="T3" fmla="*/ 0 h 4134"/>
                <a:gd name="T4" fmla="*/ 0 w 2827"/>
                <a:gd name="T5" fmla="*/ 0 h 4134"/>
                <a:gd name="T6" fmla="*/ 0 w 2827"/>
                <a:gd name="T7" fmla="*/ 0 h 4134"/>
                <a:gd name="T8" fmla="*/ 0 w 2827"/>
                <a:gd name="T9" fmla="*/ 0 h 4134"/>
                <a:gd name="T10" fmla="*/ 0 w 2827"/>
                <a:gd name="T11" fmla="*/ 0 h 4134"/>
                <a:gd name="T12" fmla="*/ 0 w 2827"/>
                <a:gd name="T13" fmla="*/ 0 h 4134"/>
                <a:gd name="T14" fmla="*/ 0 w 2827"/>
                <a:gd name="T15" fmla="*/ 0 h 4134"/>
                <a:gd name="T16" fmla="*/ 0 w 2827"/>
                <a:gd name="T17" fmla="*/ 0 h 4134"/>
                <a:gd name="T18" fmla="*/ 0 w 2827"/>
                <a:gd name="T19" fmla="*/ 0 h 4134"/>
                <a:gd name="T20" fmla="*/ 0 w 2827"/>
                <a:gd name="T21" fmla="*/ 0 h 4134"/>
                <a:gd name="T22" fmla="*/ 0 w 2827"/>
                <a:gd name="T23" fmla="*/ 0 h 4134"/>
                <a:gd name="T24" fmla="*/ 0 w 2827"/>
                <a:gd name="T25" fmla="*/ 0 h 4134"/>
                <a:gd name="T26" fmla="*/ 0 w 2827"/>
                <a:gd name="T27" fmla="*/ 0 h 4134"/>
                <a:gd name="T28" fmla="*/ 0 w 2827"/>
                <a:gd name="T29" fmla="*/ 0 h 4134"/>
                <a:gd name="T30" fmla="*/ 0 w 2827"/>
                <a:gd name="T31" fmla="*/ 0 h 4134"/>
                <a:gd name="T32" fmla="*/ 0 w 2827"/>
                <a:gd name="T33" fmla="*/ 0 h 4134"/>
                <a:gd name="T34" fmla="*/ 0 w 2827"/>
                <a:gd name="T35" fmla="*/ 0 h 4134"/>
                <a:gd name="T36" fmla="*/ 0 w 2827"/>
                <a:gd name="T37" fmla="*/ 0 h 4134"/>
                <a:gd name="T38" fmla="*/ 0 w 2827"/>
                <a:gd name="T39" fmla="*/ 0 h 4134"/>
                <a:gd name="T40" fmla="*/ 0 w 2827"/>
                <a:gd name="T41" fmla="*/ 0 h 4134"/>
                <a:gd name="T42" fmla="*/ 0 w 2827"/>
                <a:gd name="T43" fmla="*/ 0 h 4134"/>
                <a:gd name="T44" fmla="*/ 0 w 2827"/>
                <a:gd name="T45" fmla="*/ 0 h 4134"/>
                <a:gd name="T46" fmla="*/ 0 w 2827"/>
                <a:gd name="T47" fmla="*/ 0 h 4134"/>
                <a:gd name="T48" fmla="*/ 0 w 2827"/>
                <a:gd name="T49" fmla="*/ 0 h 4134"/>
                <a:gd name="T50" fmla="*/ 0 w 2827"/>
                <a:gd name="T51" fmla="*/ 0 h 4134"/>
                <a:gd name="T52" fmla="*/ 0 w 2827"/>
                <a:gd name="T53" fmla="*/ 0 h 4134"/>
                <a:gd name="T54" fmla="*/ 0 w 2827"/>
                <a:gd name="T55" fmla="*/ 0 h 4134"/>
                <a:gd name="T56" fmla="*/ 0 w 2827"/>
                <a:gd name="T57" fmla="*/ 0 h 4134"/>
                <a:gd name="T58" fmla="*/ 0 w 2827"/>
                <a:gd name="T59" fmla="*/ 0 h 4134"/>
                <a:gd name="T60" fmla="*/ 0 w 2827"/>
                <a:gd name="T61" fmla="*/ 0 h 4134"/>
                <a:gd name="T62" fmla="*/ 0 w 2827"/>
                <a:gd name="T63" fmla="*/ 0 h 4134"/>
                <a:gd name="T64" fmla="*/ 0 w 2827"/>
                <a:gd name="T65" fmla="*/ 0 h 4134"/>
                <a:gd name="T66" fmla="*/ 0 w 2827"/>
                <a:gd name="T67" fmla="*/ 0 h 4134"/>
                <a:gd name="T68" fmla="*/ 0 w 2827"/>
                <a:gd name="T69" fmla="*/ 0 h 4134"/>
                <a:gd name="T70" fmla="*/ 0 w 2827"/>
                <a:gd name="T71" fmla="*/ 0 h 4134"/>
                <a:gd name="T72" fmla="*/ 0 w 2827"/>
                <a:gd name="T73" fmla="*/ 0 h 4134"/>
                <a:gd name="T74" fmla="*/ 0 w 2827"/>
                <a:gd name="T75" fmla="*/ 0 h 4134"/>
                <a:gd name="T76" fmla="*/ 0 w 2827"/>
                <a:gd name="T77" fmla="*/ 0 h 4134"/>
                <a:gd name="T78" fmla="*/ 0 w 2827"/>
                <a:gd name="T79" fmla="*/ 0 h 4134"/>
                <a:gd name="T80" fmla="*/ 0 w 2827"/>
                <a:gd name="T81" fmla="*/ 0 h 4134"/>
                <a:gd name="T82" fmla="*/ 0 w 2827"/>
                <a:gd name="T83" fmla="*/ 0 h 4134"/>
                <a:gd name="T84" fmla="*/ 0 w 2827"/>
                <a:gd name="T85" fmla="*/ 0 h 4134"/>
                <a:gd name="T86" fmla="*/ 0 w 2827"/>
                <a:gd name="T87" fmla="*/ 0 h 4134"/>
                <a:gd name="T88" fmla="*/ 0 w 2827"/>
                <a:gd name="T89" fmla="*/ 0 h 4134"/>
                <a:gd name="T90" fmla="*/ 0 w 2827"/>
                <a:gd name="T91" fmla="*/ 0 h 4134"/>
                <a:gd name="T92" fmla="*/ 0 w 2827"/>
                <a:gd name="T93" fmla="*/ 0 h 4134"/>
                <a:gd name="T94" fmla="*/ 0 w 2827"/>
                <a:gd name="T95" fmla="*/ 0 h 4134"/>
                <a:gd name="T96" fmla="*/ 0 w 2827"/>
                <a:gd name="T97" fmla="*/ 0 h 4134"/>
                <a:gd name="T98" fmla="*/ 0 w 2827"/>
                <a:gd name="T99" fmla="*/ 0 h 4134"/>
                <a:gd name="T100" fmla="*/ 0 w 2827"/>
                <a:gd name="T101" fmla="*/ 0 h 4134"/>
                <a:gd name="T102" fmla="*/ 0 w 2827"/>
                <a:gd name="T103" fmla="*/ 0 h 4134"/>
                <a:gd name="T104" fmla="*/ 0 w 2827"/>
                <a:gd name="T105" fmla="*/ 0 h 4134"/>
                <a:gd name="T106" fmla="*/ 0 w 2827"/>
                <a:gd name="T107" fmla="*/ 0 h 4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27"/>
                <a:gd name="T163" fmla="*/ 0 h 4134"/>
                <a:gd name="T164" fmla="*/ 2827 w 2827"/>
                <a:gd name="T165" fmla="*/ 4134 h 4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27" h="4134">
                  <a:moveTo>
                    <a:pt x="1873" y="0"/>
                  </a:moveTo>
                  <a:lnTo>
                    <a:pt x="1712" y="206"/>
                  </a:lnTo>
                  <a:lnTo>
                    <a:pt x="1551" y="345"/>
                  </a:lnTo>
                  <a:lnTo>
                    <a:pt x="1260" y="513"/>
                  </a:lnTo>
                  <a:lnTo>
                    <a:pt x="995" y="650"/>
                  </a:lnTo>
                  <a:lnTo>
                    <a:pt x="779" y="752"/>
                  </a:lnTo>
                  <a:lnTo>
                    <a:pt x="543" y="888"/>
                  </a:lnTo>
                  <a:lnTo>
                    <a:pt x="357" y="1027"/>
                  </a:lnTo>
                  <a:lnTo>
                    <a:pt x="226" y="1163"/>
                  </a:lnTo>
                  <a:lnTo>
                    <a:pt x="169" y="1298"/>
                  </a:lnTo>
                  <a:lnTo>
                    <a:pt x="141" y="1433"/>
                  </a:lnTo>
                  <a:lnTo>
                    <a:pt x="169" y="1504"/>
                  </a:lnTo>
                  <a:lnTo>
                    <a:pt x="226" y="1572"/>
                  </a:lnTo>
                  <a:lnTo>
                    <a:pt x="302" y="1608"/>
                  </a:lnTo>
                  <a:lnTo>
                    <a:pt x="357" y="1608"/>
                  </a:lnTo>
                  <a:lnTo>
                    <a:pt x="273" y="1572"/>
                  </a:lnTo>
                  <a:lnTo>
                    <a:pt x="250" y="1504"/>
                  </a:lnTo>
                  <a:lnTo>
                    <a:pt x="273" y="1470"/>
                  </a:lnTo>
                  <a:lnTo>
                    <a:pt x="273" y="1367"/>
                  </a:lnTo>
                  <a:lnTo>
                    <a:pt x="328" y="1367"/>
                  </a:lnTo>
                  <a:lnTo>
                    <a:pt x="357" y="1298"/>
                  </a:lnTo>
                  <a:lnTo>
                    <a:pt x="411" y="1233"/>
                  </a:lnTo>
                  <a:lnTo>
                    <a:pt x="462" y="1195"/>
                  </a:lnTo>
                  <a:lnTo>
                    <a:pt x="435" y="1401"/>
                  </a:lnTo>
                  <a:lnTo>
                    <a:pt x="435" y="1572"/>
                  </a:lnTo>
                  <a:lnTo>
                    <a:pt x="411" y="1707"/>
                  </a:lnTo>
                  <a:lnTo>
                    <a:pt x="302" y="1913"/>
                  </a:lnTo>
                  <a:lnTo>
                    <a:pt x="250" y="2088"/>
                  </a:lnTo>
                  <a:lnTo>
                    <a:pt x="169" y="2256"/>
                  </a:lnTo>
                  <a:lnTo>
                    <a:pt x="198" y="2120"/>
                  </a:lnTo>
                  <a:lnTo>
                    <a:pt x="226" y="1984"/>
                  </a:lnTo>
                  <a:lnTo>
                    <a:pt x="89" y="2190"/>
                  </a:lnTo>
                  <a:lnTo>
                    <a:pt x="38" y="2427"/>
                  </a:lnTo>
                  <a:lnTo>
                    <a:pt x="38" y="2633"/>
                  </a:lnTo>
                  <a:lnTo>
                    <a:pt x="0" y="3345"/>
                  </a:lnTo>
                  <a:lnTo>
                    <a:pt x="112" y="2879"/>
                  </a:lnTo>
                  <a:lnTo>
                    <a:pt x="127" y="3433"/>
                  </a:lnTo>
                  <a:lnTo>
                    <a:pt x="250" y="3552"/>
                  </a:lnTo>
                  <a:lnTo>
                    <a:pt x="328" y="3690"/>
                  </a:lnTo>
                  <a:lnTo>
                    <a:pt x="515" y="3789"/>
                  </a:lnTo>
                  <a:lnTo>
                    <a:pt x="622" y="3827"/>
                  </a:lnTo>
                  <a:lnTo>
                    <a:pt x="671" y="3827"/>
                  </a:lnTo>
                  <a:lnTo>
                    <a:pt x="835" y="3827"/>
                  </a:lnTo>
                  <a:lnTo>
                    <a:pt x="835" y="3995"/>
                  </a:lnTo>
                  <a:lnTo>
                    <a:pt x="886" y="4134"/>
                  </a:lnTo>
                  <a:lnTo>
                    <a:pt x="915" y="4033"/>
                  </a:lnTo>
                  <a:lnTo>
                    <a:pt x="915" y="3929"/>
                  </a:lnTo>
                  <a:lnTo>
                    <a:pt x="938" y="3827"/>
                  </a:lnTo>
                  <a:lnTo>
                    <a:pt x="1048" y="3961"/>
                  </a:lnTo>
                  <a:lnTo>
                    <a:pt x="1178" y="3995"/>
                  </a:lnTo>
                  <a:lnTo>
                    <a:pt x="1313" y="3995"/>
                  </a:lnTo>
                  <a:lnTo>
                    <a:pt x="1416" y="3961"/>
                  </a:lnTo>
                  <a:lnTo>
                    <a:pt x="1526" y="3929"/>
                  </a:lnTo>
                  <a:lnTo>
                    <a:pt x="1579" y="3893"/>
                  </a:lnTo>
                  <a:lnTo>
                    <a:pt x="1579" y="4033"/>
                  </a:lnTo>
                  <a:lnTo>
                    <a:pt x="1630" y="3893"/>
                  </a:lnTo>
                  <a:lnTo>
                    <a:pt x="1658" y="3827"/>
                  </a:lnTo>
                  <a:lnTo>
                    <a:pt x="1683" y="3725"/>
                  </a:lnTo>
                  <a:lnTo>
                    <a:pt x="1737" y="3827"/>
                  </a:lnTo>
                  <a:lnTo>
                    <a:pt x="1817" y="3858"/>
                  </a:lnTo>
                  <a:lnTo>
                    <a:pt x="1926" y="3858"/>
                  </a:lnTo>
                  <a:lnTo>
                    <a:pt x="2028" y="3827"/>
                  </a:lnTo>
                  <a:lnTo>
                    <a:pt x="2005" y="3755"/>
                  </a:lnTo>
                  <a:lnTo>
                    <a:pt x="2139" y="3666"/>
                  </a:lnTo>
                  <a:lnTo>
                    <a:pt x="2145" y="3520"/>
                  </a:lnTo>
                  <a:lnTo>
                    <a:pt x="2322" y="3256"/>
                  </a:lnTo>
                  <a:lnTo>
                    <a:pt x="2218" y="3666"/>
                  </a:lnTo>
                  <a:lnTo>
                    <a:pt x="2434" y="3404"/>
                  </a:lnTo>
                  <a:lnTo>
                    <a:pt x="2602" y="3097"/>
                  </a:lnTo>
                  <a:lnTo>
                    <a:pt x="2641" y="2732"/>
                  </a:lnTo>
                  <a:lnTo>
                    <a:pt x="2694" y="2529"/>
                  </a:lnTo>
                  <a:lnTo>
                    <a:pt x="2694" y="2358"/>
                  </a:lnTo>
                  <a:lnTo>
                    <a:pt x="2666" y="2220"/>
                  </a:lnTo>
                  <a:lnTo>
                    <a:pt x="2617" y="2152"/>
                  </a:lnTo>
                  <a:lnTo>
                    <a:pt x="2641" y="2323"/>
                  </a:lnTo>
                  <a:lnTo>
                    <a:pt x="2641" y="2529"/>
                  </a:lnTo>
                  <a:lnTo>
                    <a:pt x="2562" y="2703"/>
                  </a:lnTo>
                  <a:lnTo>
                    <a:pt x="2481" y="2840"/>
                  </a:lnTo>
                  <a:lnTo>
                    <a:pt x="2350" y="3043"/>
                  </a:lnTo>
                  <a:lnTo>
                    <a:pt x="2218" y="3213"/>
                  </a:lnTo>
                  <a:lnTo>
                    <a:pt x="2081" y="3345"/>
                  </a:lnTo>
                  <a:lnTo>
                    <a:pt x="1950" y="3449"/>
                  </a:lnTo>
                  <a:lnTo>
                    <a:pt x="1844" y="3552"/>
                  </a:lnTo>
                  <a:lnTo>
                    <a:pt x="1712" y="3655"/>
                  </a:lnTo>
                  <a:lnTo>
                    <a:pt x="1630" y="3725"/>
                  </a:lnTo>
                  <a:lnTo>
                    <a:pt x="1526" y="3755"/>
                  </a:lnTo>
                  <a:lnTo>
                    <a:pt x="1392" y="3789"/>
                  </a:lnTo>
                  <a:lnTo>
                    <a:pt x="1260" y="3789"/>
                  </a:lnTo>
                  <a:lnTo>
                    <a:pt x="1153" y="3789"/>
                  </a:lnTo>
                  <a:lnTo>
                    <a:pt x="1048" y="3725"/>
                  </a:lnTo>
                  <a:lnTo>
                    <a:pt x="969" y="3655"/>
                  </a:lnTo>
                  <a:lnTo>
                    <a:pt x="835" y="3484"/>
                  </a:lnTo>
                  <a:lnTo>
                    <a:pt x="725" y="3385"/>
                  </a:lnTo>
                  <a:lnTo>
                    <a:pt x="594" y="3243"/>
                  </a:lnTo>
                  <a:lnTo>
                    <a:pt x="515" y="3109"/>
                  </a:lnTo>
                  <a:lnTo>
                    <a:pt x="357" y="2904"/>
                  </a:lnTo>
                  <a:lnTo>
                    <a:pt x="302" y="2768"/>
                  </a:lnTo>
                  <a:lnTo>
                    <a:pt x="273" y="2633"/>
                  </a:lnTo>
                  <a:lnTo>
                    <a:pt x="250" y="2462"/>
                  </a:lnTo>
                  <a:lnTo>
                    <a:pt x="273" y="2288"/>
                  </a:lnTo>
                  <a:lnTo>
                    <a:pt x="302" y="2120"/>
                  </a:lnTo>
                  <a:lnTo>
                    <a:pt x="357" y="1984"/>
                  </a:lnTo>
                  <a:lnTo>
                    <a:pt x="411" y="1878"/>
                  </a:lnTo>
                  <a:lnTo>
                    <a:pt x="462" y="1745"/>
                  </a:lnTo>
                  <a:lnTo>
                    <a:pt x="515" y="1608"/>
                  </a:lnTo>
                  <a:lnTo>
                    <a:pt x="515" y="1470"/>
                  </a:lnTo>
                  <a:lnTo>
                    <a:pt x="543" y="1336"/>
                  </a:lnTo>
                  <a:lnTo>
                    <a:pt x="647" y="1233"/>
                  </a:lnTo>
                  <a:lnTo>
                    <a:pt x="754" y="1131"/>
                  </a:lnTo>
                  <a:lnTo>
                    <a:pt x="862" y="1059"/>
                  </a:lnTo>
                  <a:lnTo>
                    <a:pt x="938" y="1027"/>
                  </a:lnTo>
                  <a:lnTo>
                    <a:pt x="995" y="1095"/>
                  </a:lnTo>
                  <a:lnTo>
                    <a:pt x="1017" y="995"/>
                  </a:lnTo>
                  <a:lnTo>
                    <a:pt x="995" y="926"/>
                  </a:lnTo>
                  <a:lnTo>
                    <a:pt x="938" y="926"/>
                  </a:lnTo>
                  <a:lnTo>
                    <a:pt x="807" y="995"/>
                  </a:lnTo>
                  <a:lnTo>
                    <a:pt x="702" y="1059"/>
                  </a:lnTo>
                  <a:lnTo>
                    <a:pt x="594" y="1195"/>
                  </a:lnTo>
                  <a:lnTo>
                    <a:pt x="622" y="955"/>
                  </a:lnTo>
                  <a:lnTo>
                    <a:pt x="779" y="888"/>
                  </a:lnTo>
                  <a:lnTo>
                    <a:pt x="915" y="856"/>
                  </a:lnTo>
                  <a:lnTo>
                    <a:pt x="1124" y="824"/>
                  </a:lnTo>
                  <a:lnTo>
                    <a:pt x="1313" y="752"/>
                  </a:lnTo>
                  <a:lnTo>
                    <a:pt x="1473" y="686"/>
                  </a:lnTo>
                  <a:lnTo>
                    <a:pt x="1579" y="618"/>
                  </a:lnTo>
                  <a:lnTo>
                    <a:pt x="1630" y="585"/>
                  </a:lnTo>
                  <a:lnTo>
                    <a:pt x="1683" y="720"/>
                  </a:lnTo>
                  <a:lnTo>
                    <a:pt x="1766" y="824"/>
                  </a:lnTo>
                  <a:lnTo>
                    <a:pt x="1950" y="888"/>
                  </a:lnTo>
                  <a:lnTo>
                    <a:pt x="2056" y="955"/>
                  </a:lnTo>
                  <a:lnTo>
                    <a:pt x="2161" y="995"/>
                  </a:lnTo>
                  <a:lnTo>
                    <a:pt x="2189" y="1163"/>
                  </a:lnTo>
                  <a:lnTo>
                    <a:pt x="2271" y="1336"/>
                  </a:lnTo>
                  <a:lnTo>
                    <a:pt x="2271" y="1504"/>
                  </a:lnTo>
                  <a:lnTo>
                    <a:pt x="2271" y="1638"/>
                  </a:lnTo>
                  <a:lnTo>
                    <a:pt x="2271" y="1779"/>
                  </a:lnTo>
                  <a:lnTo>
                    <a:pt x="2350" y="1913"/>
                  </a:lnTo>
                  <a:lnTo>
                    <a:pt x="2455" y="2017"/>
                  </a:lnTo>
                  <a:lnTo>
                    <a:pt x="2535" y="2088"/>
                  </a:lnTo>
                  <a:lnTo>
                    <a:pt x="2617" y="2152"/>
                  </a:lnTo>
                  <a:lnTo>
                    <a:pt x="2747" y="2323"/>
                  </a:lnTo>
                  <a:lnTo>
                    <a:pt x="2774" y="2358"/>
                  </a:lnTo>
                  <a:lnTo>
                    <a:pt x="2827" y="2601"/>
                  </a:lnTo>
                  <a:lnTo>
                    <a:pt x="2827" y="2390"/>
                  </a:lnTo>
                  <a:lnTo>
                    <a:pt x="2774" y="2220"/>
                  </a:lnTo>
                  <a:lnTo>
                    <a:pt x="2694" y="2050"/>
                  </a:lnTo>
                  <a:lnTo>
                    <a:pt x="2617" y="1984"/>
                  </a:lnTo>
                  <a:lnTo>
                    <a:pt x="2455" y="1811"/>
                  </a:lnTo>
                  <a:lnTo>
                    <a:pt x="2425" y="1707"/>
                  </a:lnTo>
                  <a:lnTo>
                    <a:pt x="2402" y="1536"/>
                  </a:lnTo>
                  <a:lnTo>
                    <a:pt x="2373" y="1367"/>
                  </a:lnTo>
                  <a:lnTo>
                    <a:pt x="2373" y="1195"/>
                  </a:lnTo>
                  <a:lnTo>
                    <a:pt x="2294" y="1059"/>
                  </a:lnTo>
                  <a:lnTo>
                    <a:pt x="2294" y="995"/>
                  </a:lnTo>
                  <a:lnTo>
                    <a:pt x="2081" y="888"/>
                  </a:lnTo>
                  <a:lnTo>
                    <a:pt x="1978" y="824"/>
                  </a:lnTo>
                  <a:lnTo>
                    <a:pt x="1873" y="720"/>
                  </a:lnTo>
                  <a:lnTo>
                    <a:pt x="1766" y="513"/>
                  </a:lnTo>
                  <a:lnTo>
                    <a:pt x="1766" y="411"/>
                  </a:lnTo>
                  <a:lnTo>
                    <a:pt x="1766" y="307"/>
                  </a:lnTo>
                  <a:lnTo>
                    <a:pt x="1873" y="138"/>
                  </a:lnTo>
                  <a:lnTo>
                    <a:pt x="1926" y="72"/>
                  </a:lnTo>
                  <a:lnTo>
                    <a:pt x="1873" y="0"/>
                  </a:lnTo>
                  <a:close/>
                </a:path>
              </a:pathLst>
            </a:custGeom>
            <a:solidFill>
              <a:srgbClr val="000000"/>
            </a:solidFill>
            <a:ln w="0">
              <a:solidFill>
                <a:srgbClr val="000000"/>
              </a:solidFill>
              <a:round/>
              <a:headEnd/>
              <a:tailEnd/>
            </a:ln>
          </p:spPr>
          <p:txBody>
            <a:bodyPr/>
            <a:lstStyle/>
            <a:p>
              <a:endParaRPr lang="en-US"/>
            </a:p>
          </p:txBody>
        </p:sp>
        <p:sp>
          <p:nvSpPr>
            <p:cNvPr id="46097" name="Freeform 17"/>
            <p:cNvSpPr>
              <a:spLocks/>
            </p:cNvSpPr>
            <p:nvPr/>
          </p:nvSpPr>
          <p:spPr bwMode="auto">
            <a:xfrm>
              <a:off x="4113" y="1753"/>
              <a:ext cx="319" cy="539"/>
            </a:xfrm>
            <a:custGeom>
              <a:avLst/>
              <a:gdLst>
                <a:gd name="T0" fmla="*/ 0 w 1274"/>
                <a:gd name="T1" fmla="*/ 0 h 2153"/>
                <a:gd name="T2" fmla="*/ 0 w 1274"/>
                <a:gd name="T3" fmla="*/ 0 h 2153"/>
                <a:gd name="T4" fmla="*/ 0 w 1274"/>
                <a:gd name="T5" fmla="*/ 0 h 2153"/>
                <a:gd name="T6" fmla="*/ 0 w 1274"/>
                <a:gd name="T7" fmla="*/ 0 h 2153"/>
                <a:gd name="T8" fmla="*/ 0 w 1274"/>
                <a:gd name="T9" fmla="*/ 0 h 2153"/>
                <a:gd name="T10" fmla="*/ 0 w 1274"/>
                <a:gd name="T11" fmla="*/ 0 h 2153"/>
                <a:gd name="T12" fmla="*/ 0 w 1274"/>
                <a:gd name="T13" fmla="*/ 0 h 2153"/>
                <a:gd name="T14" fmla="*/ 0 w 1274"/>
                <a:gd name="T15" fmla="*/ 0 h 2153"/>
                <a:gd name="T16" fmla="*/ 0 w 1274"/>
                <a:gd name="T17" fmla="*/ 0 h 2153"/>
                <a:gd name="T18" fmla="*/ 0 w 1274"/>
                <a:gd name="T19" fmla="*/ 0 h 2153"/>
                <a:gd name="T20" fmla="*/ 0 w 1274"/>
                <a:gd name="T21" fmla="*/ 0 h 2153"/>
                <a:gd name="T22" fmla="*/ 0 w 1274"/>
                <a:gd name="T23" fmla="*/ 0 h 2153"/>
                <a:gd name="T24" fmla="*/ 0 w 1274"/>
                <a:gd name="T25" fmla="*/ 0 h 2153"/>
                <a:gd name="T26" fmla="*/ 0 w 1274"/>
                <a:gd name="T27" fmla="*/ 0 h 2153"/>
                <a:gd name="T28" fmla="*/ 0 w 1274"/>
                <a:gd name="T29" fmla="*/ 0 h 2153"/>
                <a:gd name="T30" fmla="*/ 0 w 1274"/>
                <a:gd name="T31" fmla="*/ 0 h 2153"/>
                <a:gd name="T32" fmla="*/ 0 w 1274"/>
                <a:gd name="T33" fmla="*/ 0 h 2153"/>
                <a:gd name="T34" fmla="*/ 0 w 1274"/>
                <a:gd name="T35" fmla="*/ 0 h 2153"/>
                <a:gd name="T36" fmla="*/ 0 w 1274"/>
                <a:gd name="T37" fmla="*/ 0 h 2153"/>
                <a:gd name="T38" fmla="*/ 0 w 1274"/>
                <a:gd name="T39" fmla="*/ 0 h 2153"/>
                <a:gd name="T40" fmla="*/ 0 w 1274"/>
                <a:gd name="T41" fmla="*/ 0 h 2153"/>
                <a:gd name="T42" fmla="*/ 0 w 1274"/>
                <a:gd name="T43" fmla="*/ 0 h 2153"/>
                <a:gd name="T44" fmla="*/ 0 w 1274"/>
                <a:gd name="T45" fmla="*/ 0 h 2153"/>
                <a:gd name="T46" fmla="*/ 0 w 1274"/>
                <a:gd name="T47" fmla="*/ 0 h 2153"/>
                <a:gd name="T48" fmla="*/ 0 w 1274"/>
                <a:gd name="T49" fmla="*/ 0 h 2153"/>
                <a:gd name="T50" fmla="*/ 0 w 1274"/>
                <a:gd name="T51" fmla="*/ 0 h 2153"/>
                <a:gd name="T52" fmla="*/ 0 w 1274"/>
                <a:gd name="T53" fmla="*/ 0 h 2153"/>
                <a:gd name="T54" fmla="*/ 0 w 1274"/>
                <a:gd name="T55" fmla="*/ 0 h 2153"/>
                <a:gd name="T56" fmla="*/ 0 w 1274"/>
                <a:gd name="T57" fmla="*/ 0 h 2153"/>
                <a:gd name="T58" fmla="*/ 0 w 1274"/>
                <a:gd name="T59" fmla="*/ 0 h 2153"/>
                <a:gd name="T60" fmla="*/ 0 w 1274"/>
                <a:gd name="T61" fmla="*/ 0 h 2153"/>
                <a:gd name="T62" fmla="*/ 0 w 1274"/>
                <a:gd name="T63" fmla="*/ 0 h 2153"/>
                <a:gd name="T64" fmla="*/ 0 w 1274"/>
                <a:gd name="T65" fmla="*/ 0 h 2153"/>
                <a:gd name="T66" fmla="*/ 0 w 1274"/>
                <a:gd name="T67" fmla="*/ 0 h 2153"/>
                <a:gd name="T68" fmla="*/ 0 w 1274"/>
                <a:gd name="T69" fmla="*/ 0 h 2153"/>
                <a:gd name="T70" fmla="*/ 0 w 1274"/>
                <a:gd name="T71" fmla="*/ 0 h 2153"/>
                <a:gd name="T72" fmla="*/ 0 w 1274"/>
                <a:gd name="T73" fmla="*/ 0 h 2153"/>
                <a:gd name="T74" fmla="*/ 0 w 1274"/>
                <a:gd name="T75" fmla="*/ 0 h 2153"/>
                <a:gd name="T76" fmla="*/ 0 w 1274"/>
                <a:gd name="T77" fmla="*/ 0 h 2153"/>
                <a:gd name="T78" fmla="*/ 0 w 1274"/>
                <a:gd name="T79" fmla="*/ 0 h 2153"/>
                <a:gd name="T80" fmla="*/ 0 w 1274"/>
                <a:gd name="T81" fmla="*/ 0 h 2153"/>
                <a:gd name="T82" fmla="*/ 0 w 1274"/>
                <a:gd name="T83" fmla="*/ 0 h 2153"/>
                <a:gd name="T84" fmla="*/ 0 w 1274"/>
                <a:gd name="T85" fmla="*/ 0 h 2153"/>
                <a:gd name="T86" fmla="*/ 0 w 1274"/>
                <a:gd name="T87" fmla="*/ 0 h 2153"/>
                <a:gd name="T88" fmla="*/ 0 w 1274"/>
                <a:gd name="T89" fmla="*/ 0 h 2153"/>
                <a:gd name="T90" fmla="*/ 0 w 1274"/>
                <a:gd name="T91" fmla="*/ 0 h 2153"/>
                <a:gd name="T92" fmla="*/ 0 w 1274"/>
                <a:gd name="T93" fmla="*/ 0 h 2153"/>
                <a:gd name="T94" fmla="*/ 0 w 1274"/>
                <a:gd name="T95" fmla="*/ 0 h 2153"/>
                <a:gd name="T96" fmla="*/ 0 w 1274"/>
                <a:gd name="T97" fmla="*/ 0 h 2153"/>
                <a:gd name="T98" fmla="*/ 0 w 1274"/>
                <a:gd name="T99" fmla="*/ 0 h 2153"/>
                <a:gd name="T100" fmla="*/ 0 w 1274"/>
                <a:gd name="T101" fmla="*/ 0 h 2153"/>
                <a:gd name="T102" fmla="*/ 0 w 1274"/>
                <a:gd name="T103" fmla="*/ 0 h 2153"/>
                <a:gd name="T104" fmla="*/ 0 w 1274"/>
                <a:gd name="T105" fmla="*/ 0 h 2153"/>
                <a:gd name="T106" fmla="*/ 0 w 1274"/>
                <a:gd name="T107" fmla="*/ 0 h 2153"/>
                <a:gd name="T108" fmla="*/ 0 w 1274"/>
                <a:gd name="T109" fmla="*/ 0 h 2153"/>
                <a:gd name="T110" fmla="*/ 0 w 1274"/>
                <a:gd name="T111" fmla="*/ 0 h 2153"/>
                <a:gd name="T112" fmla="*/ 0 w 1274"/>
                <a:gd name="T113" fmla="*/ 0 h 21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4"/>
                <a:gd name="T172" fmla="*/ 0 h 2153"/>
                <a:gd name="T173" fmla="*/ 1274 w 1274"/>
                <a:gd name="T174" fmla="*/ 2153 h 21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4" h="2153">
                  <a:moveTo>
                    <a:pt x="930" y="0"/>
                  </a:moveTo>
                  <a:lnTo>
                    <a:pt x="743" y="239"/>
                  </a:lnTo>
                  <a:lnTo>
                    <a:pt x="558" y="412"/>
                  </a:lnTo>
                  <a:lnTo>
                    <a:pt x="368" y="580"/>
                  </a:lnTo>
                  <a:lnTo>
                    <a:pt x="236" y="751"/>
                  </a:lnTo>
                  <a:lnTo>
                    <a:pt x="108" y="991"/>
                  </a:lnTo>
                  <a:lnTo>
                    <a:pt x="23" y="1196"/>
                  </a:lnTo>
                  <a:lnTo>
                    <a:pt x="0" y="1436"/>
                  </a:lnTo>
                  <a:lnTo>
                    <a:pt x="23" y="1605"/>
                  </a:lnTo>
                  <a:lnTo>
                    <a:pt x="79" y="1773"/>
                  </a:lnTo>
                  <a:lnTo>
                    <a:pt x="161" y="1845"/>
                  </a:lnTo>
                  <a:lnTo>
                    <a:pt x="108" y="1709"/>
                  </a:lnTo>
                  <a:lnTo>
                    <a:pt x="108" y="1575"/>
                  </a:lnTo>
                  <a:lnTo>
                    <a:pt x="79" y="1268"/>
                  </a:lnTo>
                  <a:lnTo>
                    <a:pt x="133" y="1061"/>
                  </a:lnTo>
                  <a:lnTo>
                    <a:pt x="210" y="925"/>
                  </a:lnTo>
                  <a:lnTo>
                    <a:pt x="399" y="818"/>
                  </a:lnTo>
                  <a:lnTo>
                    <a:pt x="263" y="1061"/>
                  </a:lnTo>
                  <a:lnTo>
                    <a:pt x="184" y="1299"/>
                  </a:lnTo>
                  <a:lnTo>
                    <a:pt x="161" y="1503"/>
                  </a:lnTo>
                  <a:lnTo>
                    <a:pt x="184" y="1709"/>
                  </a:lnTo>
                  <a:lnTo>
                    <a:pt x="236" y="1877"/>
                  </a:lnTo>
                  <a:lnTo>
                    <a:pt x="317" y="1948"/>
                  </a:lnTo>
                  <a:lnTo>
                    <a:pt x="399" y="2016"/>
                  </a:lnTo>
                  <a:lnTo>
                    <a:pt x="453" y="1948"/>
                  </a:lnTo>
                  <a:lnTo>
                    <a:pt x="505" y="1980"/>
                  </a:lnTo>
                  <a:lnTo>
                    <a:pt x="608" y="2083"/>
                  </a:lnTo>
                  <a:lnTo>
                    <a:pt x="743" y="2153"/>
                  </a:lnTo>
                  <a:lnTo>
                    <a:pt x="820" y="2153"/>
                  </a:lnTo>
                  <a:lnTo>
                    <a:pt x="902" y="2153"/>
                  </a:lnTo>
                  <a:lnTo>
                    <a:pt x="952" y="2083"/>
                  </a:lnTo>
                  <a:lnTo>
                    <a:pt x="1004" y="2049"/>
                  </a:lnTo>
                  <a:lnTo>
                    <a:pt x="1118" y="2083"/>
                  </a:lnTo>
                  <a:lnTo>
                    <a:pt x="1274" y="2153"/>
                  </a:lnTo>
                  <a:lnTo>
                    <a:pt x="1061" y="2049"/>
                  </a:lnTo>
                  <a:lnTo>
                    <a:pt x="952" y="1980"/>
                  </a:lnTo>
                  <a:lnTo>
                    <a:pt x="873" y="1980"/>
                  </a:lnTo>
                  <a:lnTo>
                    <a:pt x="797" y="2118"/>
                  </a:lnTo>
                  <a:lnTo>
                    <a:pt x="660" y="2049"/>
                  </a:lnTo>
                  <a:lnTo>
                    <a:pt x="608" y="1948"/>
                  </a:lnTo>
                  <a:lnTo>
                    <a:pt x="477" y="1845"/>
                  </a:lnTo>
                  <a:lnTo>
                    <a:pt x="423" y="1877"/>
                  </a:lnTo>
                  <a:lnTo>
                    <a:pt x="368" y="1912"/>
                  </a:lnTo>
                  <a:lnTo>
                    <a:pt x="317" y="1813"/>
                  </a:lnTo>
                  <a:lnTo>
                    <a:pt x="210" y="1575"/>
                  </a:lnTo>
                  <a:lnTo>
                    <a:pt x="236" y="1400"/>
                  </a:lnTo>
                  <a:lnTo>
                    <a:pt x="317" y="1160"/>
                  </a:lnTo>
                  <a:lnTo>
                    <a:pt x="399" y="1061"/>
                  </a:lnTo>
                  <a:lnTo>
                    <a:pt x="423" y="957"/>
                  </a:lnTo>
                  <a:lnTo>
                    <a:pt x="477" y="855"/>
                  </a:lnTo>
                  <a:lnTo>
                    <a:pt x="505" y="786"/>
                  </a:lnTo>
                  <a:lnTo>
                    <a:pt x="584" y="684"/>
                  </a:lnTo>
                  <a:lnTo>
                    <a:pt x="660" y="548"/>
                  </a:lnTo>
                  <a:lnTo>
                    <a:pt x="453" y="684"/>
                  </a:lnTo>
                  <a:lnTo>
                    <a:pt x="715" y="376"/>
                  </a:lnTo>
                  <a:lnTo>
                    <a:pt x="873" y="106"/>
                  </a:lnTo>
                  <a:lnTo>
                    <a:pt x="930" y="0"/>
                  </a:lnTo>
                  <a:close/>
                </a:path>
              </a:pathLst>
            </a:custGeom>
            <a:solidFill>
              <a:srgbClr val="000000"/>
            </a:solidFill>
            <a:ln w="0">
              <a:solidFill>
                <a:srgbClr val="000000"/>
              </a:solidFill>
              <a:round/>
              <a:headEnd/>
              <a:tailEnd/>
            </a:ln>
          </p:spPr>
          <p:txBody>
            <a:bodyPr/>
            <a:lstStyle/>
            <a:p>
              <a:endParaRPr lang="en-US"/>
            </a:p>
          </p:txBody>
        </p:sp>
        <p:sp>
          <p:nvSpPr>
            <p:cNvPr id="46098" name="Freeform 18"/>
            <p:cNvSpPr>
              <a:spLocks/>
            </p:cNvSpPr>
            <p:nvPr/>
          </p:nvSpPr>
          <p:spPr bwMode="auto">
            <a:xfrm>
              <a:off x="4831" y="1343"/>
              <a:ext cx="385" cy="991"/>
            </a:xfrm>
            <a:custGeom>
              <a:avLst/>
              <a:gdLst>
                <a:gd name="T0" fmla="*/ 0 w 1542"/>
                <a:gd name="T1" fmla="*/ 0 h 3961"/>
                <a:gd name="T2" fmla="*/ 0 w 1542"/>
                <a:gd name="T3" fmla="*/ 0 h 3961"/>
                <a:gd name="T4" fmla="*/ 0 w 1542"/>
                <a:gd name="T5" fmla="*/ 0 h 3961"/>
                <a:gd name="T6" fmla="*/ 0 w 1542"/>
                <a:gd name="T7" fmla="*/ 0 h 3961"/>
                <a:gd name="T8" fmla="*/ 0 w 1542"/>
                <a:gd name="T9" fmla="*/ 0 h 3961"/>
                <a:gd name="T10" fmla="*/ 0 w 1542"/>
                <a:gd name="T11" fmla="*/ 0 h 3961"/>
                <a:gd name="T12" fmla="*/ 0 w 1542"/>
                <a:gd name="T13" fmla="*/ 0 h 3961"/>
                <a:gd name="T14" fmla="*/ 0 w 1542"/>
                <a:gd name="T15" fmla="*/ 0 h 3961"/>
                <a:gd name="T16" fmla="*/ 0 w 1542"/>
                <a:gd name="T17" fmla="*/ 0 h 3961"/>
                <a:gd name="T18" fmla="*/ 0 w 1542"/>
                <a:gd name="T19" fmla="*/ 0 h 3961"/>
                <a:gd name="T20" fmla="*/ 0 w 1542"/>
                <a:gd name="T21" fmla="*/ 0 h 3961"/>
                <a:gd name="T22" fmla="*/ 0 w 1542"/>
                <a:gd name="T23" fmla="*/ 0 h 3961"/>
                <a:gd name="T24" fmla="*/ 0 w 1542"/>
                <a:gd name="T25" fmla="*/ 0 h 3961"/>
                <a:gd name="T26" fmla="*/ 0 w 1542"/>
                <a:gd name="T27" fmla="*/ 0 h 3961"/>
                <a:gd name="T28" fmla="*/ 0 w 1542"/>
                <a:gd name="T29" fmla="*/ 0 h 3961"/>
                <a:gd name="T30" fmla="*/ 0 w 1542"/>
                <a:gd name="T31" fmla="*/ 0 h 3961"/>
                <a:gd name="T32" fmla="*/ 0 w 1542"/>
                <a:gd name="T33" fmla="*/ 0 h 3961"/>
                <a:gd name="T34" fmla="*/ 0 w 1542"/>
                <a:gd name="T35" fmla="*/ 0 h 3961"/>
                <a:gd name="T36" fmla="*/ 0 w 1542"/>
                <a:gd name="T37" fmla="*/ 0 h 3961"/>
                <a:gd name="T38" fmla="*/ 0 w 1542"/>
                <a:gd name="T39" fmla="*/ 0 h 3961"/>
                <a:gd name="T40" fmla="*/ 0 w 1542"/>
                <a:gd name="T41" fmla="*/ 0 h 3961"/>
                <a:gd name="T42" fmla="*/ 0 w 1542"/>
                <a:gd name="T43" fmla="*/ 0 h 3961"/>
                <a:gd name="T44" fmla="*/ 0 w 1542"/>
                <a:gd name="T45" fmla="*/ 0 h 3961"/>
                <a:gd name="T46" fmla="*/ 0 w 1542"/>
                <a:gd name="T47" fmla="*/ 0 h 3961"/>
                <a:gd name="T48" fmla="*/ 0 w 1542"/>
                <a:gd name="T49" fmla="*/ 0 h 3961"/>
                <a:gd name="T50" fmla="*/ 0 w 1542"/>
                <a:gd name="T51" fmla="*/ 0 h 3961"/>
                <a:gd name="T52" fmla="*/ 0 w 1542"/>
                <a:gd name="T53" fmla="*/ 0 h 3961"/>
                <a:gd name="T54" fmla="*/ 0 w 1542"/>
                <a:gd name="T55" fmla="*/ 0 h 3961"/>
                <a:gd name="T56" fmla="*/ 0 w 1542"/>
                <a:gd name="T57" fmla="*/ 0 h 3961"/>
                <a:gd name="T58" fmla="*/ 0 w 1542"/>
                <a:gd name="T59" fmla="*/ 0 h 3961"/>
                <a:gd name="T60" fmla="*/ 0 w 1542"/>
                <a:gd name="T61" fmla="*/ 0 h 3961"/>
                <a:gd name="T62" fmla="*/ 0 w 1542"/>
                <a:gd name="T63" fmla="*/ 0 h 3961"/>
                <a:gd name="T64" fmla="*/ 0 w 1542"/>
                <a:gd name="T65" fmla="*/ 0 h 3961"/>
                <a:gd name="T66" fmla="*/ 0 w 1542"/>
                <a:gd name="T67" fmla="*/ 0 h 3961"/>
                <a:gd name="T68" fmla="*/ 0 w 1542"/>
                <a:gd name="T69" fmla="*/ 0 h 3961"/>
                <a:gd name="T70" fmla="*/ 0 w 1542"/>
                <a:gd name="T71" fmla="*/ 0 h 3961"/>
                <a:gd name="T72" fmla="*/ 0 w 1542"/>
                <a:gd name="T73" fmla="*/ 0 h 3961"/>
                <a:gd name="T74" fmla="*/ 0 w 1542"/>
                <a:gd name="T75" fmla="*/ 0 h 3961"/>
                <a:gd name="T76" fmla="*/ 0 w 1542"/>
                <a:gd name="T77" fmla="*/ 0 h 3961"/>
                <a:gd name="T78" fmla="*/ 0 w 1542"/>
                <a:gd name="T79" fmla="*/ 0 h 3961"/>
                <a:gd name="T80" fmla="*/ 0 w 1542"/>
                <a:gd name="T81" fmla="*/ 0 h 3961"/>
                <a:gd name="T82" fmla="*/ 0 w 1542"/>
                <a:gd name="T83" fmla="*/ 0 h 3961"/>
                <a:gd name="T84" fmla="*/ 0 w 1542"/>
                <a:gd name="T85" fmla="*/ 0 h 3961"/>
                <a:gd name="T86" fmla="*/ 0 w 1542"/>
                <a:gd name="T87" fmla="*/ 0 h 3961"/>
                <a:gd name="T88" fmla="*/ 0 w 1542"/>
                <a:gd name="T89" fmla="*/ 0 h 3961"/>
                <a:gd name="T90" fmla="*/ 0 w 1542"/>
                <a:gd name="T91" fmla="*/ 0 h 3961"/>
                <a:gd name="T92" fmla="*/ 0 w 1542"/>
                <a:gd name="T93" fmla="*/ 0 h 3961"/>
                <a:gd name="T94" fmla="*/ 0 w 1542"/>
                <a:gd name="T95" fmla="*/ 0 h 3961"/>
                <a:gd name="T96" fmla="*/ 0 w 1542"/>
                <a:gd name="T97" fmla="*/ 0 h 39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42"/>
                <a:gd name="T148" fmla="*/ 0 h 3961"/>
                <a:gd name="T149" fmla="*/ 1542 w 1542"/>
                <a:gd name="T150" fmla="*/ 3961 h 39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42" h="3961">
                  <a:moveTo>
                    <a:pt x="78" y="0"/>
                  </a:moveTo>
                  <a:lnTo>
                    <a:pt x="316" y="68"/>
                  </a:lnTo>
                  <a:lnTo>
                    <a:pt x="477" y="140"/>
                  </a:lnTo>
                  <a:lnTo>
                    <a:pt x="584" y="242"/>
                  </a:lnTo>
                  <a:lnTo>
                    <a:pt x="639" y="311"/>
                  </a:lnTo>
                  <a:lnTo>
                    <a:pt x="716" y="447"/>
                  </a:lnTo>
                  <a:lnTo>
                    <a:pt x="769" y="615"/>
                  </a:lnTo>
                  <a:lnTo>
                    <a:pt x="769" y="754"/>
                  </a:lnTo>
                  <a:lnTo>
                    <a:pt x="738" y="956"/>
                  </a:lnTo>
                  <a:lnTo>
                    <a:pt x="688" y="1063"/>
                  </a:lnTo>
                  <a:lnTo>
                    <a:pt x="849" y="1231"/>
                  </a:lnTo>
                  <a:lnTo>
                    <a:pt x="1008" y="1301"/>
                  </a:lnTo>
                  <a:lnTo>
                    <a:pt x="906" y="1333"/>
                  </a:lnTo>
                  <a:lnTo>
                    <a:pt x="769" y="1404"/>
                  </a:lnTo>
                  <a:lnTo>
                    <a:pt x="875" y="1469"/>
                  </a:lnTo>
                  <a:lnTo>
                    <a:pt x="769" y="1538"/>
                  </a:lnTo>
                  <a:lnTo>
                    <a:pt x="688" y="1604"/>
                  </a:lnTo>
                  <a:lnTo>
                    <a:pt x="738" y="1640"/>
                  </a:lnTo>
                  <a:lnTo>
                    <a:pt x="769" y="1676"/>
                  </a:lnTo>
                  <a:lnTo>
                    <a:pt x="875" y="1775"/>
                  </a:lnTo>
                  <a:lnTo>
                    <a:pt x="1090" y="1914"/>
                  </a:lnTo>
                  <a:lnTo>
                    <a:pt x="1194" y="1981"/>
                  </a:lnTo>
                  <a:lnTo>
                    <a:pt x="1326" y="2156"/>
                  </a:lnTo>
                  <a:lnTo>
                    <a:pt x="1459" y="2324"/>
                  </a:lnTo>
                  <a:lnTo>
                    <a:pt x="1542" y="2597"/>
                  </a:lnTo>
                  <a:lnTo>
                    <a:pt x="1542" y="2771"/>
                  </a:lnTo>
                  <a:lnTo>
                    <a:pt x="1513" y="2869"/>
                  </a:lnTo>
                  <a:lnTo>
                    <a:pt x="1405" y="2939"/>
                  </a:lnTo>
                  <a:lnTo>
                    <a:pt x="1355" y="3111"/>
                  </a:lnTo>
                  <a:lnTo>
                    <a:pt x="1297" y="3281"/>
                  </a:lnTo>
                  <a:lnTo>
                    <a:pt x="1194" y="3453"/>
                  </a:lnTo>
                  <a:lnTo>
                    <a:pt x="1113" y="3552"/>
                  </a:lnTo>
                  <a:lnTo>
                    <a:pt x="982" y="3656"/>
                  </a:lnTo>
                  <a:lnTo>
                    <a:pt x="820" y="3758"/>
                  </a:lnTo>
                  <a:lnTo>
                    <a:pt x="796" y="3620"/>
                  </a:lnTo>
                  <a:lnTo>
                    <a:pt x="796" y="3588"/>
                  </a:lnTo>
                  <a:lnTo>
                    <a:pt x="738" y="3689"/>
                  </a:lnTo>
                  <a:lnTo>
                    <a:pt x="663" y="3758"/>
                  </a:lnTo>
                  <a:lnTo>
                    <a:pt x="609" y="3793"/>
                  </a:lnTo>
                  <a:lnTo>
                    <a:pt x="531" y="3823"/>
                  </a:lnTo>
                  <a:lnTo>
                    <a:pt x="424" y="3823"/>
                  </a:lnTo>
                  <a:lnTo>
                    <a:pt x="344" y="3823"/>
                  </a:lnTo>
                  <a:lnTo>
                    <a:pt x="262" y="3857"/>
                  </a:lnTo>
                  <a:lnTo>
                    <a:pt x="156" y="3895"/>
                  </a:lnTo>
                  <a:lnTo>
                    <a:pt x="78" y="3926"/>
                  </a:lnTo>
                  <a:lnTo>
                    <a:pt x="0" y="3961"/>
                  </a:lnTo>
                  <a:lnTo>
                    <a:pt x="78" y="3857"/>
                  </a:lnTo>
                  <a:lnTo>
                    <a:pt x="183" y="3823"/>
                  </a:lnTo>
                  <a:lnTo>
                    <a:pt x="344" y="3758"/>
                  </a:lnTo>
                  <a:lnTo>
                    <a:pt x="395" y="3723"/>
                  </a:lnTo>
                  <a:lnTo>
                    <a:pt x="503" y="3723"/>
                  </a:lnTo>
                  <a:lnTo>
                    <a:pt x="557" y="3689"/>
                  </a:lnTo>
                  <a:lnTo>
                    <a:pt x="609" y="3588"/>
                  </a:lnTo>
                  <a:lnTo>
                    <a:pt x="716" y="3517"/>
                  </a:lnTo>
                  <a:lnTo>
                    <a:pt x="820" y="3485"/>
                  </a:lnTo>
                  <a:lnTo>
                    <a:pt x="875" y="3485"/>
                  </a:lnTo>
                  <a:lnTo>
                    <a:pt x="906" y="3517"/>
                  </a:lnTo>
                  <a:lnTo>
                    <a:pt x="906" y="3552"/>
                  </a:lnTo>
                  <a:lnTo>
                    <a:pt x="982" y="3517"/>
                  </a:lnTo>
                  <a:lnTo>
                    <a:pt x="1090" y="3383"/>
                  </a:lnTo>
                  <a:lnTo>
                    <a:pt x="1142" y="3215"/>
                  </a:lnTo>
                  <a:lnTo>
                    <a:pt x="1169" y="3040"/>
                  </a:lnTo>
                  <a:lnTo>
                    <a:pt x="1169" y="2836"/>
                  </a:lnTo>
                  <a:lnTo>
                    <a:pt x="1169" y="2631"/>
                  </a:lnTo>
                  <a:lnTo>
                    <a:pt x="1142" y="2530"/>
                  </a:lnTo>
                  <a:lnTo>
                    <a:pt x="1062" y="2391"/>
                  </a:lnTo>
                  <a:lnTo>
                    <a:pt x="982" y="2288"/>
                  </a:lnTo>
                  <a:lnTo>
                    <a:pt x="906" y="2220"/>
                  </a:lnTo>
                  <a:lnTo>
                    <a:pt x="1062" y="2288"/>
                  </a:lnTo>
                  <a:lnTo>
                    <a:pt x="1142" y="2391"/>
                  </a:lnTo>
                  <a:lnTo>
                    <a:pt x="1221" y="2530"/>
                  </a:lnTo>
                  <a:lnTo>
                    <a:pt x="1252" y="2631"/>
                  </a:lnTo>
                  <a:lnTo>
                    <a:pt x="1272" y="2701"/>
                  </a:lnTo>
                  <a:lnTo>
                    <a:pt x="1326" y="2701"/>
                  </a:lnTo>
                  <a:lnTo>
                    <a:pt x="1355" y="2530"/>
                  </a:lnTo>
                  <a:lnTo>
                    <a:pt x="1355" y="2458"/>
                  </a:lnTo>
                  <a:lnTo>
                    <a:pt x="1297" y="2258"/>
                  </a:lnTo>
                  <a:lnTo>
                    <a:pt x="1194" y="2052"/>
                  </a:lnTo>
                  <a:lnTo>
                    <a:pt x="1090" y="1946"/>
                  </a:lnTo>
                  <a:lnTo>
                    <a:pt x="906" y="1813"/>
                  </a:lnTo>
                  <a:lnTo>
                    <a:pt x="769" y="1676"/>
                  </a:lnTo>
                  <a:lnTo>
                    <a:pt x="688" y="1604"/>
                  </a:lnTo>
                  <a:lnTo>
                    <a:pt x="609" y="1501"/>
                  </a:lnTo>
                  <a:lnTo>
                    <a:pt x="738" y="1469"/>
                  </a:lnTo>
                  <a:lnTo>
                    <a:pt x="531" y="1366"/>
                  </a:lnTo>
                  <a:lnTo>
                    <a:pt x="447" y="1231"/>
                  </a:lnTo>
                  <a:lnTo>
                    <a:pt x="716" y="1366"/>
                  </a:lnTo>
                  <a:lnTo>
                    <a:pt x="663" y="1263"/>
                  </a:lnTo>
                  <a:lnTo>
                    <a:pt x="849" y="1301"/>
                  </a:lnTo>
                  <a:lnTo>
                    <a:pt x="477" y="956"/>
                  </a:lnTo>
                  <a:lnTo>
                    <a:pt x="557" y="820"/>
                  </a:lnTo>
                  <a:lnTo>
                    <a:pt x="609" y="718"/>
                  </a:lnTo>
                  <a:lnTo>
                    <a:pt x="609" y="550"/>
                  </a:lnTo>
                  <a:lnTo>
                    <a:pt x="584" y="375"/>
                  </a:lnTo>
                  <a:lnTo>
                    <a:pt x="503" y="274"/>
                  </a:lnTo>
                  <a:lnTo>
                    <a:pt x="372" y="140"/>
                  </a:lnTo>
                  <a:lnTo>
                    <a:pt x="262" y="68"/>
                  </a:lnTo>
                  <a:lnTo>
                    <a:pt x="183" y="38"/>
                  </a:lnTo>
                  <a:lnTo>
                    <a:pt x="78" y="0"/>
                  </a:lnTo>
                  <a:close/>
                </a:path>
              </a:pathLst>
            </a:custGeom>
            <a:solidFill>
              <a:srgbClr val="000000"/>
            </a:solidFill>
            <a:ln w="0">
              <a:solidFill>
                <a:srgbClr val="000000"/>
              </a:solidFill>
              <a:round/>
              <a:headEnd/>
              <a:tailEnd/>
            </a:ln>
          </p:spPr>
          <p:txBody>
            <a:bodyPr/>
            <a:lstStyle/>
            <a:p>
              <a:endParaRPr lang="en-US"/>
            </a:p>
          </p:txBody>
        </p:sp>
        <p:sp>
          <p:nvSpPr>
            <p:cNvPr id="46099" name="Freeform 19"/>
            <p:cNvSpPr>
              <a:spLocks/>
            </p:cNvSpPr>
            <p:nvPr/>
          </p:nvSpPr>
          <p:spPr bwMode="auto">
            <a:xfrm>
              <a:off x="4724" y="1592"/>
              <a:ext cx="153" cy="67"/>
            </a:xfrm>
            <a:custGeom>
              <a:avLst/>
              <a:gdLst>
                <a:gd name="T0" fmla="*/ 0 w 610"/>
                <a:gd name="T1" fmla="*/ 0 h 269"/>
                <a:gd name="T2" fmla="*/ 0 w 610"/>
                <a:gd name="T3" fmla="*/ 0 h 269"/>
                <a:gd name="T4" fmla="*/ 0 w 610"/>
                <a:gd name="T5" fmla="*/ 0 h 269"/>
                <a:gd name="T6" fmla="*/ 0 w 610"/>
                <a:gd name="T7" fmla="*/ 0 h 269"/>
                <a:gd name="T8" fmla="*/ 0 w 610"/>
                <a:gd name="T9" fmla="*/ 0 h 269"/>
                <a:gd name="T10" fmla="*/ 0 w 610"/>
                <a:gd name="T11" fmla="*/ 0 h 269"/>
                <a:gd name="T12" fmla="*/ 0 w 610"/>
                <a:gd name="T13" fmla="*/ 0 h 269"/>
                <a:gd name="T14" fmla="*/ 0 w 610"/>
                <a:gd name="T15" fmla="*/ 0 h 269"/>
                <a:gd name="T16" fmla="*/ 0 w 610"/>
                <a:gd name="T17" fmla="*/ 0 h 269"/>
                <a:gd name="T18" fmla="*/ 0 w 610"/>
                <a:gd name="T19" fmla="*/ 0 h 269"/>
                <a:gd name="T20" fmla="*/ 0 w 610"/>
                <a:gd name="T21" fmla="*/ 0 h 269"/>
                <a:gd name="T22" fmla="*/ 0 w 610"/>
                <a:gd name="T23" fmla="*/ 0 h 269"/>
                <a:gd name="T24" fmla="*/ 0 w 61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0"/>
                <a:gd name="T40" fmla="*/ 0 h 269"/>
                <a:gd name="T41" fmla="*/ 610 w 610"/>
                <a:gd name="T42" fmla="*/ 269 h 2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0" h="269">
                  <a:moveTo>
                    <a:pt x="54" y="0"/>
                  </a:moveTo>
                  <a:lnTo>
                    <a:pt x="186" y="0"/>
                  </a:lnTo>
                  <a:lnTo>
                    <a:pt x="322" y="29"/>
                  </a:lnTo>
                  <a:lnTo>
                    <a:pt x="477" y="101"/>
                  </a:lnTo>
                  <a:lnTo>
                    <a:pt x="583" y="205"/>
                  </a:lnTo>
                  <a:lnTo>
                    <a:pt x="610" y="269"/>
                  </a:lnTo>
                  <a:lnTo>
                    <a:pt x="454" y="205"/>
                  </a:lnTo>
                  <a:lnTo>
                    <a:pt x="322" y="133"/>
                  </a:lnTo>
                  <a:lnTo>
                    <a:pt x="186" y="169"/>
                  </a:lnTo>
                  <a:lnTo>
                    <a:pt x="107" y="205"/>
                  </a:lnTo>
                  <a:lnTo>
                    <a:pt x="54" y="133"/>
                  </a:lnTo>
                  <a:lnTo>
                    <a:pt x="0" y="101"/>
                  </a:lnTo>
                  <a:lnTo>
                    <a:pt x="54" y="0"/>
                  </a:lnTo>
                  <a:close/>
                </a:path>
              </a:pathLst>
            </a:custGeom>
            <a:solidFill>
              <a:srgbClr val="000000"/>
            </a:solidFill>
            <a:ln w="0">
              <a:solidFill>
                <a:srgbClr val="000000"/>
              </a:solidFill>
              <a:round/>
              <a:headEnd/>
              <a:tailEnd/>
            </a:ln>
          </p:spPr>
          <p:txBody>
            <a:bodyPr/>
            <a:lstStyle/>
            <a:p>
              <a:endParaRPr lang="en-US"/>
            </a:p>
          </p:txBody>
        </p:sp>
        <p:sp>
          <p:nvSpPr>
            <p:cNvPr id="46100" name="Freeform 20"/>
            <p:cNvSpPr>
              <a:spLocks/>
            </p:cNvSpPr>
            <p:nvPr/>
          </p:nvSpPr>
          <p:spPr bwMode="auto">
            <a:xfrm>
              <a:off x="4472" y="1651"/>
              <a:ext cx="106" cy="85"/>
            </a:xfrm>
            <a:custGeom>
              <a:avLst/>
              <a:gdLst>
                <a:gd name="T0" fmla="*/ 0 w 426"/>
                <a:gd name="T1" fmla="*/ 0 h 341"/>
                <a:gd name="T2" fmla="*/ 0 w 426"/>
                <a:gd name="T3" fmla="*/ 0 h 341"/>
                <a:gd name="T4" fmla="*/ 0 w 426"/>
                <a:gd name="T5" fmla="*/ 0 h 341"/>
                <a:gd name="T6" fmla="*/ 0 w 426"/>
                <a:gd name="T7" fmla="*/ 0 h 341"/>
                <a:gd name="T8" fmla="*/ 0 w 426"/>
                <a:gd name="T9" fmla="*/ 0 h 341"/>
                <a:gd name="T10" fmla="*/ 0 w 426"/>
                <a:gd name="T11" fmla="*/ 0 h 341"/>
                <a:gd name="T12" fmla="*/ 0 w 426"/>
                <a:gd name="T13" fmla="*/ 0 h 341"/>
                <a:gd name="T14" fmla="*/ 0 w 426"/>
                <a:gd name="T15" fmla="*/ 0 h 341"/>
                <a:gd name="T16" fmla="*/ 0 w 426"/>
                <a:gd name="T17" fmla="*/ 0 h 341"/>
                <a:gd name="T18" fmla="*/ 0 w 426"/>
                <a:gd name="T19" fmla="*/ 0 h 341"/>
                <a:gd name="T20" fmla="*/ 0 w 426"/>
                <a:gd name="T21" fmla="*/ 0 h 341"/>
                <a:gd name="T22" fmla="*/ 0 w 426"/>
                <a:gd name="T23" fmla="*/ 0 h 3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6"/>
                <a:gd name="T37" fmla="*/ 0 h 341"/>
                <a:gd name="T38" fmla="*/ 426 w 426"/>
                <a:gd name="T39" fmla="*/ 341 h 3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6" h="341">
                  <a:moveTo>
                    <a:pt x="426" y="0"/>
                  </a:moveTo>
                  <a:lnTo>
                    <a:pt x="343" y="0"/>
                  </a:lnTo>
                  <a:lnTo>
                    <a:pt x="264" y="32"/>
                  </a:lnTo>
                  <a:lnTo>
                    <a:pt x="159" y="70"/>
                  </a:lnTo>
                  <a:lnTo>
                    <a:pt x="79" y="135"/>
                  </a:lnTo>
                  <a:lnTo>
                    <a:pt x="29" y="238"/>
                  </a:lnTo>
                  <a:lnTo>
                    <a:pt x="0" y="341"/>
                  </a:lnTo>
                  <a:lnTo>
                    <a:pt x="79" y="307"/>
                  </a:lnTo>
                  <a:lnTo>
                    <a:pt x="128" y="204"/>
                  </a:lnTo>
                  <a:lnTo>
                    <a:pt x="211" y="102"/>
                  </a:lnTo>
                  <a:lnTo>
                    <a:pt x="319" y="70"/>
                  </a:lnTo>
                  <a:lnTo>
                    <a:pt x="426" y="0"/>
                  </a:lnTo>
                  <a:close/>
                </a:path>
              </a:pathLst>
            </a:custGeom>
            <a:solidFill>
              <a:srgbClr val="000000"/>
            </a:solidFill>
            <a:ln w="0">
              <a:solidFill>
                <a:srgbClr val="000000"/>
              </a:solidFill>
              <a:round/>
              <a:headEnd/>
              <a:tailEnd/>
            </a:ln>
          </p:spPr>
          <p:txBody>
            <a:bodyPr/>
            <a:lstStyle/>
            <a:p>
              <a:endParaRPr lang="en-US"/>
            </a:p>
          </p:txBody>
        </p:sp>
        <p:sp>
          <p:nvSpPr>
            <p:cNvPr id="46101" name="Freeform 21"/>
            <p:cNvSpPr>
              <a:spLocks/>
            </p:cNvSpPr>
            <p:nvPr/>
          </p:nvSpPr>
          <p:spPr bwMode="auto">
            <a:xfrm>
              <a:off x="4764" y="1659"/>
              <a:ext cx="93" cy="94"/>
            </a:xfrm>
            <a:custGeom>
              <a:avLst/>
              <a:gdLst>
                <a:gd name="T0" fmla="*/ 0 w 369"/>
                <a:gd name="T1" fmla="*/ 0 h 377"/>
                <a:gd name="T2" fmla="*/ 0 w 369"/>
                <a:gd name="T3" fmla="*/ 0 h 377"/>
                <a:gd name="T4" fmla="*/ 0 w 369"/>
                <a:gd name="T5" fmla="*/ 0 h 377"/>
                <a:gd name="T6" fmla="*/ 0 w 369"/>
                <a:gd name="T7" fmla="*/ 0 h 377"/>
                <a:gd name="T8" fmla="*/ 0 w 369"/>
                <a:gd name="T9" fmla="*/ 0 h 377"/>
                <a:gd name="T10" fmla="*/ 0 w 369"/>
                <a:gd name="T11" fmla="*/ 0 h 377"/>
                <a:gd name="T12" fmla="*/ 0 w 369"/>
                <a:gd name="T13" fmla="*/ 0 h 377"/>
                <a:gd name="T14" fmla="*/ 0 w 369"/>
                <a:gd name="T15" fmla="*/ 0 h 377"/>
                <a:gd name="T16" fmla="*/ 0 w 369"/>
                <a:gd name="T17" fmla="*/ 0 h 377"/>
                <a:gd name="T18" fmla="*/ 0 w 369"/>
                <a:gd name="T19" fmla="*/ 0 h 377"/>
                <a:gd name="T20" fmla="*/ 0 w 369"/>
                <a:gd name="T21" fmla="*/ 0 h 377"/>
                <a:gd name="T22" fmla="*/ 0 w 369"/>
                <a:gd name="T23" fmla="*/ 0 h 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9"/>
                <a:gd name="T37" fmla="*/ 0 h 377"/>
                <a:gd name="T38" fmla="*/ 369 w 369"/>
                <a:gd name="T39" fmla="*/ 377 h 3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9" h="377">
                  <a:moveTo>
                    <a:pt x="0" y="0"/>
                  </a:moveTo>
                  <a:lnTo>
                    <a:pt x="214" y="38"/>
                  </a:lnTo>
                  <a:lnTo>
                    <a:pt x="316" y="103"/>
                  </a:lnTo>
                  <a:lnTo>
                    <a:pt x="369" y="206"/>
                  </a:lnTo>
                  <a:lnTo>
                    <a:pt x="369" y="309"/>
                  </a:lnTo>
                  <a:lnTo>
                    <a:pt x="369" y="377"/>
                  </a:lnTo>
                  <a:lnTo>
                    <a:pt x="293" y="341"/>
                  </a:lnTo>
                  <a:lnTo>
                    <a:pt x="293" y="238"/>
                  </a:lnTo>
                  <a:lnTo>
                    <a:pt x="266" y="141"/>
                  </a:lnTo>
                  <a:lnTo>
                    <a:pt x="214" y="103"/>
                  </a:lnTo>
                  <a:lnTo>
                    <a:pt x="77" y="38"/>
                  </a:lnTo>
                  <a:lnTo>
                    <a:pt x="0" y="0"/>
                  </a:lnTo>
                  <a:close/>
                </a:path>
              </a:pathLst>
            </a:custGeom>
            <a:solidFill>
              <a:srgbClr val="000000"/>
            </a:solidFill>
            <a:ln w="0">
              <a:solidFill>
                <a:srgbClr val="000000"/>
              </a:solidFill>
              <a:round/>
              <a:headEnd/>
              <a:tailEnd/>
            </a:ln>
          </p:spPr>
          <p:txBody>
            <a:bodyPr/>
            <a:lstStyle/>
            <a:p>
              <a:endParaRPr lang="en-US"/>
            </a:p>
          </p:txBody>
        </p:sp>
        <p:sp>
          <p:nvSpPr>
            <p:cNvPr id="46102" name="Freeform 22"/>
            <p:cNvSpPr>
              <a:spLocks/>
            </p:cNvSpPr>
            <p:nvPr/>
          </p:nvSpPr>
          <p:spPr bwMode="auto">
            <a:xfrm>
              <a:off x="4479" y="1719"/>
              <a:ext cx="152" cy="61"/>
            </a:xfrm>
            <a:custGeom>
              <a:avLst/>
              <a:gdLst>
                <a:gd name="T0" fmla="*/ 0 w 606"/>
                <a:gd name="T1" fmla="*/ 0 h 245"/>
                <a:gd name="T2" fmla="*/ 0 w 606"/>
                <a:gd name="T3" fmla="*/ 0 h 245"/>
                <a:gd name="T4" fmla="*/ 0 w 606"/>
                <a:gd name="T5" fmla="*/ 0 h 245"/>
                <a:gd name="T6" fmla="*/ 0 w 606"/>
                <a:gd name="T7" fmla="*/ 0 h 245"/>
                <a:gd name="T8" fmla="*/ 0 w 606"/>
                <a:gd name="T9" fmla="*/ 0 h 245"/>
                <a:gd name="T10" fmla="*/ 0 w 606"/>
                <a:gd name="T11" fmla="*/ 0 h 245"/>
                <a:gd name="T12" fmla="*/ 0 w 606"/>
                <a:gd name="T13" fmla="*/ 0 h 245"/>
                <a:gd name="T14" fmla="*/ 0 w 606"/>
                <a:gd name="T15" fmla="*/ 0 h 245"/>
                <a:gd name="T16" fmla="*/ 0 w 606"/>
                <a:gd name="T17" fmla="*/ 0 h 245"/>
                <a:gd name="T18" fmla="*/ 0 w 606"/>
                <a:gd name="T19" fmla="*/ 0 h 245"/>
                <a:gd name="T20" fmla="*/ 0 w 606"/>
                <a:gd name="T21" fmla="*/ 0 h 245"/>
                <a:gd name="T22" fmla="*/ 0 w 606"/>
                <a:gd name="T23" fmla="*/ 0 h 245"/>
                <a:gd name="T24" fmla="*/ 0 w 606"/>
                <a:gd name="T25" fmla="*/ 0 h 245"/>
                <a:gd name="T26" fmla="*/ 0 w 606"/>
                <a:gd name="T27" fmla="*/ 0 h 245"/>
                <a:gd name="T28" fmla="*/ 0 w 606"/>
                <a:gd name="T29" fmla="*/ 0 h 245"/>
                <a:gd name="T30" fmla="*/ 0 w 606"/>
                <a:gd name="T31" fmla="*/ 0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6"/>
                <a:gd name="T49" fmla="*/ 0 h 245"/>
                <a:gd name="T50" fmla="*/ 606 w 606"/>
                <a:gd name="T51" fmla="*/ 245 h 2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6" h="245">
                  <a:moveTo>
                    <a:pt x="0" y="139"/>
                  </a:moveTo>
                  <a:lnTo>
                    <a:pt x="153" y="71"/>
                  </a:lnTo>
                  <a:lnTo>
                    <a:pt x="235" y="37"/>
                  </a:lnTo>
                  <a:lnTo>
                    <a:pt x="366" y="0"/>
                  </a:lnTo>
                  <a:lnTo>
                    <a:pt x="423" y="0"/>
                  </a:lnTo>
                  <a:lnTo>
                    <a:pt x="552" y="71"/>
                  </a:lnTo>
                  <a:lnTo>
                    <a:pt x="606" y="139"/>
                  </a:lnTo>
                  <a:lnTo>
                    <a:pt x="606" y="205"/>
                  </a:lnTo>
                  <a:lnTo>
                    <a:pt x="527" y="139"/>
                  </a:lnTo>
                  <a:lnTo>
                    <a:pt x="476" y="175"/>
                  </a:lnTo>
                  <a:lnTo>
                    <a:pt x="397" y="245"/>
                  </a:lnTo>
                  <a:lnTo>
                    <a:pt x="290" y="245"/>
                  </a:lnTo>
                  <a:lnTo>
                    <a:pt x="235" y="205"/>
                  </a:lnTo>
                  <a:lnTo>
                    <a:pt x="182" y="175"/>
                  </a:lnTo>
                  <a:lnTo>
                    <a:pt x="50" y="245"/>
                  </a:lnTo>
                  <a:lnTo>
                    <a:pt x="0" y="139"/>
                  </a:lnTo>
                  <a:close/>
                </a:path>
              </a:pathLst>
            </a:custGeom>
            <a:solidFill>
              <a:srgbClr val="000000"/>
            </a:solidFill>
            <a:ln w="0">
              <a:solidFill>
                <a:srgbClr val="000000"/>
              </a:solidFill>
              <a:round/>
              <a:headEnd/>
              <a:tailEnd/>
            </a:ln>
          </p:spPr>
          <p:txBody>
            <a:bodyPr/>
            <a:lstStyle/>
            <a:p>
              <a:endParaRPr lang="en-US"/>
            </a:p>
          </p:txBody>
        </p:sp>
        <p:sp>
          <p:nvSpPr>
            <p:cNvPr id="46103" name="Freeform 23"/>
            <p:cNvSpPr>
              <a:spLocks/>
            </p:cNvSpPr>
            <p:nvPr/>
          </p:nvSpPr>
          <p:spPr bwMode="auto">
            <a:xfrm>
              <a:off x="4718" y="1711"/>
              <a:ext cx="152" cy="69"/>
            </a:xfrm>
            <a:custGeom>
              <a:avLst/>
              <a:gdLst>
                <a:gd name="T0" fmla="*/ 0 w 608"/>
                <a:gd name="T1" fmla="*/ 0 h 277"/>
                <a:gd name="T2" fmla="*/ 0 w 608"/>
                <a:gd name="T3" fmla="*/ 0 h 277"/>
                <a:gd name="T4" fmla="*/ 0 w 608"/>
                <a:gd name="T5" fmla="*/ 0 h 277"/>
                <a:gd name="T6" fmla="*/ 0 w 608"/>
                <a:gd name="T7" fmla="*/ 0 h 277"/>
                <a:gd name="T8" fmla="*/ 0 w 608"/>
                <a:gd name="T9" fmla="*/ 0 h 277"/>
                <a:gd name="T10" fmla="*/ 0 w 608"/>
                <a:gd name="T11" fmla="*/ 0 h 277"/>
                <a:gd name="T12" fmla="*/ 0 w 608"/>
                <a:gd name="T13" fmla="*/ 0 h 277"/>
                <a:gd name="T14" fmla="*/ 0 w 608"/>
                <a:gd name="T15" fmla="*/ 0 h 277"/>
                <a:gd name="T16" fmla="*/ 0 w 608"/>
                <a:gd name="T17" fmla="*/ 0 h 277"/>
                <a:gd name="T18" fmla="*/ 0 w 608"/>
                <a:gd name="T19" fmla="*/ 0 h 277"/>
                <a:gd name="T20" fmla="*/ 0 w 608"/>
                <a:gd name="T21" fmla="*/ 0 h 277"/>
                <a:gd name="T22" fmla="*/ 0 w 608"/>
                <a:gd name="T23" fmla="*/ 0 h 277"/>
                <a:gd name="T24" fmla="*/ 0 w 608"/>
                <a:gd name="T25" fmla="*/ 0 h 277"/>
                <a:gd name="T26" fmla="*/ 0 w 608"/>
                <a:gd name="T27" fmla="*/ 0 h 277"/>
                <a:gd name="T28" fmla="*/ 0 w 608"/>
                <a:gd name="T29" fmla="*/ 0 h 277"/>
                <a:gd name="T30" fmla="*/ 0 w 608"/>
                <a:gd name="T31" fmla="*/ 0 h 277"/>
                <a:gd name="T32" fmla="*/ 0 w 608"/>
                <a:gd name="T33" fmla="*/ 0 h 2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8"/>
                <a:gd name="T52" fmla="*/ 0 h 277"/>
                <a:gd name="T53" fmla="*/ 608 w 608"/>
                <a:gd name="T54" fmla="*/ 277 h 2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8" h="277">
                  <a:moveTo>
                    <a:pt x="0" y="171"/>
                  </a:moveTo>
                  <a:lnTo>
                    <a:pt x="79" y="69"/>
                  </a:lnTo>
                  <a:lnTo>
                    <a:pt x="186" y="0"/>
                  </a:lnTo>
                  <a:lnTo>
                    <a:pt x="318" y="0"/>
                  </a:lnTo>
                  <a:lnTo>
                    <a:pt x="452" y="69"/>
                  </a:lnTo>
                  <a:lnTo>
                    <a:pt x="479" y="135"/>
                  </a:lnTo>
                  <a:lnTo>
                    <a:pt x="530" y="171"/>
                  </a:lnTo>
                  <a:lnTo>
                    <a:pt x="608" y="171"/>
                  </a:lnTo>
                  <a:lnTo>
                    <a:pt x="530" y="237"/>
                  </a:lnTo>
                  <a:lnTo>
                    <a:pt x="424" y="207"/>
                  </a:lnTo>
                  <a:lnTo>
                    <a:pt x="318" y="277"/>
                  </a:lnTo>
                  <a:lnTo>
                    <a:pt x="263" y="277"/>
                  </a:lnTo>
                  <a:lnTo>
                    <a:pt x="186" y="277"/>
                  </a:lnTo>
                  <a:lnTo>
                    <a:pt x="186" y="207"/>
                  </a:lnTo>
                  <a:lnTo>
                    <a:pt x="157" y="207"/>
                  </a:lnTo>
                  <a:lnTo>
                    <a:pt x="79" y="237"/>
                  </a:lnTo>
                  <a:lnTo>
                    <a:pt x="0" y="171"/>
                  </a:lnTo>
                  <a:close/>
                </a:path>
              </a:pathLst>
            </a:custGeom>
            <a:solidFill>
              <a:srgbClr val="000000"/>
            </a:solidFill>
            <a:ln w="0">
              <a:solidFill>
                <a:srgbClr val="000000"/>
              </a:solidFill>
              <a:round/>
              <a:headEnd/>
              <a:tailEnd/>
            </a:ln>
          </p:spPr>
          <p:txBody>
            <a:bodyPr/>
            <a:lstStyle/>
            <a:p>
              <a:endParaRPr lang="en-US"/>
            </a:p>
          </p:txBody>
        </p:sp>
        <p:sp>
          <p:nvSpPr>
            <p:cNvPr id="46104" name="Freeform 24"/>
            <p:cNvSpPr>
              <a:spLocks/>
            </p:cNvSpPr>
            <p:nvPr/>
          </p:nvSpPr>
          <p:spPr bwMode="auto">
            <a:xfrm>
              <a:off x="4644" y="1702"/>
              <a:ext cx="20" cy="60"/>
            </a:xfrm>
            <a:custGeom>
              <a:avLst/>
              <a:gdLst>
                <a:gd name="T0" fmla="*/ 0 w 82"/>
                <a:gd name="T1" fmla="*/ 0 h 241"/>
                <a:gd name="T2" fmla="*/ 0 w 82"/>
                <a:gd name="T3" fmla="*/ 0 h 241"/>
                <a:gd name="T4" fmla="*/ 0 w 82"/>
                <a:gd name="T5" fmla="*/ 0 h 241"/>
                <a:gd name="T6" fmla="*/ 0 w 82"/>
                <a:gd name="T7" fmla="*/ 0 h 241"/>
                <a:gd name="T8" fmla="*/ 0 60000 65536"/>
                <a:gd name="T9" fmla="*/ 0 60000 65536"/>
                <a:gd name="T10" fmla="*/ 0 60000 65536"/>
                <a:gd name="T11" fmla="*/ 0 60000 65536"/>
                <a:gd name="T12" fmla="*/ 0 w 82"/>
                <a:gd name="T13" fmla="*/ 0 h 241"/>
                <a:gd name="T14" fmla="*/ 82 w 82"/>
                <a:gd name="T15" fmla="*/ 241 h 241"/>
              </a:gdLst>
              <a:ahLst/>
              <a:cxnLst>
                <a:cxn ang="T8">
                  <a:pos x="T0" y="T1"/>
                </a:cxn>
                <a:cxn ang="T9">
                  <a:pos x="T2" y="T3"/>
                </a:cxn>
                <a:cxn ang="T10">
                  <a:pos x="T4" y="T5"/>
                </a:cxn>
                <a:cxn ang="T11">
                  <a:pos x="T6" y="T7"/>
                </a:cxn>
              </a:cxnLst>
              <a:rect l="T12" t="T13" r="T14" b="T15"/>
              <a:pathLst>
                <a:path w="82" h="241">
                  <a:moveTo>
                    <a:pt x="29" y="0"/>
                  </a:moveTo>
                  <a:lnTo>
                    <a:pt x="0" y="241"/>
                  </a:lnTo>
                  <a:lnTo>
                    <a:pt x="82" y="66"/>
                  </a:lnTo>
                  <a:lnTo>
                    <a:pt x="29" y="0"/>
                  </a:lnTo>
                  <a:close/>
                </a:path>
              </a:pathLst>
            </a:custGeom>
            <a:solidFill>
              <a:srgbClr val="000000"/>
            </a:solidFill>
            <a:ln w="0">
              <a:solidFill>
                <a:srgbClr val="000000"/>
              </a:solidFill>
              <a:round/>
              <a:headEnd/>
              <a:tailEnd/>
            </a:ln>
          </p:spPr>
          <p:txBody>
            <a:bodyPr/>
            <a:lstStyle/>
            <a:p>
              <a:endParaRPr lang="en-US"/>
            </a:p>
          </p:txBody>
        </p:sp>
        <p:sp>
          <p:nvSpPr>
            <p:cNvPr id="46105" name="Freeform 25"/>
            <p:cNvSpPr>
              <a:spLocks/>
            </p:cNvSpPr>
            <p:nvPr/>
          </p:nvSpPr>
          <p:spPr bwMode="auto">
            <a:xfrm>
              <a:off x="4664" y="1711"/>
              <a:ext cx="20" cy="69"/>
            </a:xfrm>
            <a:custGeom>
              <a:avLst/>
              <a:gdLst>
                <a:gd name="T0" fmla="*/ 0 w 79"/>
                <a:gd name="T1" fmla="*/ 0 h 277"/>
                <a:gd name="T2" fmla="*/ 0 w 79"/>
                <a:gd name="T3" fmla="*/ 0 h 277"/>
                <a:gd name="T4" fmla="*/ 0 w 79"/>
                <a:gd name="T5" fmla="*/ 0 h 277"/>
                <a:gd name="T6" fmla="*/ 0 w 79"/>
                <a:gd name="T7" fmla="*/ 0 h 277"/>
                <a:gd name="T8" fmla="*/ 0 60000 65536"/>
                <a:gd name="T9" fmla="*/ 0 60000 65536"/>
                <a:gd name="T10" fmla="*/ 0 60000 65536"/>
                <a:gd name="T11" fmla="*/ 0 60000 65536"/>
                <a:gd name="T12" fmla="*/ 0 w 79"/>
                <a:gd name="T13" fmla="*/ 0 h 277"/>
                <a:gd name="T14" fmla="*/ 79 w 79"/>
                <a:gd name="T15" fmla="*/ 277 h 277"/>
              </a:gdLst>
              <a:ahLst/>
              <a:cxnLst>
                <a:cxn ang="T8">
                  <a:pos x="T0" y="T1"/>
                </a:cxn>
                <a:cxn ang="T9">
                  <a:pos x="T2" y="T3"/>
                </a:cxn>
                <a:cxn ang="T10">
                  <a:pos x="T4" y="T5"/>
                </a:cxn>
                <a:cxn ang="T11">
                  <a:pos x="T6" y="T7"/>
                </a:cxn>
              </a:cxnLst>
              <a:rect l="T12" t="T13" r="T14" b="T15"/>
              <a:pathLst>
                <a:path w="79" h="277">
                  <a:moveTo>
                    <a:pt x="50" y="0"/>
                  </a:moveTo>
                  <a:lnTo>
                    <a:pt x="0" y="277"/>
                  </a:lnTo>
                  <a:lnTo>
                    <a:pt x="79" y="135"/>
                  </a:lnTo>
                  <a:lnTo>
                    <a:pt x="50" y="0"/>
                  </a:lnTo>
                  <a:close/>
                </a:path>
              </a:pathLst>
            </a:custGeom>
            <a:solidFill>
              <a:srgbClr val="000000"/>
            </a:solidFill>
            <a:ln w="0">
              <a:solidFill>
                <a:srgbClr val="000000"/>
              </a:solidFill>
              <a:round/>
              <a:headEnd/>
              <a:tailEnd/>
            </a:ln>
          </p:spPr>
          <p:txBody>
            <a:bodyPr/>
            <a:lstStyle/>
            <a:p>
              <a:endParaRPr lang="en-US"/>
            </a:p>
          </p:txBody>
        </p:sp>
        <p:sp>
          <p:nvSpPr>
            <p:cNvPr id="46106" name="Freeform 26"/>
            <p:cNvSpPr>
              <a:spLocks/>
            </p:cNvSpPr>
            <p:nvPr/>
          </p:nvSpPr>
          <p:spPr bwMode="auto">
            <a:xfrm>
              <a:off x="4697" y="1744"/>
              <a:ext cx="8" cy="26"/>
            </a:xfrm>
            <a:custGeom>
              <a:avLst/>
              <a:gdLst>
                <a:gd name="T0" fmla="*/ 0 w 30"/>
                <a:gd name="T1" fmla="*/ 0 h 102"/>
                <a:gd name="T2" fmla="*/ 0 w 30"/>
                <a:gd name="T3" fmla="*/ 0 h 102"/>
                <a:gd name="T4" fmla="*/ 0 w 30"/>
                <a:gd name="T5" fmla="*/ 0 h 102"/>
                <a:gd name="T6" fmla="*/ 0 w 30"/>
                <a:gd name="T7" fmla="*/ 0 h 102"/>
                <a:gd name="T8" fmla="*/ 0 60000 65536"/>
                <a:gd name="T9" fmla="*/ 0 60000 65536"/>
                <a:gd name="T10" fmla="*/ 0 60000 65536"/>
                <a:gd name="T11" fmla="*/ 0 60000 65536"/>
                <a:gd name="T12" fmla="*/ 0 w 30"/>
                <a:gd name="T13" fmla="*/ 0 h 102"/>
                <a:gd name="T14" fmla="*/ 30 w 30"/>
                <a:gd name="T15" fmla="*/ 102 h 102"/>
              </a:gdLst>
              <a:ahLst/>
              <a:cxnLst>
                <a:cxn ang="T8">
                  <a:pos x="T0" y="T1"/>
                </a:cxn>
                <a:cxn ang="T9">
                  <a:pos x="T2" y="T3"/>
                </a:cxn>
                <a:cxn ang="T10">
                  <a:pos x="T4" y="T5"/>
                </a:cxn>
                <a:cxn ang="T11">
                  <a:pos x="T6" y="T7"/>
                </a:cxn>
              </a:cxnLst>
              <a:rect l="T12" t="T13" r="T14" b="T15"/>
              <a:pathLst>
                <a:path w="30" h="102">
                  <a:moveTo>
                    <a:pt x="0" y="0"/>
                  </a:moveTo>
                  <a:lnTo>
                    <a:pt x="0" y="102"/>
                  </a:lnTo>
                  <a:lnTo>
                    <a:pt x="30" y="72"/>
                  </a:lnTo>
                  <a:lnTo>
                    <a:pt x="0" y="0"/>
                  </a:lnTo>
                  <a:close/>
                </a:path>
              </a:pathLst>
            </a:custGeom>
            <a:solidFill>
              <a:srgbClr val="000000"/>
            </a:solidFill>
            <a:ln w="0">
              <a:solidFill>
                <a:srgbClr val="000000"/>
              </a:solidFill>
              <a:round/>
              <a:headEnd/>
              <a:tailEnd/>
            </a:ln>
          </p:spPr>
          <p:txBody>
            <a:bodyPr/>
            <a:lstStyle/>
            <a:p>
              <a:endParaRPr lang="en-US"/>
            </a:p>
          </p:txBody>
        </p:sp>
        <p:sp>
          <p:nvSpPr>
            <p:cNvPr id="46107" name="Freeform 27"/>
            <p:cNvSpPr>
              <a:spLocks/>
            </p:cNvSpPr>
            <p:nvPr/>
          </p:nvSpPr>
          <p:spPr bwMode="auto">
            <a:xfrm>
              <a:off x="4571" y="1967"/>
              <a:ext cx="180" cy="85"/>
            </a:xfrm>
            <a:custGeom>
              <a:avLst/>
              <a:gdLst>
                <a:gd name="T0" fmla="*/ 0 w 720"/>
                <a:gd name="T1" fmla="*/ 0 h 341"/>
                <a:gd name="T2" fmla="*/ 0 w 720"/>
                <a:gd name="T3" fmla="*/ 0 h 341"/>
                <a:gd name="T4" fmla="*/ 0 w 720"/>
                <a:gd name="T5" fmla="*/ 0 h 341"/>
                <a:gd name="T6" fmla="*/ 0 w 720"/>
                <a:gd name="T7" fmla="*/ 0 h 341"/>
                <a:gd name="T8" fmla="*/ 0 w 720"/>
                <a:gd name="T9" fmla="*/ 0 h 341"/>
                <a:gd name="T10" fmla="*/ 0 w 720"/>
                <a:gd name="T11" fmla="*/ 0 h 341"/>
                <a:gd name="T12" fmla="*/ 0 w 720"/>
                <a:gd name="T13" fmla="*/ 0 h 341"/>
                <a:gd name="T14" fmla="*/ 0 w 720"/>
                <a:gd name="T15" fmla="*/ 0 h 341"/>
                <a:gd name="T16" fmla="*/ 0 w 720"/>
                <a:gd name="T17" fmla="*/ 0 h 341"/>
                <a:gd name="T18" fmla="*/ 0 w 720"/>
                <a:gd name="T19" fmla="*/ 0 h 341"/>
                <a:gd name="T20" fmla="*/ 0 w 720"/>
                <a:gd name="T21" fmla="*/ 0 h 341"/>
                <a:gd name="T22" fmla="*/ 0 w 720"/>
                <a:gd name="T23" fmla="*/ 0 h 341"/>
                <a:gd name="T24" fmla="*/ 0 w 720"/>
                <a:gd name="T25" fmla="*/ 0 h 341"/>
                <a:gd name="T26" fmla="*/ 0 w 720"/>
                <a:gd name="T27" fmla="*/ 0 h 341"/>
                <a:gd name="T28" fmla="*/ 0 w 720"/>
                <a:gd name="T29" fmla="*/ 0 h 341"/>
                <a:gd name="T30" fmla="*/ 0 w 720"/>
                <a:gd name="T31" fmla="*/ 0 h 341"/>
                <a:gd name="T32" fmla="*/ 0 w 720"/>
                <a:gd name="T33" fmla="*/ 0 h 341"/>
                <a:gd name="T34" fmla="*/ 0 w 720"/>
                <a:gd name="T35" fmla="*/ 0 h 341"/>
                <a:gd name="T36" fmla="*/ 0 w 720"/>
                <a:gd name="T37" fmla="*/ 0 h 341"/>
                <a:gd name="T38" fmla="*/ 0 w 720"/>
                <a:gd name="T39" fmla="*/ 0 h 341"/>
                <a:gd name="T40" fmla="*/ 0 w 720"/>
                <a:gd name="T41" fmla="*/ 0 h 341"/>
                <a:gd name="T42" fmla="*/ 0 w 720"/>
                <a:gd name="T43" fmla="*/ 0 h 341"/>
                <a:gd name="T44" fmla="*/ 0 w 720"/>
                <a:gd name="T45" fmla="*/ 0 h 341"/>
                <a:gd name="T46" fmla="*/ 0 w 720"/>
                <a:gd name="T47" fmla="*/ 0 h 341"/>
                <a:gd name="T48" fmla="*/ 0 w 720"/>
                <a:gd name="T49" fmla="*/ 0 h 3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20"/>
                <a:gd name="T76" fmla="*/ 0 h 341"/>
                <a:gd name="T77" fmla="*/ 720 w 720"/>
                <a:gd name="T78" fmla="*/ 341 h 3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20" h="341">
                  <a:moveTo>
                    <a:pt x="0" y="35"/>
                  </a:moveTo>
                  <a:lnTo>
                    <a:pt x="132" y="0"/>
                  </a:lnTo>
                  <a:lnTo>
                    <a:pt x="161" y="70"/>
                  </a:lnTo>
                  <a:lnTo>
                    <a:pt x="269" y="136"/>
                  </a:lnTo>
                  <a:lnTo>
                    <a:pt x="400" y="136"/>
                  </a:lnTo>
                  <a:lnTo>
                    <a:pt x="478" y="136"/>
                  </a:lnTo>
                  <a:lnTo>
                    <a:pt x="588" y="102"/>
                  </a:lnTo>
                  <a:lnTo>
                    <a:pt x="667" y="70"/>
                  </a:lnTo>
                  <a:lnTo>
                    <a:pt x="692" y="35"/>
                  </a:lnTo>
                  <a:lnTo>
                    <a:pt x="720" y="102"/>
                  </a:lnTo>
                  <a:lnTo>
                    <a:pt x="641" y="206"/>
                  </a:lnTo>
                  <a:lnTo>
                    <a:pt x="588" y="206"/>
                  </a:lnTo>
                  <a:lnTo>
                    <a:pt x="478" y="238"/>
                  </a:lnTo>
                  <a:lnTo>
                    <a:pt x="454" y="305"/>
                  </a:lnTo>
                  <a:lnTo>
                    <a:pt x="375" y="341"/>
                  </a:lnTo>
                  <a:lnTo>
                    <a:pt x="293" y="341"/>
                  </a:lnTo>
                  <a:lnTo>
                    <a:pt x="240" y="276"/>
                  </a:lnTo>
                  <a:lnTo>
                    <a:pt x="215" y="238"/>
                  </a:lnTo>
                  <a:lnTo>
                    <a:pt x="161" y="206"/>
                  </a:lnTo>
                  <a:lnTo>
                    <a:pt x="132" y="174"/>
                  </a:lnTo>
                  <a:lnTo>
                    <a:pt x="110" y="136"/>
                  </a:lnTo>
                  <a:lnTo>
                    <a:pt x="57" y="174"/>
                  </a:lnTo>
                  <a:lnTo>
                    <a:pt x="31" y="174"/>
                  </a:lnTo>
                  <a:lnTo>
                    <a:pt x="0" y="136"/>
                  </a:lnTo>
                  <a:lnTo>
                    <a:pt x="0" y="35"/>
                  </a:lnTo>
                  <a:close/>
                </a:path>
              </a:pathLst>
            </a:custGeom>
            <a:solidFill>
              <a:srgbClr val="000000"/>
            </a:solidFill>
            <a:ln w="0">
              <a:solidFill>
                <a:srgbClr val="000000"/>
              </a:solidFill>
              <a:round/>
              <a:headEnd/>
              <a:tailEnd/>
            </a:ln>
          </p:spPr>
          <p:txBody>
            <a:bodyPr/>
            <a:lstStyle/>
            <a:p>
              <a:endParaRPr lang="en-US"/>
            </a:p>
          </p:txBody>
        </p:sp>
        <p:sp>
          <p:nvSpPr>
            <p:cNvPr id="46108" name="Freeform 28"/>
            <p:cNvSpPr>
              <a:spLocks/>
            </p:cNvSpPr>
            <p:nvPr/>
          </p:nvSpPr>
          <p:spPr bwMode="auto">
            <a:xfrm>
              <a:off x="4512" y="2043"/>
              <a:ext cx="306" cy="104"/>
            </a:xfrm>
            <a:custGeom>
              <a:avLst/>
              <a:gdLst>
                <a:gd name="T0" fmla="*/ 0 w 1224"/>
                <a:gd name="T1" fmla="*/ 0 h 415"/>
                <a:gd name="T2" fmla="*/ 0 w 1224"/>
                <a:gd name="T3" fmla="*/ 0 h 415"/>
                <a:gd name="T4" fmla="*/ 0 w 1224"/>
                <a:gd name="T5" fmla="*/ 0 h 415"/>
                <a:gd name="T6" fmla="*/ 0 w 1224"/>
                <a:gd name="T7" fmla="*/ 0 h 415"/>
                <a:gd name="T8" fmla="*/ 0 w 1224"/>
                <a:gd name="T9" fmla="*/ 0 h 415"/>
                <a:gd name="T10" fmla="*/ 0 w 1224"/>
                <a:gd name="T11" fmla="*/ 0 h 415"/>
                <a:gd name="T12" fmla="*/ 0 w 1224"/>
                <a:gd name="T13" fmla="*/ 0 h 415"/>
                <a:gd name="T14" fmla="*/ 0 w 1224"/>
                <a:gd name="T15" fmla="*/ 0 h 415"/>
                <a:gd name="T16" fmla="*/ 0 w 1224"/>
                <a:gd name="T17" fmla="*/ 0 h 415"/>
                <a:gd name="T18" fmla="*/ 0 w 1224"/>
                <a:gd name="T19" fmla="*/ 0 h 415"/>
                <a:gd name="T20" fmla="*/ 0 w 1224"/>
                <a:gd name="T21" fmla="*/ 0 h 415"/>
                <a:gd name="T22" fmla="*/ 0 w 1224"/>
                <a:gd name="T23" fmla="*/ 0 h 415"/>
                <a:gd name="T24" fmla="*/ 0 w 1224"/>
                <a:gd name="T25" fmla="*/ 0 h 415"/>
                <a:gd name="T26" fmla="*/ 0 w 1224"/>
                <a:gd name="T27" fmla="*/ 0 h 415"/>
                <a:gd name="T28" fmla="*/ 0 w 1224"/>
                <a:gd name="T29" fmla="*/ 0 h 415"/>
                <a:gd name="T30" fmla="*/ 0 w 1224"/>
                <a:gd name="T31" fmla="*/ 0 h 415"/>
                <a:gd name="T32" fmla="*/ 0 w 1224"/>
                <a:gd name="T33" fmla="*/ 0 h 415"/>
                <a:gd name="T34" fmla="*/ 0 w 1224"/>
                <a:gd name="T35" fmla="*/ 0 h 415"/>
                <a:gd name="T36" fmla="*/ 0 w 1224"/>
                <a:gd name="T37" fmla="*/ 0 h 415"/>
                <a:gd name="T38" fmla="*/ 0 w 1224"/>
                <a:gd name="T39" fmla="*/ 0 h 415"/>
                <a:gd name="T40" fmla="*/ 0 w 1224"/>
                <a:gd name="T41" fmla="*/ 0 h 415"/>
                <a:gd name="T42" fmla="*/ 0 w 1224"/>
                <a:gd name="T43" fmla="*/ 0 h 415"/>
                <a:gd name="T44" fmla="*/ 0 w 1224"/>
                <a:gd name="T45" fmla="*/ 0 h 415"/>
                <a:gd name="T46" fmla="*/ 0 w 1224"/>
                <a:gd name="T47" fmla="*/ 0 h 415"/>
                <a:gd name="T48" fmla="*/ 0 w 1224"/>
                <a:gd name="T49" fmla="*/ 0 h 415"/>
                <a:gd name="T50" fmla="*/ 0 w 1224"/>
                <a:gd name="T51" fmla="*/ 0 h 415"/>
                <a:gd name="T52" fmla="*/ 0 w 1224"/>
                <a:gd name="T53" fmla="*/ 0 h 415"/>
                <a:gd name="T54" fmla="*/ 0 w 1224"/>
                <a:gd name="T55" fmla="*/ 0 h 415"/>
                <a:gd name="T56" fmla="*/ 0 w 1224"/>
                <a:gd name="T57" fmla="*/ 0 h 415"/>
                <a:gd name="T58" fmla="*/ 0 w 1224"/>
                <a:gd name="T59" fmla="*/ 0 h 415"/>
                <a:gd name="T60" fmla="*/ 0 w 1224"/>
                <a:gd name="T61" fmla="*/ 0 h 415"/>
                <a:gd name="T62" fmla="*/ 0 w 1224"/>
                <a:gd name="T63" fmla="*/ 0 h 415"/>
                <a:gd name="T64" fmla="*/ 0 w 1224"/>
                <a:gd name="T65" fmla="*/ 0 h 415"/>
                <a:gd name="T66" fmla="*/ 0 w 1224"/>
                <a:gd name="T67" fmla="*/ 0 h 415"/>
                <a:gd name="T68" fmla="*/ 0 w 1224"/>
                <a:gd name="T69" fmla="*/ 0 h 415"/>
                <a:gd name="T70" fmla="*/ 0 w 1224"/>
                <a:gd name="T71" fmla="*/ 0 h 415"/>
                <a:gd name="T72" fmla="*/ 0 w 1224"/>
                <a:gd name="T73" fmla="*/ 0 h 415"/>
                <a:gd name="T74" fmla="*/ 0 w 1224"/>
                <a:gd name="T75" fmla="*/ 0 h 415"/>
                <a:gd name="T76" fmla="*/ 0 w 1224"/>
                <a:gd name="T77" fmla="*/ 0 h 415"/>
                <a:gd name="T78" fmla="*/ 0 w 1224"/>
                <a:gd name="T79" fmla="*/ 0 h 415"/>
                <a:gd name="T80" fmla="*/ 0 w 1224"/>
                <a:gd name="T81" fmla="*/ 0 h 415"/>
                <a:gd name="T82" fmla="*/ 0 w 1224"/>
                <a:gd name="T83" fmla="*/ 0 h 415"/>
                <a:gd name="T84" fmla="*/ 0 w 1224"/>
                <a:gd name="T85" fmla="*/ 0 h 415"/>
                <a:gd name="T86" fmla="*/ 0 w 1224"/>
                <a:gd name="T87" fmla="*/ 0 h 415"/>
                <a:gd name="T88" fmla="*/ 0 w 1224"/>
                <a:gd name="T89" fmla="*/ 0 h 4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24"/>
                <a:gd name="T136" fmla="*/ 0 h 415"/>
                <a:gd name="T137" fmla="*/ 1224 w 1224"/>
                <a:gd name="T138" fmla="*/ 415 h 4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24" h="415">
                  <a:moveTo>
                    <a:pt x="236" y="0"/>
                  </a:moveTo>
                  <a:lnTo>
                    <a:pt x="213" y="108"/>
                  </a:lnTo>
                  <a:lnTo>
                    <a:pt x="105" y="172"/>
                  </a:lnTo>
                  <a:lnTo>
                    <a:pt x="0" y="209"/>
                  </a:lnTo>
                  <a:lnTo>
                    <a:pt x="105" y="240"/>
                  </a:lnTo>
                  <a:lnTo>
                    <a:pt x="160" y="240"/>
                  </a:lnTo>
                  <a:lnTo>
                    <a:pt x="213" y="276"/>
                  </a:lnTo>
                  <a:lnTo>
                    <a:pt x="293" y="343"/>
                  </a:lnTo>
                  <a:lnTo>
                    <a:pt x="422" y="343"/>
                  </a:lnTo>
                  <a:lnTo>
                    <a:pt x="476" y="343"/>
                  </a:lnTo>
                  <a:lnTo>
                    <a:pt x="529" y="311"/>
                  </a:lnTo>
                  <a:lnTo>
                    <a:pt x="581" y="343"/>
                  </a:lnTo>
                  <a:lnTo>
                    <a:pt x="636" y="377"/>
                  </a:lnTo>
                  <a:lnTo>
                    <a:pt x="714" y="415"/>
                  </a:lnTo>
                  <a:lnTo>
                    <a:pt x="771" y="377"/>
                  </a:lnTo>
                  <a:lnTo>
                    <a:pt x="797" y="343"/>
                  </a:lnTo>
                  <a:lnTo>
                    <a:pt x="903" y="343"/>
                  </a:lnTo>
                  <a:lnTo>
                    <a:pt x="981" y="343"/>
                  </a:lnTo>
                  <a:lnTo>
                    <a:pt x="1035" y="311"/>
                  </a:lnTo>
                  <a:lnTo>
                    <a:pt x="1115" y="276"/>
                  </a:lnTo>
                  <a:lnTo>
                    <a:pt x="1142" y="240"/>
                  </a:lnTo>
                  <a:lnTo>
                    <a:pt x="1224" y="240"/>
                  </a:lnTo>
                  <a:lnTo>
                    <a:pt x="1194" y="172"/>
                  </a:lnTo>
                  <a:lnTo>
                    <a:pt x="1142" y="108"/>
                  </a:lnTo>
                  <a:lnTo>
                    <a:pt x="1115" y="36"/>
                  </a:lnTo>
                  <a:lnTo>
                    <a:pt x="1064" y="139"/>
                  </a:lnTo>
                  <a:lnTo>
                    <a:pt x="1087" y="209"/>
                  </a:lnTo>
                  <a:lnTo>
                    <a:pt x="1010" y="209"/>
                  </a:lnTo>
                  <a:lnTo>
                    <a:pt x="928" y="209"/>
                  </a:lnTo>
                  <a:lnTo>
                    <a:pt x="877" y="209"/>
                  </a:lnTo>
                  <a:lnTo>
                    <a:pt x="824" y="172"/>
                  </a:lnTo>
                  <a:lnTo>
                    <a:pt x="741" y="172"/>
                  </a:lnTo>
                  <a:lnTo>
                    <a:pt x="690" y="209"/>
                  </a:lnTo>
                  <a:lnTo>
                    <a:pt x="636" y="240"/>
                  </a:lnTo>
                  <a:lnTo>
                    <a:pt x="611" y="209"/>
                  </a:lnTo>
                  <a:lnTo>
                    <a:pt x="581" y="209"/>
                  </a:lnTo>
                  <a:lnTo>
                    <a:pt x="529" y="172"/>
                  </a:lnTo>
                  <a:lnTo>
                    <a:pt x="451" y="209"/>
                  </a:lnTo>
                  <a:lnTo>
                    <a:pt x="368" y="240"/>
                  </a:lnTo>
                  <a:lnTo>
                    <a:pt x="315" y="240"/>
                  </a:lnTo>
                  <a:lnTo>
                    <a:pt x="267" y="240"/>
                  </a:lnTo>
                  <a:lnTo>
                    <a:pt x="236" y="240"/>
                  </a:lnTo>
                  <a:lnTo>
                    <a:pt x="213" y="209"/>
                  </a:lnTo>
                  <a:lnTo>
                    <a:pt x="293" y="108"/>
                  </a:lnTo>
                  <a:lnTo>
                    <a:pt x="236" y="0"/>
                  </a:lnTo>
                  <a:close/>
                </a:path>
              </a:pathLst>
            </a:custGeom>
            <a:solidFill>
              <a:srgbClr val="000000"/>
            </a:solidFill>
            <a:ln w="0">
              <a:solidFill>
                <a:srgbClr val="000000"/>
              </a:solidFill>
              <a:round/>
              <a:headEnd/>
              <a:tailEnd/>
            </a:ln>
          </p:spPr>
          <p:txBody>
            <a:bodyPr/>
            <a:lstStyle/>
            <a:p>
              <a:endParaRPr lang="en-US"/>
            </a:p>
          </p:txBody>
        </p:sp>
        <p:sp>
          <p:nvSpPr>
            <p:cNvPr id="46109" name="Freeform 29"/>
            <p:cNvSpPr>
              <a:spLocks/>
            </p:cNvSpPr>
            <p:nvPr/>
          </p:nvSpPr>
          <p:spPr bwMode="auto">
            <a:xfrm>
              <a:off x="4604" y="2154"/>
              <a:ext cx="160" cy="77"/>
            </a:xfrm>
            <a:custGeom>
              <a:avLst/>
              <a:gdLst>
                <a:gd name="T0" fmla="*/ 0 w 642"/>
                <a:gd name="T1" fmla="*/ 0 h 307"/>
                <a:gd name="T2" fmla="*/ 0 w 642"/>
                <a:gd name="T3" fmla="*/ 0 h 307"/>
                <a:gd name="T4" fmla="*/ 0 w 642"/>
                <a:gd name="T5" fmla="*/ 0 h 307"/>
                <a:gd name="T6" fmla="*/ 0 w 642"/>
                <a:gd name="T7" fmla="*/ 0 h 307"/>
                <a:gd name="T8" fmla="*/ 0 w 642"/>
                <a:gd name="T9" fmla="*/ 0 h 307"/>
                <a:gd name="T10" fmla="*/ 0 w 642"/>
                <a:gd name="T11" fmla="*/ 0 h 307"/>
                <a:gd name="T12" fmla="*/ 0 w 642"/>
                <a:gd name="T13" fmla="*/ 0 h 307"/>
                <a:gd name="T14" fmla="*/ 0 w 642"/>
                <a:gd name="T15" fmla="*/ 0 h 307"/>
                <a:gd name="T16" fmla="*/ 0 w 642"/>
                <a:gd name="T17" fmla="*/ 0 h 307"/>
                <a:gd name="T18" fmla="*/ 0 w 642"/>
                <a:gd name="T19" fmla="*/ 0 h 307"/>
                <a:gd name="T20" fmla="*/ 0 w 642"/>
                <a:gd name="T21" fmla="*/ 0 h 307"/>
                <a:gd name="T22" fmla="*/ 0 w 642"/>
                <a:gd name="T23" fmla="*/ 0 h 307"/>
                <a:gd name="T24" fmla="*/ 0 w 642"/>
                <a:gd name="T25" fmla="*/ 0 h 307"/>
                <a:gd name="T26" fmla="*/ 0 w 642"/>
                <a:gd name="T27" fmla="*/ 0 h 307"/>
                <a:gd name="T28" fmla="*/ 0 w 642"/>
                <a:gd name="T29" fmla="*/ 0 h 307"/>
                <a:gd name="T30" fmla="*/ 0 w 642"/>
                <a:gd name="T31" fmla="*/ 0 h 307"/>
                <a:gd name="T32" fmla="*/ 0 w 642"/>
                <a:gd name="T33" fmla="*/ 0 h 307"/>
                <a:gd name="T34" fmla="*/ 0 w 642"/>
                <a:gd name="T35" fmla="*/ 0 h 3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2"/>
                <a:gd name="T55" fmla="*/ 0 h 307"/>
                <a:gd name="T56" fmla="*/ 642 w 642"/>
                <a:gd name="T57" fmla="*/ 307 h 3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2" h="307">
                  <a:moveTo>
                    <a:pt x="29" y="36"/>
                  </a:moveTo>
                  <a:lnTo>
                    <a:pt x="190" y="104"/>
                  </a:lnTo>
                  <a:lnTo>
                    <a:pt x="293" y="104"/>
                  </a:lnTo>
                  <a:lnTo>
                    <a:pt x="456" y="104"/>
                  </a:lnTo>
                  <a:lnTo>
                    <a:pt x="560" y="36"/>
                  </a:lnTo>
                  <a:lnTo>
                    <a:pt x="613" y="0"/>
                  </a:lnTo>
                  <a:lnTo>
                    <a:pt x="642" y="66"/>
                  </a:lnTo>
                  <a:lnTo>
                    <a:pt x="588" y="168"/>
                  </a:lnTo>
                  <a:lnTo>
                    <a:pt x="456" y="272"/>
                  </a:lnTo>
                  <a:lnTo>
                    <a:pt x="322" y="307"/>
                  </a:lnTo>
                  <a:lnTo>
                    <a:pt x="243" y="307"/>
                  </a:lnTo>
                  <a:lnTo>
                    <a:pt x="190" y="272"/>
                  </a:lnTo>
                  <a:lnTo>
                    <a:pt x="190" y="208"/>
                  </a:lnTo>
                  <a:lnTo>
                    <a:pt x="108" y="168"/>
                  </a:lnTo>
                  <a:lnTo>
                    <a:pt x="54" y="138"/>
                  </a:lnTo>
                  <a:lnTo>
                    <a:pt x="29" y="104"/>
                  </a:lnTo>
                  <a:lnTo>
                    <a:pt x="0" y="104"/>
                  </a:lnTo>
                  <a:lnTo>
                    <a:pt x="29" y="36"/>
                  </a:lnTo>
                  <a:close/>
                </a:path>
              </a:pathLst>
            </a:custGeom>
            <a:solidFill>
              <a:srgbClr val="000000"/>
            </a:solidFill>
            <a:ln w="0">
              <a:solidFill>
                <a:srgbClr val="000000"/>
              </a:solidFill>
              <a:round/>
              <a:headEnd/>
              <a:tailEnd/>
            </a:ln>
          </p:spPr>
          <p:txBody>
            <a:bodyPr/>
            <a:lstStyle/>
            <a:p>
              <a:endParaRPr lang="en-US"/>
            </a:p>
          </p:txBody>
        </p:sp>
        <p:sp>
          <p:nvSpPr>
            <p:cNvPr id="46110" name="Freeform 30"/>
            <p:cNvSpPr>
              <a:spLocks/>
            </p:cNvSpPr>
            <p:nvPr/>
          </p:nvSpPr>
          <p:spPr bwMode="auto">
            <a:xfrm>
              <a:off x="4192" y="2299"/>
              <a:ext cx="346" cy="309"/>
            </a:xfrm>
            <a:custGeom>
              <a:avLst/>
              <a:gdLst>
                <a:gd name="T0" fmla="*/ 0 w 1382"/>
                <a:gd name="T1" fmla="*/ 0 h 1234"/>
                <a:gd name="T2" fmla="*/ 0 w 1382"/>
                <a:gd name="T3" fmla="*/ 0 h 1234"/>
                <a:gd name="T4" fmla="*/ 0 w 1382"/>
                <a:gd name="T5" fmla="*/ 0 h 1234"/>
                <a:gd name="T6" fmla="*/ 0 w 1382"/>
                <a:gd name="T7" fmla="*/ 0 h 1234"/>
                <a:gd name="T8" fmla="*/ 0 w 1382"/>
                <a:gd name="T9" fmla="*/ 0 h 1234"/>
                <a:gd name="T10" fmla="*/ 0 w 1382"/>
                <a:gd name="T11" fmla="*/ 0 h 1234"/>
                <a:gd name="T12" fmla="*/ 0 w 1382"/>
                <a:gd name="T13" fmla="*/ 0 h 1234"/>
                <a:gd name="T14" fmla="*/ 0 w 1382"/>
                <a:gd name="T15" fmla="*/ 0 h 1234"/>
                <a:gd name="T16" fmla="*/ 0 w 1382"/>
                <a:gd name="T17" fmla="*/ 0 h 1234"/>
                <a:gd name="T18" fmla="*/ 0 w 1382"/>
                <a:gd name="T19" fmla="*/ 0 h 1234"/>
                <a:gd name="T20" fmla="*/ 0 w 1382"/>
                <a:gd name="T21" fmla="*/ 0 h 1234"/>
                <a:gd name="T22" fmla="*/ 0 w 1382"/>
                <a:gd name="T23" fmla="*/ 0 h 1234"/>
                <a:gd name="T24" fmla="*/ 0 w 1382"/>
                <a:gd name="T25" fmla="*/ 0 h 1234"/>
                <a:gd name="T26" fmla="*/ 0 w 1382"/>
                <a:gd name="T27" fmla="*/ 0 h 1234"/>
                <a:gd name="T28" fmla="*/ 0 w 1382"/>
                <a:gd name="T29" fmla="*/ 0 h 1234"/>
                <a:gd name="T30" fmla="*/ 0 w 1382"/>
                <a:gd name="T31" fmla="*/ 0 h 1234"/>
                <a:gd name="T32" fmla="*/ 0 w 1382"/>
                <a:gd name="T33" fmla="*/ 0 h 1234"/>
                <a:gd name="T34" fmla="*/ 0 w 1382"/>
                <a:gd name="T35" fmla="*/ 0 h 1234"/>
                <a:gd name="T36" fmla="*/ 0 w 1382"/>
                <a:gd name="T37" fmla="*/ 0 h 1234"/>
                <a:gd name="T38" fmla="*/ 0 w 1382"/>
                <a:gd name="T39" fmla="*/ 0 h 1234"/>
                <a:gd name="T40" fmla="*/ 0 w 1382"/>
                <a:gd name="T41" fmla="*/ 0 h 1234"/>
                <a:gd name="T42" fmla="*/ 0 w 1382"/>
                <a:gd name="T43" fmla="*/ 0 h 1234"/>
                <a:gd name="T44" fmla="*/ 0 w 1382"/>
                <a:gd name="T45" fmla="*/ 0 h 1234"/>
                <a:gd name="T46" fmla="*/ 0 w 1382"/>
                <a:gd name="T47" fmla="*/ 0 h 1234"/>
                <a:gd name="T48" fmla="*/ 0 w 1382"/>
                <a:gd name="T49" fmla="*/ 0 h 1234"/>
                <a:gd name="T50" fmla="*/ 0 w 1382"/>
                <a:gd name="T51" fmla="*/ 0 h 1234"/>
                <a:gd name="T52" fmla="*/ 0 w 1382"/>
                <a:gd name="T53" fmla="*/ 0 h 1234"/>
                <a:gd name="T54" fmla="*/ 0 w 1382"/>
                <a:gd name="T55" fmla="*/ 0 h 1234"/>
                <a:gd name="T56" fmla="*/ 0 w 1382"/>
                <a:gd name="T57" fmla="*/ 0 h 1234"/>
                <a:gd name="T58" fmla="*/ 0 w 1382"/>
                <a:gd name="T59" fmla="*/ 0 h 1234"/>
                <a:gd name="T60" fmla="*/ 0 w 1382"/>
                <a:gd name="T61" fmla="*/ 0 h 1234"/>
                <a:gd name="T62" fmla="*/ 0 w 1382"/>
                <a:gd name="T63" fmla="*/ 0 h 1234"/>
                <a:gd name="T64" fmla="*/ 0 w 1382"/>
                <a:gd name="T65" fmla="*/ 0 h 1234"/>
                <a:gd name="T66" fmla="*/ 0 w 1382"/>
                <a:gd name="T67" fmla="*/ 0 h 1234"/>
                <a:gd name="T68" fmla="*/ 0 w 1382"/>
                <a:gd name="T69" fmla="*/ 0 h 1234"/>
                <a:gd name="T70" fmla="*/ 0 w 1382"/>
                <a:gd name="T71" fmla="*/ 0 h 1234"/>
                <a:gd name="T72" fmla="*/ 0 w 1382"/>
                <a:gd name="T73" fmla="*/ 0 h 1234"/>
                <a:gd name="T74" fmla="*/ 0 w 1382"/>
                <a:gd name="T75" fmla="*/ 0 h 1234"/>
                <a:gd name="T76" fmla="*/ 0 w 1382"/>
                <a:gd name="T77" fmla="*/ 0 h 1234"/>
                <a:gd name="T78" fmla="*/ 0 w 1382"/>
                <a:gd name="T79" fmla="*/ 0 h 1234"/>
                <a:gd name="T80" fmla="*/ 0 w 1382"/>
                <a:gd name="T81" fmla="*/ 0 h 1234"/>
                <a:gd name="T82" fmla="*/ 0 w 1382"/>
                <a:gd name="T83" fmla="*/ 0 h 1234"/>
                <a:gd name="T84" fmla="*/ 0 w 1382"/>
                <a:gd name="T85" fmla="*/ 0 h 1234"/>
                <a:gd name="T86" fmla="*/ 0 w 1382"/>
                <a:gd name="T87" fmla="*/ 0 h 1234"/>
                <a:gd name="T88" fmla="*/ 0 w 1382"/>
                <a:gd name="T89" fmla="*/ 0 h 1234"/>
                <a:gd name="T90" fmla="*/ 0 w 1382"/>
                <a:gd name="T91" fmla="*/ 0 h 1234"/>
                <a:gd name="T92" fmla="*/ 0 w 1382"/>
                <a:gd name="T93" fmla="*/ 0 h 1234"/>
                <a:gd name="T94" fmla="*/ 0 w 1382"/>
                <a:gd name="T95" fmla="*/ 0 h 1234"/>
                <a:gd name="T96" fmla="*/ 0 w 1382"/>
                <a:gd name="T97" fmla="*/ 0 h 1234"/>
                <a:gd name="T98" fmla="*/ 0 w 1382"/>
                <a:gd name="T99" fmla="*/ 0 h 1234"/>
                <a:gd name="T100" fmla="*/ 0 w 1382"/>
                <a:gd name="T101" fmla="*/ 0 h 1234"/>
                <a:gd name="T102" fmla="*/ 0 w 1382"/>
                <a:gd name="T103" fmla="*/ 0 h 1234"/>
                <a:gd name="T104" fmla="*/ 0 w 1382"/>
                <a:gd name="T105" fmla="*/ 0 h 1234"/>
                <a:gd name="T106" fmla="*/ 0 w 1382"/>
                <a:gd name="T107" fmla="*/ 0 h 1234"/>
                <a:gd name="T108" fmla="*/ 0 w 1382"/>
                <a:gd name="T109" fmla="*/ 0 h 12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2"/>
                <a:gd name="T166" fmla="*/ 0 h 1234"/>
                <a:gd name="T167" fmla="*/ 1382 w 1382"/>
                <a:gd name="T168" fmla="*/ 1234 h 12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2" h="1234">
                  <a:moveTo>
                    <a:pt x="1329" y="0"/>
                  </a:moveTo>
                  <a:lnTo>
                    <a:pt x="1277" y="34"/>
                  </a:lnTo>
                  <a:lnTo>
                    <a:pt x="1222" y="72"/>
                  </a:lnTo>
                  <a:lnTo>
                    <a:pt x="1197" y="138"/>
                  </a:lnTo>
                  <a:lnTo>
                    <a:pt x="1197" y="206"/>
                  </a:lnTo>
                  <a:lnTo>
                    <a:pt x="1197" y="278"/>
                  </a:lnTo>
                  <a:lnTo>
                    <a:pt x="1169" y="311"/>
                  </a:lnTo>
                  <a:lnTo>
                    <a:pt x="1147" y="379"/>
                  </a:lnTo>
                  <a:lnTo>
                    <a:pt x="1061" y="349"/>
                  </a:lnTo>
                  <a:lnTo>
                    <a:pt x="986" y="379"/>
                  </a:lnTo>
                  <a:lnTo>
                    <a:pt x="932" y="379"/>
                  </a:lnTo>
                  <a:lnTo>
                    <a:pt x="877" y="414"/>
                  </a:lnTo>
                  <a:lnTo>
                    <a:pt x="825" y="446"/>
                  </a:lnTo>
                  <a:lnTo>
                    <a:pt x="744" y="446"/>
                  </a:lnTo>
                  <a:lnTo>
                    <a:pt x="664" y="414"/>
                  </a:lnTo>
                  <a:lnTo>
                    <a:pt x="556" y="414"/>
                  </a:lnTo>
                  <a:lnTo>
                    <a:pt x="480" y="446"/>
                  </a:lnTo>
                  <a:lnTo>
                    <a:pt x="452" y="446"/>
                  </a:lnTo>
                  <a:lnTo>
                    <a:pt x="398" y="517"/>
                  </a:lnTo>
                  <a:lnTo>
                    <a:pt x="398" y="585"/>
                  </a:lnTo>
                  <a:lnTo>
                    <a:pt x="398" y="618"/>
                  </a:lnTo>
                  <a:lnTo>
                    <a:pt x="241" y="687"/>
                  </a:lnTo>
                  <a:lnTo>
                    <a:pt x="136" y="754"/>
                  </a:lnTo>
                  <a:lnTo>
                    <a:pt x="106" y="822"/>
                  </a:lnTo>
                  <a:lnTo>
                    <a:pt x="28" y="926"/>
                  </a:lnTo>
                  <a:lnTo>
                    <a:pt x="0" y="992"/>
                  </a:lnTo>
                  <a:lnTo>
                    <a:pt x="136" y="1030"/>
                  </a:lnTo>
                  <a:lnTo>
                    <a:pt x="188" y="926"/>
                  </a:lnTo>
                  <a:lnTo>
                    <a:pt x="319" y="822"/>
                  </a:lnTo>
                  <a:lnTo>
                    <a:pt x="452" y="754"/>
                  </a:lnTo>
                  <a:lnTo>
                    <a:pt x="534" y="722"/>
                  </a:lnTo>
                  <a:lnTo>
                    <a:pt x="503" y="687"/>
                  </a:lnTo>
                  <a:lnTo>
                    <a:pt x="503" y="618"/>
                  </a:lnTo>
                  <a:lnTo>
                    <a:pt x="503" y="547"/>
                  </a:lnTo>
                  <a:lnTo>
                    <a:pt x="613" y="482"/>
                  </a:lnTo>
                  <a:lnTo>
                    <a:pt x="687" y="482"/>
                  </a:lnTo>
                  <a:lnTo>
                    <a:pt x="801" y="482"/>
                  </a:lnTo>
                  <a:lnTo>
                    <a:pt x="848" y="517"/>
                  </a:lnTo>
                  <a:lnTo>
                    <a:pt x="932" y="446"/>
                  </a:lnTo>
                  <a:lnTo>
                    <a:pt x="1010" y="414"/>
                  </a:lnTo>
                  <a:lnTo>
                    <a:pt x="1090" y="414"/>
                  </a:lnTo>
                  <a:lnTo>
                    <a:pt x="1118" y="414"/>
                  </a:lnTo>
                  <a:lnTo>
                    <a:pt x="1169" y="446"/>
                  </a:lnTo>
                  <a:lnTo>
                    <a:pt x="1147" y="722"/>
                  </a:lnTo>
                  <a:lnTo>
                    <a:pt x="1147" y="926"/>
                  </a:lnTo>
                  <a:lnTo>
                    <a:pt x="1246" y="1234"/>
                  </a:lnTo>
                  <a:lnTo>
                    <a:pt x="1246" y="958"/>
                  </a:lnTo>
                  <a:lnTo>
                    <a:pt x="1246" y="687"/>
                  </a:lnTo>
                  <a:lnTo>
                    <a:pt x="1277" y="414"/>
                  </a:lnTo>
                  <a:lnTo>
                    <a:pt x="1382" y="547"/>
                  </a:lnTo>
                  <a:lnTo>
                    <a:pt x="1382" y="482"/>
                  </a:lnTo>
                  <a:lnTo>
                    <a:pt x="1329" y="379"/>
                  </a:lnTo>
                  <a:lnTo>
                    <a:pt x="1300" y="240"/>
                  </a:lnTo>
                  <a:lnTo>
                    <a:pt x="1329" y="138"/>
                  </a:lnTo>
                  <a:lnTo>
                    <a:pt x="1329" y="0"/>
                  </a:lnTo>
                  <a:close/>
                </a:path>
              </a:pathLst>
            </a:custGeom>
            <a:solidFill>
              <a:srgbClr val="000000"/>
            </a:solidFill>
            <a:ln w="0">
              <a:solidFill>
                <a:srgbClr val="000000"/>
              </a:solidFill>
              <a:round/>
              <a:headEnd/>
              <a:tailEnd/>
            </a:ln>
          </p:spPr>
          <p:txBody>
            <a:bodyPr/>
            <a:lstStyle/>
            <a:p>
              <a:endParaRPr lang="en-US"/>
            </a:p>
          </p:txBody>
        </p:sp>
        <p:sp>
          <p:nvSpPr>
            <p:cNvPr id="46111" name="Freeform 31"/>
            <p:cNvSpPr>
              <a:spLocks/>
            </p:cNvSpPr>
            <p:nvPr/>
          </p:nvSpPr>
          <p:spPr bwMode="auto">
            <a:xfrm>
              <a:off x="4578" y="2359"/>
              <a:ext cx="146" cy="77"/>
            </a:xfrm>
            <a:custGeom>
              <a:avLst/>
              <a:gdLst>
                <a:gd name="T0" fmla="*/ 0 w 582"/>
                <a:gd name="T1" fmla="*/ 0 h 307"/>
                <a:gd name="T2" fmla="*/ 0 w 582"/>
                <a:gd name="T3" fmla="*/ 0 h 307"/>
                <a:gd name="T4" fmla="*/ 0 w 582"/>
                <a:gd name="T5" fmla="*/ 0 h 307"/>
                <a:gd name="T6" fmla="*/ 0 w 582"/>
                <a:gd name="T7" fmla="*/ 0 h 307"/>
                <a:gd name="T8" fmla="*/ 0 w 582"/>
                <a:gd name="T9" fmla="*/ 0 h 307"/>
                <a:gd name="T10" fmla="*/ 0 w 582"/>
                <a:gd name="T11" fmla="*/ 0 h 307"/>
                <a:gd name="T12" fmla="*/ 0 w 582"/>
                <a:gd name="T13" fmla="*/ 0 h 307"/>
                <a:gd name="T14" fmla="*/ 0 w 582"/>
                <a:gd name="T15" fmla="*/ 0 h 307"/>
                <a:gd name="T16" fmla="*/ 0 w 582"/>
                <a:gd name="T17" fmla="*/ 0 h 307"/>
                <a:gd name="T18" fmla="*/ 0 w 582"/>
                <a:gd name="T19" fmla="*/ 0 h 307"/>
                <a:gd name="T20" fmla="*/ 0 w 582"/>
                <a:gd name="T21" fmla="*/ 0 h 307"/>
                <a:gd name="T22" fmla="*/ 0 w 582"/>
                <a:gd name="T23" fmla="*/ 0 h 307"/>
                <a:gd name="T24" fmla="*/ 0 w 582"/>
                <a:gd name="T25" fmla="*/ 0 h 3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2"/>
                <a:gd name="T40" fmla="*/ 0 h 307"/>
                <a:gd name="T41" fmla="*/ 582 w 582"/>
                <a:gd name="T42" fmla="*/ 307 h 3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2" h="307">
                  <a:moveTo>
                    <a:pt x="582" y="0"/>
                  </a:moveTo>
                  <a:lnTo>
                    <a:pt x="474" y="139"/>
                  </a:lnTo>
                  <a:lnTo>
                    <a:pt x="394" y="174"/>
                  </a:lnTo>
                  <a:lnTo>
                    <a:pt x="209" y="242"/>
                  </a:lnTo>
                  <a:lnTo>
                    <a:pt x="79" y="242"/>
                  </a:lnTo>
                  <a:lnTo>
                    <a:pt x="0" y="206"/>
                  </a:lnTo>
                  <a:lnTo>
                    <a:pt x="101" y="307"/>
                  </a:lnTo>
                  <a:lnTo>
                    <a:pt x="262" y="307"/>
                  </a:lnTo>
                  <a:lnTo>
                    <a:pt x="423" y="242"/>
                  </a:lnTo>
                  <a:lnTo>
                    <a:pt x="504" y="174"/>
                  </a:lnTo>
                  <a:lnTo>
                    <a:pt x="557" y="109"/>
                  </a:lnTo>
                  <a:lnTo>
                    <a:pt x="530" y="109"/>
                  </a:lnTo>
                  <a:lnTo>
                    <a:pt x="582" y="0"/>
                  </a:lnTo>
                  <a:close/>
                </a:path>
              </a:pathLst>
            </a:custGeom>
            <a:solidFill>
              <a:srgbClr val="000000"/>
            </a:solidFill>
            <a:ln w="0">
              <a:solidFill>
                <a:srgbClr val="000000"/>
              </a:solidFill>
              <a:round/>
              <a:headEnd/>
              <a:tailEnd/>
            </a:ln>
          </p:spPr>
          <p:txBody>
            <a:bodyPr/>
            <a:lstStyle/>
            <a:p>
              <a:endParaRPr lang="en-US"/>
            </a:p>
          </p:txBody>
        </p:sp>
        <p:sp>
          <p:nvSpPr>
            <p:cNvPr id="46112" name="Freeform 32"/>
            <p:cNvSpPr>
              <a:spLocks/>
            </p:cNvSpPr>
            <p:nvPr/>
          </p:nvSpPr>
          <p:spPr bwMode="auto">
            <a:xfrm>
              <a:off x="4498" y="2308"/>
              <a:ext cx="585" cy="709"/>
            </a:xfrm>
            <a:custGeom>
              <a:avLst/>
              <a:gdLst>
                <a:gd name="T0" fmla="*/ 0 w 2339"/>
                <a:gd name="T1" fmla="*/ 0 h 2837"/>
                <a:gd name="T2" fmla="*/ 0 w 2339"/>
                <a:gd name="T3" fmla="*/ 0 h 2837"/>
                <a:gd name="T4" fmla="*/ 0 w 2339"/>
                <a:gd name="T5" fmla="*/ 0 h 2837"/>
                <a:gd name="T6" fmla="*/ 0 w 2339"/>
                <a:gd name="T7" fmla="*/ 0 h 2837"/>
                <a:gd name="T8" fmla="*/ 0 w 2339"/>
                <a:gd name="T9" fmla="*/ 0 h 2837"/>
                <a:gd name="T10" fmla="*/ 0 w 2339"/>
                <a:gd name="T11" fmla="*/ 0 h 2837"/>
                <a:gd name="T12" fmla="*/ 0 w 2339"/>
                <a:gd name="T13" fmla="*/ 0 h 2837"/>
                <a:gd name="T14" fmla="*/ 0 w 2339"/>
                <a:gd name="T15" fmla="*/ 0 h 2837"/>
                <a:gd name="T16" fmla="*/ 0 w 2339"/>
                <a:gd name="T17" fmla="*/ 0 h 2837"/>
                <a:gd name="T18" fmla="*/ 0 w 2339"/>
                <a:gd name="T19" fmla="*/ 0 h 2837"/>
                <a:gd name="T20" fmla="*/ 0 w 2339"/>
                <a:gd name="T21" fmla="*/ 0 h 2837"/>
                <a:gd name="T22" fmla="*/ 0 w 2339"/>
                <a:gd name="T23" fmla="*/ 0 h 2837"/>
                <a:gd name="T24" fmla="*/ 0 w 2339"/>
                <a:gd name="T25" fmla="*/ 0 h 2837"/>
                <a:gd name="T26" fmla="*/ 0 w 2339"/>
                <a:gd name="T27" fmla="*/ 0 h 2837"/>
                <a:gd name="T28" fmla="*/ 0 w 2339"/>
                <a:gd name="T29" fmla="*/ 0 h 2837"/>
                <a:gd name="T30" fmla="*/ 0 w 2339"/>
                <a:gd name="T31" fmla="*/ 0 h 2837"/>
                <a:gd name="T32" fmla="*/ 0 w 2339"/>
                <a:gd name="T33" fmla="*/ 0 h 2837"/>
                <a:gd name="T34" fmla="*/ 0 w 2339"/>
                <a:gd name="T35" fmla="*/ 0 h 2837"/>
                <a:gd name="T36" fmla="*/ 0 w 2339"/>
                <a:gd name="T37" fmla="*/ 0 h 2837"/>
                <a:gd name="T38" fmla="*/ 0 w 2339"/>
                <a:gd name="T39" fmla="*/ 0 h 2837"/>
                <a:gd name="T40" fmla="*/ 0 w 2339"/>
                <a:gd name="T41" fmla="*/ 0 h 2837"/>
                <a:gd name="T42" fmla="*/ 0 w 2339"/>
                <a:gd name="T43" fmla="*/ 0 h 2837"/>
                <a:gd name="T44" fmla="*/ 0 w 2339"/>
                <a:gd name="T45" fmla="*/ 0 h 2837"/>
                <a:gd name="T46" fmla="*/ 0 w 2339"/>
                <a:gd name="T47" fmla="*/ 0 h 2837"/>
                <a:gd name="T48" fmla="*/ 0 w 2339"/>
                <a:gd name="T49" fmla="*/ 0 h 2837"/>
                <a:gd name="T50" fmla="*/ 0 w 2339"/>
                <a:gd name="T51" fmla="*/ 0 h 2837"/>
                <a:gd name="T52" fmla="*/ 0 w 2339"/>
                <a:gd name="T53" fmla="*/ 0 h 2837"/>
                <a:gd name="T54" fmla="*/ 0 w 2339"/>
                <a:gd name="T55" fmla="*/ 0 h 2837"/>
                <a:gd name="T56" fmla="*/ 0 w 2339"/>
                <a:gd name="T57" fmla="*/ 0 h 2837"/>
                <a:gd name="T58" fmla="*/ 0 w 2339"/>
                <a:gd name="T59" fmla="*/ 0 h 2837"/>
                <a:gd name="T60" fmla="*/ 0 w 2339"/>
                <a:gd name="T61" fmla="*/ 0 h 2837"/>
                <a:gd name="T62" fmla="*/ 0 w 2339"/>
                <a:gd name="T63" fmla="*/ 0 h 2837"/>
                <a:gd name="T64" fmla="*/ 0 w 2339"/>
                <a:gd name="T65" fmla="*/ 0 h 2837"/>
                <a:gd name="T66" fmla="*/ 0 w 2339"/>
                <a:gd name="T67" fmla="*/ 0 h 2837"/>
                <a:gd name="T68" fmla="*/ 0 w 2339"/>
                <a:gd name="T69" fmla="*/ 0 h 2837"/>
                <a:gd name="T70" fmla="*/ 0 w 2339"/>
                <a:gd name="T71" fmla="*/ 0 h 2837"/>
                <a:gd name="T72" fmla="*/ 0 w 2339"/>
                <a:gd name="T73" fmla="*/ 0 h 2837"/>
                <a:gd name="T74" fmla="*/ 0 w 2339"/>
                <a:gd name="T75" fmla="*/ 0 h 2837"/>
                <a:gd name="T76" fmla="*/ 0 w 2339"/>
                <a:gd name="T77" fmla="*/ 0 h 2837"/>
                <a:gd name="T78" fmla="*/ 0 w 2339"/>
                <a:gd name="T79" fmla="*/ 0 h 2837"/>
                <a:gd name="T80" fmla="*/ 0 w 2339"/>
                <a:gd name="T81" fmla="*/ 0 h 2837"/>
                <a:gd name="T82" fmla="*/ 0 w 2339"/>
                <a:gd name="T83" fmla="*/ 0 h 2837"/>
                <a:gd name="T84" fmla="*/ 0 w 2339"/>
                <a:gd name="T85" fmla="*/ 0 h 2837"/>
                <a:gd name="T86" fmla="*/ 0 w 2339"/>
                <a:gd name="T87" fmla="*/ 0 h 2837"/>
                <a:gd name="T88" fmla="*/ 0 w 2339"/>
                <a:gd name="T89" fmla="*/ 0 h 2837"/>
                <a:gd name="T90" fmla="*/ 0 w 2339"/>
                <a:gd name="T91" fmla="*/ 0 h 2837"/>
                <a:gd name="T92" fmla="*/ 0 w 2339"/>
                <a:gd name="T93" fmla="*/ 0 h 2837"/>
                <a:gd name="T94" fmla="*/ 0 w 2339"/>
                <a:gd name="T95" fmla="*/ 0 h 2837"/>
                <a:gd name="T96" fmla="*/ 0 w 2339"/>
                <a:gd name="T97" fmla="*/ 0 h 2837"/>
                <a:gd name="T98" fmla="*/ 0 w 2339"/>
                <a:gd name="T99" fmla="*/ 0 h 2837"/>
                <a:gd name="T100" fmla="*/ 0 w 2339"/>
                <a:gd name="T101" fmla="*/ 0 h 2837"/>
                <a:gd name="T102" fmla="*/ 0 w 2339"/>
                <a:gd name="T103" fmla="*/ 0 h 2837"/>
                <a:gd name="T104" fmla="*/ 0 w 2339"/>
                <a:gd name="T105" fmla="*/ 0 h 2837"/>
                <a:gd name="T106" fmla="*/ 0 w 2339"/>
                <a:gd name="T107" fmla="*/ 0 h 2837"/>
                <a:gd name="T108" fmla="*/ 0 w 2339"/>
                <a:gd name="T109" fmla="*/ 0 h 2837"/>
                <a:gd name="T110" fmla="*/ 0 w 2339"/>
                <a:gd name="T111" fmla="*/ 0 h 2837"/>
                <a:gd name="T112" fmla="*/ 0 w 2339"/>
                <a:gd name="T113" fmla="*/ 0 h 28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39"/>
                <a:gd name="T172" fmla="*/ 0 h 2837"/>
                <a:gd name="T173" fmla="*/ 2339 w 2339"/>
                <a:gd name="T174" fmla="*/ 2837 h 28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39" h="2837">
                  <a:moveTo>
                    <a:pt x="1036" y="0"/>
                  </a:moveTo>
                  <a:lnTo>
                    <a:pt x="1142" y="69"/>
                  </a:lnTo>
                  <a:lnTo>
                    <a:pt x="1197" y="140"/>
                  </a:lnTo>
                  <a:lnTo>
                    <a:pt x="1170" y="244"/>
                  </a:lnTo>
                  <a:lnTo>
                    <a:pt x="1142" y="315"/>
                  </a:lnTo>
                  <a:lnTo>
                    <a:pt x="1119" y="380"/>
                  </a:lnTo>
                  <a:lnTo>
                    <a:pt x="1142" y="412"/>
                  </a:lnTo>
                  <a:lnTo>
                    <a:pt x="1303" y="448"/>
                  </a:lnTo>
                  <a:lnTo>
                    <a:pt x="1381" y="448"/>
                  </a:lnTo>
                  <a:lnTo>
                    <a:pt x="1409" y="448"/>
                  </a:lnTo>
                  <a:lnTo>
                    <a:pt x="1487" y="513"/>
                  </a:lnTo>
                  <a:lnTo>
                    <a:pt x="1675" y="448"/>
                  </a:lnTo>
                  <a:lnTo>
                    <a:pt x="1755" y="448"/>
                  </a:lnTo>
                  <a:lnTo>
                    <a:pt x="1862" y="448"/>
                  </a:lnTo>
                  <a:lnTo>
                    <a:pt x="1915" y="448"/>
                  </a:lnTo>
                  <a:lnTo>
                    <a:pt x="1970" y="483"/>
                  </a:lnTo>
                  <a:lnTo>
                    <a:pt x="2019" y="551"/>
                  </a:lnTo>
                  <a:lnTo>
                    <a:pt x="2019" y="616"/>
                  </a:lnTo>
                  <a:lnTo>
                    <a:pt x="1994" y="653"/>
                  </a:lnTo>
                  <a:lnTo>
                    <a:pt x="1940" y="756"/>
                  </a:lnTo>
                  <a:lnTo>
                    <a:pt x="2069" y="892"/>
                  </a:lnTo>
                  <a:lnTo>
                    <a:pt x="2127" y="996"/>
                  </a:lnTo>
                  <a:lnTo>
                    <a:pt x="2237" y="1063"/>
                  </a:lnTo>
                  <a:lnTo>
                    <a:pt x="2260" y="1129"/>
                  </a:lnTo>
                  <a:lnTo>
                    <a:pt x="2313" y="1231"/>
                  </a:lnTo>
                  <a:lnTo>
                    <a:pt x="2313" y="1302"/>
                  </a:lnTo>
                  <a:lnTo>
                    <a:pt x="2339" y="1368"/>
                  </a:lnTo>
                  <a:lnTo>
                    <a:pt x="2206" y="1200"/>
                  </a:lnTo>
                  <a:lnTo>
                    <a:pt x="2127" y="1097"/>
                  </a:lnTo>
                  <a:lnTo>
                    <a:pt x="2019" y="996"/>
                  </a:lnTo>
                  <a:lnTo>
                    <a:pt x="1940" y="924"/>
                  </a:lnTo>
                  <a:lnTo>
                    <a:pt x="1834" y="857"/>
                  </a:lnTo>
                  <a:lnTo>
                    <a:pt x="1726" y="828"/>
                  </a:lnTo>
                  <a:lnTo>
                    <a:pt x="1888" y="688"/>
                  </a:lnTo>
                  <a:lnTo>
                    <a:pt x="1915" y="584"/>
                  </a:lnTo>
                  <a:lnTo>
                    <a:pt x="1888" y="513"/>
                  </a:lnTo>
                  <a:lnTo>
                    <a:pt x="1808" y="483"/>
                  </a:lnTo>
                  <a:lnTo>
                    <a:pt x="1703" y="513"/>
                  </a:lnTo>
                  <a:lnTo>
                    <a:pt x="1593" y="513"/>
                  </a:lnTo>
                  <a:lnTo>
                    <a:pt x="1487" y="584"/>
                  </a:lnTo>
                  <a:lnTo>
                    <a:pt x="1381" y="513"/>
                  </a:lnTo>
                  <a:lnTo>
                    <a:pt x="1358" y="513"/>
                  </a:lnTo>
                  <a:lnTo>
                    <a:pt x="1226" y="483"/>
                  </a:lnTo>
                  <a:lnTo>
                    <a:pt x="1170" y="483"/>
                  </a:lnTo>
                  <a:lnTo>
                    <a:pt x="1065" y="483"/>
                  </a:lnTo>
                  <a:lnTo>
                    <a:pt x="1065" y="616"/>
                  </a:lnTo>
                  <a:lnTo>
                    <a:pt x="1065" y="720"/>
                  </a:lnTo>
                  <a:lnTo>
                    <a:pt x="1065" y="828"/>
                  </a:lnTo>
                  <a:lnTo>
                    <a:pt x="1011" y="924"/>
                  </a:lnTo>
                  <a:lnTo>
                    <a:pt x="983" y="996"/>
                  </a:lnTo>
                  <a:lnTo>
                    <a:pt x="958" y="1063"/>
                  </a:lnTo>
                  <a:lnTo>
                    <a:pt x="879" y="1164"/>
                  </a:lnTo>
                  <a:lnTo>
                    <a:pt x="826" y="1231"/>
                  </a:lnTo>
                  <a:lnTo>
                    <a:pt x="716" y="1333"/>
                  </a:lnTo>
                  <a:lnTo>
                    <a:pt x="745" y="1231"/>
                  </a:lnTo>
                  <a:lnTo>
                    <a:pt x="716" y="1063"/>
                  </a:lnTo>
                  <a:lnTo>
                    <a:pt x="691" y="958"/>
                  </a:lnTo>
                  <a:lnTo>
                    <a:pt x="691" y="892"/>
                  </a:lnTo>
                  <a:lnTo>
                    <a:pt x="613" y="996"/>
                  </a:lnTo>
                  <a:lnTo>
                    <a:pt x="584" y="1063"/>
                  </a:lnTo>
                  <a:lnTo>
                    <a:pt x="560" y="1097"/>
                  </a:lnTo>
                  <a:lnTo>
                    <a:pt x="423" y="1368"/>
                  </a:lnTo>
                  <a:lnTo>
                    <a:pt x="452" y="1542"/>
                  </a:lnTo>
                  <a:lnTo>
                    <a:pt x="477" y="1710"/>
                  </a:lnTo>
                  <a:lnTo>
                    <a:pt x="506" y="1952"/>
                  </a:lnTo>
                  <a:lnTo>
                    <a:pt x="560" y="2120"/>
                  </a:lnTo>
                  <a:lnTo>
                    <a:pt x="636" y="2393"/>
                  </a:lnTo>
                  <a:lnTo>
                    <a:pt x="666" y="2495"/>
                  </a:lnTo>
                  <a:lnTo>
                    <a:pt x="560" y="2734"/>
                  </a:lnTo>
                  <a:lnTo>
                    <a:pt x="401" y="2837"/>
                  </a:lnTo>
                  <a:lnTo>
                    <a:pt x="322" y="2702"/>
                  </a:lnTo>
                  <a:lnTo>
                    <a:pt x="239" y="2529"/>
                  </a:lnTo>
                  <a:lnTo>
                    <a:pt x="107" y="2457"/>
                  </a:lnTo>
                  <a:lnTo>
                    <a:pt x="24" y="2156"/>
                  </a:lnTo>
                  <a:lnTo>
                    <a:pt x="24" y="2016"/>
                  </a:lnTo>
                  <a:lnTo>
                    <a:pt x="55" y="1777"/>
                  </a:lnTo>
                  <a:lnTo>
                    <a:pt x="107" y="1644"/>
                  </a:lnTo>
                  <a:lnTo>
                    <a:pt x="160" y="1470"/>
                  </a:lnTo>
                  <a:lnTo>
                    <a:pt x="268" y="1333"/>
                  </a:lnTo>
                  <a:lnTo>
                    <a:pt x="291" y="1231"/>
                  </a:lnTo>
                  <a:lnTo>
                    <a:pt x="370" y="1097"/>
                  </a:lnTo>
                  <a:lnTo>
                    <a:pt x="370" y="1063"/>
                  </a:lnTo>
                  <a:lnTo>
                    <a:pt x="291" y="1025"/>
                  </a:lnTo>
                  <a:lnTo>
                    <a:pt x="215" y="1164"/>
                  </a:lnTo>
                  <a:lnTo>
                    <a:pt x="132" y="1200"/>
                  </a:lnTo>
                  <a:lnTo>
                    <a:pt x="0" y="1302"/>
                  </a:lnTo>
                  <a:lnTo>
                    <a:pt x="160" y="1129"/>
                  </a:lnTo>
                  <a:lnTo>
                    <a:pt x="215" y="1025"/>
                  </a:lnTo>
                  <a:lnTo>
                    <a:pt x="268" y="892"/>
                  </a:lnTo>
                  <a:lnTo>
                    <a:pt x="291" y="788"/>
                  </a:lnTo>
                  <a:lnTo>
                    <a:pt x="322" y="688"/>
                  </a:lnTo>
                  <a:lnTo>
                    <a:pt x="401" y="584"/>
                  </a:lnTo>
                  <a:lnTo>
                    <a:pt x="452" y="551"/>
                  </a:lnTo>
                  <a:lnTo>
                    <a:pt x="370" y="756"/>
                  </a:lnTo>
                  <a:lnTo>
                    <a:pt x="560" y="616"/>
                  </a:lnTo>
                  <a:lnTo>
                    <a:pt x="531" y="551"/>
                  </a:lnTo>
                  <a:lnTo>
                    <a:pt x="636" y="616"/>
                  </a:lnTo>
                  <a:lnTo>
                    <a:pt x="691" y="720"/>
                  </a:lnTo>
                  <a:lnTo>
                    <a:pt x="716" y="828"/>
                  </a:lnTo>
                  <a:lnTo>
                    <a:pt x="716" y="892"/>
                  </a:lnTo>
                  <a:lnTo>
                    <a:pt x="745" y="958"/>
                  </a:lnTo>
                  <a:lnTo>
                    <a:pt x="745" y="1025"/>
                  </a:lnTo>
                  <a:lnTo>
                    <a:pt x="745" y="1129"/>
                  </a:lnTo>
                  <a:lnTo>
                    <a:pt x="769" y="1129"/>
                  </a:lnTo>
                  <a:lnTo>
                    <a:pt x="904" y="1025"/>
                  </a:lnTo>
                  <a:lnTo>
                    <a:pt x="958" y="828"/>
                  </a:lnTo>
                  <a:lnTo>
                    <a:pt x="983" y="688"/>
                  </a:lnTo>
                  <a:lnTo>
                    <a:pt x="983" y="584"/>
                  </a:lnTo>
                  <a:lnTo>
                    <a:pt x="1036" y="448"/>
                  </a:lnTo>
                  <a:lnTo>
                    <a:pt x="1065" y="345"/>
                  </a:lnTo>
                  <a:lnTo>
                    <a:pt x="1090" y="277"/>
                  </a:lnTo>
                  <a:lnTo>
                    <a:pt x="1065" y="172"/>
                  </a:lnTo>
                  <a:lnTo>
                    <a:pt x="1036" y="140"/>
                  </a:lnTo>
                  <a:lnTo>
                    <a:pt x="1036" y="0"/>
                  </a:lnTo>
                  <a:close/>
                </a:path>
              </a:pathLst>
            </a:custGeom>
            <a:solidFill>
              <a:srgbClr val="000000"/>
            </a:solidFill>
            <a:ln w="0">
              <a:solidFill>
                <a:srgbClr val="000000"/>
              </a:solidFill>
              <a:round/>
              <a:headEnd/>
              <a:tailEnd/>
            </a:ln>
          </p:spPr>
          <p:txBody>
            <a:bodyPr/>
            <a:lstStyle/>
            <a:p>
              <a:endParaRPr lang="en-US"/>
            </a:p>
          </p:txBody>
        </p:sp>
        <p:sp>
          <p:nvSpPr>
            <p:cNvPr id="46113" name="Freeform 33"/>
            <p:cNvSpPr>
              <a:spLocks/>
            </p:cNvSpPr>
            <p:nvPr/>
          </p:nvSpPr>
          <p:spPr bwMode="auto">
            <a:xfrm>
              <a:off x="3788" y="2394"/>
              <a:ext cx="829" cy="904"/>
            </a:xfrm>
            <a:custGeom>
              <a:avLst/>
              <a:gdLst>
                <a:gd name="T0" fmla="*/ 0 w 3319"/>
                <a:gd name="T1" fmla="*/ 0 h 3616"/>
                <a:gd name="T2" fmla="*/ 0 w 3319"/>
                <a:gd name="T3" fmla="*/ 0 h 3616"/>
                <a:gd name="T4" fmla="*/ 0 w 3319"/>
                <a:gd name="T5" fmla="*/ 0 h 3616"/>
                <a:gd name="T6" fmla="*/ 0 w 3319"/>
                <a:gd name="T7" fmla="*/ 0 h 3616"/>
                <a:gd name="T8" fmla="*/ 0 w 3319"/>
                <a:gd name="T9" fmla="*/ 0 h 3616"/>
                <a:gd name="T10" fmla="*/ 0 w 3319"/>
                <a:gd name="T11" fmla="*/ 0 h 3616"/>
                <a:gd name="T12" fmla="*/ 0 w 3319"/>
                <a:gd name="T13" fmla="*/ 0 h 3616"/>
                <a:gd name="T14" fmla="*/ 0 w 3319"/>
                <a:gd name="T15" fmla="*/ 0 h 3616"/>
                <a:gd name="T16" fmla="*/ 0 w 3319"/>
                <a:gd name="T17" fmla="*/ 0 h 3616"/>
                <a:gd name="T18" fmla="*/ 0 w 3319"/>
                <a:gd name="T19" fmla="*/ 0 h 3616"/>
                <a:gd name="T20" fmla="*/ 0 w 3319"/>
                <a:gd name="T21" fmla="*/ 0 h 3616"/>
                <a:gd name="T22" fmla="*/ 0 w 3319"/>
                <a:gd name="T23" fmla="*/ 0 h 3616"/>
                <a:gd name="T24" fmla="*/ 0 w 3319"/>
                <a:gd name="T25" fmla="*/ 0 h 3616"/>
                <a:gd name="T26" fmla="*/ 0 w 3319"/>
                <a:gd name="T27" fmla="*/ 0 h 3616"/>
                <a:gd name="T28" fmla="*/ 0 w 3319"/>
                <a:gd name="T29" fmla="*/ 0 h 3616"/>
                <a:gd name="T30" fmla="*/ 0 w 3319"/>
                <a:gd name="T31" fmla="*/ 0 h 3616"/>
                <a:gd name="T32" fmla="*/ 0 w 3319"/>
                <a:gd name="T33" fmla="*/ 0 h 3616"/>
                <a:gd name="T34" fmla="*/ 0 w 3319"/>
                <a:gd name="T35" fmla="*/ 0 h 3616"/>
                <a:gd name="T36" fmla="*/ 0 w 3319"/>
                <a:gd name="T37" fmla="*/ 0 h 3616"/>
                <a:gd name="T38" fmla="*/ 0 w 3319"/>
                <a:gd name="T39" fmla="*/ 0 h 3616"/>
                <a:gd name="T40" fmla="*/ 0 w 3319"/>
                <a:gd name="T41" fmla="*/ 0 h 3616"/>
                <a:gd name="T42" fmla="*/ 0 w 3319"/>
                <a:gd name="T43" fmla="*/ 0 h 3616"/>
                <a:gd name="T44" fmla="*/ 0 w 3319"/>
                <a:gd name="T45" fmla="*/ 0 h 3616"/>
                <a:gd name="T46" fmla="*/ 0 w 3319"/>
                <a:gd name="T47" fmla="*/ 0 h 3616"/>
                <a:gd name="T48" fmla="*/ 0 w 3319"/>
                <a:gd name="T49" fmla="*/ 0 h 3616"/>
                <a:gd name="T50" fmla="*/ 0 w 3319"/>
                <a:gd name="T51" fmla="*/ 0 h 3616"/>
                <a:gd name="T52" fmla="*/ 0 w 3319"/>
                <a:gd name="T53" fmla="*/ 0 h 3616"/>
                <a:gd name="T54" fmla="*/ 0 w 3319"/>
                <a:gd name="T55" fmla="*/ 0 h 3616"/>
                <a:gd name="T56" fmla="*/ 0 w 3319"/>
                <a:gd name="T57" fmla="*/ 0 h 3616"/>
                <a:gd name="T58" fmla="*/ 0 w 3319"/>
                <a:gd name="T59" fmla="*/ 0 h 3616"/>
                <a:gd name="T60" fmla="*/ 0 w 3319"/>
                <a:gd name="T61" fmla="*/ 0 h 3616"/>
                <a:gd name="T62" fmla="*/ 0 w 3319"/>
                <a:gd name="T63" fmla="*/ 0 h 3616"/>
                <a:gd name="T64" fmla="*/ 0 w 3319"/>
                <a:gd name="T65" fmla="*/ 0 h 3616"/>
                <a:gd name="T66" fmla="*/ 0 w 3319"/>
                <a:gd name="T67" fmla="*/ 0 h 3616"/>
                <a:gd name="T68" fmla="*/ 0 w 3319"/>
                <a:gd name="T69" fmla="*/ 0 h 3616"/>
                <a:gd name="T70" fmla="*/ 0 w 3319"/>
                <a:gd name="T71" fmla="*/ 0 h 3616"/>
                <a:gd name="T72" fmla="*/ 0 w 3319"/>
                <a:gd name="T73" fmla="*/ 0 h 3616"/>
                <a:gd name="T74" fmla="*/ 0 w 3319"/>
                <a:gd name="T75" fmla="*/ 0 h 3616"/>
                <a:gd name="T76" fmla="*/ 0 w 3319"/>
                <a:gd name="T77" fmla="*/ 0 h 3616"/>
                <a:gd name="T78" fmla="*/ 0 w 3319"/>
                <a:gd name="T79" fmla="*/ 0 h 3616"/>
                <a:gd name="T80" fmla="*/ 0 w 3319"/>
                <a:gd name="T81" fmla="*/ 0 h 3616"/>
                <a:gd name="T82" fmla="*/ 0 w 3319"/>
                <a:gd name="T83" fmla="*/ 0 h 3616"/>
                <a:gd name="T84" fmla="*/ 0 w 3319"/>
                <a:gd name="T85" fmla="*/ 0 h 3616"/>
                <a:gd name="T86" fmla="*/ 0 w 3319"/>
                <a:gd name="T87" fmla="*/ 0 h 3616"/>
                <a:gd name="T88" fmla="*/ 0 w 3319"/>
                <a:gd name="T89" fmla="*/ 0 h 3616"/>
                <a:gd name="T90" fmla="*/ 0 w 3319"/>
                <a:gd name="T91" fmla="*/ 0 h 3616"/>
                <a:gd name="T92" fmla="*/ 0 w 3319"/>
                <a:gd name="T93" fmla="*/ 0 h 3616"/>
                <a:gd name="T94" fmla="*/ 0 w 3319"/>
                <a:gd name="T95" fmla="*/ 0 h 3616"/>
                <a:gd name="T96" fmla="*/ 0 w 3319"/>
                <a:gd name="T97" fmla="*/ 0 h 3616"/>
                <a:gd name="T98" fmla="*/ 0 w 3319"/>
                <a:gd name="T99" fmla="*/ 0 h 3616"/>
                <a:gd name="T100" fmla="*/ 0 w 3319"/>
                <a:gd name="T101" fmla="*/ 0 h 3616"/>
                <a:gd name="T102" fmla="*/ 0 w 3319"/>
                <a:gd name="T103" fmla="*/ 0 h 3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19"/>
                <a:gd name="T157" fmla="*/ 0 h 3616"/>
                <a:gd name="T158" fmla="*/ 3319 w 3319"/>
                <a:gd name="T159" fmla="*/ 3616 h 3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19" h="3616">
                  <a:moveTo>
                    <a:pt x="876" y="206"/>
                  </a:moveTo>
                  <a:lnTo>
                    <a:pt x="1167" y="411"/>
                  </a:lnTo>
                  <a:lnTo>
                    <a:pt x="1487" y="547"/>
                  </a:lnTo>
                  <a:lnTo>
                    <a:pt x="1887" y="680"/>
                  </a:lnTo>
                  <a:lnTo>
                    <a:pt x="2364" y="784"/>
                  </a:lnTo>
                  <a:lnTo>
                    <a:pt x="2657" y="886"/>
                  </a:lnTo>
                  <a:lnTo>
                    <a:pt x="2866" y="919"/>
                  </a:lnTo>
                  <a:lnTo>
                    <a:pt x="2817" y="1125"/>
                  </a:lnTo>
                  <a:lnTo>
                    <a:pt x="2842" y="1468"/>
                  </a:lnTo>
                  <a:lnTo>
                    <a:pt x="2866" y="1811"/>
                  </a:lnTo>
                  <a:lnTo>
                    <a:pt x="2897" y="2083"/>
                  </a:lnTo>
                  <a:lnTo>
                    <a:pt x="2949" y="2423"/>
                  </a:lnTo>
                  <a:lnTo>
                    <a:pt x="3030" y="2732"/>
                  </a:lnTo>
                  <a:lnTo>
                    <a:pt x="3057" y="3004"/>
                  </a:lnTo>
                  <a:lnTo>
                    <a:pt x="3002" y="3173"/>
                  </a:lnTo>
                  <a:lnTo>
                    <a:pt x="2974" y="3108"/>
                  </a:lnTo>
                  <a:lnTo>
                    <a:pt x="2974" y="3276"/>
                  </a:lnTo>
                  <a:lnTo>
                    <a:pt x="2920" y="3245"/>
                  </a:lnTo>
                  <a:lnTo>
                    <a:pt x="2949" y="3377"/>
                  </a:lnTo>
                  <a:lnTo>
                    <a:pt x="2817" y="3377"/>
                  </a:lnTo>
                  <a:lnTo>
                    <a:pt x="3164" y="3552"/>
                  </a:lnTo>
                  <a:lnTo>
                    <a:pt x="3319" y="3616"/>
                  </a:lnTo>
                  <a:lnTo>
                    <a:pt x="3081" y="3586"/>
                  </a:lnTo>
                  <a:lnTo>
                    <a:pt x="2789" y="3448"/>
                  </a:lnTo>
                  <a:lnTo>
                    <a:pt x="2497" y="3377"/>
                  </a:lnTo>
                  <a:lnTo>
                    <a:pt x="2154" y="3209"/>
                  </a:lnTo>
                  <a:lnTo>
                    <a:pt x="2018" y="3173"/>
                  </a:lnTo>
                  <a:lnTo>
                    <a:pt x="1808" y="3004"/>
                  </a:lnTo>
                  <a:lnTo>
                    <a:pt x="1487" y="2936"/>
                  </a:lnTo>
                  <a:lnTo>
                    <a:pt x="1326" y="2902"/>
                  </a:lnTo>
                  <a:lnTo>
                    <a:pt x="1143" y="2902"/>
                  </a:lnTo>
                  <a:lnTo>
                    <a:pt x="1196" y="2696"/>
                  </a:lnTo>
                  <a:lnTo>
                    <a:pt x="1196" y="2525"/>
                  </a:lnTo>
                  <a:lnTo>
                    <a:pt x="1119" y="2357"/>
                  </a:lnTo>
                  <a:lnTo>
                    <a:pt x="982" y="2220"/>
                  </a:lnTo>
                  <a:lnTo>
                    <a:pt x="769" y="2288"/>
                  </a:lnTo>
                  <a:lnTo>
                    <a:pt x="661" y="2288"/>
                  </a:lnTo>
                  <a:lnTo>
                    <a:pt x="585" y="2288"/>
                  </a:lnTo>
                  <a:lnTo>
                    <a:pt x="424" y="2357"/>
                  </a:lnTo>
                  <a:lnTo>
                    <a:pt x="317" y="2423"/>
                  </a:lnTo>
                  <a:lnTo>
                    <a:pt x="79" y="2525"/>
                  </a:lnTo>
                  <a:lnTo>
                    <a:pt x="0" y="2525"/>
                  </a:lnTo>
                  <a:lnTo>
                    <a:pt x="210" y="2389"/>
                  </a:lnTo>
                  <a:lnTo>
                    <a:pt x="346" y="2288"/>
                  </a:lnTo>
                  <a:lnTo>
                    <a:pt x="448" y="2220"/>
                  </a:lnTo>
                  <a:lnTo>
                    <a:pt x="530" y="2184"/>
                  </a:lnTo>
                  <a:lnTo>
                    <a:pt x="263" y="2112"/>
                  </a:lnTo>
                  <a:lnTo>
                    <a:pt x="263" y="2048"/>
                  </a:lnTo>
                  <a:lnTo>
                    <a:pt x="263" y="1981"/>
                  </a:lnTo>
                  <a:lnTo>
                    <a:pt x="370" y="1945"/>
                  </a:lnTo>
                  <a:lnTo>
                    <a:pt x="557" y="1915"/>
                  </a:lnTo>
                  <a:lnTo>
                    <a:pt x="397" y="1843"/>
                  </a:lnTo>
                  <a:lnTo>
                    <a:pt x="370" y="1740"/>
                  </a:lnTo>
                  <a:lnTo>
                    <a:pt x="397" y="1671"/>
                  </a:lnTo>
                  <a:lnTo>
                    <a:pt x="448" y="1638"/>
                  </a:lnTo>
                  <a:lnTo>
                    <a:pt x="608" y="1568"/>
                  </a:lnTo>
                  <a:lnTo>
                    <a:pt x="530" y="1568"/>
                  </a:lnTo>
                  <a:lnTo>
                    <a:pt x="448" y="1536"/>
                  </a:lnTo>
                  <a:lnTo>
                    <a:pt x="346" y="1468"/>
                  </a:lnTo>
                  <a:lnTo>
                    <a:pt x="317" y="1331"/>
                  </a:lnTo>
                  <a:lnTo>
                    <a:pt x="370" y="1262"/>
                  </a:lnTo>
                  <a:lnTo>
                    <a:pt x="477" y="1197"/>
                  </a:lnTo>
                  <a:lnTo>
                    <a:pt x="636" y="1159"/>
                  </a:lnTo>
                  <a:lnTo>
                    <a:pt x="585" y="988"/>
                  </a:lnTo>
                  <a:lnTo>
                    <a:pt x="530" y="886"/>
                  </a:lnTo>
                  <a:lnTo>
                    <a:pt x="448" y="784"/>
                  </a:lnTo>
                  <a:lnTo>
                    <a:pt x="317" y="613"/>
                  </a:lnTo>
                  <a:lnTo>
                    <a:pt x="185" y="512"/>
                  </a:lnTo>
                  <a:lnTo>
                    <a:pt x="131" y="483"/>
                  </a:lnTo>
                  <a:lnTo>
                    <a:pt x="23" y="411"/>
                  </a:lnTo>
                  <a:lnTo>
                    <a:pt x="292" y="411"/>
                  </a:lnTo>
                  <a:lnTo>
                    <a:pt x="530" y="547"/>
                  </a:lnTo>
                  <a:lnTo>
                    <a:pt x="370" y="271"/>
                  </a:lnTo>
                  <a:lnTo>
                    <a:pt x="557" y="375"/>
                  </a:lnTo>
                  <a:lnTo>
                    <a:pt x="715" y="411"/>
                  </a:lnTo>
                  <a:lnTo>
                    <a:pt x="823" y="483"/>
                  </a:lnTo>
                  <a:lnTo>
                    <a:pt x="744" y="343"/>
                  </a:lnTo>
                  <a:lnTo>
                    <a:pt x="715" y="239"/>
                  </a:lnTo>
                  <a:lnTo>
                    <a:pt x="715" y="103"/>
                  </a:lnTo>
                  <a:lnTo>
                    <a:pt x="769" y="0"/>
                  </a:lnTo>
                  <a:lnTo>
                    <a:pt x="798" y="138"/>
                  </a:lnTo>
                  <a:lnTo>
                    <a:pt x="769" y="168"/>
                  </a:lnTo>
                  <a:lnTo>
                    <a:pt x="798" y="308"/>
                  </a:lnTo>
                  <a:lnTo>
                    <a:pt x="876" y="443"/>
                  </a:lnTo>
                  <a:lnTo>
                    <a:pt x="1143" y="613"/>
                  </a:lnTo>
                  <a:lnTo>
                    <a:pt x="1436" y="819"/>
                  </a:lnTo>
                  <a:lnTo>
                    <a:pt x="1887" y="1023"/>
                  </a:lnTo>
                  <a:lnTo>
                    <a:pt x="2255" y="1197"/>
                  </a:lnTo>
                  <a:lnTo>
                    <a:pt x="2421" y="1331"/>
                  </a:lnTo>
                  <a:lnTo>
                    <a:pt x="2468" y="1432"/>
                  </a:lnTo>
                  <a:lnTo>
                    <a:pt x="2606" y="2048"/>
                  </a:lnTo>
                  <a:lnTo>
                    <a:pt x="2681" y="2492"/>
                  </a:lnTo>
                  <a:lnTo>
                    <a:pt x="2738" y="2832"/>
                  </a:lnTo>
                  <a:lnTo>
                    <a:pt x="2767" y="3070"/>
                  </a:lnTo>
                  <a:lnTo>
                    <a:pt x="2738" y="3245"/>
                  </a:lnTo>
                  <a:lnTo>
                    <a:pt x="2710" y="2902"/>
                  </a:lnTo>
                  <a:lnTo>
                    <a:pt x="2606" y="2357"/>
                  </a:lnTo>
                  <a:lnTo>
                    <a:pt x="2393" y="1468"/>
                  </a:lnTo>
                  <a:lnTo>
                    <a:pt x="2468" y="2357"/>
                  </a:lnTo>
                  <a:lnTo>
                    <a:pt x="2552" y="2800"/>
                  </a:lnTo>
                  <a:lnTo>
                    <a:pt x="2630" y="3108"/>
                  </a:lnTo>
                  <a:lnTo>
                    <a:pt x="2606" y="3276"/>
                  </a:lnTo>
                  <a:lnTo>
                    <a:pt x="2552" y="3413"/>
                  </a:lnTo>
                  <a:lnTo>
                    <a:pt x="2523" y="3173"/>
                  </a:lnTo>
                  <a:lnTo>
                    <a:pt x="2523" y="3004"/>
                  </a:lnTo>
                  <a:lnTo>
                    <a:pt x="2445" y="2423"/>
                  </a:lnTo>
                  <a:lnTo>
                    <a:pt x="2364" y="2083"/>
                  </a:lnTo>
                  <a:lnTo>
                    <a:pt x="2307" y="1877"/>
                  </a:lnTo>
                  <a:lnTo>
                    <a:pt x="2307" y="1671"/>
                  </a:lnTo>
                  <a:lnTo>
                    <a:pt x="2255" y="1432"/>
                  </a:lnTo>
                  <a:lnTo>
                    <a:pt x="1539" y="1095"/>
                  </a:lnTo>
                  <a:lnTo>
                    <a:pt x="1089" y="855"/>
                  </a:lnTo>
                  <a:lnTo>
                    <a:pt x="769" y="752"/>
                  </a:lnTo>
                  <a:lnTo>
                    <a:pt x="1303" y="855"/>
                  </a:lnTo>
                  <a:lnTo>
                    <a:pt x="876" y="547"/>
                  </a:lnTo>
                  <a:lnTo>
                    <a:pt x="690" y="483"/>
                  </a:lnTo>
                  <a:lnTo>
                    <a:pt x="557" y="411"/>
                  </a:lnTo>
                  <a:lnTo>
                    <a:pt x="608" y="613"/>
                  </a:lnTo>
                  <a:lnTo>
                    <a:pt x="798" y="680"/>
                  </a:lnTo>
                  <a:lnTo>
                    <a:pt x="397" y="547"/>
                  </a:lnTo>
                  <a:lnTo>
                    <a:pt x="263" y="512"/>
                  </a:lnTo>
                  <a:lnTo>
                    <a:pt x="506" y="718"/>
                  </a:lnTo>
                  <a:lnTo>
                    <a:pt x="661" y="919"/>
                  </a:lnTo>
                  <a:lnTo>
                    <a:pt x="715" y="1059"/>
                  </a:lnTo>
                  <a:lnTo>
                    <a:pt x="744" y="1125"/>
                  </a:lnTo>
                  <a:lnTo>
                    <a:pt x="905" y="1125"/>
                  </a:lnTo>
                  <a:lnTo>
                    <a:pt x="1010" y="1125"/>
                  </a:lnTo>
                  <a:lnTo>
                    <a:pt x="1119" y="1197"/>
                  </a:lnTo>
                  <a:lnTo>
                    <a:pt x="1167" y="1227"/>
                  </a:lnTo>
                  <a:lnTo>
                    <a:pt x="1119" y="1299"/>
                  </a:lnTo>
                  <a:lnTo>
                    <a:pt x="1010" y="1331"/>
                  </a:lnTo>
                  <a:lnTo>
                    <a:pt x="905" y="1365"/>
                  </a:lnTo>
                  <a:lnTo>
                    <a:pt x="798" y="1400"/>
                  </a:lnTo>
                  <a:lnTo>
                    <a:pt x="982" y="1299"/>
                  </a:lnTo>
                  <a:lnTo>
                    <a:pt x="982" y="1262"/>
                  </a:lnTo>
                  <a:lnTo>
                    <a:pt x="953" y="1197"/>
                  </a:lnTo>
                  <a:lnTo>
                    <a:pt x="905" y="1159"/>
                  </a:lnTo>
                  <a:lnTo>
                    <a:pt x="769" y="1159"/>
                  </a:lnTo>
                  <a:lnTo>
                    <a:pt x="661" y="1197"/>
                  </a:lnTo>
                  <a:lnTo>
                    <a:pt x="608" y="1227"/>
                  </a:lnTo>
                  <a:lnTo>
                    <a:pt x="448" y="1331"/>
                  </a:lnTo>
                  <a:lnTo>
                    <a:pt x="448" y="1400"/>
                  </a:lnTo>
                  <a:lnTo>
                    <a:pt x="477" y="1432"/>
                  </a:lnTo>
                  <a:lnTo>
                    <a:pt x="557" y="1499"/>
                  </a:lnTo>
                  <a:lnTo>
                    <a:pt x="608" y="1499"/>
                  </a:lnTo>
                  <a:lnTo>
                    <a:pt x="636" y="1499"/>
                  </a:lnTo>
                  <a:lnTo>
                    <a:pt x="744" y="1568"/>
                  </a:lnTo>
                  <a:lnTo>
                    <a:pt x="905" y="1536"/>
                  </a:lnTo>
                  <a:lnTo>
                    <a:pt x="1089" y="1536"/>
                  </a:lnTo>
                  <a:lnTo>
                    <a:pt x="1167" y="1536"/>
                  </a:lnTo>
                  <a:lnTo>
                    <a:pt x="1221" y="1568"/>
                  </a:lnTo>
                  <a:lnTo>
                    <a:pt x="1221" y="1607"/>
                  </a:lnTo>
                  <a:lnTo>
                    <a:pt x="1143" y="1671"/>
                  </a:lnTo>
                  <a:lnTo>
                    <a:pt x="982" y="1740"/>
                  </a:lnTo>
                  <a:lnTo>
                    <a:pt x="930" y="1775"/>
                  </a:lnTo>
                  <a:lnTo>
                    <a:pt x="823" y="1811"/>
                  </a:lnTo>
                  <a:lnTo>
                    <a:pt x="744" y="1775"/>
                  </a:lnTo>
                  <a:lnTo>
                    <a:pt x="744" y="1740"/>
                  </a:lnTo>
                  <a:lnTo>
                    <a:pt x="769" y="1671"/>
                  </a:lnTo>
                  <a:lnTo>
                    <a:pt x="769" y="1638"/>
                  </a:lnTo>
                  <a:lnTo>
                    <a:pt x="744" y="1638"/>
                  </a:lnTo>
                  <a:lnTo>
                    <a:pt x="608" y="1671"/>
                  </a:lnTo>
                  <a:lnTo>
                    <a:pt x="506" y="1709"/>
                  </a:lnTo>
                  <a:lnTo>
                    <a:pt x="424" y="1740"/>
                  </a:lnTo>
                  <a:lnTo>
                    <a:pt x="424" y="1775"/>
                  </a:lnTo>
                  <a:lnTo>
                    <a:pt x="477" y="1843"/>
                  </a:lnTo>
                  <a:lnTo>
                    <a:pt x="557" y="1843"/>
                  </a:lnTo>
                  <a:lnTo>
                    <a:pt x="608" y="1843"/>
                  </a:lnTo>
                  <a:lnTo>
                    <a:pt x="798" y="1877"/>
                  </a:lnTo>
                  <a:lnTo>
                    <a:pt x="905" y="1843"/>
                  </a:lnTo>
                  <a:lnTo>
                    <a:pt x="982" y="1877"/>
                  </a:lnTo>
                  <a:lnTo>
                    <a:pt x="1064" y="1915"/>
                  </a:lnTo>
                  <a:lnTo>
                    <a:pt x="823" y="2112"/>
                  </a:lnTo>
                  <a:lnTo>
                    <a:pt x="715" y="2112"/>
                  </a:lnTo>
                  <a:lnTo>
                    <a:pt x="715" y="1981"/>
                  </a:lnTo>
                  <a:lnTo>
                    <a:pt x="608" y="1981"/>
                  </a:lnTo>
                  <a:lnTo>
                    <a:pt x="506" y="1981"/>
                  </a:lnTo>
                  <a:lnTo>
                    <a:pt x="370" y="2011"/>
                  </a:lnTo>
                  <a:lnTo>
                    <a:pt x="370" y="2048"/>
                  </a:lnTo>
                  <a:lnTo>
                    <a:pt x="397" y="2083"/>
                  </a:lnTo>
                  <a:lnTo>
                    <a:pt x="557" y="2083"/>
                  </a:lnTo>
                  <a:lnTo>
                    <a:pt x="636" y="2083"/>
                  </a:lnTo>
                  <a:lnTo>
                    <a:pt x="661" y="2184"/>
                  </a:lnTo>
                  <a:lnTo>
                    <a:pt x="798" y="2184"/>
                  </a:lnTo>
                  <a:lnTo>
                    <a:pt x="953" y="2150"/>
                  </a:lnTo>
                  <a:lnTo>
                    <a:pt x="1064" y="2112"/>
                  </a:lnTo>
                  <a:lnTo>
                    <a:pt x="1089" y="2255"/>
                  </a:lnTo>
                  <a:lnTo>
                    <a:pt x="1167" y="2492"/>
                  </a:lnTo>
                  <a:lnTo>
                    <a:pt x="1249" y="2696"/>
                  </a:lnTo>
                  <a:lnTo>
                    <a:pt x="1274" y="2800"/>
                  </a:lnTo>
                  <a:lnTo>
                    <a:pt x="1539" y="2800"/>
                  </a:lnTo>
                  <a:lnTo>
                    <a:pt x="1830" y="2902"/>
                  </a:lnTo>
                  <a:lnTo>
                    <a:pt x="2046" y="3108"/>
                  </a:lnTo>
                  <a:lnTo>
                    <a:pt x="2307" y="3245"/>
                  </a:lnTo>
                  <a:lnTo>
                    <a:pt x="2630" y="3344"/>
                  </a:lnTo>
                  <a:lnTo>
                    <a:pt x="2789" y="3377"/>
                  </a:lnTo>
                  <a:lnTo>
                    <a:pt x="2842" y="3070"/>
                  </a:lnTo>
                  <a:lnTo>
                    <a:pt x="2920" y="3141"/>
                  </a:lnTo>
                  <a:lnTo>
                    <a:pt x="3002" y="2968"/>
                  </a:lnTo>
                  <a:lnTo>
                    <a:pt x="2897" y="2461"/>
                  </a:lnTo>
                  <a:lnTo>
                    <a:pt x="2789" y="1915"/>
                  </a:lnTo>
                  <a:lnTo>
                    <a:pt x="2767" y="1365"/>
                  </a:lnTo>
                  <a:lnTo>
                    <a:pt x="2738" y="1023"/>
                  </a:lnTo>
                  <a:lnTo>
                    <a:pt x="2123" y="819"/>
                  </a:lnTo>
                  <a:lnTo>
                    <a:pt x="1648" y="651"/>
                  </a:lnTo>
                  <a:lnTo>
                    <a:pt x="1196" y="483"/>
                  </a:lnTo>
                  <a:lnTo>
                    <a:pt x="876" y="308"/>
                  </a:lnTo>
                  <a:lnTo>
                    <a:pt x="876" y="206"/>
                  </a:lnTo>
                  <a:close/>
                </a:path>
              </a:pathLst>
            </a:custGeom>
            <a:solidFill>
              <a:srgbClr val="000000"/>
            </a:solidFill>
            <a:ln w="0">
              <a:solidFill>
                <a:srgbClr val="000000"/>
              </a:solidFill>
              <a:round/>
              <a:headEnd/>
              <a:tailEnd/>
            </a:ln>
          </p:spPr>
          <p:txBody>
            <a:bodyPr/>
            <a:lstStyle/>
            <a:p>
              <a:endParaRPr lang="en-US"/>
            </a:p>
          </p:txBody>
        </p:sp>
        <p:sp>
          <p:nvSpPr>
            <p:cNvPr id="46114" name="Freeform 34"/>
            <p:cNvSpPr>
              <a:spLocks/>
            </p:cNvSpPr>
            <p:nvPr/>
          </p:nvSpPr>
          <p:spPr bwMode="auto">
            <a:xfrm>
              <a:off x="4545" y="2522"/>
              <a:ext cx="650" cy="768"/>
            </a:xfrm>
            <a:custGeom>
              <a:avLst/>
              <a:gdLst>
                <a:gd name="T0" fmla="*/ 0 w 2602"/>
                <a:gd name="T1" fmla="*/ 0 h 3074"/>
                <a:gd name="T2" fmla="*/ 0 w 2602"/>
                <a:gd name="T3" fmla="*/ 0 h 3074"/>
                <a:gd name="T4" fmla="*/ 0 w 2602"/>
                <a:gd name="T5" fmla="*/ 0 h 3074"/>
                <a:gd name="T6" fmla="*/ 0 w 2602"/>
                <a:gd name="T7" fmla="*/ 0 h 3074"/>
                <a:gd name="T8" fmla="*/ 0 w 2602"/>
                <a:gd name="T9" fmla="*/ 0 h 3074"/>
                <a:gd name="T10" fmla="*/ 0 w 2602"/>
                <a:gd name="T11" fmla="*/ 0 h 3074"/>
                <a:gd name="T12" fmla="*/ 0 w 2602"/>
                <a:gd name="T13" fmla="*/ 0 h 3074"/>
                <a:gd name="T14" fmla="*/ 0 w 2602"/>
                <a:gd name="T15" fmla="*/ 0 h 3074"/>
                <a:gd name="T16" fmla="*/ 0 w 2602"/>
                <a:gd name="T17" fmla="*/ 0 h 3074"/>
                <a:gd name="T18" fmla="*/ 0 w 2602"/>
                <a:gd name="T19" fmla="*/ 0 h 3074"/>
                <a:gd name="T20" fmla="*/ 0 w 2602"/>
                <a:gd name="T21" fmla="*/ 0 h 3074"/>
                <a:gd name="T22" fmla="*/ 0 w 2602"/>
                <a:gd name="T23" fmla="*/ 0 h 3074"/>
                <a:gd name="T24" fmla="*/ 0 w 2602"/>
                <a:gd name="T25" fmla="*/ 0 h 3074"/>
                <a:gd name="T26" fmla="*/ 0 w 2602"/>
                <a:gd name="T27" fmla="*/ 0 h 3074"/>
                <a:gd name="T28" fmla="*/ 0 w 2602"/>
                <a:gd name="T29" fmla="*/ 0 h 3074"/>
                <a:gd name="T30" fmla="*/ 0 w 2602"/>
                <a:gd name="T31" fmla="*/ 0 h 3074"/>
                <a:gd name="T32" fmla="*/ 0 w 2602"/>
                <a:gd name="T33" fmla="*/ 0 h 3074"/>
                <a:gd name="T34" fmla="*/ 0 w 2602"/>
                <a:gd name="T35" fmla="*/ 0 h 3074"/>
                <a:gd name="T36" fmla="*/ 0 w 2602"/>
                <a:gd name="T37" fmla="*/ 0 h 3074"/>
                <a:gd name="T38" fmla="*/ 0 w 2602"/>
                <a:gd name="T39" fmla="*/ 0 h 3074"/>
                <a:gd name="T40" fmla="*/ 0 w 2602"/>
                <a:gd name="T41" fmla="*/ 0 h 3074"/>
                <a:gd name="T42" fmla="*/ 0 w 2602"/>
                <a:gd name="T43" fmla="*/ 0 h 3074"/>
                <a:gd name="T44" fmla="*/ 0 w 2602"/>
                <a:gd name="T45" fmla="*/ 0 h 3074"/>
                <a:gd name="T46" fmla="*/ 0 w 2602"/>
                <a:gd name="T47" fmla="*/ 0 h 3074"/>
                <a:gd name="T48" fmla="*/ 0 w 2602"/>
                <a:gd name="T49" fmla="*/ 0 h 3074"/>
                <a:gd name="T50" fmla="*/ 0 w 2602"/>
                <a:gd name="T51" fmla="*/ 0 h 3074"/>
                <a:gd name="T52" fmla="*/ 0 w 2602"/>
                <a:gd name="T53" fmla="*/ 0 h 3074"/>
                <a:gd name="T54" fmla="*/ 0 w 2602"/>
                <a:gd name="T55" fmla="*/ 0 h 3074"/>
                <a:gd name="T56" fmla="*/ 0 w 2602"/>
                <a:gd name="T57" fmla="*/ 0 h 3074"/>
                <a:gd name="T58" fmla="*/ 0 w 2602"/>
                <a:gd name="T59" fmla="*/ 0 h 3074"/>
                <a:gd name="T60" fmla="*/ 0 w 2602"/>
                <a:gd name="T61" fmla="*/ 0 h 3074"/>
                <a:gd name="T62" fmla="*/ 0 w 2602"/>
                <a:gd name="T63" fmla="*/ 0 h 3074"/>
                <a:gd name="T64" fmla="*/ 0 w 2602"/>
                <a:gd name="T65" fmla="*/ 0 h 3074"/>
                <a:gd name="T66" fmla="*/ 0 w 2602"/>
                <a:gd name="T67" fmla="*/ 0 h 3074"/>
                <a:gd name="T68" fmla="*/ 0 w 2602"/>
                <a:gd name="T69" fmla="*/ 0 h 3074"/>
                <a:gd name="T70" fmla="*/ 0 w 2602"/>
                <a:gd name="T71" fmla="*/ 0 h 3074"/>
                <a:gd name="T72" fmla="*/ 0 w 2602"/>
                <a:gd name="T73" fmla="*/ 0 h 3074"/>
                <a:gd name="T74" fmla="*/ 0 w 2602"/>
                <a:gd name="T75" fmla="*/ 0 h 3074"/>
                <a:gd name="T76" fmla="*/ 0 w 2602"/>
                <a:gd name="T77" fmla="*/ 0 h 3074"/>
                <a:gd name="T78" fmla="*/ 0 w 2602"/>
                <a:gd name="T79" fmla="*/ 0 h 3074"/>
                <a:gd name="T80" fmla="*/ 0 w 2602"/>
                <a:gd name="T81" fmla="*/ 0 h 3074"/>
                <a:gd name="T82" fmla="*/ 0 w 2602"/>
                <a:gd name="T83" fmla="*/ 0 h 3074"/>
                <a:gd name="T84" fmla="*/ 0 w 2602"/>
                <a:gd name="T85" fmla="*/ 0 h 3074"/>
                <a:gd name="T86" fmla="*/ 0 w 2602"/>
                <a:gd name="T87" fmla="*/ 0 h 3074"/>
                <a:gd name="T88" fmla="*/ 0 w 2602"/>
                <a:gd name="T89" fmla="*/ 0 h 3074"/>
                <a:gd name="T90" fmla="*/ 0 w 2602"/>
                <a:gd name="T91" fmla="*/ 0 h 30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02"/>
                <a:gd name="T139" fmla="*/ 0 h 3074"/>
                <a:gd name="T140" fmla="*/ 2602 w 2602"/>
                <a:gd name="T141" fmla="*/ 3074 h 30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02" h="3074">
                  <a:moveTo>
                    <a:pt x="2602" y="920"/>
                  </a:moveTo>
                  <a:lnTo>
                    <a:pt x="2525" y="750"/>
                  </a:lnTo>
                  <a:lnTo>
                    <a:pt x="2395" y="647"/>
                  </a:lnTo>
                  <a:lnTo>
                    <a:pt x="2256" y="583"/>
                  </a:lnTo>
                  <a:lnTo>
                    <a:pt x="2180" y="547"/>
                  </a:lnTo>
                  <a:lnTo>
                    <a:pt x="2125" y="547"/>
                  </a:lnTo>
                  <a:lnTo>
                    <a:pt x="2049" y="613"/>
                  </a:lnTo>
                  <a:lnTo>
                    <a:pt x="2049" y="685"/>
                  </a:lnTo>
                  <a:lnTo>
                    <a:pt x="1963" y="647"/>
                  </a:lnTo>
                  <a:lnTo>
                    <a:pt x="1939" y="647"/>
                  </a:lnTo>
                  <a:lnTo>
                    <a:pt x="1881" y="647"/>
                  </a:lnTo>
                  <a:lnTo>
                    <a:pt x="1831" y="715"/>
                  </a:lnTo>
                  <a:lnTo>
                    <a:pt x="1700" y="685"/>
                  </a:lnTo>
                  <a:lnTo>
                    <a:pt x="1646" y="685"/>
                  </a:lnTo>
                  <a:lnTo>
                    <a:pt x="1590" y="715"/>
                  </a:lnTo>
                  <a:lnTo>
                    <a:pt x="1567" y="750"/>
                  </a:lnTo>
                  <a:lnTo>
                    <a:pt x="1538" y="819"/>
                  </a:lnTo>
                  <a:lnTo>
                    <a:pt x="1590" y="647"/>
                  </a:lnTo>
                  <a:lnTo>
                    <a:pt x="1567" y="547"/>
                  </a:lnTo>
                  <a:lnTo>
                    <a:pt x="1515" y="407"/>
                  </a:lnTo>
                  <a:lnTo>
                    <a:pt x="1487" y="374"/>
                  </a:lnTo>
                  <a:lnTo>
                    <a:pt x="1436" y="307"/>
                  </a:lnTo>
                  <a:lnTo>
                    <a:pt x="1405" y="0"/>
                  </a:lnTo>
                  <a:lnTo>
                    <a:pt x="1383" y="168"/>
                  </a:lnTo>
                  <a:lnTo>
                    <a:pt x="1221" y="101"/>
                  </a:lnTo>
                  <a:lnTo>
                    <a:pt x="1354" y="240"/>
                  </a:lnTo>
                  <a:lnTo>
                    <a:pt x="1459" y="445"/>
                  </a:lnTo>
                  <a:lnTo>
                    <a:pt x="1487" y="547"/>
                  </a:lnTo>
                  <a:lnTo>
                    <a:pt x="1487" y="685"/>
                  </a:lnTo>
                  <a:lnTo>
                    <a:pt x="1459" y="819"/>
                  </a:lnTo>
                  <a:lnTo>
                    <a:pt x="1383" y="920"/>
                  </a:lnTo>
                  <a:lnTo>
                    <a:pt x="1275" y="987"/>
                  </a:lnTo>
                  <a:lnTo>
                    <a:pt x="1170" y="1056"/>
                  </a:lnTo>
                  <a:lnTo>
                    <a:pt x="1009" y="1095"/>
                  </a:lnTo>
                  <a:lnTo>
                    <a:pt x="877" y="1159"/>
                  </a:lnTo>
                  <a:lnTo>
                    <a:pt x="664" y="1197"/>
                  </a:lnTo>
                  <a:lnTo>
                    <a:pt x="982" y="1197"/>
                  </a:lnTo>
                  <a:lnTo>
                    <a:pt x="691" y="1299"/>
                  </a:lnTo>
                  <a:lnTo>
                    <a:pt x="982" y="1299"/>
                  </a:lnTo>
                  <a:lnTo>
                    <a:pt x="744" y="1403"/>
                  </a:lnTo>
                  <a:lnTo>
                    <a:pt x="664" y="1433"/>
                  </a:lnTo>
                  <a:lnTo>
                    <a:pt x="638" y="1672"/>
                  </a:lnTo>
                  <a:lnTo>
                    <a:pt x="608" y="1911"/>
                  </a:lnTo>
                  <a:lnTo>
                    <a:pt x="581" y="1980"/>
                  </a:lnTo>
                  <a:lnTo>
                    <a:pt x="581" y="2050"/>
                  </a:lnTo>
                  <a:lnTo>
                    <a:pt x="478" y="2082"/>
                  </a:lnTo>
                  <a:lnTo>
                    <a:pt x="343" y="2117"/>
                  </a:lnTo>
                  <a:lnTo>
                    <a:pt x="235" y="2117"/>
                  </a:lnTo>
                  <a:lnTo>
                    <a:pt x="80" y="2152"/>
                  </a:lnTo>
                  <a:lnTo>
                    <a:pt x="134" y="2527"/>
                  </a:lnTo>
                  <a:lnTo>
                    <a:pt x="0" y="2865"/>
                  </a:lnTo>
                  <a:lnTo>
                    <a:pt x="343" y="3074"/>
                  </a:lnTo>
                  <a:lnTo>
                    <a:pt x="716" y="1571"/>
                  </a:lnTo>
                  <a:lnTo>
                    <a:pt x="1061" y="1877"/>
                  </a:lnTo>
                  <a:lnTo>
                    <a:pt x="770" y="1433"/>
                  </a:lnTo>
                  <a:lnTo>
                    <a:pt x="1487" y="1197"/>
                  </a:lnTo>
                  <a:lnTo>
                    <a:pt x="1590" y="1159"/>
                  </a:lnTo>
                  <a:lnTo>
                    <a:pt x="1459" y="1126"/>
                  </a:lnTo>
                  <a:lnTo>
                    <a:pt x="1459" y="1024"/>
                  </a:lnTo>
                  <a:lnTo>
                    <a:pt x="1487" y="956"/>
                  </a:lnTo>
                  <a:lnTo>
                    <a:pt x="1515" y="920"/>
                  </a:lnTo>
                  <a:lnTo>
                    <a:pt x="1567" y="888"/>
                  </a:lnTo>
                  <a:lnTo>
                    <a:pt x="1646" y="819"/>
                  </a:lnTo>
                  <a:lnTo>
                    <a:pt x="1727" y="787"/>
                  </a:lnTo>
                  <a:lnTo>
                    <a:pt x="1859" y="787"/>
                  </a:lnTo>
                  <a:lnTo>
                    <a:pt x="1939" y="920"/>
                  </a:lnTo>
                  <a:lnTo>
                    <a:pt x="2049" y="1095"/>
                  </a:lnTo>
                  <a:lnTo>
                    <a:pt x="2072" y="1228"/>
                  </a:lnTo>
                  <a:lnTo>
                    <a:pt x="2072" y="1365"/>
                  </a:lnTo>
                  <a:lnTo>
                    <a:pt x="2125" y="1197"/>
                  </a:lnTo>
                  <a:lnTo>
                    <a:pt x="2072" y="1095"/>
                  </a:lnTo>
                  <a:lnTo>
                    <a:pt x="1963" y="920"/>
                  </a:lnTo>
                  <a:lnTo>
                    <a:pt x="1881" y="853"/>
                  </a:lnTo>
                  <a:lnTo>
                    <a:pt x="1912" y="750"/>
                  </a:lnTo>
                  <a:lnTo>
                    <a:pt x="1992" y="715"/>
                  </a:lnTo>
                  <a:lnTo>
                    <a:pt x="2125" y="819"/>
                  </a:lnTo>
                  <a:lnTo>
                    <a:pt x="2205" y="920"/>
                  </a:lnTo>
                  <a:lnTo>
                    <a:pt x="2256" y="1024"/>
                  </a:lnTo>
                  <a:lnTo>
                    <a:pt x="2285" y="1159"/>
                  </a:lnTo>
                  <a:lnTo>
                    <a:pt x="2285" y="1263"/>
                  </a:lnTo>
                  <a:lnTo>
                    <a:pt x="2285" y="1331"/>
                  </a:lnTo>
                  <a:lnTo>
                    <a:pt x="2364" y="1228"/>
                  </a:lnTo>
                  <a:lnTo>
                    <a:pt x="2312" y="1126"/>
                  </a:lnTo>
                  <a:lnTo>
                    <a:pt x="2285" y="987"/>
                  </a:lnTo>
                  <a:lnTo>
                    <a:pt x="2233" y="888"/>
                  </a:lnTo>
                  <a:lnTo>
                    <a:pt x="2180" y="819"/>
                  </a:lnTo>
                  <a:lnTo>
                    <a:pt x="2125" y="750"/>
                  </a:lnTo>
                  <a:lnTo>
                    <a:pt x="2151" y="647"/>
                  </a:lnTo>
                  <a:lnTo>
                    <a:pt x="2205" y="613"/>
                  </a:lnTo>
                  <a:lnTo>
                    <a:pt x="2364" y="750"/>
                  </a:lnTo>
                  <a:lnTo>
                    <a:pt x="2576" y="1024"/>
                  </a:lnTo>
                  <a:lnTo>
                    <a:pt x="2602" y="920"/>
                  </a:lnTo>
                  <a:close/>
                </a:path>
              </a:pathLst>
            </a:custGeom>
            <a:solidFill>
              <a:srgbClr val="000000"/>
            </a:solidFill>
            <a:ln w="0">
              <a:solidFill>
                <a:srgbClr val="000000"/>
              </a:solidFill>
              <a:round/>
              <a:headEnd/>
              <a:tailEnd/>
            </a:ln>
          </p:spPr>
          <p:txBody>
            <a:bodyPr/>
            <a:lstStyle/>
            <a:p>
              <a:endParaRPr lang="en-US"/>
            </a:p>
          </p:txBody>
        </p:sp>
        <p:sp>
          <p:nvSpPr>
            <p:cNvPr id="46115" name="Freeform 35"/>
            <p:cNvSpPr>
              <a:spLocks/>
            </p:cNvSpPr>
            <p:nvPr/>
          </p:nvSpPr>
          <p:spPr bwMode="auto">
            <a:xfrm>
              <a:off x="4617" y="2726"/>
              <a:ext cx="651" cy="829"/>
            </a:xfrm>
            <a:custGeom>
              <a:avLst/>
              <a:gdLst>
                <a:gd name="T0" fmla="*/ 0 w 2603"/>
                <a:gd name="T1" fmla="*/ 0 h 3314"/>
                <a:gd name="T2" fmla="*/ 0 w 2603"/>
                <a:gd name="T3" fmla="*/ 0 h 3314"/>
                <a:gd name="T4" fmla="*/ 0 w 2603"/>
                <a:gd name="T5" fmla="*/ 0 h 3314"/>
                <a:gd name="T6" fmla="*/ 0 w 2603"/>
                <a:gd name="T7" fmla="*/ 0 h 3314"/>
                <a:gd name="T8" fmla="*/ 0 w 2603"/>
                <a:gd name="T9" fmla="*/ 0 h 3314"/>
                <a:gd name="T10" fmla="*/ 0 w 2603"/>
                <a:gd name="T11" fmla="*/ 0 h 3314"/>
                <a:gd name="T12" fmla="*/ 0 w 2603"/>
                <a:gd name="T13" fmla="*/ 0 h 3314"/>
                <a:gd name="T14" fmla="*/ 0 w 2603"/>
                <a:gd name="T15" fmla="*/ 0 h 3314"/>
                <a:gd name="T16" fmla="*/ 0 w 2603"/>
                <a:gd name="T17" fmla="*/ 0 h 3314"/>
                <a:gd name="T18" fmla="*/ 0 w 2603"/>
                <a:gd name="T19" fmla="*/ 0 h 3314"/>
                <a:gd name="T20" fmla="*/ 0 w 2603"/>
                <a:gd name="T21" fmla="*/ 0 h 3314"/>
                <a:gd name="T22" fmla="*/ 0 w 2603"/>
                <a:gd name="T23" fmla="*/ 0 h 3314"/>
                <a:gd name="T24" fmla="*/ 0 w 2603"/>
                <a:gd name="T25" fmla="*/ 0 h 3314"/>
                <a:gd name="T26" fmla="*/ 0 w 2603"/>
                <a:gd name="T27" fmla="*/ 0 h 3314"/>
                <a:gd name="T28" fmla="*/ 0 w 2603"/>
                <a:gd name="T29" fmla="*/ 0 h 3314"/>
                <a:gd name="T30" fmla="*/ 0 w 2603"/>
                <a:gd name="T31" fmla="*/ 0 h 3314"/>
                <a:gd name="T32" fmla="*/ 0 w 2603"/>
                <a:gd name="T33" fmla="*/ 0 h 3314"/>
                <a:gd name="T34" fmla="*/ 0 w 2603"/>
                <a:gd name="T35" fmla="*/ 0 h 3314"/>
                <a:gd name="T36" fmla="*/ 0 w 2603"/>
                <a:gd name="T37" fmla="*/ 0 h 3314"/>
                <a:gd name="T38" fmla="*/ 0 w 2603"/>
                <a:gd name="T39" fmla="*/ 0 h 3314"/>
                <a:gd name="T40" fmla="*/ 0 w 2603"/>
                <a:gd name="T41" fmla="*/ 0 h 3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03"/>
                <a:gd name="T64" fmla="*/ 0 h 3314"/>
                <a:gd name="T65" fmla="*/ 2603 w 2603"/>
                <a:gd name="T66" fmla="*/ 3314 h 3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03" h="3314">
                  <a:moveTo>
                    <a:pt x="2259" y="168"/>
                  </a:moveTo>
                  <a:lnTo>
                    <a:pt x="2450" y="340"/>
                  </a:lnTo>
                  <a:lnTo>
                    <a:pt x="881" y="993"/>
                  </a:lnTo>
                  <a:lnTo>
                    <a:pt x="2500" y="409"/>
                  </a:lnTo>
                  <a:lnTo>
                    <a:pt x="1944" y="1878"/>
                  </a:lnTo>
                  <a:lnTo>
                    <a:pt x="455" y="2594"/>
                  </a:lnTo>
                  <a:lnTo>
                    <a:pt x="107" y="2356"/>
                  </a:lnTo>
                  <a:lnTo>
                    <a:pt x="107" y="2427"/>
                  </a:lnTo>
                  <a:lnTo>
                    <a:pt x="0" y="2459"/>
                  </a:lnTo>
                  <a:lnTo>
                    <a:pt x="54" y="3314"/>
                  </a:lnTo>
                  <a:lnTo>
                    <a:pt x="136" y="3211"/>
                  </a:lnTo>
                  <a:lnTo>
                    <a:pt x="136" y="2936"/>
                  </a:lnTo>
                  <a:lnTo>
                    <a:pt x="1542" y="2285"/>
                  </a:lnTo>
                  <a:lnTo>
                    <a:pt x="1517" y="2459"/>
                  </a:lnTo>
                  <a:lnTo>
                    <a:pt x="189" y="3211"/>
                  </a:lnTo>
                  <a:lnTo>
                    <a:pt x="1592" y="2491"/>
                  </a:lnTo>
                  <a:lnTo>
                    <a:pt x="1650" y="2117"/>
                  </a:lnTo>
                  <a:lnTo>
                    <a:pt x="2023" y="1945"/>
                  </a:lnTo>
                  <a:lnTo>
                    <a:pt x="2603" y="340"/>
                  </a:lnTo>
                  <a:lnTo>
                    <a:pt x="2259" y="0"/>
                  </a:lnTo>
                  <a:lnTo>
                    <a:pt x="2259" y="168"/>
                  </a:lnTo>
                  <a:close/>
                </a:path>
              </a:pathLst>
            </a:custGeom>
            <a:solidFill>
              <a:srgbClr val="000000"/>
            </a:solidFill>
            <a:ln w="0">
              <a:solidFill>
                <a:srgbClr val="000000"/>
              </a:solidFill>
              <a:round/>
              <a:headEnd/>
              <a:tailEnd/>
            </a:ln>
          </p:spPr>
          <p:txBody>
            <a:bodyPr/>
            <a:lstStyle/>
            <a:p>
              <a:endParaRPr lang="en-US"/>
            </a:p>
          </p:txBody>
        </p:sp>
        <p:sp>
          <p:nvSpPr>
            <p:cNvPr id="46116" name="Freeform 36"/>
            <p:cNvSpPr>
              <a:spLocks/>
            </p:cNvSpPr>
            <p:nvPr/>
          </p:nvSpPr>
          <p:spPr bwMode="auto">
            <a:xfrm>
              <a:off x="4937" y="2794"/>
              <a:ext cx="93" cy="86"/>
            </a:xfrm>
            <a:custGeom>
              <a:avLst/>
              <a:gdLst>
                <a:gd name="T0" fmla="*/ 0 w 372"/>
                <a:gd name="T1" fmla="*/ 0 h 345"/>
                <a:gd name="T2" fmla="*/ 0 w 372"/>
                <a:gd name="T3" fmla="*/ 0 h 345"/>
                <a:gd name="T4" fmla="*/ 0 w 372"/>
                <a:gd name="T5" fmla="*/ 0 h 345"/>
                <a:gd name="T6" fmla="*/ 0 w 372"/>
                <a:gd name="T7" fmla="*/ 0 h 345"/>
                <a:gd name="T8" fmla="*/ 0 w 372"/>
                <a:gd name="T9" fmla="*/ 0 h 345"/>
                <a:gd name="T10" fmla="*/ 0 w 372"/>
                <a:gd name="T11" fmla="*/ 0 h 345"/>
                <a:gd name="T12" fmla="*/ 0 w 372"/>
                <a:gd name="T13" fmla="*/ 0 h 345"/>
                <a:gd name="T14" fmla="*/ 0 60000 65536"/>
                <a:gd name="T15" fmla="*/ 0 60000 65536"/>
                <a:gd name="T16" fmla="*/ 0 60000 65536"/>
                <a:gd name="T17" fmla="*/ 0 60000 65536"/>
                <a:gd name="T18" fmla="*/ 0 60000 65536"/>
                <a:gd name="T19" fmla="*/ 0 60000 65536"/>
                <a:gd name="T20" fmla="*/ 0 60000 65536"/>
                <a:gd name="T21" fmla="*/ 0 w 372"/>
                <a:gd name="T22" fmla="*/ 0 h 345"/>
                <a:gd name="T23" fmla="*/ 372 w 372"/>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 h="345">
                  <a:moveTo>
                    <a:pt x="53" y="0"/>
                  </a:moveTo>
                  <a:lnTo>
                    <a:pt x="239" y="109"/>
                  </a:lnTo>
                  <a:lnTo>
                    <a:pt x="345" y="243"/>
                  </a:lnTo>
                  <a:lnTo>
                    <a:pt x="372" y="345"/>
                  </a:lnTo>
                  <a:lnTo>
                    <a:pt x="160" y="109"/>
                  </a:lnTo>
                  <a:lnTo>
                    <a:pt x="0" y="71"/>
                  </a:lnTo>
                  <a:lnTo>
                    <a:pt x="53" y="0"/>
                  </a:lnTo>
                  <a:close/>
                </a:path>
              </a:pathLst>
            </a:custGeom>
            <a:solidFill>
              <a:srgbClr val="000000"/>
            </a:solidFill>
            <a:ln w="0">
              <a:solidFill>
                <a:srgbClr val="000000"/>
              </a:solidFill>
              <a:round/>
              <a:headEnd/>
              <a:tailEnd/>
            </a:ln>
          </p:spPr>
          <p:txBody>
            <a:bodyPr/>
            <a:lstStyle/>
            <a:p>
              <a:endParaRPr lang="en-US"/>
            </a:p>
          </p:txBody>
        </p:sp>
        <p:sp>
          <p:nvSpPr>
            <p:cNvPr id="46117" name="Freeform 37"/>
            <p:cNvSpPr>
              <a:spLocks/>
            </p:cNvSpPr>
            <p:nvPr/>
          </p:nvSpPr>
          <p:spPr bwMode="auto">
            <a:xfrm>
              <a:off x="4346" y="1642"/>
              <a:ext cx="294" cy="291"/>
            </a:xfrm>
            <a:custGeom>
              <a:avLst/>
              <a:gdLst>
                <a:gd name="T0" fmla="*/ 0 w 1177"/>
                <a:gd name="T1" fmla="*/ 0 h 1165"/>
                <a:gd name="T2" fmla="*/ 0 w 1177"/>
                <a:gd name="T3" fmla="*/ 0 h 1165"/>
                <a:gd name="T4" fmla="*/ 0 w 1177"/>
                <a:gd name="T5" fmla="*/ 0 h 1165"/>
                <a:gd name="T6" fmla="*/ 0 w 1177"/>
                <a:gd name="T7" fmla="*/ 0 h 1165"/>
                <a:gd name="T8" fmla="*/ 0 w 1177"/>
                <a:gd name="T9" fmla="*/ 0 h 1165"/>
                <a:gd name="T10" fmla="*/ 0 w 1177"/>
                <a:gd name="T11" fmla="*/ 0 h 1165"/>
                <a:gd name="T12" fmla="*/ 0 w 1177"/>
                <a:gd name="T13" fmla="*/ 0 h 1165"/>
                <a:gd name="T14" fmla="*/ 0 w 1177"/>
                <a:gd name="T15" fmla="*/ 0 h 1165"/>
                <a:gd name="T16" fmla="*/ 0 w 1177"/>
                <a:gd name="T17" fmla="*/ 0 h 1165"/>
                <a:gd name="T18" fmla="*/ 0 w 1177"/>
                <a:gd name="T19" fmla="*/ 0 h 1165"/>
                <a:gd name="T20" fmla="*/ 0 w 1177"/>
                <a:gd name="T21" fmla="*/ 0 h 1165"/>
                <a:gd name="T22" fmla="*/ 0 w 1177"/>
                <a:gd name="T23" fmla="*/ 0 h 1165"/>
                <a:gd name="T24" fmla="*/ 0 w 1177"/>
                <a:gd name="T25" fmla="*/ 0 h 1165"/>
                <a:gd name="T26" fmla="*/ 0 w 1177"/>
                <a:gd name="T27" fmla="*/ 0 h 1165"/>
                <a:gd name="T28" fmla="*/ 0 w 1177"/>
                <a:gd name="T29" fmla="*/ 0 h 1165"/>
                <a:gd name="T30" fmla="*/ 0 w 1177"/>
                <a:gd name="T31" fmla="*/ 0 h 1165"/>
                <a:gd name="T32" fmla="*/ 0 w 1177"/>
                <a:gd name="T33" fmla="*/ 0 h 1165"/>
                <a:gd name="T34" fmla="*/ 0 w 1177"/>
                <a:gd name="T35" fmla="*/ 0 h 1165"/>
                <a:gd name="T36" fmla="*/ 0 w 1177"/>
                <a:gd name="T37" fmla="*/ 0 h 1165"/>
                <a:gd name="T38" fmla="*/ 0 w 1177"/>
                <a:gd name="T39" fmla="*/ 0 h 1165"/>
                <a:gd name="T40" fmla="*/ 0 w 1177"/>
                <a:gd name="T41" fmla="*/ 0 h 1165"/>
                <a:gd name="T42" fmla="*/ 0 w 1177"/>
                <a:gd name="T43" fmla="*/ 0 h 1165"/>
                <a:gd name="T44" fmla="*/ 0 w 1177"/>
                <a:gd name="T45" fmla="*/ 0 h 1165"/>
                <a:gd name="T46" fmla="*/ 0 w 1177"/>
                <a:gd name="T47" fmla="*/ 0 h 1165"/>
                <a:gd name="T48" fmla="*/ 0 w 1177"/>
                <a:gd name="T49" fmla="*/ 0 h 1165"/>
                <a:gd name="T50" fmla="*/ 0 w 1177"/>
                <a:gd name="T51" fmla="*/ 0 h 1165"/>
                <a:gd name="T52" fmla="*/ 0 w 1177"/>
                <a:gd name="T53" fmla="*/ 0 h 1165"/>
                <a:gd name="T54" fmla="*/ 0 w 1177"/>
                <a:gd name="T55" fmla="*/ 0 h 1165"/>
                <a:gd name="T56" fmla="*/ 0 w 1177"/>
                <a:gd name="T57" fmla="*/ 0 h 1165"/>
                <a:gd name="T58" fmla="*/ 0 w 1177"/>
                <a:gd name="T59" fmla="*/ 0 h 1165"/>
                <a:gd name="T60" fmla="*/ 0 w 1177"/>
                <a:gd name="T61" fmla="*/ 0 h 1165"/>
                <a:gd name="T62" fmla="*/ 0 w 1177"/>
                <a:gd name="T63" fmla="*/ 0 h 1165"/>
                <a:gd name="T64" fmla="*/ 0 w 1177"/>
                <a:gd name="T65" fmla="*/ 0 h 1165"/>
                <a:gd name="T66" fmla="*/ 0 w 1177"/>
                <a:gd name="T67" fmla="*/ 0 h 1165"/>
                <a:gd name="T68" fmla="*/ 0 w 1177"/>
                <a:gd name="T69" fmla="*/ 0 h 1165"/>
                <a:gd name="T70" fmla="*/ 0 w 1177"/>
                <a:gd name="T71" fmla="*/ 0 h 1165"/>
                <a:gd name="T72" fmla="*/ 0 w 1177"/>
                <a:gd name="T73" fmla="*/ 0 h 11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7"/>
                <a:gd name="T112" fmla="*/ 0 h 1165"/>
                <a:gd name="T113" fmla="*/ 1177 w 1177"/>
                <a:gd name="T114" fmla="*/ 1165 h 11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7" h="1165">
                  <a:moveTo>
                    <a:pt x="1075" y="58"/>
                  </a:moveTo>
                  <a:lnTo>
                    <a:pt x="1010" y="0"/>
                  </a:lnTo>
                  <a:lnTo>
                    <a:pt x="564" y="28"/>
                  </a:lnTo>
                  <a:lnTo>
                    <a:pt x="188" y="130"/>
                  </a:lnTo>
                  <a:lnTo>
                    <a:pt x="0" y="364"/>
                  </a:lnTo>
                  <a:lnTo>
                    <a:pt x="22" y="730"/>
                  </a:lnTo>
                  <a:lnTo>
                    <a:pt x="96" y="994"/>
                  </a:lnTo>
                  <a:lnTo>
                    <a:pt x="242" y="1137"/>
                  </a:lnTo>
                  <a:lnTo>
                    <a:pt x="403" y="1165"/>
                  </a:lnTo>
                  <a:lnTo>
                    <a:pt x="633" y="1153"/>
                  </a:lnTo>
                  <a:lnTo>
                    <a:pt x="791" y="1108"/>
                  </a:lnTo>
                  <a:lnTo>
                    <a:pt x="964" y="1051"/>
                  </a:lnTo>
                  <a:lnTo>
                    <a:pt x="1054" y="948"/>
                  </a:lnTo>
                  <a:lnTo>
                    <a:pt x="1132" y="773"/>
                  </a:lnTo>
                  <a:lnTo>
                    <a:pt x="1157" y="657"/>
                  </a:lnTo>
                  <a:lnTo>
                    <a:pt x="1165" y="482"/>
                  </a:lnTo>
                  <a:lnTo>
                    <a:pt x="1177" y="275"/>
                  </a:lnTo>
                  <a:lnTo>
                    <a:pt x="1165" y="130"/>
                  </a:lnTo>
                  <a:lnTo>
                    <a:pt x="1132" y="115"/>
                  </a:lnTo>
                  <a:lnTo>
                    <a:pt x="1143" y="422"/>
                  </a:lnTo>
                  <a:lnTo>
                    <a:pt x="1099" y="758"/>
                  </a:lnTo>
                  <a:lnTo>
                    <a:pt x="1029" y="933"/>
                  </a:lnTo>
                  <a:lnTo>
                    <a:pt x="938" y="994"/>
                  </a:lnTo>
                  <a:lnTo>
                    <a:pt x="609" y="1094"/>
                  </a:lnTo>
                  <a:lnTo>
                    <a:pt x="403" y="1094"/>
                  </a:lnTo>
                  <a:lnTo>
                    <a:pt x="242" y="1064"/>
                  </a:lnTo>
                  <a:lnTo>
                    <a:pt x="140" y="933"/>
                  </a:lnTo>
                  <a:lnTo>
                    <a:pt x="96" y="714"/>
                  </a:lnTo>
                  <a:lnTo>
                    <a:pt x="64" y="467"/>
                  </a:lnTo>
                  <a:lnTo>
                    <a:pt x="121" y="349"/>
                  </a:lnTo>
                  <a:lnTo>
                    <a:pt x="257" y="205"/>
                  </a:lnTo>
                  <a:lnTo>
                    <a:pt x="424" y="130"/>
                  </a:lnTo>
                  <a:lnTo>
                    <a:pt x="623" y="88"/>
                  </a:lnTo>
                  <a:lnTo>
                    <a:pt x="861" y="69"/>
                  </a:lnTo>
                  <a:lnTo>
                    <a:pt x="1010" y="69"/>
                  </a:lnTo>
                  <a:lnTo>
                    <a:pt x="1061" y="101"/>
                  </a:lnTo>
                  <a:lnTo>
                    <a:pt x="1075" y="58"/>
                  </a:lnTo>
                  <a:close/>
                </a:path>
              </a:pathLst>
            </a:custGeom>
            <a:solidFill>
              <a:srgbClr val="000000"/>
            </a:solidFill>
            <a:ln w="0">
              <a:solidFill>
                <a:srgbClr val="000000"/>
              </a:solidFill>
              <a:round/>
              <a:headEnd/>
              <a:tailEnd/>
            </a:ln>
          </p:spPr>
          <p:txBody>
            <a:bodyPr/>
            <a:lstStyle/>
            <a:p>
              <a:endParaRPr lang="en-US"/>
            </a:p>
          </p:txBody>
        </p:sp>
        <p:sp>
          <p:nvSpPr>
            <p:cNvPr id="46118" name="Freeform 38"/>
            <p:cNvSpPr>
              <a:spLocks/>
            </p:cNvSpPr>
            <p:nvPr/>
          </p:nvSpPr>
          <p:spPr bwMode="auto">
            <a:xfrm>
              <a:off x="4681" y="1645"/>
              <a:ext cx="295" cy="292"/>
            </a:xfrm>
            <a:custGeom>
              <a:avLst/>
              <a:gdLst>
                <a:gd name="T0" fmla="*/ 0 w 1179"/>
                <a:gd name="T1" fmla="*/ 0 h 1169"/>
                <a:gd name="T2" fmla="*/ 0 w 1179"/>
                <a:gd name="T3" fmla="*/ 0 h 1169"/>
                <a:gd name="T4" fmla="*/ 0 w 1179"/>
                <a:gd name="T5" fmla="*/ 0 h 1169"/>
                <a:gd name="T6" fmla="*/ 0 w 1179"/>
                <a:gd name="T7" fmla="*/ 0 h 1169"/>
                <a:gd name="T8" fmla="*/ 0 w 1179"/>
                <a:gd name="T9" fmla="*/ 0 h 1169"/>
                <a:gd name="T10" fmla="*/ 0 w 1179"/>
                <a:gd name="T11" fmla="*/ 0 h 1169"/>
                <a:gd name="T12" fmla="*/ 0 w 1179"/>
                <a:gd name="T13" fmla="*/ 0 h 1169"/>
                <a:gd name="T14" fmla="*/ 0 w 1179"/>
                <a:gd name="T15" fmla="*/ 0 h 1169"/>
                <a:gd name="T16" fmla="*/ 0 w 1179"/>
                <a:gd name="T17" fmla="*/ 0 h 1169"/>
                <a:gd name="T18" fmla="*/ 0 w 1179"/>
                <a:gd name="T19" fmla="*/ 0 h 1169"/>
                <a:gd name="T20" fmla="*/ 0 w 1179"/>
                <a:gd name="T21" fmla="*/ 0 h 1169"/>
                <a:gd name="T22" fmla="*/ 0 w 1179"/>
                <a:gd name="T23" fmla="*/ 0 h 1169"/>
                <a:gd name="T24" fmla="*/ 0 w 1179"/>
                <a:gd name="T25" fmla="*/ 0 h 1169"/>
                <a:gd name="T26" fmla="*/ 0 w 1179"/>
                <a:gd name="T27" fmla="*/ 0 h 1169"/>
                <a:gd name="T28" fmla="*/ 0 w 1179"/>
                <a:gd name="T29" fmla="*/ 0 h 1169"/>
                <a:gd name="T30" fmla="*/ 0 w 1179"/>
                <a:gd name="T31" fmla="*/ 0 h 1169"/>
                <a:gd name="T32" fmla="*/ 0 w 1179"/>
                <a:gd name="T33" fmla="*/ 0 h 1169"/>
                <a:gd name="T34" fmla="*/ 0 w 1179"/>
                <a:gd name="T35" fmla="*/ 0 h 1169"/>
                <a:gd name="T36" fmla="*/ 0 w 1179"/>
                <a:gd name="T37" fmla="*/ 0 h 1169"/>
                <a:gd name="T38" fmla="*/ 0 w 1179"/>
                <a:gd name="T39" fmla="*/ 0 h 1169"/>
                <a:gd name="T40" fmla="*/ 0 w 1179"/>
                <a:gd name="T41" fmla="*/ 0 h 1169"/>
                <a:gd name="T42" fmla="*/ 0 w 1179"/>
                <a:gd name="T43" fmla="*/ 0 h 1169"/>
                <a:gd name="T44" fmla="*/ 0 w 1179"/>
                <a:gd name="T45" fmla="*/ 0 h 1169"/>
                <a:gd name="T46" fmla="*/ 0 w 1179"/>
                <a:gd name="T47" fmla="*/ 0 h 1169"/>
                <a:gd name="T48" fmla="*/ 0 w 1179"/>
                <a:gd name="T49" fmla="*/ 0 h 1169"/>
                <a:gd name="T50" fmla="*/ 0 w 1179"/>
                <a:gd name="T51" fmla="*/ 0 h 1169"/>
                <a:gd name="T52" fmla="*/ 0 w 1179"/>
                <a:gd name="T53" fmla="*/ 0 h 1169"/>
                <a:gd name="T54" fmla="*/ 0 w 1179"/>
                <a:gd name="T55" fmla="*/ 0 h 1169"/>
                <a:gd name="T56" fmla="*/ 0 w 1179"/>
                <a:gd name="T57" fmla="*/ 0 h 1169"/>
                <a:gd name="T58" fmla="*/ 0 w 1179"/>
                <a:gd name="T59" fmla="*/ 0 h 1169"/>
                <a:gd name="T60" fmla="*/ 0 w 1179"/>
                <a:gd name="T61" fmla="*/ 0 h 1169"/>
                <a:gd name="T62" fmla="*/ 0 w 1179"/>
                <a:gd name="T63" fmla="*/ 0 h 1169"/>
                <a:gd name="T64" fmla="*/ 0 w 1179"/>
                <a:gd name="T65" fmla="*/ 0 h 1169"/>
                <a:gd name="T66" fmla="*/ 0 w 1179"/>
                <a:gd name="T67" fmla="*/ 0 h 1169"/>
                <a:gd name="T68" fmla="*/ 0 w 1179"/>
                <a:gd name="T69" fmla="*/ 0 h 1169"/>
                <a:gd name="T70" fmla="*/ 0 w 1179"/>
                <a:gd name="T71" fmla="*/ 0 h 1169"/>
                <a:gd name="T72" fmla="*/ 0 w 1179"/>
                <a:gd name="T73" fmla="*/ 0 h 1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79"/>
                <a:gd name="T112" fmla="*/ 0 h 1169"/>
                <a:gd name="T113" fmla="*/ 1179 w 1179"/>
                <a:gd name="T114" fmla="*/ 1169 h 1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79" h="1169">
                  <a:moveTo>
                    <a:pt x="102" y="57"/>
                  </a:moveTo>
                  <a:lnTo>
                    <a:pt x="169" y="0"/>
                  </a:lnTo>
                  <a:lnTo>
                    <a:pt x="614" y="29"/>
                  </a:lnTo>
                  <a:lnTo>
                    <a:pt x="986" y="133"/>
                  </a:lnTo>
                  <a:lnTo>
                    <a:pt x="1179" y="366"/>
                  </a:lnTo>
                  <a:lnTo>
                    <a:pt x="1157" y="730"/>
                  </a:lnTo>
                  <a:lnTo>
                    <a:pt x="1077" y="993"/>
                  </a:lnTo>
                  <a:lnTo>
                    <a:pt x="934" y="1140"/>
                  </a:lnTo>
                  <a:lnTo>
                    <a:pt x="775" y="1169"/>
                  </a:lnTo>
                  <a:lnTo>
                    <a:pt x="543" y="1153"/>
                  </a:lnTo>
                  <a:lnTo>
                    <a:pt x="388" y="1111"/>
                  </a:lnTo>
                  <a:lnTo>
                    <a:pt x="220" y="1052"/>
                  </a:lnTo>
                  <a:lnTo>
                    <a:pt x="122" y="950"/>
                  </a:lnTo>
                  <a:lnTo>
                    <a:pt x="45" y="775"/>
                  </a:lnTo>
                  <a:lnTo>
                    <a:pt x="21" y="657"/>
                  </a:lnTo>
                  <a:lnTo>
                    <a:pt x="14" y="480"/>
                  </a:lnTo>
                  <a:lnTo>
                    <a:pt x="0" y="279"/>
                  </a:lnTo>
                  <a:lnTo>
                    <a:pt x="14" y="133"/>
                  </a:lnTo>
                  <a:lnTo>
                    <a:pt x="45" y="117"/>
                  </a:lnTo>
                  <a:lnTo>
                    <a:pt x="33" y="423"/>
                  </a:lnTo>
                  <a:lnTo>
                    <a:pt x="80" y="761"/>
                  </a:lnTo>
                  <a:lnTo>
                    <a:pt x="148" y="936"/>
                  </a:lnTo>
                  <a:lnTo>
                    <a:pt x="241" y="993"/>
                  </a:lnTo>
                  <a:lnTo>
                    <a:pt x="568" y="1096"/>
                  </a:lnTo>
                  <a:lnTo>
                    <a:pt x="775" y="1096"/>
                  </a:lnTo>
                  <a:lnTo>
                    <a:pt x="934" y="1068"/>
                  </a:lnTo>
                  <a:lnTo>
                    <a:pt x="1037" y="936"/>
                  </a:lnTo>
                  <a:lnTo>
                    <a:pt x="1077" y="716"/>
                  </a:lnTo>
                  <a:lnTo>
                    <a:pt x="1113" y="470"/>
                  </a:lnTo>
                  <a:lnTo>
                    <a:pt x="1056" y="350"/>
                  </a:lnTo>
                  <a:lnTo>
                    <a:pt x="922" y="206"/>
                  </a:lnTo>
                  <a:lnTo>
                    <a:pt x="747" y="133"/>
                  </a:lnTo>
                  <a:lnTo>
                    <a:pt x="555" y="87"/>
                  </a:lnTo>
                  <a:lnTo>
                    <a:pt x="316" y="76"/>
                  </a:lnTo>
                  <a:lnTo>
                    <a:pt x="169" y="76"/>
                  </a:lnTo>
                  <a:lnTo>
                    <a:pt x="116" y="103"/>
                  </a:lnTo>
                  <a:lnTo>
                    <a:pt x="102" y="57"/>
                  </a:lnTo>
                  <a:close/>
                </a:path>
              </a:pathLst>
            </a:custGeom>
            <a:solidFill>
              <a:srgbClr val="000000"/>
            </a:solidFill>
            <a:ln w="0">
              <a:solidFill>
                <a:srgbClr val="000000"/>
              </a:solidFill>
              <a:round/>
              <a:headEnd/>
              <a:tailEnd/>
            </a:ln>
          </p:spPr>
          <p:txBody>
            <a:bodyPr/>
            <a:lstStyle/>
            <a:p>
              <a:endParaRPr lang="en-US"/>
            </a:p>
          </p:txBody>
        </p:sp>
        <p:sp>
          <p:nvSpPr>
            <p:cNvPr id="46119" name="Freeform 39"/>
            <p:cNvSpPr>
              <a:spLocks/>
            </p:cNvSpPr>
            <p:nvPr/>
          </p:nvSpPr>
          <p:spPr bwMode="auto">
            <a:xfrm>
              <a:off x="4245" y="3187"/>
              <a:ext cx="366" cy="368"/>
            </a:xfrm>
            <a:custGeom>
              <a:avLst/>
              <a:gdLst>
                <a:gd name="T0" fmla="*/ 0 w 1464"/>
                <a:gd name="T1" fmla="*/ 0 h 1472"/>
                <a:gd name="T2" fmla="*/ 0 w 1464"/>
                <a:gd name="T3" fmla="*/ 0 h 1472"/>
                <a:gd name="T4" fmla="*/ 0 w 1464"/>
                <a:gd name="T5" fmla="*/ 0 h 1472"/>
                <a:gd name="T6" fmla="*/ 0 w 1464"/>
                <a:gd name="T7" fmla="*/ 0 h 1472"/>
                <a:gd name="T8" fmla="*/ 0 w 1464"/>
                <a:gd name="T9" fmla="*/ 0 h 1472"/>
                <a:gd name="T10" fmla="*/ 0 w 1464"/>
                <a:gd name="T11" fmla="*/ 0 h 1472"/>
                <a:gd name="T12" fmla="*/ 0 60000 65536"/>
                <a:gd name="T13" fmla="*/ 0 60000 65536"/>
                <a:gd name="T14" fmla="*/ 0 60000 65536"/>
                <a:gd name="T15" fmla="*/ 0 60000 65536"/>
                <a:gd name="T16" fmla="*/ 0 60000 65536"/>
                <a:gd name="T17" fmla="*/ 0 60000 65536"/>
                <a:gd name="T18" fmla="*/ 0 w 1464"/>
                <a:gd name="T19" fmla="*/ 0 h 1472"/>
                <a:gd name="T20" fmla="*/ 1464 w 1464"/>
                <a:gd name="T21" fmla="*/ 1472 h 1472"/>
              </a:gdLst>
              <a:ahLst/>
              <a:cxnLst>
                <a:cxn ang="T12">
                  <a:pos x="T0" y="T1"/>
                </a:cxn>
                <a:cxn ang="T13">
                  <a:pos x="T2" y="T3"/>
                </a:cxn>
                <a:cxn ang="T14">
                  <a:pos x="T4" y="T5"/>
                </a:cxn>
                <a:cxn ang="T15">
                  <a:pos x="T6" y="T7"/>
                </a:cxn>
                <a:cxn ang="T16">
                  <a:pos x="T8" y="T9"/>
                </a:cxn>
                <a:cxn ang="T17">
                  <a:pos x="T10" y="T11"/>
                </a:cxn>
              </a:cxnLst>
              <a:rect l="T18" t="T19" r="T20" b="T21"/>
              <a:pathLst>
                <a:path w="1464" h="1472">
                  <a:moveTo>
                    <a:pt x="31" y="72"/>
                  </a:moveTo>
                  <a:lnTo>
                    <a:pt x="0" y="752"/>
                  </a:lnTo>
                  <a:lnTo>
                    <a:pt x="1464" y="1472"/>
                  </a:lnTo>
                  <a:lnTo>
                    <a:pt x="81" y="684"/>
                  </a:lnTo>
                  <a:lnTo>
                    <a:pt x="133" y="0"/>
                  </a:lnTo>
                  <a:lnTo>
                    <a:pt x="31" y="72"/>
                  </a:lnTo>
                  <a:close/>
                </a:path>
              </a:pathLst>
            </a:custGeom>
            <a:solidFill>
              <a:srgbClr val="000000"/>
            </a:solidFill>
            <a:ln w="0">
              <a:solidFill>
                <a:srgbClr val="000000"/>
              </a:solidFill>
              <a:round/>
              <a:headEnd/>
              <a:tailEnd/>
            </a:ln>
          </p:spPr>
          <p:txBody>
            <a:bodyPr/>
            <a:lstStyle/>
            <a:p>
              <a:endParaRPr lang="en-US"/>
            </a:p>
          </p:txBody>
        </p:sp>
        <p:sp>
          <p:nvSpPr>
            <p:cNvPr id="46120" name="Freeform 40"/>
            <p:cNvSpPr>
              <a:spLocks/>
            </p:cNvSpPr>
            <p:nvPr/>
          </p:nvSpPr>
          <p:spPr bwMode="auto">
            <a:xfrm>
              <a:off x="3415" y="3205"/>
              <a:ext cx="903" cy="502"/>
            </a:xfrm>
            <a:custGeom>
              <a:avLst/>
              <a:gdLst>
                <a:gd name="T0" fmla="*/ 0 w 3615"/>
                <a:gd name="T1" fmla="*/ 0 h 2009"/>
                <a:gd name="T2" fmla="*/ 0 w 3615"/>
                <a:gd name="T3" fmla="*/ 0 h 2009"/>
                <a:gd name="T4" fmla="*/ 0 w 3615"/>
                <a:gd name="T5" fmla="*/ 0 h 2009"/>
                <a:gd name="T6" fmla="*/ 0 w 3615"/>
                <a:gd name="T7" fmla="*/ 0 h 2009"/>
                <a:gd name="T8" fmla="*/ 0 w 3615"/>
                <a:gd name="T9" fmla="*/ 0 h 2009"/>
                <a:gd name="T10" fmla="*/ 0 w 3615"/>
                <a:gd name="T11" fmla="*/ 0 h 2009"/>
                <a:gd name="T12" fmla="*/ 0 w 3615"/>
                <a:gd name="T13" fmla="*/ 0 h 2009"/>
                <a:gd name="T14" fmla="*/ 0 w 3615"/>
                <a:gd name="T15" fmla="*/ 0 h 2009"/>
                <a:gd name="T16" fmla="*/ 0 w 3615"/>
                <a:gd name="T17" fmla="*/ 0 h 2009"/>
                <a:gd name="T18" fmla="*/ 0 w 3615"/>
                <a:gd name="T19" fmla="*/ 0 h 2009"/>
                <a:gd name="T20" fmla="*/ 0 w 3615"/>
                <a:gd name="T21" fmla="*/ 0 h 2009"/>
                <a:gd name="T22" fmla="*/ 0 w 3615"/>
                <a:gd name="T23" fmla="*/ 0 h 2009"/>
                <a:gd name="T24" fmla="*/ 0 w 3615"/>
                <a:gd name="T25" fmla="*/ 0 h 2009"/>
                <a:gd name="T26" fmla="*/ 0 w 3615"/>
                <a:gd name="T27" fmla="*/ 0 h 2009"/>
                <a:gd name="T28" fmla="*/ 0 w 3615"/>
                <a:gd name="T29" fmla="*/ 0 h 2009"/>
                <a:gd name="T30" fmla="*/ 0 w 3615"/>
                <a:gd name="T31" fmla="*/ 0 h 2009"/>
                <a:gd name="T32" fmla="*/ 0 w 3615"/>
                <a:gd name="T33" fmla="*/ 0 h 2009"/>
                <a:gd name="T34" fmla="*/ 0 w 3615"/>
                <a:gd name="T35" fmla="*/ 0 h 2009"/>
                <a:gd name="T36" fmla="*/ 0 w 3615"/>
                <a:gd name="T37" fmla="*/ 0 h 2009"/>
                <a:gd name="T38" fmla="*/ 0 w 3615"/>
                <a:gd name="T39" fmla="*/ 0 h 2009"/>
                <a:gd name="T40" fmla="*/ 0 w 3615"/>
                <a:gd name="T41" fmla="*/ 0 h 2009"/>
                <a:gd name="T42" fmla="*/ 0 w 3615"/>
                <a:gd name="T43" fmla="*/ 0 h 2009"/>
                <a:gd name="T44" fmla="*/ 0 w 3615"/>
                <a:gd name="T45" fmla="*/ 0 h 2009"/>
                <a:gd name="T46" fmla="*/ 0 w 3615"/>
                <a:gd name="T47" fmla="*/ 0 h 2009"/>
                <a:gd name="T48" fmla="*/ 0 w 3615"/>
                <a:gd name="T49" fmla="*/ 0 h 2009"/>
                <a:gd name="T50" fmla="*/ 0 w 3615"/>
                <a:gd name="T51" fmla="*/ 0 h 2009"/>
                <a:gd name="T52" fmla="*/ 0 w 3615"/>
                <a:gd name="T53" fmla="*/ 0 h 2009"/>
                <a:gd name="T54" fmla="*/ 0 w 3615"/>
                <a:gd name="T55" fmla="*/ 0 h 2009"/>
                <a:gd name="T56" fmla="*/ 0 w 3615"/>
                <a:gd name="T57" fmla="*/ 0 h 2009"/>
                <a:gd name="T58" fmla="*/ 0 w 3615"/>
                <a:gd name="T59" fmla="*/ 0 h 2009"/>
                <a:gd name="T60" fmla="*/ 0 w 3615"/>
                <a:gd name="T61" fmla="*/ 0 h 2009"/>
                <a:gd name="T62" fmla="*/ 0 w 3615"/>
                <a:gd name="T63" fmla="*/ 0 h 2009"/>
                <a:gd name="T64" fmla="*/ 0 w 3615"/>
                <a:gd name="T65" fmla="*/ 0 h 2009"/>
                <a:gd name="T66" fmla="*/ 0 w 3615"/>
                <a:gd name="T67" fmla="*/ 0 h 2009"/>
                <a:gd name="T68" fmla="*/ 0 w 3615"/>
                <a:gd name="T69" fmla="*/ 0 h 2009"/>
                <a:gd name="T70" fmla="*/ 0 w 3615"/>
                <a:gd name="T71" fmla="*/ 0 h 2009"/>
                <a:gd name="T72" fmla="*/ 0 w 3615"/>
                <a:gd name="T73" fmla="*/ 0 h 2009"/>
                <a:gd name="T74" fmla="*/ 0 w 3615"/>
                <a:gd name="T75" fmla="*/ 0 h 2009"/>
                <a:gd name="T76" fmla="*/ 0 w 3615"/>
                <a:gd name="T77" fmla="*/ 0 h 2009"/>
                <a:gd name="T78" fmla="*/ 0 w 3615"/>
                <a:gd name="T79" fmla="*/ 0 h 2009"/>
                <a:gd name="T80" fmla="*/ 0 w 3615"/>
                <a:gd name="T81" fmla="*/ 0 h 2009"/>
                <a:gd name="T82" fmla="*/ 0 w 3615"/>
                <a:gd name="T83" fmla="*/ 0 h 2009"/>
                <a:gd name="T84" fmla="*/ 0 w 3615"/>
                <a:gd name="T85" fmla="*/ 0 h 2009"/>
                <a:gd name="T86" fmla="*/ 0 w 3615"/>
                <a:gd name="T87" fmla="*/ 0 h 2009"/>
                <a:gd name="T88" fmla="*/ 0 w 3615"/>
                <a:gd name="T89" fmla="*/ 0 h 2009"/>
                <a:gd name="T90" fmla="*/ 0 w 3615"/>
                <a:gd name="T91" fmla="*/ 0 h 2009"/>
                <a:gd name="T92" fmla="*/ 0 w 3615"/>
                <a:gd name="T93" fmla="*/ 0 h 2009"/>
                <a:gd name="T94" fmla="*/ 0 w 3615"/>
                <a:gd name="T95" fmla="*/ 0 h 2009"/>
                <a:gd name="T96" fmla="*/ 0 w 3615"/>
                <a:gd name="T97" fmla="*/ 0 h 2009"/>
                <a:gd name="T98" fmla="*/ 0 w 3615"/>
                <a:gd name="T99" fmla="*/ 0 h 2009"/>
                <a:gd name="T100" fmla="*/ 0 w 3615"/>
                <a:gd name="T101" fmla="*/ 0 h 2009"/>
                <a:gd name="T102" fmla="*/ 0 w 3615"/>
                <a:gd name="T103" fmla="*/ 0 h 2009"/>
                <a:gd name="T104" fmla="*/ 0 w 3615"/>
                <a:gd name="T105" fmla="*/ 0 h 2009"/>
                <a:gd name="T106" fmla="*/ 0 w 3615"/>
                <a:gd name="T107" fmla="*/ 0 h 2009"/>
                <a:gd name="T108" fmla="*/ 0 w 3615"/>
                <a:gd name="T109" fmla="*/ 0 h 2009"/>
                <a:gd name="T110" fmla="*/ 0 w 3615"/>
                <a:gd name="T111" fmla="*/ 0 h 2009"/>
                <a:gd name="T112" fmla="*/ 0 w 3615"/>
                <a:gd name="T113" fmla="*/ 0 h 2009"/>
                <a:gd name="T114" fmla="*/ 0 w 3615"/>
                <a:gd name="T115" fmla="*/ 0 h 20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5"/>
                <a:gd name="T175" fmla="*/ 0 h 2009"/>
                <a:gd name="T176" fmla="*/ 3615 w 3615"/>
                <a:gd name="T177" fmla="*/ 2009 h 20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5" h="2009">
                  <a:moveTo>
                    <a:pt x="2128" y="0"/>
                  </a:moveTo>
                  <a:lnTo>
                    <a:pt x="2261" y="99"/>
                  </a:lnTo>
                  <a:lnTo>
                    <a:pt x="2474" y="237"/>
                  </a:lnTo>
                  <a:lnTo>
                    <a:pt x="2713" y="269"/>
                  </a:lnTo>
                  <a:lnTo>
                    <a:pt x="2951" y="341"/>
                  </a:lnTo>
                  <a:lnTo>
                    <a:pt x="3218" y="442"/>
                  </a:lnTo>
                  <a:lnTo>
                    <a:pt x="3353" y="475"/>
                  </a:lnTo>
                  <a:lnTo>
                    <a:pt x="2897" y="371"/>
                  </a:lnTo>
                  <a:lnTo>
                    <a:pt x="2581" y="269"/>
                  </a:lnTo>
                  <a:lnTo>
                    <a:pt x="2422" y="269"/>
                  </a:lnTo>
                  <a:lnTo>
                    <a:pt x="2290" y="132"/>
                  </a:lnTo>
                  <a:lnTo>
                    <a:pt x="2100" y="69"/>
                  </a:lnTo>
                  <a:lnTo>
                    <a:pt x="1594" y="341"/>
                  </a:lnTo>
                  <a:lnTo>
                    <a:pt x="1359" y="475"/>
                  </a:lnTo>
                  <a:lnTo>
                    <a:pt x="1012" y="545"/>
                  </a:lnTo>
                  <a:lnTo>
                    <a:pt x="666" y="612"/>
                  </a:lnTo>
                  <a:lnTo>
                    <a:pt x="349" y="716"/>
                  </a:lnTo>
                  <a:lnTo>
                    <a:pt x="85" y="851"/>
                  </a:lnTo>
                  <a:lnTo>
                    <a:pt x="374" y="921"/>
                  </a:lnTo>
                  <a:lnTo>
                    <a:pt x="723" y="1123"/>
                  </a:lnTo>
                  <a:lnTo>
                    <a:pt x="1067" y="1333"/>
                  </a:lnTo>
                  <a:lnTo>
                    <a:pt x="1385" y="1533"/>
                  </a:lnTo>
                  <a:lnTo>
                    <a:pt x="1571" y="1569"/>
                  </a:lnTo>
                  <a:lnTo>
                    <a:pt x="1998" y="1737"/>
                  </a:lnTo>
                  <a:lnTo>
                    <a:pt x="2236" y="1773"/>
                  </a:lnTo>
                  <a:lnTo>
                    <a:pt x="2635" y="1876"/>
                  </a:lnTo>
                  <a:lnTo>
                    <a:pt x="2818" y="1635"/>
                  </a:lnTo>
                  <a:lnTo>
                    <a:pt x="2928" y="1533"/>
                  </a:lnTo>
                  <a:lnTo>
                    <a:pt x="3140" y="1364"/>
                  </a:lnTo>
                  <a:lnTo>
                    <a:pt x="3379" y="1161"/>
                  </a:lnTo>
                  <a:lnTo>
                    <a:pt x="3564" y="1022"/>
                  </a:lnTo>
                  <a:lnTo>
                    <a:pt x="3615" y="883"/>
                  </a:lnTo>
                  <a:lnTo>
                    <a:pt x="3510" y="1123"/>
                  </a:lnTo>
                  <a:lnTo>
                    <a:pt x="3272" y="1333"/>
                  </a:lnTo>
                  <a:lnTo>
                    <a:pt x="3058" y="1468"/>
                  </a:lnTo>
                  <a:lnTo>
                    <a:pt x="2928" y="1605"/>
                  </a:lnTo>
                  <a:lnTo>
                    <a:pt x="2713" y="1809"/>
                  </a:lnTo>
                  <a:lnTo>
                    <a:pt x="2635" y="1945"/>
                  </a:lnTo>
                  <a:lnTo>
                    <a:pt x="2581" y="2009"/>
                  </a:lnTo>
                  <a:lnTo>
                    <a:pt x="2128" y="1809"/>
                  </a:lnTo>
                  <a:lnTo>
                    <a:pt x="1862" y="1737"/>
                  </a:lnTo>
                  <a:lnTo>
                    <a:pt x="1385" y="1533"/>
                  </a:lnTo>
                  <a:lnTo>
                    <a:pt x="1142" y="1432"/>
                  </a:lnTo>
                  <a:lnTo>
                    <a:pt x="797" y="1225"/>
                  </a:lnTo>
                  <a:lnTo>
                    <a:pt x="666" y="1161"/>
                  </a:lnTo>
                  <a:lnTo>
                    <a:pt x="584" y="1123"/>
                  </a:lnTo>
                  <a:lnTo>
                    <a:pt x="454" y="1123"/>
                  </a:lnTo>
                  <a:lnTo>
                    <a:pt x="292" y="1123"/>
                  </a:lnTo>
                  <a:lnTo>
                    <a:pt x="85" y="1123"/>
                  </a:lnTo>
                  <a:lnTo>
                    <a:pt x="241" y="955"/>
                  </a:lnTo>
                  <a:lnTo>
                    <a:pt x="0" y="851"/>
                  </a:lnTo>
                  <a:lnTo>
                    <a:pt x="400" y="680"/>
                  </a:lnTo>
                  <a:lnTo>
                    <a:pt x="748" y="545"/>
                  </a:lnTo>
                  <a:lnTo>
                    <a:pt x="1142" y="475"/>
                  </a:lnTo>
                  <a:lnTo>
                    <a:pt x="1464" y="409"/>
                  </a:lnTo>
                  <a:lnTo>
                    <a:pt x="1731" y="203"/>
                  </a:lnTo>
                  <a:lnTo>
                    <a:pt x="2049" y="69"/>
                  </a:lnTo>
                  <a:lnTo>
                    <a:pt x="2128" y="0"/>
                  </a:lnTo>
                  <a:close/>
                </a:path>
              </a:pathLst>
            </a:custGeom>
            <a:solidFill>
              <a:srgbClr val="000000"/>
            </a:solidFill>
            <a:ln w="0">
              <a:solidFill>
                <a:srgbClr val="000000"/>
              </a:solidFill>
              <a:round/>
              <a:headEnd/>
              <a:tailEnd/>
            </a:ln>
          </p:spPr>
          <p:txBody>
            <a:bodyPr/>
            <a:lstStyle/>
            <a:p>
              <a:endParaRPr lang="en-US"/>
            </a:p>
          </p:txBody>
        </p:sp>
        <p:sp>
          <p:nvSpPr>
            <p:cNvPr id="46121" name="Freeform 41"/>
            <p:cNvSpPr>
              <a:spLocks/>
            </p:cNvSpPr>
            <p:nvPr/>
          </p:nvSpPr>
          <p:spPr bwMode="auto">
            <a:xfrm>
              <a:off x="4751" y="3222"/>
              <a:ext cx="1016" cy="495"/>
            </a:xfrm>
            <a:custGeom>
              <a:avLst/>
              <a:gdLst>
                <a:gd name="T0" fmla="*/ 0 w 4067"/>
                <a:gd name="T1" fmla="*/ 0 h 1977"/>
                <a:gd name="T2" fmla="*/ 0 w 4067"/>
                <a:gd name="T3" fmla="*/ 0 h 1977"/>
                <a:gd name="T4" fmla="*/ 0 w 4067"/>
                <a:gd name="T5" fmla="*/ 0 h 1977"/>
                <a:gd name="T6" fmla="*/ 0 w 4067"/>
                <a:gd name="T7" fmla="*/ 0 h 1977"/>
                <a:gd name="T8" fmla="*/ 0 w 4067"/>
                <a:gd name="T9" fmla="*/ 0 h 1977"/>
                <a:gd name="T10" fmla="*/ 0 w 4067"/>
                <a:gd name="T11" fmla="*/ 0 h 1977"/>
                <a:gd name="T12" fmla="*/ 0 w 4067"/>
                <a:gd name="T13" fmla="*/ 0 h 1977"/>
                <a:gd name="T14" fmla="*/ 0 w 4067"/>
                <a:gd name="T15" fmla="*/ 0 h 1977"/>
                <a:gd name="T16" fmla="*/ 0 w 4067"/>
                <a:gd name="T17" fmla="*/ 0 h 1977"/>
                <a:gd name="T18" fmla="*/ 0 w 4067"/>
                <a:gd name="T19" fmla="*/ 0 h 1977"/>
                <a:gd name="T20" fmla="*/ 0 w 4067"/>
                <a:gd name="T21" fmla="*/ 0 h 1977"/>
                <a:gd name="T22" fmla="*/ 0 w 4067"/>
                <a:gd name="T23" fmla="*/ 0 h 1977"/>
                <a:gd name="T24" fmla="*/ 0 w 4067"/>
                <a:gd name="T25" fmla="*/ 0 h 1977"/>
                <a:gd name="T26" fmla="*/ 0 w 4067"/>
                <a:gd name="T27" fmla="*/ 0 h 1977"/>
                <a:gd name="T28" fmla="*/ 0 w 4067"/>
                <a:gd name="T29" fmla="*/ 0 h 1977"/>
                <a:gd name="T30" fmla="*/ 0 w 4067"/>
                <a:gd name="T31" fmla="*/ 0 h 1977"/>
                <a:gd name="T32" fmla="*/ 0 w 4067"/>
                <a:gd name="T33" fmla="*/ 0 h 1977"/>
                <a:gd name="T34" fmla="*/ 0 w 4067"/>
                <a:gd name="T35" fmla="*/ 0 h 1977"/>
                <a:gd name="T36" fmla="*/ 0 w 4067"/>
                <a:gd name="T37" fmla="*/ 0 h 1977"/>
                <a:gd name="T38" fmla="*/ 0 w 4067"/>
                <a:gd name="T39" fmla="*/ 0 h 1977"/>
                <a:gd name="T40" fmla="*/ 0 w 4067"/>
                <a:gd name="T41" fmla="*/ 0 h 1977"/>
                <a:gd name="T42" fmla="*/ 0 w 4067"/>
                <a:gd name="T43" fmla="*/ 0 h 1977"/>
                <a:gd name="T44" fmla="*/ 0 w 4067"/>
                <a:gd name="T45" fmla="*/ 0 h 1977"/>
                <a:gd name="T46" fmla="*/ 0 w 4067"/>
                <a:gd name="T47" fmla="*/ 0 h 1977"/>
                <a:gd name="T48" fmla="*/ 0 w 4067"/>
                <a:gd name="T49" fmla="*/ 0 h 1977"/>
                <a:gd name="T50" fmla="*/ 0 w 4067"/>
                <a:gd name="T51" fmla="*/ 0 h 1977"/>
                <a:gd name="T52" fmla="*/ 0 w 4067"/>
                <a:gd name="T53" fmla="*/ 0 h 1977"/>
                <a:gd name="T54" fmla="*/ 0 w 4067"/>
                <a:gd name="T55" fmla="*/ 0 h 1977"/>
                <a:gd name="T56" fmla="*/ 0 w 4067"/>
                <a:gd name="T57" fmla="*/ 0 h 1977"/>
                <a:gd name="T58" fmla="*/ 0 w 4067"/>
                <a:gd name="T59" fmla="*/ 0 h 1977"/>
                <a:gd name="T60" fmla="*/ 0 w 4067"/>
                <a:gd name="T61" fmla="*/ 0 h 1977"/>
                <a:gd name="T62" fmla="*/ 0 w 4067"/>
                <a:gd name="T63" fmla="*/ 0 h 1977"/>
                <a:gd name="T64" fmla="*/ 0 w 4067"/>
                <a:gd name="T65" fmla="*/ 0 h 1977"/>
                <a:gd name="T66" fmla="*/ 0 w 4067"/>
                <a:gd name="T67" fmla="*/ 0 h 1977"/>
                <a:gd name="T68" fmla="*/ 0 w 4067"/>
                <a:gd name="T69" fmla="*/ 0 h 1977"/>
                <a:gd name="T70" fmla="*/ 0 w 4067"/>
                <a:gd name="T71" fmla="*/ 0 h 1977"/>
                <a:gd name="T72" fmla="*/ 0 w 4067"/>
                <a:gd name="T73" fmla="*/ 0 h 1977"/>
                <a:gd name="T74" fmla="*/ 0 w 4067"/>
                <a:gd name="T75" fmla="*/ 0 h 1977"/>
                <a:gd name="T76" fmla="*/ 0 w 4067"/>
                <a:gd name="T77" fmla="*/ 0 h 1977"/>
                <a:gd name="T78" fmla="*/ 0 w 4067"/>
                <a:gd name="T79" fmla="*/ 0 h 1977"/>
                <a:gd name="T80" fmla="*/ 0 w 4067"/>
                <a:gd name="T81" fmla="*/ 0 h 1977"/>
                <a:gd name="T82" fmla="*/ 0 w 4067"/>
                <a:gd name="T83" fmla="*/ 0 h 1977"/>
                <a:gd name="T84" fmla="*/ 0 w 4067"/>
                <a:gd name="T85" fmla="*/ 0 h 1977"/>
                <a:gd name="T86" fmla="*/ 0 w 4067"/>
                <a:gd name="T87" fmla="*/ 0 h 1977"/>
                <a:gd name="T88" fmla="*/ 0 w 4067"/>
                <a:gd name="T89" fmla="*/ 0 h 1977"/>
                <a:gd name="T90" fmla="*/ 0 w 4067"/>
                <a:gd name="T91" fmla="*/ 0 h 1977"/>
                <a:gd name="T92" fmla="*/ 0 w 4067"/>
                <a:gd name="T93" fmla="*/ 0 h 19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67"/>
                <a:gd name="T142" fmla="*/ 0 h 1977"/>
                <a:gd name="T143" fmla="*/ 4067 w 4067"/>
                <a:gd name="T144" fmla="*/ 1977 h 19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67" h="1977">
                  <a:moveTo>
                    <a:pt x="1753" y="30"/>
                  </a:moveTo>
                  <a:lnTo>
                    <a:pt x="1617" y="134"/>
                  </a:lnTo>
                  <a:lnTo>
                    <a:pt x="1433" y="238"/>
                  </a:lnTo>
                  <a:lnTo>
                    <a:pt x="1272" y="272"/>
                  </a:lnTo>
                  <a:lnTo>
                    <a:pt x="1058" y="340"/>
                  </a:lnTo>
                  <a:lnTo>
                    <a:pt x="1382" y="302"/>
                  </a:lnTo>
                  <a:lnTo>
                    <a:pt x="1672" y="168"/>
                  </a:lnTo>
                  <a:lnTo>
                    <a:pt x="1833" y="63"/>
                  </a:lnTo>
                  <a:lnTo>
                    <a:pt x="2098" y="168"/>
                  </a:lnTo>
                  <a:lnTo>
                    <a:pt x="2529" y="272"/>
                  </a:lnTo>
                  <a:lnTo>
                    <a:pt x="2895" y="302"/>
                  </a:lnTo>
                  <a:lnTo>
                    <a:pt x="3483" y="406"/>
                  </a:lnTo>
                  <a:lnTo>
                    <a:pt x="3694" y="476"/>
                  </a:lnTo>
                  <a:lnTo>
                    <a:pt x="4014" y="647"/>
                  </a:lnTo>
                  <a:lnTo>
                    <a:pt x="3640" y="750"/>
                  </a:lnTo>
                  <a:lnTo>
                    <a:pt x="3319" y="886"/>
                  </a:lnTo>
                  <a:lnTo>
                    <a:pt x="2895" y="1156"/>
                  </a:lnTo>
                  <a:lnTo>
                    <a:pt x="2472" y="1464"/>
                  </a:lnTo>
                  <a:lnTo>
                    <a:pt x="2098" y="1638"/>
                  </a:lnTo>
                  <a:lnTo>
                    <a:pt x="1592" y="1772"/>
                  </a:lnTo>
                  <a:lnTo>
                    <a:pt x="1195" y="1566"/>
                  </a:lnTo>
                  <a:lnTo>
                    <a:pt x="959" y="1432"/>
                  </a:lnTo>
                  <a:lnTo>
                    <a:pt x="582" y="1331"/>
                  </a:lnTo>
                  <a:lnTo>
                    <a:pt x="292" y="1228"/>
                  </a:lnTo>
                  <a:lnTo>
                    <a:pt x="0" y="1156"/>
                  </a:lnTo>
                  <a:lnTo>
                    <a:pt x="215" y="1264"/>
                  </a:lnTo>
                  <a:lnTo>
                    <a:pt x="560" y="1363"/>
                  </a:lnTo>
                  <a:lnTo>
                    <a:pt x="692" y="1464"/>
                  </a:lnTo>
                  <a:lnTo>
                    <a:pt x="1089" y="1638"/>
                  </a:lnTo>
                  <a:lnTo>
                    <a:pt x="1328" y="1772"/>
                  </a:lnTo>
                  <a:lnTo>
                    <a:pt x="1672" y="1977"/>
                  </a:lnTo>
                  <a:lnTo>
                    <a:pt x="2098" y="1772"/>
                  </a:lnTo>
                  <a:lnTo>
                    <a:pt x="2498" y="1566"/>
                  </a:lnTo>
                  <a:lnTo>
                    <a:pt x="3135" y="1054"/>
                  </a:lnTo>
                  <a:lnTo>
                    <a:pt x="3349" y="918"/>
                  </a:lnTo>
                  <a:lnTo>
                    <a:pt x="3640" y="814"/>
                  </a:lnTo>
                  <a:lnTo>
                    <a:pt x="4038" y="782"/>
                  </a:lnTo>
                  <a:lnTo>
                    <a:pt x="3907" y="713"/>
                  </a:lnTo>
                  <a:lnTo>
                    <a:pt x="4067" y="647"/>
                  </a:lnTo>
                  <a:lnTo>
                    <a:pt x="3797" y="476"/>
                  </a:lnTo>
                  <a:lnTo>
                    <a:pt x="3508" y="373"/>
                  </a:lnTo>
                  <a:lnTo>
                    <a:pt x="3110" y="272"/>
                  </a:lnTo>
                  <a:lnTo>
                    <a:pt x="2682" y="200"/>
                  </a:lnTo>
                  <a:lnTo>
                    <a:pt x="2230" y="134"/>
                  </a:lnTo>
                  <a:lnTo>
                    <a:pt x="2045" y="30"/>
                  </a:lnTo>
                  <a:lnTo>
                    <a:pt x="1916" y="0"/>
                  </a:lnTo>
                  <a:lnTo>
                    <a:pt x="1753" y="30"/>
                  </a:lnTo>
                  <a:close/>
                </a:path>
              </a:pathLst>
            </a:custGeom>
            <a:solidFill>
              <a:srgbClr val="000000"/>
            </a:solidFill>
            <a:ln w="0">
              <a:solidFill>
                <a:srgbClr val="000000"/>
              </a:solidFill>
              <a:round/>
              <a:headEnd/>
              <a:tailEnd/>
            </a:ln>
          </p:spPr>
          <p:txBody>
            <a:bodyPr/>
            <a:lstStyle/>
            <a:p>
              <a:endParaRPr lang="en-US"/>
            </a:p>
          </p:txBody>
        </p:sp>
      </p:grpSp>
    </p:spTree>
  </p:cSld>
  <p:clrMapOvr>
    <a:masterClrMapping/>
  </p:clrMapOvr>
  <p:transition>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Recovery of the Original Investment</a:t>
            </a:r>
          </a:p>
        </p:txBody>
      </p:sp>
      <p:sp>
        <p:nvSpPr>
          <p:cNvPr id="323587" name="Rectangle 3"/>
          <p:cNvSpPr>
            <a:spLocks noGrp="1" noChangeArrowheads="1"/>
          </p:cNvSpPr>
          <p:nvPr>
            <p:ph type="body" idx="1"/>
          </p:nvPr>
        </p:nvSpPr>
        <p:spPr>
          <a:xfrm>
            <a:off x="457200" y="2286000"/>
            <a:ext cx="4419600" cy="3429000"/>
          </a:xfrm>
          <a:solidFill>
            <a:schemeClr val="accent1">
              <a:lumMod val="20000"/>
              <a:lumOff val="80000"/>
            </a:schemeClr>
          </a:solidFill>
          <a:ln>
            <a:solidFill>
              <a:schemeClr val="accent6">
                <a:lumMod val="50000"/>
              </a:schemeClr>
            </a:solidFill>
          </a:ln>
        </p:spPr>
        <p:txBody>
          <a:bodyPr/>
          <a:lstStyle/>
          <a:p>
            <a:pPr marL="60325" indent="-23813" algn="ctr">
              <a:buFont typeface="Georgia" panose="02040502050405020303" pitchFamily="18" charset="0"/>
              <a:buNone/>
              <a:defRPr/>
            </a:pPr>
            <a:r>
              <a:rPr lang="en-US" sz="3600" dirty="0" smtClean="0">
                <a:ea typeface="ＭＳ Ｐゴシック" charset="-128"/>
              </a:rPr>
              <a:t>The net present value method automatically provides for </a:t>
            </a:r>
            <a:r>
              <a:rPr lang="en-US" sz="3600" b="1" dirty="0" smtClean="0">
                <a:ea typeface="ＭＳ Ｐゴシック" charset="-128"/>
              </a:rPr>
              <a:t>return of the original investment.</a:t>
            </a:r>
            <a:endParaRPr lang="en-US" sz="3200" dirty="0" smtClean="0">
              <a:solidFill>
                <a:schemeClr val="accent6">
                  <a:lumMod val="50000"/>
                </a:schemeClr>
              </a:solidFill>
              <a:ea typeface="ＭＳ Ｐゴシック" charset="-128"/>
            </a:endParaRPr>
          </a:p>
        </p:txBody>
      </p:sp>
      <p:pic>
        <p:nvPicPr>
          <p:cNvPr id="47108" name="Picture 2" descr="C:\Users\DoddandSusan\AppData\Local\Microsoft\Windows\Temporary Internet Files\Content.IE5\OW5COF4B\MP90038775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3048000"/>
            <a:ext cx="30162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Recovery of the Original Investment</a:t>
            </a:r>
          </a:p>
        </p:txBody>
      </p:sp>
      <p:sp>
        <p:nvSpPr>
          <p:cNvPr id="325635" name="Rectangle 3"/>
          <p:cNvSpPr>
            <a:spLocks noGrp="1" noChangeArrowheads="1"/>
          </p:cNvSpPr>
          <p:nvPr>
            <p:ph type="body" idx="1"/>
          </p:nvPr>
        </p:nvSpPr>
        <p:spPr>
          <a:xfrm>
            <a:off x="457200" y="1466850"/>
            <a:ext cx="8229600" cy="4324350"/>
          </a:xfrm>
        </p:spPr>
        <p:txBody>
          <a:bodyPr/>
          <a:lstStyle/>
          <a:p>
            <a:pPr marL="0" indent="0">
              <a:buFont typeface="Georgia" panose="02040502050405020303" pitchFamily="18" charset="0"/>
              <a:buNone/>
            </a:pPr>
            <a:r>
              <a:rPr lang="en-US" altLang="en-US" smtClean="0">
                <a:cs typeface="Arial" panose="020B0604020202020204" pitchFamily="34" charset="0"/>
              </a:rPr>
              <a:t>Carver Hospital is considering the purchase of an attachment for its X-ray machine.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No investments are to be made unless they have an annual return of at least 10%.</a:t>
            </a:r>
            <a:br>
              <a:rPr lang="en-US" altLang="en-US" smtClean="0">
                <a:cs typeface="Arial" panose="020B0604020202020204" pitchFamily="34" charset="0"/>
              </a:rPr>
            </a:br>
            <a:r>
              <a:rPr lang="en-US" altLang="en-US" smtClean="0">
                <a:cs typeface="Arial" panose="020B0604020202020204" pitchFamily="34" charset="0"/>
              </a:rPr>
              <a:t/>
            </a:r>
            <a:br>
              <a:rPr lang="en-US" altLang="en-US" smtClean="0">
                <a:cs typeface="Arial" panose="020B0604020202020204" pitchFamily="34" charset="0"/>
              </a:rPr>
            </a:br>
            <a:r>
              <a:rPr lang="en-US" altLang="en-US" smtClean="0">
                <a:cs typeface="Arial" panose="020B0604020202020204" pitchFamily="34" charset="0"/>
              </a:rPr>
              <a:t>Will we be allowed to invest in the attachment?</a:t>
            </a:r>
          </a:p>
        </p:txBody>
      </p:sp>
      <p:graphicFrame>
        <p:nvGraphicFramePr>
          <p:cNvPr id="325636" name="Object 2"/>
          <p:cNvGraphicFramePr>
            <a:graphicFrameLocks noChangeAspect="1"/>
          </p:cNvGraphicFramePr>
          <p:nvPr/>
        </p:nvGraphicFramePr>
        <p:xfrm>
          <a:off x="2057400" y="2667000"/>
          <a:ext cx="4953000" cy="1963738"/>
        </p:xfrm>
        <a:graphic>
          <a:graphicData uri="http://schemas.openxmlformats.org/presentationml/2006/ole">
            <mc:AlternateContent xmlns:mc="http://schemas.openxmlformats.org/markup-compatibility/2006">
              <mc:Choice xmlns:v="urn:schemas-microsoft-com:vml" Requires="v">
                <p:oleObj spid="_x0000_s48133" name="Worksheet" r:id="rId4" imgW="2857500" imgH="1200150" progId="Excel.Sheet.8">
                  <p:embed/>
                </p:oleObj>
              </mc:Choice>
              <mc:Fallback>
                <p:oleObj name="Worksheet" r:id="rId4" imgW="2857500" imgH="12001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587" t="8221" r="6349" b="21416"/>
                      <a:stretch>
                        <a:fillRect/>
                      </a:stretch>
                    </p:blipFill>
                    <p:spPr bwMode="auto">
                      <a:xfrm>
                        <a:off x="2057400" y="2667000"/>
                        <a:ext cx="4953000" cy="1963738"/>
                      </a:xfrm>
                      <a:prstGeom prst="rect">
                        <a:avLst/>
                      </a:prstGeom>
                      <a:noFill/>
                      <a:ln w="9525">
                        <a:solidFill>
                          <a:srgbClr val="0000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animEffect transition="in" filter="wipe(up)">
                                      <p:cBhvr>
                                        <p:cTn id="7" dur="500"/>
                                        <p:tgtEl>
                                          <p:spTgt spid="32563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25636"/>
                                        </p:tgtEl>
                                        <p:attrNameLst>
                                          <p:attrName>style.visibility</p:attrName>
                                        </p:attrNameLst>
                                      </p:cBhvr>
                                      <p:to>
                                        <p:strVal val="visible"/>
                                      </p:to>
                                    </p:set>
                                    <p:animEffect transition="in" filter="dissolve">
                                      <p:cBhvr>
                                        <p:cTn id="11" dur="5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304800" y="1524000"/>
          <a:ext cx="8534400" cy="3736975"/>
        </p:xfrm>
        <a:graphic>
          <a:graphicData uri="http://schemas.openxmlformats.org/presentationml/2006/ole">
            <mc:AlternateContent xmlns:mc="http://schemas.openxmlformats.org/markup-compatibility/2006">
              <mc:Choice xmlns:v="urn:schemas-microsoft-com:vml" Requires="v">
                <p:oleObj spid="_x0000_s49157" name="Worksheet" r:id="rId4" imgW="4572000" imgH="2143125" progId="Excel.Sheet.8">
                  <p:embed/>
                </p:oleObj>
              </mc:Choice>
              <mc:Fallback>
                <p:oleObj name="Worksheet" r:id="rId4" imgW="4572000" imgH="214312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097" t="5260" r="2473" b="7945"/>
                      <a:stretch>
                        <a:fillRect/>
                      </a:stretch>
                    </p:blipFill>
                    <p:spPr bwMode="auto">
                      <a:xfrm>
                        <a:off x="304800" y="1524000"/>
                        <a:ext cx="8534400" cy="37369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7" name="Rectangle 1029"/>
          <p:cNvSpPr>
            <a:spLocks noGrp="1" noChangeArrowheads="1"/>
          </p:cNvSpPr>
          <p:nvPr>
            <p:ph type="title"/>
          </p:nvPr>
        </p:nvSpPr>
        <p:spPr/>
        <p:txBody>
          <a:bodyPr>
            <a:normAutofit fontScale="90000"/>
          </a:bodyPr>
          <a:lstStyle/>
          <a:p>
            <a:pPr>
              <a:defRPr/>
            </a:pPr>
            <a:r>
              <a:rPr lang="en-US" dirty="0" smtClean="0">
                <a:ea typeface="ＭＳ Ｐゴシック" charset="-128"/>
              </a:rPr>
              <a:t>Recovery of the Original Investment</a:t>
            </a:r>
          </a:p>
        </p:txBody>
      </p:sp>
      <p:sp>
        <p:nvSpPr>
          <p:cNvPr id="7" name="Rectangle 6"/>
          <p:cNvSpPr/>
          <p:nvPr/>
        </p:nvSpPr>
        <p:spPr>
          <a:xfrm>
            <a:off x="381000" y="5486400"/>
            <a:ext cx="8382000" cy="461963"/>
          </a:xfrm>
          <a:prstGeom prst="rect">
            <a:avLst/>
          </a:prstGeom>
          <a:solidFill>
            <a:schemeClr val="bg2">
              <a:lumMod val="90000"/>
            </a:schemeClr>
          </a:solidFill>
          <a:ln>
            <a:solidFill>
              <a:schemeClr val="tx1"/>
            </a:solidFill>
          </a:ln>
        </p:spPr>
        <p:txBody>
          <a:bodyPr>
            <a:spAutoFit/>
          </a:bodyPr>
          <a:lstStyle/>
          <a:p>
            <a:pPr algn="ctr">
              <a:defRPr/>
            </a:pPr>
            <a:r>
              <a:rPr lang="en-US" sz="2400" dirty="0">
                <a:latin typeface="Arial" charset="0"/>
                <a:ea typeface="ＭＳ Ｐゴシック" pitchFamily="34" charset="-128"/>
              </a:rPr>
              <a:t>Notice that the net present value of the investment is zero.</a:t>
            </a:r>
          </a:p>
        </p:txBody>
      </p:sp>
    </p:spTree>
  </p:cSld>
  <p:clrMapOvr>
    <a:masterClrMapping/>
  </p:clrMapOvr>
  <p:transition>
    <p:strips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Recovery of the Original Investment</a:t>
            </a:r>
          </a:p>
        </p:txBody>
      </p:sp>
      <p:sp>
        <p:nvSpPr>
          <p:cNvPr id="329732" name="Text Box 4"/>
          <p:cNvSpPr txBox="1">
            <a:spLocks noChangeArrowheads="1"/>
          </p:cNvSpPr>
          <p:nvPr/>
        </p:nvSpPr>
        <p:spPr bwMode="auto">
          <a:xfrm>
            <a:off x="0" y="5429250"/>
            <a:ext cx="9144000" cy="1200150"/>
          </a:xfrm>
          <a:prstGeom prst="rect">
            <a:avLst/>
          </a:prstGeom>
          <a:solidFill>
            <a:schemeClr val="tx2">
              <a:lumMod val="20000"/>
              <a:lumOff val="80000"/>
            </a:schemeClr>
          </a:solidFill>
          <a:ln w="9525">
            <a:solidFill>
              <a:schemeClr val="tx1"/>
            </a:solidFill>
            <a:miter lim="800000"/>
            <a:headEnd/>
            <a:tailEnd/>
          </a:ln>
          <a:effectLst/>
        </p:spPr>
        <p:txBody>
          <a:bodyPr>
            <a:spAutoFit/>
          </a:bodyPr>
          <a:lstStyle/>
          <a:p>
            <a:pPr algn="ctr">
              <a:spcBef>
                <a:spcPct val="50000"/>
              </a:spcBef>
              <a:defRPr/>
            </a:pPr>
            <a:r>
              <a:rPr lang="en-US" sz="2400" b="1" dirty="0">
                <a:solidFill>
                  <a:srgbClr val="0070C0"/>
                </a:solidFill>
                <a:latin typeface="Arial" charset="0"/>
                <a:ea typeface="ＭＳ Ｐゴシック" pitchFamily="34" charset="-128"/>
              </a:rPr>
              <a:t>This implies that the cash inflows are sufficient to recover the </a:t>
            </a:r>
            <a:r>
              <a:rPr lang="en-US" sz="2400" b="1" dirty="0">
                <a:solidFill>
                  <a:srgbClr val="00B050"/>
                </a:solidFill>
                <a:latin typeface="Arial" charset="0"/>
                <a:ea typeface="ＭＳ Ｐゴシック" pitchFamily="34" charset="-128"/>
              </a:rPr>
              <a:t>$3,169 initial investment </a:t>
            </a:r>
            <a:r>
              <a:rPr lang="en-US" sz="2400" b="1" dirty="0">
                <a:solidFill>
                  <a:srgbClr val="0070C0"/>
                </a:solidFill>
                <a:latin typeface="Arial" charset="0"/>
                <a:ea typeface="ＭＳ Ｐゴシック" pitchFamily="34" charset="-128"/>
              </a:rPr>
              <a:t>and to provide exactly a </a:t>
            </a:r>
            <a:r>
              <a:rPr lang="en-US" sz="2400" b="1" dirty="0">
                <a:solidFill>
                  <a:srgbClr val="00B050"/>
                </a:solidFill>
                <a:latin typeface="Arial" charset="0"/>
                <a:ea typeface="ＭＳ Ｐゴシック" pitchFamily="34" charset="-128"/>
              </a:rPr>
              <a:t>10% return </a:t>
            </a:r>
            <a:r>
              <a:rPr lang="en-US" sz="2400" b="1" dirty="0">
                <a:solidFill>
                  <a:srgbClr val="0070C0"/>
                </a:solidFill>
                <a:latin typeface="Arial" charset="0"/>
                <a:ea typeface="ＭＳ Ｐゴシック" pitchFamily="34" charset="-128"/>
              </a:rPr>
              <a:t>on the investment.</a:t>
            </a:r>
          </a:p>
        </p:txBody>
      </p:sp>
      <p:graphicFrame>
        <p:nvGraphicFramePr>
          <p:cNvPr id="50180" name="Object 2"/>
          <p:cNvGraphicFramePr>
            <a:graphicFrameLocks noChangeAspect="1"/>
          </p:cNvGraphicFramePr>
          <p:nvPr/>
        </p:nvGraphicFramePr>
        <p:xfrm>
          <a:off x="304800" y="1524000"/>
          <a:ext cx="8534400" cy="3736975"/>
        </p:xfrm>
        <a:graphic>
          <a:graphicData uri="http://schemas.openxmlformats.org/presentationml/2006/ole">
            <mc:AlternateContent xmlns:mc="http://schemas.openxmlformats.org/markup-compatibility/2006">
              <mc:Choice xmlns:v="urn:schemas-microsoft-com:vml" Requires="v">
                <p:oleObj spid="_x0000_s50181" name="Worksheet" r:id="rId4" imgW="4572000" imgH="2143125" progId="Excel.Sheet.8">
                  <p:embed/>
                </p:oleObj>
              </mc:Choice>
              <mc:Fallback>
                <p:oleObj name="Worksheet" r:id="rId4" imgW="4572000" imgH="2143125"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1097" t="5260" r="2473" b="7945"/>
                      <a:stretch>
                        <a:fillRect/>
                      </a:stretch>
                    </p:blipFill>
                    <p:spPr bwMode="auto">
                      <a:xfrm>
                        <a:off x="304800" y="1524000"/>
                        <a:ext cx="8534400" cy="3736975"/>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pPr eaLnBrk="1" hangingPunct="1"/>
            <a:r>
              <a:rPr lang="en-US" altLang="en-US" smtClean="0"/>
              <a:t>Learning Objective 3</a:t>
            </a:r>
          </a:p>
        </p:txBody>
      </p:sp>
      <p:sp>
        <p:nvSpPr>
          <p:cNvPr id="6" name="Text Box 13"/>
          <p:cNvSpPr txBox="1">
            <a:spLocks noChangeArrowheads="1"/>
          </p:cNvSpPr>
          <p:nvPr/>
        </p:nvSpPr>
        <p:spPr bwMode="auto">
          <a:xfrm>
            <a:off x="1905000" y="2057400"/>
            <a:ext cx="5334000" cy="2708275"/>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Evaluate the acceptability of an investment project using the internal rate of return method.</a:t>
            </a: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Internal Rate of Return Method</a:t>
            </a:r>
          </a:p>
        </p:txBody>
      </p:sp>
      <p:sp>
        <p:nvSpPr>
          <p:cNvPr id="360451" name="Rectangle 3"/>
          <p:cNvSpPr>
            <a:spLocks noGrp="1" noChangeArrowheads="1"/>
          </p:cNvSpPr>
          <p:nvPr>
            <p:ph type="body" idx="1"/>
          </p:nvPr>
        </p:nvSpPr>
        <p:spPr>
          <a:xfrm>
            <a:off x="457200" y="1447800"/>
            <a:ext cx="8229600" cy="5294313"/>
          </a:xfrm>
          <a:solidFill>
            <a:schemeClr val="accent1">
              <a:lumMod val="20000"/>
              <a:lumOff val="80000"/>
            </a:schemeClr>
          </a:solidFill>
          <a:ln>
            <a:solidFill>
              <a:schemeClr val="accent6">
                <a:lumMod val="50000"/>
              </a:schemeClr>
            </a:solidFill>
          </a:ln>
        </p:spPr>
        <p:txBody>
          <a:bodyPr/>
          <a:lstStyle/>
          <a:p>
            <a:pPr>
              <a:buClrTx/>
              <a:defRPr/>
            </a:pPr>
            <a:r>
              <a:rPr lang="en-US" sz="3000" dirty="0" smtClean="0">
                <a:ea typeface="ＭＳ Ｐゴシック" charset="-128"/>
              </a:rPr>
              <a:t>The </a:t>
            </a:r>
            <a:r>
              <a:rPr lang="en-US" sz="3000" dirty="0" smtClean="0">
                <a:solidFill>
                  <a:srgbClr val="FF0000"/>
                </a:solidFill>
                <a:ea typeface="ＭＳ Ｐゴシック" charset="-128"/>
              </a:rPr>
              <a:t>internal rate of return </a:t>
            </a:r>
            <a:r>
              <a:rPr lang="en-US" sz="3000" dirty="0" smtClean="0">
                <a:ea typeface="ＭＳ Ｐゴシック" charset="-128"/>
              </a:rPr>
              <a:t>is the rate of return promised by an investment project over its useful life. It is computed by finding the discount rate that will cause the </a:t>
            </a:r>
            <a:r>
              <a:rPr lang="en-US" sz="3000" dirty="0" smtClean="0">
                <a:solidFill>
                  <a:srgbClr val="FF0000"/>
                </a:solidFill>
                <a:ea typeface="ＭＳ Ｐゴシック" charset="-128"/>
              </a:rPr>
              <a:t>net present value </a:t>
            </a:r>
            <a:r>
              <a:rPr lang="en-US" sz="3000" dirty="0" smtClean="0">
                <a:ea typeface="ＭＳ Ｐゴシック" charset="-128"/>
              </a:rPr>
              <a:t>of a project to be </a:t>
            </a:r>
            <a:r>
              <a:rPr lang="en-US" sz="3000" dirty="0" smtClean="0">
                <a:solidFill>
                  <a:srgbClr val="FF0000"/>
                </a:solidFill>
                <a:ea typeface="ＭＳ Ｐゴシック" charset="-128"/>
              </a:rPr>
              <a:t>zero</a:t>
            </a:r>
            <a:r>
              <a:rPr lang="en-US" sz="3000" dirty="0" smtClean="0">
                <a:ea typeface="ＭＳ Ｐゴシック" charset="-128"/>
              </a:rPr>
              <a:t>.</a:t>
            </a:r>
            <a:br>
              <a:rPr lang="en-US" sz="3000" dirty="0" smtClean="0">
                <a:ea typeface="ＭＳ Ｐゴシック" charset="-128"/>
              </a:rPr>
            </a:br>
            <a:endParaRPr lang="en-US" sz="3000" dirty="0" smtClean="0">
              <a:ea typeface="ＭＳ Ｐゴシック" charset="-128"/>
            </a:endParaRPr>
          </a:p>
          <a:p>
            <a:pPr>
              <a:buClrTx/>
              <a:defRPr/>
            </a:pPr>
            <a:r>
              <a:rPr lang="en-US" sz="3000" dirty="0" smtClean="0">
                <a:ea typeface="ＭＳ Ｐゴシック" charset="-128"/>
              </a:rPr>
              <a:t>It works very well if a project’s cash flows are identical every year.  If the annual cash flows are not identical, a trial-and-error process must be used to find the internal rate of return.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up)">
                                      <p:cBhvr>
                                        <p:cTn id="7" dur="500"/>
                                        <p:tgtEl>
                                          <p:spTgt spid="36045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animEffect transition="in" filter="wipe(up)">
                                      <p:cBhvr>
                                        <p:cTn id="11" dur="500"/>
                                        <p:tgtEl>
                                          <p:spTgt spid="360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Typical Cash Outflows</a:t>
            </a:r>
          </a:p>
        </p:txBody>
      </p:sp>
      <p:grpSp>
        <p:nvGrpSpPr>
          <p:cNvPr id="7171" name="Group 3"/>
          <p:cNvGrpSpPr>
            <a:grpSpLocks/>
          </p:cNvGrpSpPr>
          <p:nvPr/>
        </p:nvGrpSpPr>
        <p:grpSpPr bwMode="auto">
          <a:xfrm>
            <a:off x="2663825" y="3294063"/>
            <a:ext cx="3495675" cy="1490662"/>
            <a:chOff x="1714" y="1812"/>
            <a:chExt cx="2202" cy="939"/>
          </a:xfrm>
        </p:grpSpPr>
        <p:sp>
          <p:nvSpPr>
            <p:cNvPr id="7184" name="Rectangle 4"/>
            <p:cNvSpPr>
              <a:spLocks noChangeArrowheads="1"/>
            </p:cNvSpPr>
            <p:nvPr/>
          </p:nvSpPr>
          <p:spPr bwMode="auto">
            <a:xfrm>
              <a:off x="1714" y="1812"/>
              <a:ext cx="2202" cy="939"/>
            </a:xfrm>
            <a:prstGeom prst="rect">
              <a:avLst/>
            </a:prstGeom>
            <a:solidFill>
              <a:srgbClr val="BFFFBF"/>
            </a:solidFill>
            <a:ln w="7938">
              <a:solidFill>
                <a:srgbClr val="000000"/>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185" name="Rectangle 5"/>
            <p:cNvSpPr>
              <a:spLocks noChangeArrowheads="1"/>
            </p:cNvSpPr>
            <p:nvPr/>
          </p:nvSpPr>
          <p:spPr bwMode="auto">
            <a:xfrm>
              <a:off x="1763" y="1861"/>
              <a:ext cx="2103" cy="840"/>
            </a:xfrm>
            <a:prstGeom prst="rect">
              <a:avLst/>
            </a:prstGeom>
            <a:solidFill>
              <a:srgbClr val="008000"/>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186" name="Rectangle 6"/>
            <p:cNvSpPr>
              <a:spLocks noChangeArrowheads="1"/>
            </p:cNvSpPr>
            <p:nvPr/>
          </p:nvSpPr>
          <p:spPr bwMode="auto">
            <a:xfrm>
              <a:off x="1910" y="1934"/>
              <a:ext cx="1797" cy="684"/>
            </a:xfrm>
            <a:prstGeom prst="rect">
              <a:avLst/>
            </a:prstGeom>
            <a:solidFill>
              <a:srgbClr val="BFFFBF"/>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187" name="Freeform 7"/>
            <p:cNvSpPr>
              <a:spLocks/>
            </p:cNvSpPr>
            <p:nvPr/>
          </p:nvSpPr>
          <p:spPr bwMode="auto">
            <a:xfrm>
              <a:off x="2522" y="2518"/>
              <a:ext cx="92" cy="76"/>
            </a:xfrm>
            <a:custGeom>
              <a:avLst/>
              <a:gdLst>
                <a:gd name="T0" fmla="*/ 0 w 185"/>
                <a:gd name="T1" fmla="*/ 1 h 152"/>
                <a:gd name="T2" fmla="*/ 0 w 185"/>
                <a:gd name="T3" fmla="*/ 1 h 152"/>
                <a:gd name="T4" fmla="*/ 0 w 185"/>
                <a:gd name="T5" fmla="*/ 1 h 152"/>
                <a:gd name="T6" fmla="*/ 0 w 185"/>
                <a:gd name="T7" fmla="*/ 0 h 152"/>
                <a:gd name="T8" fmla="*/ 0 w 185"/>
                <a:gd name="T9" fmla="*/ 1 h 152"/>
                <a:gd name="T10" fmla="*/ 0 w 185"/>
                <a:gd name="T11" fmla="*/ 1 h 152"/>
                <a:gd name="T12" fmla="*/ 0 w 185"/>
                <a:gd name="T13" fmla="*/ 1 h 152"/>
                <a:gd name="T14" fmla="*/ 0 w 185"/>
                <a:gd name="T15" fmla="*/ 1 h 15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152"/>
                <a:gd name="T26" fmla="*/ 185 w 18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152">
                  <a:moveTo>
                    <a:pt x="185" y="152"/>
                  </a:moveTo>
                  <a:lnTo>
                    <a:pt x="117" y="119"/>
                  </a:lnTo>
                  <a:lnTo>
                    <a:pt x="48" y="71"/>
                  </a:lnTo>
                  <a:lnTo>
                    <a:pt x="0" y="0"/>
                  </a:lnTo>
                  <a:lnTo>
                    <a:pt x="46" y="10"/>
                  </a:lnTo>
                  <a:lnTo>
                    <a:pt x="107" y="37"/>
                  </a:lnTo>
                  <a:lnTo>
                    <a:pt x="148" y="84"/>
                  </a:lnTo>
                  <a:lnTo>
                    <a:pt x="185" y="152"/>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8"/>
            <p:cNvSpPr>
              <a:spLocks/>
            </p:cNvSpPr>
            <p:nvPr/>
          </p:nvSpPr>
          <p:spPr bwMode="auto">
            <a:xfrm>
              <a:off x="2548" y="2488"/>
              <a:ext cx="70" cy="95"/>
            </a:xfrm>
            <a:custGeom>
              <a:avLst/>
              <a:gdLst>
                <a:gd name="T0" fmla="*/ 1 w 140"/>
                <a:gd name="T1" fmla="*/ 0 h 191"/>
                <a:gd name="T2" fmla="*/ 1 w 140"/>
                <a:gd name="T3" fmla="*/ 0 h 191"/>
                <a:gd name="T4" fmla="*/ 1 w 140"/>
                <a:gd name="T5" fmla="*/ 0 h 191"/>
                <a:gd name="T6" fmla="*/ 1 w 140"/>
                <a:gd name="T7" fmla="*/ 0 h 191"/>
                <a:gd name="T8" fmla="*/ 0 w 140"/>
                <a:gd name="T9" fmla="*/ 0 h 191"/>
                <a:gd name="T10" fmla="*/ 1 w 140"/>
                <a:gd name="T11" fmla="*/ 0 h 191"/>
                <a:gd name="T12" fmla="*/ 1 w 140"/>
                <a:gd name="T13" fmla="*/ 0 h 191"/>
                <a:gd name="T14" fmla="*/ 1 w 140"/>
                <a:gd name="T15" fmla="*/ 0 h 191"/>
                <a:gd name="T16" fmla="*/ 1 w 140"/>
                <a:gd name="T17" fmla="*/ 0 h 191"/>
                <a:gd name="T18" fmla="*/ 1 w 140"/>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91"/>
                <a:gd name="T32" fmla="*/ 140 w 140"/>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91">
                  <a:moveTo>
                    <a:pt x="140" y="191"/>
                  </a:moveTo>
                  <a:lnTo>
                    <a:pt x="81" y="138"/>
                  </a:lnTo>
                  <a:lnTo>
                    <a:pt x="42" y="91"/>
                  </a:lnTo>
                  <a:lnTo>
                    <a:pt x="23" y="49"/>
                  </a:lnTo>
                  <a:lnTo>
                    <a:pt x="0" y="0"/>
                  </a:lnTo>
                  <a:lnTo>
                    <a:pt x="47" y="24"/>
                  </a:lnTo>
                  <a:lnTo>
                    <a:pt x="82" y="52"/>
                  </a:lnTo>
                  <a:lnTo>
                    <a:pt x="115" y="95"/>
                  </a:lnTo>
                  <a:lnTo>
                    <a:pt x="136" y="143"/>
                  </a:lnTo>
                  <a:lnTo>
                    <a:pt x="140" y="19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9"/>
            <p:cNvSpPr>
              <a:spLocks/>
            </p:cNvSpPr>
            <p:nvPr/>
          </p:nvSpPr>
          <p:spPr bwMode="auto">
            <a:xfrm>
              <a:off x="2518" y="2561"/>
              <a:ext cx="88" cy="39"/>
            </a:xfrm>
            <a:custGeom>
              <a:avLst/>
              <a:gdLst>
                <a:gd name="T0" fmla="*/ 0 w 177"/>
                <a:gd name="T1" fmla="*/ 1 h 78"/>
                <a:gd name="T2" fmla="*/ 0 w 177"/>
                <a:gd name="T3" fmla="*/ 1 h 78"/>
                <a:gd name="T4" fmla="*/ 0 w 177"/>
                <a:gd name="T5" fmla="*/ 1 h 78"/>
                <a:gd name="T6" fmla="*/ 0 w 177"/>
                <a:gd name="T7" fmla="*/ 0 h 78"/>
                <a:gd name="T8" fmla="*/ 0 w 177"/>
                <a:gd name="T9" fmla="*/ 1 h 78"/>
                <a:gd name="T10" fmla="*/ 0 w 177"/>
                <a:gd name="T11" fmla="*/ 1 h 78"/>
                <a:gd name="T12" fmla="*/ 0 w 177"/>
                <a:gd name="T13" fmla="*/ 1 h 78"/>
                <a:gd name="T14" fmla="*/ 0 w 177"/>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78"/>
                <a:gd name="T26" fmla="*/ 177 w 177"/>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78">
                  <a:moveTo>
                    <a:pt x="177" y="78"/>
                  </a:moveTo>
                  <a:lnTo>
                    <a:pt x="114" y="62"/>
                  </a:lnTo>
                  <a:lnTo>
                    <a:pt x="46" y="37"/>
                  </a:lnTo>
                  <a:lnTo>
                    <a:pt x="0" y="0"/>
                  </a:lnTo>
                  <a:lnTo>
                    <a:pt x="46" y="2"/>
                  </a:lnTo>
                  <a:lnTo>
                    <a:pt x="102" y="17"/>
                  </a:lnTo>
                  <a:lnTo>
                    <a:pt x="141" y="39"/>
                  </a:lnTo>
                  <a:lnTo>
                    <a:pt x="177" y="7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10"/>
            <p:cNvSpPr>
              <a:spLocks/>
            </p:cNvSpPr>
            <p:nvPr/>
          </p:nvSpPr>
          <p:spPr bwMode="auto">
            <a:xfrm>
              <a:off x="3002" y="2521"/>
              <a:ext cx="93" cy="75"/>
            </a:xfrm>
            <a:custGeom>
              <a:avLst/>
              <a:gdLst>
                <a:gd name="T0" fmla="*/ 0 w 184"/>
                <a:gd name="T1" fmla="*/ 0 h 151"/>
                <a:gd name="T2" fmla="*/ 1 w 184"/>
                <a:gd name="T3" fmla="*/ 0 h 151"/>
                <a:gd name="T4" fmla="*/ 1 w 184"/>
                <a:gd name="T5" fmla="*/ 0 h 151"/>
                <a:gd name="T6" fmla="*/ 1 w 184"/>
                <a:gd name="T7" fmla="*/ 0 h 151"/>
                <a:gd name="T8" fmla="*/ 1 w 184"/>
                <a:gd name="T9" fmla="*/ 0 h 151"/>
                <a:gd name="T10" fmla="*/ 1 w 184"/>
                <a:gd name="T11" fmla="*/ 0 h 151"/>
                <a:gd name="T12" fmla="*/ 1 w 184"/>
                <a:gd name="T13" fmla="*/ 0 h 151"/>
                <a:gd name="T14" fmla="*/ 0 w 184"/>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51"/>
                <a:gd name="T26" fmla="*/ 184 w 18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51">
                  <a:moveTo>
                    <a:pt x="0" y="151"/>
                  </a:moveTo>
                  <a:lnTo>
                    <a:pt x="66" y="118"/>
                  </a:lnTo>
                  <a:lnTo>
                    <a:pt x="135" y="70"/>
                  </a:lnTo>
                  <a:lnTo>
                    <a:pt x="184" y="0"/>
                  </a:lnTo>
                  <a:lnTo>
                    <a:pt x="138" y="8"/>
                  </a:lnTo>
                  <a:lnTo>
                    <a:pt x="78" y="36"/>
                  </a:lnTo>
                  <a:lnTo>
                    <a:pt x="36" y="82"/>
                  </a:lnTo>
                  <a:lnTo>
                    <a:pt x="0" y="15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11"/>
            <p:cNvSpPr>
              <a:spLocks/>
            </p:cNvSpPr>
            <p:nvPr/>
          </p:nvSpPr>
          <p:spPr bwMode="auto">
            <a:xfrm>
              <a:off x="2998" y="2490"/>
              <a:ext cx="70" cy="96"/>
            </a:xfrm>
            <a:custGeom>
              <a:avLst/>
              <a:gdLst>
                <a:gd name="T0" fmla="*/ 0 w 141"/>
                <a:gd name="T1" fmla="*/ 1 h 191"/>
                <a:gd name="T2" fmla="*/ 0 w 141"/>
                <a:gd name="T3" fmla="*/ 1 h 191"/>
                <a:gd name="T4" fmla="*/ 0 w 141"/>
                <a:gd name="T5" fmla="*/ 1 h 191"/>
                <a:gd name="T6" fmla="*/ 0 w 141"/>
                <a:gd name="T7" fmla="*/ 1 h 191"/>
                <a:gd name="T8" fmla="*/ 0 w 141"/>
                <a:gd name="T9" fmla="*/ 0 h 191"/>
                <a:gd name="T10" fmla="*/ 0 w 141"/>
                <a:gd name="T11" fmla="*/ 1 h 191"/>
                <a:gd name="T12" fmla="*/ 0 w 141"/>
                <a:gd name="T13" fmla="*/ 1 h 191"/>
                <a:gd name="T14" fmla="*/ 0 w 141"/>
                <a:gd name="T15" fmla="*/ 1 h 191"/>
                <a:gd name="T16" fmla="*/ 0 w 141"/>
                <a:gd name="T17" fmla="*/ 1 h 191"/>
                <a:gd name="T18" fmla="*/ 0 w 141"/>
                <a:gd name="T19" fmla="*/ 1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91"/>
                <a:gd name="T32" fmla="*/ 141 w 141"/>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91">
                  <a:moveTo>
                    <a:pt x="0" y="191"/>
                  </a:moveTo>
                  <a:lnTo>
                    <a:pt x="59" y="139"/>
                  </a:lnTo>
                  <a:lnTo>
                    <a:pt x="98" y="92"/>
                  </a:lnTo>
                  <a:lnTo>
                    <a:pt x="118" y="49"/>
                  </a:lnTo>
                  <a:lnTo>
                    <a:pt x="141" y="0"/>
                  </a:lnTo>
                  <a:lnTo>
                    <a:pt x="92" y="23"/>
                  </a:lnTo>
                  <a:lnTo>
                    <a:pt x="58" y="52"/>
                  </a:lnTo>
                  <a:lnTo>
                    <a:pt x="26" y="94"/>
                  </a:lnTo>
                  <a:lnTo>
                    <a:pt x="3" y="143"/>
                  </a:lnTo>
                  <a:lnTo>
                    <a:pt x="0" y="19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12"/>
            <p:cNvSpPr>
              <a:spLocks/>
            </p:cNvSpPr>
            <p:nvPr/>
          </p:nvSpPr>
          <p:spPr bwMode="auto">
            <a:xfrm>
              <a:off x="3009" y="2563"/>
              <a:ext cx="89" cy="39"/>
            </a:xfrm>
            <a:custGeom>
              <a:avLst/>
              <a:gdLst>
                <a:gd name="T0" fmla="*/ 0 w 178"/>
                <a:gd name="T1" fmla="*/ 1 h 78"/>
                <a:gd name="T2" fmla="*/ 1 w 178"/>
                <a:gd name="T3" fmla="*/ 1 h 78"/>
                <a:gd name="T4" fmla="*/ 1 w 178"/>
                <a:gd name="T5" fmla="*/ 1 h 78"/>
                <a:gd name="T6" fmla="*/ 1 w 178"/>
                <a:gd name="T7" fmla="*/ 0 h 78"/>
                <a:gd name="T8" fmla="*/ 1 w 178"/>
                <a:gd name="T9" fmla="*/ 1 h 78"/>
                <a:gd name="T10" fmla="*/ 1 w 178"/>
                <a:gd name="T11" fmla="*/ 1 h 78"/>
                <a:gd name="T12" fmla="*/ 1 w 178"/>
                <a:gd name="T13" fmla="*/ 1 h 78"/>
                <a:gd name="T14" fmla="*/ 0 w 178"/>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78"/>
                <a:gd name="T26" fmla="*/ 178 w 17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78">
                  <a:moveTo>
                    <a:pt x="0" y="78"/>
                  </a:moveTo>
                  <a:lnTo>
                    <a:pt x="65" y="61"/>
                  </a:lnTo>
                  <a:lnTo>
                    <a:pt x="131" y="37"/>
                  </a:lnTo>
                  <a:lnTo>
                    <a:pt x="178" y="0"/>
                  </a:lnTo>
                  <a:lnTo>
                    <a:pt x="131" y="3"/>
                  </a:lnTo>
                  <a:lnTo>
                    <a:pt x="76" y="18"/>
                  </a:lnTo>
                  <a:lnTo>
                    <a:pt x="37" y="38"/>
                  </a:lnTo>
                  <a:lnTo>
                    <a:pt x="0" y="7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13"/>
            <p:cNvSpPr>
              <a:spLocks/>
            </p:cNvSpPr>
            <p:nvPr/>
          </p:nvSpPr>
          <p:spPr bwMode="auto">
            <a:xfrm>
              <a:off x="2552" y="2059"/>
              <a:ext cx="247" cy="122"/>
            </a:xfrm>
            <a:custGeom>
              <a:avLst/>
              <a:gdLst>
                <a:gd name="T0" fmla="*/ 0 w 494"/>
                <a:gd name="T1" fmla="*/ 0 h 246"/>
                <a:gd name="T2" fmla="*/ 1 w 494"/>
                <a:gd name="T3" fmla="*/ 0 h 246"/>
                <a:gd name="T4" fmla="*/ 1 w 494"/>
                <a:gd name="T5" fmla="*/ 0 h 246"/>
                <a:gd name="T6" fmla="*/ 1 w 494"/>
                <a:gd name="T7" fmla="*/ 0 h 246"/>
                <a:gd name="T8" fmla="*/ 1 w 494"/>
                <a:gd name="T9" fmla="*/ 0 h 246"/>
                <a:gd name="T10" fmla="*/ 1 w 494"/>
                <a:gd name="T11" fmla="*/ 0 h 246"/>
                <a:gd name="T12" fmla="*/ 1 w 494"/>
                <a:gd name="T13" fmla="*/ 0 h 246"/>
                <a:gd name="T14" fmla="*/ 1 w 494"/>
                <a:gd name="T15" fmla="*/ 0 h 246"/>
                <a:gd name="T16" fmla="*/ 0 w 494"/>
                <a:gd name="T17" fmla="*/ 0 h 246"/>
                <a:gd name="T18" fmla="*/ 0 w 494"/>
                <a:gd name="T19" fmla="*/ 0 h 2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4"/>
                <a:gd name="T31" fmla="*/ 0 h 246"/>
                <a:gd name="T32" fmla="*/ 494 w 494"/>
                <a:gd name="T33" fmla="*/ 246 h 2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4" h="246">
                  <a:moveTo>
                    <a:pt x="0" y="0"/>
                  </a:moveTo>
                  <a:lnTo>
                    <a:pt x="494" y="0"/>
                  </a:lnTo>
                  <a:lnTo>
                    <a:pt x="494" y="246"/>
                  </a:lnTo>
                  <a:lnTo>
                    <a:pt x="141" y="246"/>
                  </a:lnTo>
                  <a:lnTo>
                    <a:pt x="141" y="119"/>
                  </a:lnTo>
                  <a:lnTo>
                    <a:pt x="135" y="98"/>
                  </a:lnTo>
                  <a:lnTo>
                    <a:pt x="123" y="87"/>
                  </a:lnTo>
                  <a:lnTo>
                    <a:pt x="101" y="81"/>
                  </a:lnTo>
                  <a:lnTo>
                    <a:pt x="0" y="81"/>
                  </a:lnTo>
                  <a:lnTo>
                    <a:pt x="0" y="0"/>
                  </a:lnTo>
                  <a:close/>
                </a:path>
              </a:pathLst>
            </a:custGeom>
            <a:solidFill>
              <a:srgbClr val="008000"/>
            </a:solidFill>
            <a:ln w="14288">
              <a:solidFill>
                <a:srgbClr val="3F5F00"/>
              </a:solidFill>
              <a:round/>
              <a:headEnd/>
              <a:tailEnd/>
            </a:ln>
          </p:spPr>
          <p:txBody>
            <a:bodyPr/>
            <a:lstStyle/>
            <a:p>
              <a:endParaRPr lang="en-US"/>
            </a:p>
          </p:txBody>
        </p:sp>
        <p:sp>
          <p:nvSpPr>
            <p:cNvPr id="7194" name="Freeform 14"/>
            <p:cNvSpPr>
              <a:spLocks/>
            </p:cNvSpPr>
            <p:nvPr/>
          </p:nvSpPr>
          <p:spPr bwMode="auto">
            <a:xfrm>
              <a:off x="2811" y="2059"/>
              <a:ext cx="247" cy="122"/>
            </a:xfrm>
            <a:custGeom>
              <a:avLst/>
              <a:gdLst>
                <a:gd name="T0" fmla="*/ 1 w 494"/>
                <a:gd name="T1" fmla="*/ 0 h 246"/>
                <a:gd name="T2" fmla="*/ 0 w 494"/>
                <a:gd name="T3" fmla="*/ 0 h 246"/>
                <a:gd name="T4" fmla="*/ 0 w 494"/>
                <a:gd name="T5" fmla="*/ 0 h 246"/>
                <a:gd name="T6" fmla="*/ 1 w 494"/>
                <a:gd name="T7" fmla="*/ 0 h 246"/>
                <a:gd name="T8" fmla="*/ 1 w 494"/>
                <a:gd name="T9" fmla="*/ 0 h 246"/>
                <a:gd name="T10" fmla="*/ 1 w 494"/>
                <a:gd name="T11" fmla="*/ 0 h 246"/>
                <a:gd name="T12" fmla="*/ 1 w 494"/>
                <a:gd name="T13" fmla="*/ 0 h 246"/>
                <a:gd name="T14" fmla="*/ 1 w 494"/>
                <a:gd name="T15" fmla="*/ 0 h 246"/>
                <a:gd name="T16" fmla="*/ 1 w 494"/>
                <a:gd name="T17" fmla="*/ 0 h 246"/>
                <a:gd name="T18" fmla="*/ 1 w 494"/>
                <a:gd name="T19" fmla="*/ 0 h 2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4"/>
                <a:gd name="T31" fmla="*/ 0 h 246"/>
                <a:gd name="T32" fmla="*/ 494 w 494"/>
                <a:gd name="T33" fmla="*/ 246 h 2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4" h="246">
                  <a:moveTo>
                    <a:pt x="494" y="0"/>
                  </a:moveTo>
                  <a:lnTo>
                    <a:pt x="0" y="0"/>
                  </a:lnTo>
                  <a:lnTo>
                    <a:pt x="0" y="246"/>
                  </a:lnTo>
                  <a:lnTo>
                    <a:pt x="353" y="246"/>
                  </a:lnTo>
                  <a:lnTo>
                    <a:pt x="353" y="119"/>
                  </a:lnTo>
                  <a:lnTo>
                    <a:pt x="359" y="98"/>
                  </a:lnTo>
                  <a:lnTo>
                    <a:pt x="371" y="87"/>
                  </a:lnTo>
                  <a:lnTo>
                    <a:pt x="393" y="81"/>
                  </a:lnTo>
                  <a:lnTo>
                    <a:pt x="494" y="81"/>
                  </a:lnTo>
                  <a:lnTo>
                    <a:pt x="494" y="0"/>
                  </a:lnTo>
                  <a:close/>
                </a:path>
              </a:pathLst>
            </a:custGeom>
            <a:solidFill>
              <a:srgbClr val="008000"/>
            </a:solidFill>
            <a:ln w="14288">
              <a:solidFill>
                <a:srgbClr val="3F5F00"/>
              </a:solidFill>
              <a:round/>
              <a:headEnd/>
              <a:tailEnd/>
            </a:ln>
          </p:spPr>
          <p:txBody>
            <a:bodyPr/>
            <a:lstStyle/>
            <a:p>
              <a:endParaRPr lang="en-US"/>
            </a:p>
          </p:txBody>
        </p:sp>
        <p:sp>
          <p:nvSpPr>
            <p:cNvPr id="7195" name="Oval 15"/>
            <p:cNvSpPr>
              <a:spLocks noChangeArrowheads="1"/>
            </p:cNvSpPr>
            <p:nvPr/>
          </p:nvSpPr>
          <p:spPr bwMode="auto">
            <a:xfrm>
              <a:off x="2565" y="2059"/>
              <a:ext cx="488" cy="618"/>
            </a:xfrm>
            <a:prstGeom prst="ellipse">
              <a:avLst/>
            </a:prstGeom>
            <a:solidFill>
              <a:srgbClr val="3F5F00"/>
            </a:solidFill>
            <a:ln w="14288">
              <a:solidFill>
                <a:srgbClr val="DFFFB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196" name="Freeform 16"/>
            <p:cNvSpPr>
              <a:spLocks/>
            </p:cNvSpPr>
            <p:nvPr/>
          </p:nvSpPr>
          <p:spPr bwMode="auto">
            <a:xfrm>
              <a:off x="2874" y="2396"/>
              <a:ext cx="155" cy="223"/>
            </a:xfrm>
            <a:custGeom>
              <a:avLst/>
              <a:gdLst>
                <a:gd name="T0" fmla="*/ 0 w 309"/>
                <a:gd name="T1" fmla="*/ 0 h 445"/>
                <a:gd name="T2" fmla="*/ 1 w 309"/>
                <a:gd name="T3" fmla="*/ 1 h 445"/>
                <a:gd name="T4" fmla="*/ 1 w 309"/>
                <a:gd name="T5" fmla="*/ 1 h 445"/>
                <a:gd name="T6" fmla="*/ 1 w 309"/>
                <a:gd name="T7" fmla="*/ 1 h 445"/>
                <a:gd name="T8" fmla="*/ 1 w 309"/>
                <a:gd name="T9" fmla="*/ 1 h 445"/>
                <a:gd name="T10" fmla="*/ 1 w 309"/>
                <a:gd name="T11" fmla="*/ 1 h 445"/>
                <a:gd name="T12" fmla="*/ 1 w 309"/>
                <a:gd name="T13" fmla="*/ 1 h 445"/>
                <a:gd name="T14" fmla="*/ 1 w 309"/>
                <a:gd name="T15" fmla="*/ 1 h 445"/>
                <a:gd name="T16" fmla="*/ 1 w 309"/>
                <a:gd name="T17" fmla="*/ 1 h 445"/>
                <a:gd name="T18" fmla="*/ 1 w 309"/>
                <a:gd name="T19" fmla="*/ 1 h 445"/>
                <a:gd name="T20" fmla="*/ 1 w 309"/>
                <a:gd name="T21" fmla="*/ 1 h 445"/>
                <a:gd name="T22" fmla="*/ 1 w 309"/>
                <a:gd name="T23" fmla="*/ 1 h 445"/>
                <a:gd name="T24" fmla="*/ 1 w 309"/>
                <a:gd name="T25" fmla="*/ 1 h 445"/>
                <a:gd name="T26" fmla="*/ 1 w 309"/>
                <a:gd name="T27" fmla="*/ 1 h 445"/>
                <a:gd name="T28" fmla="*/ 1 w 309"/>
                <a:gd name="T29" fmla="*/ 1 h 445"/>
                <a:gd name="T30" fmla="*/ 1 w 309"/>
                <a:gd name="T31" fmla="*/ 1 h 445"/>
                <a:gd name="T32" fmla="*/ 0 w 309"/>
                <a:gd name="T33" fmla="*/ 0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9"/>
                <a:gd name="T52" fmla="*/ 0 h 445"/>
                <a:gd name="T53" fmla="*/ 309 w 309"/>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9" h="445">
                  <a:moveTo>
                    <a:pt x="0" y="0"/>
                  </a:moveTo>
                  <a:lnTo>
                    <a:pt x="64" y="27"/>
                  </a:lnTo>
                  <a:lnTo>
                    <a:pt x="71" y="89"/>
                  </a:lnTo>
                  <a:lnTo>
                    <a:pt x="151" y="120"/>
                  </a:lnTo>
                  <a:lnTo>
                    <a:pt x="253" y="142"/>
                  </a:lnTo>
                  <a:lnTo>
                    <a:pt x="309" y="169"/>
                  </a:lnTo>
                  <a:lnTo>
                    <a:pt x="303" y="194"/>
                  </a:lnTo>
                  <a:lnTo>
                    <a:pt x="288" y="231"/>
                  </a:lnTo>
                  <a:lnTo>
                    <a:pt x="268" y="270"/>
                  </a:lnTo>
                  <a:lnTo>
                    <a:pt x="250" y="303"/>
                  </a:lnTo>
                  <a:lnTo>
                    <a:pt x="230" y="331"/>
                  </a:lnTo>
                  <a:lnTo>
                    <a:pt x="210" y="368"/>
                  </a:lnTo>
                  <a:lnTo>
                    <a:pt x="173" y="408"/>
                  </a:lnTo>
                  <a:lnTo>
                    <a:pt x="142" y="445"/>
                  </a:lnTo>
                  <a:lnTo>
                    <a:pt x="44" y="123"/>
                  </a:lnTo>
                  <a:lnTo>
                    <a:pt x="3" y="8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17"/>
            <p:cNvSpPr>
              <a:spLocks/>
            </p:cNvSpPr>
            <p:nvPr/>
          </p:nvSpPr>
          <p:spPr bwMode="auto">
            <a:xfrm>
              <a:off x="2730" y="2368"/>
              <a:ext cx="217" cy="250"/>
            </a:xfrm>
            <a:custGeom>
              <a:avLst/>
              <a:gdLst>
                <a:gd name="T0" fmla="*/ 1 w 434"/>
                <a:gd name="T1" fmla="*/ 1 h 499"/>
                <a:gd name="T2" fmla="*/ 1 w 434"/>
                <a:gd name="T3" fmla="*/ 1 h 499"/>
                <a:gd name="T4" fmla="*/ 1 w 434"/>
                <a:gd name="T5" fmla="*/ 1 h 499"/>
                <a:gd name="T6" fmla="*/ 1 w 434"/>
                <a:gd name="T7" fmla="*/ 1 h 499"/>
                <a:gd name="T8" fmla="*/ 1 w 434"/>
                <a:gd name="T9" fmla="*/ 1 h 499"/>
                <a:gd name="T10" fmla="*/ 1 w 434"/>
                <a:gd name="T11" fmla="*/ 1 h 499"/>
                <a:gd name="T12" fmla="*/ 1 w 434"/>
                <a:gd name="T13" fmla="*/ 1 h 499"/>
                <a:gd name="T14" fmla="*/ 1 w 434"/>
                <a:gd name="T15" fmla="*/ 1 h 499"/>
                <a:gd name="T16" fmla="*/ 0 w 434"/>
                <a:gd name="T17" fmla="*/ 0 h 499"/>
                <a:gd name="T18" fmla="*/ 1 w 434"/>
                <a:gd name="T19" fmla="*/ 1 h 499"/>
                <a:gd name="T20" fmla="*/ 1 w 434"/>
                <a:gd name="T21" fmla="*/ 1 h 499"/>
                <a:gd name="T22" fmla="*/ 1 w 434"/>
                <a:gd name="T23" fmla="*/ 1 h 499"/>
                <a:gd name="T24" fmla="*/ 1 w 434"/>
                <a:gd name="T25" fmla="*/ 1 h 499"/>
                <a:gd name="T26" fmla="*/ 1 w 434"/>
                <a:gd name="T27" fmla="*/ 1 h 499"/>
                <a:gd name="T28" fmla="*/ 1 w 434"/>
                <a:gd name="T29" fmla="*/ 1 h 499"/>
                <a:gd name="T30" fmla="*/ 1 w 434"/>
                <a:gd name="T31" fmla="*/ 1 h 499"/>
                <a:gd name="T32" fmla="*/ 1 w 434"/>
                <a:gd name="T33" fmla="*/ 1 h 499"/>
                <a:gd name="T34" fmla="*/ 1 w 434"/>
                <a:gd name="T35" fmla="*/ 1 h 499"/>
                <a:gd name="T36" fmla="*/ 1 w 434"/>
                <a:gd name="T37" fmla="*/ 1 h 499"/>
                <a:gd name="T38" fmla="*/ 1 w 434"/>
                <a:gd name="T39" fmla="*/ 1 h 4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4"/>
                <a:gd name="T61" fmla="*/ 0 h 499"/>
                <a:gd name="T62" fmla="*/ 434 w 434"/>
                <a:gd name="T63" fmla="*/ 499 h 4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4" h="499">
                  <a:moveTo>
                    <a:pt x="434" y="499"/>
                  </a:moveTo>
                  <a:lnTo>
                    <a:pt x="241" y="499"/>
                  </a:lnTo>
                  <a:lnTo>
                    <a:pt x="159" y="499"/>
                  </a:lnTo>
                  <a:lnTo>
                    <a:pt x="159" y="406"/>
                  </a:lnTo>
                  <a:lnTo>
                    <a:pt x="121" y="287"/>
                  </a:lnTo>
                  <a:lnTo>
                    <a:pt x="77" y="167"/>
                  </a:lnTo>
                  <a:lnTo>
                    <a:pt x="84" y="96"/>
                  </a:lnTo>
                  <a:lnTo>
                    <a:pt x="28" y="56"/>
                  </a:lnTo>
                  <a:lnTo>
                    <a:pt x="0" y="0"/>
                  </a:lnTo>
                  <a:lnTo>
                    <a:pt x="53" y="31"/>
                  </a:lnTo>
                  <a:lnTo>
                    <a:pt x="108" y="59"/>
                  </a:lnTo>
                  <a:lnTo>
                    <a:pt x="169" y="72"/>
                  </a:lnTo>
                  <a:lnTo>
                    <a:pt x="199" y="80"/>
                  </a:lnTo>
                  <a:lnTo>
                    <a:pt x="225" y="80"/>
                  </a:lnTo>
                  <a:lnTo>
                    <a:pt x="264" y="72"/>
                  </a:lnTo>
                  <a:lnTo>
                    <a:pt x="291" y="58"/>
                  </a:lnTo>
                  <a:lnTo>
                    <a:pt x="294" y="136"/>
                  </a:lnTo>
                  <a:lnTo>
                    <a:pt x="334" y="185"/>
                  </a:lnTo>
                  <a:lnTo>
                    <a:pt x="393" y="375"/>
                  </a:lnTo>
                  <a:lnTo>
                    <a:pt x="434" y="499"/>
                  </a:lnTo>
                  <a:close/>
                </a:path>
              </a:pathLst>
            </a:custGeom>
            <a:solidFill>
              <a:srgbClr val="D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18"/>
            <p:cNvSpPr>
              <a:spLocks/>
            </p:cNvSpPr>
            <p:nvPr/>
          </p:nvSpPr>
          <p:spPr bwMode="auto">
            <a:xfrm>
              <a:off x="2698" y="2100"/>
              <a:ext cx="229" cy="308"/>
            </a:xfrm>
            <a:custGeom>
              <a:avLst/>
              <a:gdLst>
                <a:gd name="T0" fmla="*/ 1 w 458"/>
                <a:gd name="T1" fmla="*/ 1 h 616"/>
                <a:gd name="T2" fmla="*/ 1 w 458"/>
                <a:gd name="T3" fmla="*/ 1 h 616"/>
                <a:gd name="T4" fmla="*/ 1 w 458"/>
                <a:gd name="T5" fmla="*/ 1 h 616"/>
                <a:gd name="T6" fmla="*/ 0 w 458"/>
                <a:gd name="T7" fmla="*/ 1 h 616"/>
                <a:gd name="T8" fmla="*/ 1 w 458"/>
                <a:gd name="T9" fmla="*/ 1 h 616"/>
                <a:gd name="T10" fmla="*/ 1 w 458"/>
                <a:gd name="T11" fmla="*/ 1 h 616"/>
                <a:gd name="T12" fmla="*/ 1 w 458"/>
                <a:gd name="T13" fmla="*/ 1 h 616"/>
                <a:gd name="T14" fmla="*/ 1 w 458"/>
                <a:gd name="T15" fmla="*/ 0 h 616"/>
                <a:gd name="T16" fmla="*/ 1 w 458"/>
                <a:gd name="T17" fmla="*/ 1 h 616"/>
                <a:gd name="T18" fmla="*/ 1 w 458"/>
                <a:gd name="T19" fmla="*/ 1 h 616"/>
                <a:gd name="T20" fmla="*/ 1 w 458"/>
                <a:gd name="T21" fmla="*/ 1 h 616"/>
                <a:gd name="T22" fmla="*/ 1 w 458"/>
                <a:gd name="T23" fmla="*/ 1 h 616"/>
                <a:gd name="T24" fmla="*/ 1 w 458"/>
                <a:gd name="T25" fmla="*/ 1 h 616"/>
                <a:gd name="T26" fmla="*/ 1 w 458"/>
                <a:gd name="T27" fmla="*/ 1 h 616"/>
                <a:gd name="T28" fmla="*/ 1 w 458"/>
                <a:gd name="T29" fmla="*/ 1 h 616"/>
                <a:gd name="T30" fmla="*/ 1 w 458"/>
                <a:gd name="T31" fmla="*/ 1 h 616"/>
                <a:gd name="T32" fmla="*/ 1 w 458"/>
                <a:gd name="T33" fmla="*/ 1 h 616"/>
                <a:gd name="T34" fmla="*/ 1 w 458"/>
                <a:gd name="T35" fmla="*/ 1 h 616"/>
                <a:gd name="T36" fmla="*/ 1 w 458"/>
                <a:gd name="T37" fmla="*/ 1 h 616"/>
                <a:gd name="T38" fmla="*/ 1 w 458"/>
                <a:gd name="T39" fmla="*/ 1 h 616"/>
                <a:gd name="T40" fmla="*/ 1 w 458"/>
                <a:gd name="T41" fmla="*/ 1 h 616"/>
                <a:gd name="T42" fmla="*/ 1 w 458"/>
                <a:gd name="T43" fmla="*/ 1 h 616"/>
                <a:gd name="T44" fmla="*/ 1 w 458"/>
                <a:gd name="T45" fmla="*/ 1 h 616"/>
                <a:gd name="T46" fmla="*/ 1 w 458"/>
                <a:gd name="T47" fmla="*/ 1 h 616"/>
                <a:gd name="T48" fmla="*/ 1 w 458"/>
                <a:gd name="T49" fmla="*/ 1 h 616"/>
                <a:gd name="T50" fmla="*/ 1 w 458"/>
                <a:gd name="T51" fmla="*/ 1 h 6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8"/>
                <a:gd name="T79" fmla="*/ 0 h 616"/>
                <a:gd name="T80" fmla="*/ 458 w 458"/>
                <a:gd name="T81" fmla="*/ 616 h 6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8" h="616">
                  <a:moveTo>
                    <a:pt x="51" y="483"/>
                  </a:moveTo>
                  <a:lnTo>
                    <a:pt x="44" y="412"/>
                  </a:lnTo>
                  <a:lnTo>
                    <a:pt x="13" y="332"/>
                  </a:lnTo>
                  <a:lnTo>
                    <a:pt x="0" y="209"/>
                  </a:lnTo>
                  <a:lnTo>
                    <a:pt x="60" y="80"/>
                  </a:lnTo>
                  <a:lnTo>
                    <a:pt x="136" y="27"/>
                  </a:lnTo>
                  <a:lnTo>
                    <a:pt x="233" y="3"/>
                  </a:lnTo>
                  <a:lnTo>
                    <a:pt x="319" y="0"/>
                  </a:lnTo>
                  <a:lnTo>
                    <a:pt x="387" y="40"/>
                  </a:lnTo>
                  <a:lnTo>
                    <a:pt x="442" y="138"/>
                  </a:lnTo>
                  <a:lnTo>
                    <a:pt x="458" y="221"/>
                  </a:lnTo>
                  <a:lnTo>
                    <a:pt x="455" y="330"/>
                  </a:lnTo>
                  <a:lnTo>
                    <a:pt x="446" y="412"/>
                  </a:lnTo>
                  <a:lnTo>
                    <a:pt x="439" y="450"/>
                  </a:lnTo>
                  <a:lnTo>
                    <a:pt x="428" y="481"/>
                  </a:lnTo>
                  <a:lnTo>
                    <a:pt x="406" y="514"/>
                  </a:lnTo>
                  <a:lnTo>
                    <a:pt x="381" y="530"/>
                  </a:lnTo>
                  <a:lnTo>
                    <a:pt x="353" y="539"/>
                  </a:lnTo>
                  <a:lnTo>
                    <a:pt x="355" y="595"/>
                  </a:lnTo>
                  <a:lnTo>
                    <a:pt x="331" y="608"/>
                  </a:lnTo>
                  <a:lnTo>
                    <a:pt x="297" y="616"/>
                  </a:lnTo>
                  <a:lnTo>
                    <a:pt x="235" y="614"/>
                  </a:lnTo>
                  <a:lnTo>
                    <a:pt x="186" y="595"/>
                  </a:lnTo>
                  <a:lnTo>
                    <a:pt x="112" y="564"/>
                  </a:lnTo>
                  <a:lnTo>
                    <a:pt x="65" y="536"/>
                  </a:lnTo>
                  <a:lnTo>
                    <a:pt x="51" y="483"/>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19"/>
            <p:cNvSpPr>
              <a:spLocks/>
            </p:cNvSpPr>
            <p:nvPr/>
          </p:nvSpPr>
          <p:spPr bwMode="auto">
            <a:xfrm>
              <a:off x="2698" y="2227"/>
              <a:ext cx="170" cy="212"/>
            </a:xfrm>
            <a:custGeom>
              <a:avLst/>
              <a:gdLst>
                <a:gd name="T0" fmla="*/ 1 w 340"/>
                <a:gd name="T1" fmla="*/ 0 h 426"/>
                <a:gd name="T2" fmla="*/ 1 w 340"/>
                <a:gd name="T3" fmla="*/ 0 h 426"/>
                <a:gd name="T4" fmla="*/ 1 w 340"/>
                <a:gd name="T5" fmla="*/ 0 h 426"/>
                <a:gd name="T6" fmla="*/ 1 w 340"/>
                <a:gd name="T7" fmla="*/ 0 h 426"/>
                <a:gd name="T8" fmla="*/ 1 w 340"/>
                <a:gd name="T9" fmla="*/ 0 h 426"/>
                <a:gd name="T10" fmla="*/ 1 w 340"/>
                <a:gd name="T11" fmla="*/ 0 h 426"/>
                <a:gd name="T12" fmla="*/ 1 w 340"/>
                <a:gd name="T13" fmla="*/ 0 h 426"/>
                <a:gd name="T14" fmla="*/ 1 w 340"/>
                <a:gd name="T15" fmla="*/ 0 h 426"/>
                <a:gd name="T16" fmla="*/ 1 w 340"/>
                <a:gd name="T17" fmla="*/ 0 h 426"/>
                <a:gd name="T18" fmla="*/ 1 w 340"/>
                <a:gd name="T19" fmla="*/ 0 h 426"/>
                <a:gd name="T20" fmla="*/ 1 w 340"/>
                <a:gd name="T21" fmla="*/ 0 h 426"/>
                <a:gd name="T22" fmla="*/ 1 w 340"/>
                <a:gd name="T23" fmla="*/ 0 h 426"/>
                <a:gd name="T24" fmla="*/ 1 w 340"/>
                <a:gd name="T25" fmla="*/ 0 h 426"/>
                <a:gd name="T26" fmla="*/ 1 w 340"/>
                <a:gd name="T27" fmla="*/ 0 h 426"/>
                <a:gd name="T28" fmla="*/ 1 w 340"/>
                <a:gd name="T29" fmla="*/ 0 h 426"/>
                <a:gd name="T30" fmla="*/ 1 w 340"/>
                <a:gd name="T31" fmla="*/ 0 h 426"/>
                <a:gd name="T32" fmla="*/ 1 w 340"/>
                <a:gd name="T33" fmla="*/ 0 h 426"/>
                <a:gd name="T34" fmla="*/ 1 w 340"/>
                <a:gd name="T35" fmla="*/ 0 h 426"/>
                <a:gd name="T36" fmla="*/ 1 w 340"/>
                <a:gd name="T37" fmla="*/ 0 h 426"/>
                <a:gd name="T38" fmla="*/ 1 w 340"/>
                <a:gd name="T39" fmla="*/ 0 h 426"/>
                <a:gd name="T40" fmla="*/ 1 w 340"/>
                <a:gd name="T41" fmla="*/ 0 h 426"/>
                <a:gd name="T42" fmla="*/ 0 w 340"/>
                <a:gd name="T43" fmla="*/ 0 h 426"/>
                <a:gd name="T44" fmla="*/ 1 w 340"/>
                <a:gd name="T45" fmla="*/ 0 h 426"/>
                <a:gd name="T46" fmla="*/ 1 w 340"/>
                <a:gd name="T47" fmla="*/ 0 h 426"/>
                <a:gd name="T48" fmla="*/ 1 w 340"/>
                <a:gd name="T49" fmla="*/ 0 h 4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0"/>
                <a:gd name="T76" fmla="*/ 0 h 426"/>
                <a:gd name="T77" fmla="*/ 340 w 340"/>
                <a:gd name="T78" fmla="*/ 426 h 4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0" h="426">
                  <a:moveTo>
                    <a:pt x="102" y="0"/>
                  </a:moveTo>
                  <a:lnTo>
                    <a:pt x="127" y="84"/>
                  </a:lnTo>
                  <a:lnTo>
                    <a:pt x="140" y="142"/>
                  </a:lnTo>
                  <a:lnTo>
                    <a:pt x="158" y="195"/>
                  </a:lnTo>
                  <a:lnTo>
                    <a:pt x="186" y="244"/>
                  </a:lnTo>
                  <a:lnTo>
                    <a:pt x="196" y="256"/>
                  </a:lnTo>
                  <a:lnTo>
                    <a:pt x="217" y="272"/>
                  </a:lnTo>
                  <a:lnTo>
                    <a:pt x="236" y="283"/>
                  </a:lnTo>
                  <a:lnTo>
                    <a:pt x="264" y="291"/>
                  </a:lnTo>
                  <a:lnTo>
                    <a:pt x="283" y="295"/>
                  </a:lnTo>
                  <a:lnTo>
                    <a:pt x="299" y="299"/>
                  </a:lnTo>
                  <a:lnTo>
                    <a:pt x="319" y="299"/>
                  </a:lnTo>
                  <a:lnTo>
                    <a:pt x="340" y="294"/>
                  </a:lnTo>
                  <a:lnTo>
                    <a:pt x="319" y="318"/>
                  </a:lnTo>
                  <a:lnTo>
                    <a:pt x="279" y="343"/>
                  </a:lnTo>
                  <a:lnTo>
                    <a:pt x="251" y="371"/>
                  </a:lnTo>
                  <a:lnTo>
                    <a:pt x="233" y="398"/>
                  </a:lnTo>
                  <a:lnTo>
                    <a:pt x="213" y="416"/>
                  </a:lnTo>
                  <a:lnTo>
                    <a:pt x="171" y="423"/>
                  </a:lnTo>
                  <a:lnTo>
                    <a:pt x="112" y="426"/>
                  </a:lnTo>
                  <a:lnTo>
                    <a:pt x="25" y="362"/>
                  </a:lnTo>
                  <a:lnTo>
                    <a:pt x="0" y="312"/>
                  </a:lnTo>
                  <a:lnTo>
                    <a:pt x="34" y="204"/>
                  </a:lnTo>
                  <a:lnTo>
                    <a:pt x="53" y="96"/>
                  </a:lnTo>
                  <a:lnTo>
                    <a:pt x="102" y="0"/>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20"/>
            <p:cNvSpPr>
              <a:spLocks/>
            </p:cNvSpPr>
            <p:nvPr/>
          </p:nvSpPr>
          <p:spPr bwMode="auto">
            <a:xfrm>
              <a:off x="2838" y="2303"/>
              <a:ext cx="57" cy="12"/>
            </a:xfrm>
            <a:custGeom>
              <a:avLst/>
              <a:gdLst>
                <a:gd name="T0" fmla="*/ 0 w 112"/>
                <a:gd name="T1" fmla="*/ 1 h 24"/>
                <a:gd name="T2" fmla="*/ 1 w 112"/>
                <a:gd name="T3" fmla="*/ 1 h 24"/>
                <a:gd name="T4" fmla="*/ 1 w 112"/>
                <a:gd name="T5" fmla="*/ 1 h 24"/>
                <a:gd name="T6" fmla="*/ 1 w 112"/>
                <a:gd name="T7" fmla="*/ 1 h 24"/>
                <a:gd name="T8" fmla="*/ 1 w 112"/>
                <a:gd name="T9" fmla="*/ 1 h 24"/>
                <a:gd name="T10" fmla="*/ 1 w 112"/>
                <a:gd name="T11" fmla="*/ 0 h 24"/>
                <a:gd name="T12" fmla="*/ 1 w 112"/>
                <a:gd name="T13" fmla="*/ 1 h 24"/>
                <a:gd name="T14" fmla="*/ 1 w 112"/>
                <a:gd name="T15" fmla="*/ 1 h 24"/>
                <a:gd name="T16" fmla="*/ 1 w 112"/>
                <a:gd name="T17" fmla="*/ 1 h 24"/>
                <a:gd name="T18" fmla="*/ 1 w 112"/>
                <a:gd name="T19" fmla="*/ 1 h 24"/>
                <a:gd name="T20" fmla="*/ 1 w 112"/>
                <a:gd name="T21" fmla="*/ 1 h 24"/>
                <a:gd name="T22" fmla="*/ 1 w 112"/>
                <a:gd name="T23" fmla="*/ 1 h 24"/>
                <a:gd name="T24" fmla="*/ 1 w 112"/>
                <a:gd name="T25" fmla="*/ 1 h 24"/>
                <a:gd name="T26" fmla="*/ 0 w 112"/>
                <a:gd name="T27" fmla="*/ 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4"/>
                <a:gd name="T44" fmla="*/ 112 w 112"/>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4">
                  <a:moveTo>
                    <a:pt x="0" y="8"/>
                  </a:moveTo>
                  <a:lnTo>
                    <a:pt x="10" y="4"/>
                  </a:lnTo>
                  <a:lnTo>
                    <a:pt x="27" y="2"/>
                  </a:lnTo>
                  <a:lnTo>
                    <a:pt x="44" y="4"/>
                  </a:lnTo>
                  <a:lnTo>
                    <a:pt x="58" y="4"/>
                  </a:lnTo>
                  <a:lnTo>
                    <a:pt x="77" y="0"/>
                  </a:lnTo>
                  <a:lnTo>
                    <a:pt x="89" y="2"/>
                  </a:lnTo>
                  <a:lnTo>
                    <a:pt x="102" y="2"/>
                  </a:lnTo>
                  <a:lnTo>
                    <a:pt x="112" y="8"/>
                  </a:lnTo>
                  <a:lnTo>
                    <a:pt x="95" y="18"/>
                  </a:lnTo>
                  <a:lnTo>
                    <a:pt x="65" y="24"/>
                  </a:lnTo>
                  <a:lnTo>
                    <a:pt x="31" y="24"/>
                  </a:lnTo>
                  <a:lnTo>
                    <a:pt x="13" y="18"/>
                  </a:lnTo>
                  <a:lnTo>
                    <a:pt x="0" y="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21"/>
            <p:cNvSpPr>
              <a:spLocks/>
            </p:cNvSpPr>
            <p:nvPr/>
          </p:nvSpPr>
          <p:spPr bwMode="auto">
            <a:xfrm>
              <a:off x="2840" y="2273"/>
              <a:ext cx="46" cy="13"/>
            </a:xfrm>
            <a:custGeom>
              <a:avLst/>
              <a:gdLst>
                <a:gd name="T0" fmla="*/ 0 w 93"/>
                <a:gd name="T1" fmla="*/ 1 h 25"/>
                <a:gd name="T2" fmla="*/ 0 w 93"/>
                <a:gd name="T3" fmla="*/ 0 h 25"/>
                <a:gd name="T4" fmla="*/ 0 w 93"/>
                <a:gd name="T5" fmla="*/ 0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1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25"/>
                <a:gd name="T68" fmla="*/ 93 w 93"/>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25">
                  <a:moveTo>
                    <a:pt x="21" y="5"/>
                  </a:moveTo>
                  <a:lnTo>
                    <a:pt x="6" y="0"/>
                  </a:lnTo>
                  <a:lnTo>
                    <a:pt x="3" y="0"/>
                  </a:lnTo>
                  <a:lnTo>
                    <a:pt x="0" y="6"/>
                  </a:lnTo>
                  <a:lnTo>
                    <a:pt x="0" y="11"/>
                  </a:lnTo>
                  <a:lnTo>
                    <a:pt x="8" y="16"/>
                  </a:lnTo>
                  <a:lnTo>
                    <a:pt x="21" y="17"/>
                  </a:lnTo>
                  <a:lnTo>
                    <a:pt x="35" y="18"/>
                  </a:lnTo>
                  <a:lnTo>
                    <a:pt x="46" y="23"/>
                  </a:lnTo>
                  <a:lnTo>
                    <a:pt x="60" y="25"/>
                  </a:lnTo>
                  <a:lnTo>
                    <a:pt x="72" y="25"/>
                  </a:lnTo>
                  <a:lnTo>
                    <a:pt x="83" y="22"/>
                  </a:lnTo>
                  <a:lnTo>
                    <a:pt x="89" y="15"/>
                  </a:lnTo>
                  <a:lnTo>
                    <a:pt x="93" y="6"/>
                  </a:lnTo>
                  <a:lnTo>
                    <a:pt x="83" y="8"/>
                  </a:lnTo>
                  <a:lnTo>
                    <a:pt x="76" y="13"/>
                  </a:lnTo>
                  <a:lnTo>
                    <a:pt x="71" y="11"/>
                  </a:lnTo>
                  <a:lnTo>
                    <a:pt x="61" y="8"/>
                  </a:lnTo>
                  <a:lnTo>
                    <a:pt x="52" y="5"/>
                  </a:lnTo>
                  <a:lnTo>
                    <a:pt x="45" y="2"/>
                  </a:lnTo>
                  <a:lnTo>
                    <a:pt x="32" y="6"/>
                  </a:lnTo>
                  <a:lnTo>
                    <a:pt x="21" y="5"/>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22"/>
            <p:cNvSpPr>
              <a:spLocks/>
            </p:cNvSpPr>
            <p:nvPr/>
          </p:nvSpPr>
          <p:spPr bwMode="auto">
            <a:xfrm>
              <a:off x="2792" y="2193"/>
              <a:ext cx="75" cy="76"/>
            </a:xfrm>
            <a:custGeom>
              <a:avLst/>
              <a:gdLst>
                <a:gd name="T0" fmla="*/ 0 w 151"/>
                <a:gd name="T1" fmla="*/ 1 h 152"/>
                <a:gd name="T2" fmla="*/ 0 w 151"/>
                <a:gd name="T3" fmla="*/ 1 h 152"/>
                <a:gd name="T4" fmla="*/ 0 w 151"/>
                <a:gd name="T5" fmla="*/ 1 h 152"/>
                <a:gd name="T6" fmla="*/ 0 w 151"/>
                <a:gd name="T7" fmla="*/ 0 h 152"/>
                <a:gd name="T8" fmla="*/ 0 w 151"/>
                <a:gd name="T9" fmla="*/ 1 h 152"/>
                <a:gd name="T10" fmla="*/ 0 w 151"/>
                <a:gd name="T11" fmla="*/ 1 h 152"/>
                <a:gd name="T12" fmla="*/ 0 w 151"/>
                <a:gd name="T13" fmla="*/ 1 h 152"/>
                <a:gd name="T14" fmla="*/ 0 w 151"/>
                <a:gd name="T15" fmla="*/ 1 h 152"/>
                <a:gd name="T16" fmla="*/ 0 w 151"/>
                <a:gd name="T17" fmla="*/ 1 h 152"/>
                <a:gd name="T18" fmla="*/ 0 w 151"/>
                <a:gd name="T19" fmla="*/ 1 h 152"/>
                <a:gd name="T20" fmla="*/ 0 w 151"/>
                <a:gd name="T21" fmla="*/ 1 h 152"/>
                <a:gd name="T22" fmla="*/ 0 w 151"/>
                <a:gd name="T23" fmla="*/ 1 h 152"/>
                <a:gd name="T24" fmla="*/ 0 w 151"/>
                <a:gd name="T25" fmla="*/ 1 h 152"/>
                <a:gd name="T26" fmla="*/ 0 w 151"/>
                <a:gd name="T27" fmla="*/ 1 h 152"/>
                <a:gd name="T28" fmla="*/ 0 w 151"/>
                <a:gd name="T29" fmla="*/ 1 h 152"/>
                <a:gd name="T30" fmla="*/ 0 w 151"/>
                <a:gd name="T31" fmla="*/ 1 h 152"/>
                <a:gd name="T32" fmla="*/ 0 w 151"/>
                <a:gd name="T33" fmla="*/ 1 h 152"/>
                <a:gd name="T34" fmla="*/ 0 w 151"/>
                <a:gd name="T35" fmla="*/ 1 h 152"/>
                <a:gd name="T36" fmla="*/ 0 w 151"/>
                <a:gd name="T37" fmla="*/ 1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152"/>
                <a:gd name="T59" fmla="*/ 151 w 151"/>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152">
                  <a:moveTo>
                    <a:pt x="0" y="27"/>
                  </a:moveTo>
                  <a:lnTo>
                    <a:pt x="18" y="12"/>
                  </a:lnTo>
                  <a:lnTo>
                    <a:pt x="41" y="4"/>
                  </a:lnTo>
                  <a:lnTo>
                    <a:pt x="66" y="0"/>
                  </a:lnTo>
                  <a:lnTo>
                    <a:pt x="95" y="2"/>
                  </a:lnTo>
                  <a:lnTo>
                    <a:pt x="115" y="12"/>
                  </a:lnTo>
                  <a:lnTo>
                    <a:pt x="131" y="32"/>
                  </a:lnTo>
                  <a:lnTo>
                    <a:pt x="139" y="73"/>
                  </a:lnTo>
                  <a:lnTo>
                    <a:pt x="147" y="112"/>
                  </a:lnTo>
                  <a:lnTo>
                    <a:pt x="151" y="152"/>
                  </a:lnTo>
                  <a:lnTo>
                    <a:pt x="136" y="144"/>
                  </a:lnTo>
                  <a:lnTo>
                    <a:pt x="121" y="138"/>
                  </a:lnTo>
                  <a:lnTo>
                    <a:pt x="102" y="145"/>
                  </a:lnTo>
                  <a:lnTo>
                    <a:pt x="112" y="103"/>
                  </a:lnTo>
                  <a:lnTo>
                    <a:pt x="120" y="63"/>
                  </a:lnTo>
                  <a:lnTo>
                    <a:pt x="118" y="41"/>
                  </a:lnTo>
                  <a:lnTo>
                    <a:pt x="101" y="22"/>
                  </a:lnTo>
                  <a:lnTo>
                    <a:pt x="56" y="17"/>
                  </a:lnTo>
                  <a:lnTo>
                    <a:pt x="0" y="27"/>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23"/>
            <p:cNvSpPr>
              <a:spLocks/>
            </p:cNvSpPr>
            <p:nvPr/>
          </p:nvSpPr>
          <p:spPr bwMode="auto">
            <a:xfrm>
              <a:off x="2865" y="2196"/>
              <a:ext cx="59" cy="14"/>
            </a:xfrm>
            <a:custGeom>
              <a:avLst/>
              <a:gdLst>
                <a:gd name="T0" fmla="*/ 0 w 119"/>
                <a:gd name="T1" fmla="*/ 0 h 29"/>
                <a:gd name="T2" fmla="*/ 0 w 119"/>
                <a:gd name="T3" fmla="*/ 0 h 29"/>
                <a:gd name="T4" fmla="*/ 0 w 119"/>
                <a:gd name="T5" fmla="*/ 0 h 29"/>
                <a:gd name="T6" fmla="*/ 0 w 119"/>
                <a:gd name="T7" fmla="*/ 0 h 29"/>
                <a:gd name="T8" fmla="*/ 0 w 119"/>
                <a:gd name="T9" fmla="*/ 0 h 29"/>
                <a:gd name="T10" fmla="*/ 0 w 119"/>
                <a:gd name="T11" fmla="*/ 0 h 29"/>
                <a:gd name="T12" fmla="*/ 0 w 119"/>
                <a:gd name="T13" fmla="*/ 0 h 29"/>
                <a:gd name="T14" fmla="*/ 0 w 119"/>
                <a:gd name="T15" fmla="*/ 0 h 29"/>
                <a:gd name="T16" fmla="*/ 0 w 119"/>
                <a:gd name="T17" fmla="*/ 0 h 29"/>
                <a:gd name="T18" fmla="*/ 0 w 119"/>
                <a:gd name="T19" fmla="*/ 0 h 29"/>
                <a:gd name="T20" fmla="*/ 0 w 119"/>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29"/>
                <a:gd name="T35" fmla="*/ 119 w 11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29">
                  <a:moveTo>
                    <a:pt x="0" y="29"/>
                  </a:moveTo>
                  <a:lnTo>
                    <a:pt x="24" y="8"/>
                  </a:lnTo>
                  <a:lnTo>
                    <a:pt x="46" y="0"/>
                  </a:lnTo>
                  <a:lnTo>
                    <a:pt x="76" y="2"/>
                  </a:lnTo>
                  <a:lnTo>
                    <a:pt x="105" y="13"/>
                  </a:lnTo>
                  <a:lnTo>
                    <a:pt x="119" y="27"/>
                  </a:lnTo>
                  <a:lnTo>
                    <a:pt x="115" y="29"/>
                  </a:lnTo>
                  <a:lnTo>
                    <a:pt x="90" y="20"/>
                  </a:lnTo>
                  <a:lnTo>
                    <a:pt x="58" y="13"/>
                  </a:lnTo>
                  <a:lnTo>
                    <a:pt x="23" y="25"/>
                  </a:lnTo>
                  <a:lnTo>
                    <a:pt x="0" y="29"/>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4" name="Freeform 24"/>
            <p:cNvSpPr>
              <a:spLocks/>
            </p:cNvSpPr>
            <p:nvPr/>
          </p:nvSpPr>
          <p:spPr bwMode="auto">
            <a:xfrm>
              <a:off x="2808" y="2212"/>
              <a:ext cx="35" cy="11"/>
            </a:xfrm>
            <a:custGeom>
              <a:avLst/>
              <a:gdLst>
                <a:gd name="T0" fmla="*/ 0 w 70"/>
                <a:gd name="T1" fmla="*/ 1 h 22"/>
                <a:gd name="T2" fmla="*/ 1 w 70"/>
                <a:gd name="T3" fmla="*/ 1 h 22"/>
                <a:gd name="T4" fmla="*/ 1 w 70"/>
                <a:gd name="T5" fmla="*/ 1 h 22"/>
                <a:gd name="T6" fmla="*/ 1 w 70"/>
                <a:gd name="T7" fmla="*/ 0 h 22"/>
                <a:gd name="T8" fmla="*/ 1 w 70"/>
                <a:gd name="T9" fmla="*/ 1 h 22"/>
                <a:gd name="T10" fmla="*/ 1 w 70"/>
                <a:gd name="T11" fmla="*/ 1 h 22"/>
                <a:gd name="T12" fmla="*/ 1 w 70"/>
                <a:gd name="T13" fmla="*/ 1 h 22"/>
                <a:gd name="T14" fmla="*/ 1 w 70"/>
                <a:gd name="T15" fmla="*/ 1 h 22"/>
                <a:gd name="T16" fmla="*/ 1 w 70"/>
                <a:gd name="T17" fmla="*/ 1 h 22"/>
                <a:gd name="T18" fmla="*/ 0 w 7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2"/>
                <a:gd name="T32" fmla="*/ 70 w 7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2">
                  <a:moveTo>
                    <a:pt x="0" y="10"/>
                  </a:moveTo>
                  <a:lnTo>
                    <a:pt x="12" y="5"/>
                  </a:lnTo>
                  <a:lnTo>
                    <a:pt x="30" y="1"/>
                  </a:lnTo>
                  <a:lnTo>
                    <a:pt x="43" y="0"/>
                  </a:lnTo>
                  <a:lnTo>
                    <a:pt x="60" y="6"/>
                  </a:lnTo>
                  <a:lnTo>
                    <a:pt x="70" y="13"/>
                  </a:lnTo>
                  <a:lnTo>
                    <a:pt x="54" y="21"/>
                  </a:lnTo>
                  <a:lnTo>
                    <a:pt x="35" y="22"/>
                  </a:lnTo>
                  <a:lnTo>
                    <a:pt x="14" y="20"/>
                  </a:lnTo>
                  <a:lnTo>
                    <a:pt x="0" y="10"/>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25"/>
            <p:cNvSpPr>
              <a:spLocks/>
            </p:cNvSpPr>
            <p:nvPr/>
          </p:nvSpPr>
          <p:spPr bwMode="auto">
            <a:xfrm>
              <a:off x="2876" y="2211"/>
              <a:ext cx="35" cy="11"/>
            </a:xfrm>
            <a:custGeom>
              <a:avLst/>
              <a:gdLst>
                <a:gd name="T0" fmla="*/ 1 w 70"/>
                <a:gd name="T1" fmla="*/ 1 h 22"/>
                <a:gd name="T2" fmla="*/ 1 w 70"/>
                <a:gd name="T3" fmla="*/ 1 h 22"/>
                <a:gd name="T4" fmla="*/ 1 w 70"/>
                <a:gd name="T5" fmla="*/ 0 h 22"/>
                <a:gd name="T6" fmla="*/ 1 w 70"/>
                <a:gd name="T7" fmla="*/ 0 h 22"/>
                <a:gd name="T8" fmla="*/ 1 w 70"/>
                <a:gd name="T9" fmla="*/ 1 h 22"/>
                <a:gd name="T10" fmla="*/ 0 w 70"/>
                <a:gd name="T11" fmla="*/ 1 h 22"/>
                <a:gd name="T12" fmla="*/ 1 w 70"/>
                <a:gd name="T13" fmla="*/ 1 h 22"/>
                <a:gd name="T14" fmla="*/ 1 w 70"/>
                <a:gd name="T15" fmla="*/ 1 h 22"/>
                <a:gd name="T16" fmla="*/ 1 w 70"/>
                <a:gd name="T17" fmla="*/ 1 h 22"/>
                <a:gd name="T18" fmla="*/ 1 w 7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2"/>
                <a:gd name="T32" fmla="*/ 70 w 7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2">
                  <a:moveTo>
                    <a:pt x="70" y="11"/>
                  </a:moveTo>
                  <a:lnTo>
                    <a:pt x="60" y="6"/>
                  </a:lnTo>
                  <a:lnTo>
                    <a:pt x="41" y="0"/>
                  </a:lnTo>
                  <a:lnTo>
                    <a:pt x="28" y="0"/>
                  </a:lnTo>
                  <a:lnTo>
                    <a:pt x="11" y="8"/>
                  </a:lnTo>
                  <a:lnTo>
                    <a:pt x="0" y="14"/>
                  </a:lnTo>
                  <a:lnTo>
                    <a:pt x="18" y="21"/>
                  </a:lnTo>
                  <a:lnTo>
                    <a:pt x="36" y="22"/>
                  </a:lnTo>
                  <a:lnTo>
                    <a:pt x="55" y="20"/>
                  </a:lnTo>
                  <a:lnTo>
                    <a:pt x="70" y="1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26"/>
            <p:cNvSpPr>
              <a:spLocks/>
            </p:cNvSpPr>
            <p:nvPr/>
          </p:nvSpPr>
          <p:spPr bwMode="auto">
            <a:xfrm>
              <a:off x="2625" y="2080"/>
              <a:ext cx="348" cy="253"/>
            </a:xfrm>
            <a:custGeom>
              <a:avLst/>
              <a:gdLst>
                <a:gd name="T0" fmla="*/ 1 w 694"/>
                <a:gd name="T1" fmla="*/ 1 h 505"/>
                <a:gd name="T2" fmla="*/ 1 w 694"/>
                <a:gd name="T3" fmla="*/ 1 h 505"/>
                <a:gd name="T4" fmla="*/ 1 w 694"/>
                <a:gd name="T5" fmla="*/ 1 h 505"/>
                <a:gd name="T6" fmla="*/ 1 w 694"/>
                <a:gd name="T7" fmla="*/ 1 h 505"/>
                <a:gd name="T8" fmla="*/ 1 w 694"/>
                <a:gd name="T9" fmla="*/ 1 h 505"/>
                <a:gd name="T10" fmla="*/ 1 w 694"/>
                <a:gd name="T11" fmla="*/ 1 h 505"/>
                <a:gd name="T12" fmla="*/ 1 w 694"/>
                <a:gd name="T13" fmla="*/ 1 h 505"/>
                <a:gd name="T14" fmla="*/ 0 w 694"/>
                <a:gd name="T15" fmla="*/ 1 h 505"/>
                <a:gd name="T16" fmla="*/ 1 w 694"/>
                <a:gd name="T17" fmla="*/ 1 h 505"/>
                <a:gd name="T18" fmla="*/ 1 w 694"/>
                <a:gd name="T19" fmla="*/ 1 h 505"/>
                <a:gd name="T20" fmla="*/ 1 w 694"/>
                <a:gd name="T21" fmla="*/ 1 h 505"/>
                <a:gd name="T22" fmla="*/ 1 w 694"/>
                <a:gd name="T23" fmla="*/ 1 h 505"/>
                <a:gd name="T24" fmla="*/ 1 w 694"/>
                <a:gd name="T25" fmla="*/ 1 h 505"/>
                <a:gd name="T26" fmla="*/ 1 w 694"/>
                <a:gd name="T27" fmla="*/ 1 h 505"/>
                <a:gd name="T28" fmla="*/ 1 w 694"/>
                <a:gd name="T29" fmla="*/ 1 h 505"/>
                <a:gd name="T30" fmla="*/ 1 w 694"/>
                <a:gd name="T31" fmla="*/ 1 h 505"/>
                <a:gd name="T32" fmla="*/ 1 w 694"/>
                <a:gd name="T33" fmla="*/ 1 h 505"/>
                <a:gd name="T34" fmla="*/ 1 w 694"/>
                <a:gd name="T35" fmla="*/ 1 h 505"/>
                <a:gd name="T36" fmla="*/ 1 w 694"/>
                <a:gd name="T37" fmla="*/ 1 h 505"/>
                <a:gd name="T38" fmla="*/ 1 w 694"/>
                <a:gd name="T39" fmla="*/ 1 h 505"/>
                <a:gd name="T40" fmla="*/ 1 w 694"/>
                <a:gd name="T41" fmla="*/ 1 h 505"/>
                <a:gd name="T42" fmla="*/ 1 w 694"/>
                <a:gd name="T43" fmla="*/ 1 h 505"/>
                <a:gd name="T44" fmla="*/ 1 w 694"/>
                <a:gd name="T45" fmla="*/ 1 h 505"/>
                <a:gd name="T46" fmla="*/ 1 w 694"/>
                <a:gd name="T47" fmla="*/ 1 h 505"/>
                <a:gd name="T48" fmla="*/ 1 w 694"/>
                <a:gd name="T49" fmla="*/ 1 h 505"/>
                <a:gd name="T50" fmla="*/ 1 w 694"/>
                <a:gd name="T51" fmla="*/ 1 h 505"/>
                <a:gd name="T52" fmla="*/ 1 w 694"/>
                <a:gd name="T53" fmla="*/ 1 h 505"/>
                <a:gd name="T54" fmla="*/ 1 w 694"/>
                <a:gd name="T55" fmla="*/ 1 h 505"/>
                <a:gd name="T56" fmla="*/ 1 w 694"/>
                <a:gd name="T57" fmla="*/ 1 h 505"/>
                <a:gd name="T58" fmla="*/ 1 w 694"/>
                <a:gd name="T59" fmla="*/ 1 h 505"/>
                <a:gd name="T60" fmla="*/ 1 w 694"/>
                <a:gd name="T61" fmla="*/ 1 h 505"/>
                <a:gd name="T62" fmla="*/ 1 w 694"/>
                <a:gd name="T63" fmla="*/ 1 h 505"/>
                <a:gd name="T64" fmla="*/ 1 w 694"/>
                <a:gd name="T65" fmla="*/ 1 h 505"/>
                <a:gd name="T66" fmla="*/ 1 w 694"/>
                <a:gd name="T67" fmla="*/ 1 h 505"/>
                <a:gd name="T68" fmla="*/ 1 w 694"/>
                <a:gd name="T69" fmla="*/ 1 h 505"/>
                <a:gd name="T70" fmla="*/ 1 w 694"/>
                <a:gd name="T71" fmla="*/ 1 h 505"/>
                <a:gd name="T72" fmla="*/ 1 w 694"/>
                <a:gd name="T73" fmla="*/ 1 h 505"/>
                <a:gd name="T74" fmla="*/ 1 w 694"/>
                <a:gd name="T75" fmla="*/ 1 h 505"/>
                <a:gd name="T76" fmla="*/ 1 w 694"/>
                <a:gd name="T77" fmla="*/ 1 h 505"/>
                <a:gd name="T78" fmla="*/ 1 w 694"/>
                <a:gd name="T79" fmla="*/ 1 h 505"/>
                <a:gd name="T80" fmla="*/ 1 w 694"/>
                <a:gd name="T81" fmla="*/ 1 h 505"/>
                <a:gd name="T82" fmla="*/ 1 w 694"/>
                <a:gd name="T83" fmla="*/ 0 h 505"/>
                <a:gd name="T84" fmla="*/ 1 w 694"/>
                <a:gd name="T85" fmla="*/ 1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4"/>
                <a:gd name="T130" fmla="*/ 0 h 505"/>
                <a:gd name="T131" fmla="*/ 694 w 694"/>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4" h="505">
                  <a:moveTo>
                    <a:pt x="346" y="12"/>
                  </a:moveTo>
                  <a:lnTo>
                    <a:pt x="271" y="18"/>
                  </a:lnTo>
                  <a:lnTo>
                    <a:pt x="209" y="49"/>
                  </a:lnTo>
                  <a:lnTo>
                    <a:pt x="135" y="101"/>
                  </a:lnTo>
                  <a:lnTo>
                    <a:pt x="89" y="185"/>
                  </a:lnTo>
                  <a:lnTo>
                    <a:pt x="58" y="243"/>
                  </a:lnTo>
                  <a:lnTo>
                    <a:pt x="18" y="287"/>
                  </a:lnTo>
                  <a:lnTo>
                    <a:pt x="0" y="320"/>
                  </a:lnTo>
                  <a:lnTo>
                    <a:pt x="24" y="370"/>
                  </a:lnTo>
                  <a:lnTo>
                    <a:pt x="57" y="401"/>
                  </a:lnTo>
                  <a:lnTo>
                    <a:pt x="111" y="425"/>
                  </a:lnTo>
                  <a:lnTo>
                    <a:pt x="173" y="450"/>
                  </a:lnTo>
                  <a:lnTo>
                    <a:pt x="197" y="474"/>
                  </a:lnTo>
                  <a:lnTo>
                    <a:pt x="262" y="505"/>
                  </a:lnTo>
                  <a:lnTo>
                    <a:pt x="293" y="490"/>
                  </a:lnTo>
                  <a:lnTo>
                    <a:pt x="277" y="341"/>
                  </a:lnTo>
                  <a:lnTo>
                    <a:pt x="296" y="221"/>
                  </a:lnTo>
                  <a:lnTo>
                    <a:pt x="330" y="141"/>
                  </a:lnTo>
                  <a:lnTo>
                    <a:pt x="388" y="92"/>
                  </a:lnTo>
                  <a:lnTo>
                    <a:pt x="426" y="80"/>
                  </a:lnTo>
                  <a:lnTo>
                    <a:pt x="470" y="83"/>
                  </a:lnTo>
                  <a:lnTo>
                    <a:pt x="512" y="101"/>
                  </a:lnTo>
                  <a:lnTo>
                    <a:pt x="555" y="132"/>
                  </a:lnTo>
                  <a:lnTo>
                    <a:pt x="573" y="160"/>
                  </a:lnTo>
                  <a:lnTo>
                    <a:pt x="590" y="194"/>
                  </a:lnTo>
                  <a:lnTo>
                    <a:pt x="594" y="228"/>
                  </a:lnTo>
                  <a:lnTo>
                    <a:pt x="586" y="256"/>
                  </a:lnTo>
                  <a:lnTo>
                    <a:pt x="586" y="287"/>
                  </a:lnTo>
                  <a:lnTo>
                    <a:pt x="599" y="351"/>
                  </a:lnTo>
                  <a:lnTo>
                    <a:pt x="590" y="388"/>
                  </a:lnTo>
                  <a:lnTo>
                    <a:pt x="590" y="432"/>
                  </a:lnTo>
                  <a:lnTo>
                    <a:pt x="643" y="437"/>
                  </a:lnTo>
                  <a:lnTo>
                    <a:pt x="676" y="421"/>
                  </a:lnTo>
                  <a:lnTo>
                    <a:pt x="694" y="385"/>
                  </a:lnTo>
                  <a:lnTo>
                    <a:pt x="683" y="317"/>
                  </a:lnTo>
                  <a:lnTo>
                    <a:pt x="652" y="252"/>
                  </a:lnTo>
                  <a:lnTo>
                    <a:pt x="605" y="181"/>
                  </a:lnTo>
                  <a:lnTo>
                    <a:pt x="581" y="123"/>
                  </a:lnTo>
                  <a:lnTo>
                    <a:pt x="550" y="76"/>
                  </a:lnTo>
                  <a:lnTo>
                    <a:pt x="521" y="52"/>
                  </a:lnTo>
                  <a:lnTo>
                    <a:pt x="481" y="27"/>
                  </a:lnTo>
                  <a:lnTo>
                    <a:pt x="395" y="0"/>
                  </a:lnTo>
                  <a:lnTo>
                    <a:pt x="346" y="12"/>
                  </a:lnTo>
                  <a:close/>
                </a:path>
              </a:pathLst>
            </a:custGeom>
            <a:solidFill>
              <a:srgbClr val="9FF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27"/>
            <p:cNvSpPr>
              <a:spLocks/>
            </p:cNvSpPr>
            <p:nvPr/>
          </p:nvSpPr>
          <p:spPr bwMode="auto">
            <a:xfrm>
              <a:off x="2575" y="2310"/>
              <a:ext cx="240" cy="308"/>
            </a:xfrm>
            <a:custGeom>
              <a:avLst/>
              <a:gdLst>
                <a:gd name="T0" fmla="*/ 1 w 479"/>
                <a:gd name="T1" fmla="*/ 0 h 616"/>
                <a:gd name="T2" fmla="*/ 1 w 479"/>
                <a:gd name="T3" fmla="*/ 1 h 616"/>
                <a:gd name="T4" fmla="*/ 1 w 479"/>
                <a:gd name="T5" fmla="*/ 1 h 616"/>
                <a:gd name="T6" fmla="*/ 1 w 479"/>
                <a:gd name="T7" fmla="*/ 1 h 616"/>
                <a:gd name="T8" fmla="*/ 1 w 479"/>
                <a:gd name="T9" fmla="*/ 1 h 616"/>
                <a:gd name="T10" fmla="*/ 1 w 479"/>
                <a:gd name="T11" fmla="*/ 1 h 616"/>
                <a:gd name="T12" fmla="*/ 1 w 479"/>
                <a:gd name="T13" fmla="*/ 1 h 616"/>
                <a:gd name="T14" fmla="*/ 1 w 479"/>
                <a:gd name="T15" fmla="*/ 1 h 616"/>
                <a:gd name="T16" fmla="*/ 1 w 479"/>
                <a:gd name="T17" fmla="*/ 1 h 616"/>
                <a:gd name="T18" fmla="*/ 1 w 479"/>
                <a:gd name="T19" fmla="*/ 1 h 616"/>
                <a:gd name="T20" fmla="*/ 1 w 479"/>
                <a:gd name="T21" fmla="*/ 1 h 616"/>
                <a:gd name="T22" fmla="*/ 1 w 479"/>
                <a:gd name="T23" fmla="*/ 1 h 616"/>
                <a:gd name="T24" fmla="*/ 1 w 479"/>
                <a:gd name="T25" fmla="*/ 1 h 616"/>
                <a:gd name="T26" fmla="*/ 1 w 479"/>
                <a:gd name="T27" fmla="*/ 1 h 616"/>
                <a:gd name="T28" fmla="*/ 1 w 479"/>
                <a:gd name="T29" fmla="*/ 1 h 616"/>
                <a:gd name="T30" fmla="*/ 1 w 479"/>
                <a:gd name="T31" fmla="*/ 1 h 616"/>
                <a:gd name="T32" fmla="*/ 1 w 479"/>
                <a:gd name="T33" fmla="*/ 1 h 616"/>
                <a:gd name="T34" fmla="*/ 0 w 479"/>
                <a:gd name="T35" fmla="*/ 1 h 616"/>
                <a:gd name="T36" fmla="*/ 1 w 479"/>
                <a:gd name="T37" fmla="*/ 1 h 616"/>
                <a:gd name="T38" fmla="*/ 1 w 479"/>
                <a:gd name="T39" fmla="*/ 1 h 616"/>
                <a:gd name="T40" fmla="*/ 1 w 479"/>
                <a:gd name="T41" fmla="*/ 1 h 616"/>
                <a:gd name="T42" fmla="*/ 1 w 479"/>
                <a:gd name="T43" fmla="*/ 1 h 616"/>
                <a:gd name="T44" fmla="*/ 1 w 479"/>
                <a:gd name="T45" fmla="*/ 0 h 6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9"/>
                <a:gd name="T70" fmla="*/ 0 h 616"/>
                <a:gd name="T71" fmla="*/ 479 w 479"/>
                <a:gd name="T72" fmla="*/ 616 h 6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9" h="616">
                  <a:moveTo>
                    <a:pt x="288" y="0"/>
                  </a:moveTo>
                  <a:lnTo>
                    <a:pt x="295" y="77"/>
                  </a:lnTo>
                  <a:lnTo>
                    <a:pt x="322" y="148"/>
                  </a:lnTo>
                  <a:lnTo>
                    <a:pt x="362" y="195"/>
                  </a:lnTo>
                  <a:lnTo>
                    <a:pt x="399" y="225"/>
                  </a:lnTo>
                  <a:lnTo>
                    <a:pt x="393" y="284"/>
                  </a:lnTo>
                  <a:lnTo>
                    <a:pt x="427" y="373"/>
                  </a:lnTo>
                  <a:lnTo>
                    <a:pt x="464" y="488"/>
                  </a:lnTo>
                  <a:lnTo>
                    <a:pt x="479" y="616"/>
                  </a:lnTo>
                  <a:lnTo>
                    <a:pt x="201" y="616"/>
                  </a:lnTo>
                  <a:lnTo>
                    <a:pt x="167" y="590"/>
                  </a:lnTo>
                  <a:lnTo>
                    <a:pt x="132" y="548"/>
                  </a:lnTo>
                  <a:lnTo>
                    <a:pt x="100" y="498"/>
                  </a:lnTo>
                  <a:lnTo>
                    <a:pt x="68" y="443"/>
                  </a:lnTo>
                  <a:lnTo>
                    <a:pt x="38" y="376"/>
                  </a:lnTo>
                  <a:lnTo>
                    <a:pt x="15" y="307"/>
                  </a:lnTo>
                  <a:lnTo>
                    <a:pt x="7" y="249"/>
                  </a:lnTo>
                  <a:lnTo>
                    <a:pt x="0" y="219"/>
                  </a:lnTo>
                  <a:lnTo>
                    <a:pt x="65" y="219"/>
                  </a:lnTo>
                  <a:lnTo>
                    <a:pt x="115" y="209"/>
                  </a:lnTo>
                  <a:lnTo>
                    <a:pt x="173" y="164"/>
                  </a:lnTo>
                  <a:lnTo>
                    <a:pt x="220" y="102"/>
                  </a:lnTo>
                  <a:lnTo>
                    <a:pt x="28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Rectangle 28"/>
            <p:cNvSpPr>
              <a:spLocks noChangeArrowheads="1"/>
            </p:cNvSpPr>
            <p:nvPr/>
          </p:nvSpPr>
          <p:spPr bwMode="auto">
            <a:xfrm>
              <a:off x="2353" y="2575"/>
              <a:ext cx="912" cy="119"/>
            </a:xfrm>
            <a:prstGeom prst="rect">
              <a:avLst/>
            </a:prstGeom>
            <a:solidFill>
              <a:srgbClr val="008000"/>
            </a:solidFill>
            <a:ln w="7938">
              <a:solidFill>
                <a:srgbClr val="B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09" name="Rectangle 29"/>
            <p:cNvSpPr>
              <a:spLocks noChangeArrowheads="1"/>
            </p:cNvSpPr>
            <p:nvPr/>
          </p:nvSpPr>
          <p:spPr bwMode="auto">
            <a:xfrm>
              <a:off x="2327" y="1859"/>
              <a:ext cx="965" cy="71"/>
            </a:xfrm>
            <a:prstGeom prst="rect">
              <a:avLst/>
            </a:prstGeom>
            <a:solidFill>
              <a:srgbClr val="008000"/>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10" name="Freeform 30"/>
            <p:cNvSpPr>
              <a:spLocks/>
            </p:cNvSpPr>
            <p:nvPr/>
          </p:nvSpPr>
          <p:spPr bwMode="auto">
            <a:xfrm>
              <a:off x="1996" y="1892"/>
              <a:ext cx="132" cy="293"/>
            </a:xfrm>
            <a:custGeom>
              <a:avLst/>
              <a:gdLst>
                <a:gd name="T0" fmla="*/ 1 w 264"/>
                <a:gd name="T1" fmla="*/ 0 h 588"/>
                <a:gd name="T2" fmla="*/ 1 w 264"/>
                <a:gd name="T3" fmla="*/ 0 h 588"/>
                <a:gd name="T4" fmla="*/ 1 w 264"/>
                <a:gd name="T5" fmla="*/ 0 h 588"/>
                <a:gd name="T6" fmla="*/ 0 w 264"/>
                <a:gd name="T7" fmla="*/ 0 h 588"/>
                <a:gd name="T8" fmla="*/ 1 w 264"/>
                <a:gd name="T9" fmla="*/ 0 h 588"/>
                <a:gd name="T10" fmla="*/ 1 w 264"/>
                <a:gd name="T11" fmla="*/ 0 h 588"/>
                <a:gd name="T12" fmla="*/ 1 w 264"/>
                <a:gd name="T13" fmla="*/ 0 h 588"/>
                <a:gd name="T14" fmla="*/ 1 w 264"/>
                <a:gd name="T15" fmla="*/ 0 h 588"/>
                <a:gd name="T16" fmla="*/ 1 w 264"/>
                <a:gd name="T17" fmla="*/ 0 h 588"/>
                <a:gd name="T18" fmla="*/ 1 w 264"/>
                <a:gd name="T19" fmla="*/ 0 h 588"/>
                <a:gd name="T20" fmla="*/ 1 w 264"/>
                <a:gd name="T21" fmla="*/ 0 h 588"/>
                <a:gd name="T22" fmla="*/ 1 w 264"/>
                <a:gd name="T23" fmla="*/ 0 h 588"/>
                <a:gd name="T24" fmla="*/ 1 w 264"/>
                <a:gd name="T25" fmla="*/ 0 h 588"/>
                <a:gd name="T26" fmla="*/ 1 w 264"/>
                <a:gd name="T27" fmla="*/ 0 h 588"/>
                <a:gd name="T28" fmla="*/ 1 w 264"/>
                <a:gd name="T29" fmla="*/ 0 h 588"/>
                <a:gd name="T30" fmla="*/ 1 w 264"/>
                <a:gd name="T31" fmla="*/ 0 h 588"/>
                <a:gd name="T32" fmla="*/ 1 w 264"/>
                <a:gd name="T33" fmla="*/ 0 h 588"/>
                <a:gd name="T34" fmla="*/ 1 w 264"/>
                <a:gd name="T35" fmla="*/ 0 h 588"/>
                <a:gd name="T36" fmla="*/ 1 w 264"/>
                <a:gd name="T37" fmla="*/ 0 h 588"/>
                <a:gd name="T38" fmla="*/ 1 w 264"/>
                <a:gd name="T39" fmla="*/ 0 h 588"/>
                <a:gd name="T40" fmla="*/ 1 w 264"/>
                <a:gd name="T41" fmla="*/ 0 h 588"/>
                <a:gd name="T42" fmla="*/ 1 w 264"/>
                <a:gd name="T43" fmla="*/ 0 h 588"/>
                <a:gd name="T44" fmla="*/ 1 w 264"/>
                <a:gd name="T45" fmla="*/ 0 h 588"/>
                <a:gd name="T46" fmla="*/ 1 w 264"/>
                <a:gd name="T47" fmla="*/ 0 h 588"/>
                <a:gd name="T48" fmla="*/ 1 w 264"/>
                <a:gd name="T49" fmla="*/ 0 h 588"/>
                <a:gd name="T50" fmla="*/ 1 w 264"/>
                <a:gd name="T51" fmla="*/ 0 h 588"/>
                <a:gd name="T52" fmla="*/ 1 w 264"/>
                <a:gd name="T53" fmla="*/ 0 h 588"/>
                <a:gd name="T54" fmla="*/ 1 w 264"/>
                <a:gd name="T55" fmla="*/ 0 h 588"/>
                <a:gd name="T56" fmla="*/ 1 w 264"/>
                <a:gd name="T57" fmla="*/ 0 h 588"/>
                <a:gd name="T58" fmla="*/ 1 w 264"/>
                <a:gd name="T59" fmla="*/ 0 h 588"/>
                <a:gd name="T60" fmla="*/ 1 w 264"/>
                <a:gd name="T61" fmla="*/ 0 h 588"/>
                <a:gd name="T62" fmla="*/ 1 w 264"/>
                <a:gd name="T63" fmla="*/ 0 h 588"/>
                <a:gd name="T64" fmla="*/ 1 w 264"/>
                <a:gd name="T65" fmla="*/ 0 h 588"/>
                <a:gd name="T66" fmla="*/ 1 w 264"/>
                <a:gd name="T67" fmla="*/ 0 h 588"/>
                <a:gd name="T68" fmla="*/ 1 w 264"/>
                <a:gd name="T69" fmla="*/ 0 h 588"/>
                <a:gd name="T70" fmla="*/ 1 w 264"/>
                <a:gd name="T71" fmla="*/ 0 h 588"/>
                <a:gd name="T72" fmla="*/ 1 w 264"/>
                <a:gd name="T73" fmla="*/ 0 h 588"/>
                <a:gd name="T74" fmla="*/ 1 w 264"/>
                <a:gd name="T75" fmla="*/ 0 h 588"/>
                <a:gd name="T76" fmla="*/ 1 w 264"/>
                <a:gd name="T77" fmla="*/ 0 h 588"/>
                <a:gd name="T78" fmla="*/ 1 w 264"/>
                <a:gd name="T79" fmla="*/ 0 h 588"/>
                <a:gd name="T80" fmla="*/ 1 w 264"/>
                <a:gd name="T81" fmla="*/ 0 h 588"/>
                <a:gd name="T82" fmla="*/ 1 w 264"/>
                <a:gd name="T83" fmla="*/ 0 h 588"/>
                <a:gd name="T84" fmla="*/ 1 w 264"/>
                <a:gd name="T85" fmla="*/ 0 h 588"/>
                <a:gd name="T86" fmla="*/ 1 w 264"/>
                <a:gd name="T87" fmla="*/ 0 h 588"/>
                <a:gd name="T88" fmla="*/ 1 w 264"/>
                <a:gd name="T89" fmla="*/ 0 h 588"/>
                <a:gd name="T90" fmla="*/ 1 w 264"/>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588"/>
                <a:gd name="T140" fmla="*/ 264 w 264"/>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588">
                  <a:moveTo>
                    <a:pt x="28" y="248"/>
                  </a:moveTo>
                  <a:lnTo>
                    <a:pt x="16" y="211"/>
                  </a:lnTo>
                  <a:lnTo>
                    <a:pt x="6" y="168"/>
                  </a:lnTo>
                  <a:lnTo>
                    <a:pt x="0" y="116"/>
                  </a:lnTo>
                  <a:lnTo>
                    <a:pt x="13" y="61"/>
                  </a:lnTo>
                  <a:lnTo>
                    <a:pt x="36" y="0"/>
                  </a:lnTo>
                  <a:lnTo>
                    <a:pt x="68" y="55"/>
                  </a:lnTo>
                  <a:lnTo>
                    <a:pt x="86" y="97"/>
                  </a:lnTo>
                  <a:lnTo>
                    <a:pt x="93" y="150"/>
                  </a:lnTo>
                  <a:lnTo>
                    <a:pt x="89" y="207"/>
                  </a:lnTo>
                  <a:lnTo>
                    <a:pt x="81" y="252"/>
                  </a:lnTo>
                  <a:lnTo>
                    <a:pt x="70" y="279"/>
                  </a:lnTo>
                  <a:lnTo>
                    <a:pt x="91" y="252"/>
                  </a:lnTo>
                  <a:lnTo>
                    <a:pt x="125" y="217"/>
                  </a:lnTo>
                  <a:lnTo>
                    <a:pt x="160" y="197"/>
                  </a:lnTo>
                  <a:lnTo>
                    <a:pt x="190" y="181"/>
                  </a:lnTo>
                  <a:lnTo>
                    <a:pt x="231" y="173"/>
                  </a:lnTo>
                  <a:lnTo>
                    <a:pt x="264" y="167"/>
                  </a:lnTo>
                  <a:lnTo>
                    <a:pt x="249" y="206"/>
                  </a:lnTo>
                  <a:lnTo>
                    <a:pt x="233" y="249"/>
                  </a:lnTo>
                  <a:lnTo>
                    <a:pt x="200" y="285"/>
                  </a:lnTo>
                  <a:lnTo>
                    <a:pt x="172" y="306"/>
                  </a:lnTo>
                  <a:lnTo>
                    <a:pt x="125" y="320"/>
                  </a:lnTo>
                  <a:lnTo>
                    <a:pt x="83" y="325"/>
                  </a:lnTo>
                  <a:lnTo>
                    <a:pt x="131" y="349"/>
                  </a:lnTo>
                  <a:lnTo>
                    <a:pt x="164" y="373"/>
                  </a:lnTo>
                  <a:lnTo>
                    <a:pt x="180" y="398"/>
                  </a:lnTo>
                  <a:lnTo>
                    <a:pt x="196" y="427"/>
                  </a:lnTo>
                  <a:lnTo>
                    <a:pt x="199" y="453"/>
                  </a:lnTo>
                  <a:lnTo>
                    <a:pt x="207" y="494"/>
                  </a:lnTo>
                  <a:lnTo>
                    <a:pt x="149" y="475"/>
                  </a:lnTo>
                  <a:lnTo>
                    <a:pt x="114" y="451"/>
                  </a:lnTo>
                  <a:lnTo>
                    <a:pt x="96" y="424"/>
                  </a:lnTo>
                  <a:lnTo>
                    <a:pt x="68" y="372"/>
                  </a:lnTo>
                  <a:lnTo>
                    <a:pt x="91" y="421"/>
                  </a:lnTo>
                  <a:lnTo>
                    <a:pt x="99" y="471"/>
                  </a:lnTo>
                  <a:lnTo>
                    <a:pt x="104" y="506"/>
                  </a:lnTo>
                  <a:lnTo>
                    <a:pt x="98" y="552"/>
                  </a:lnTo>
                  <a:lnTo>
                    <a:pt x="97" y="588"/>
                  </a:lnTo>
                  <a:lnTo>
                    <a:pt x="46" y="543"/>
                  </a:lnTo>
                  <a:lnTo>
                    <a:pt x="21" y="486"/>
                  </a:lnTo>
                  <a:lnTo>
                    <a:pt x="12" y="424"/>
                  </a:lnTo>
                  <a:lnTo>
                    <a:pt x="27" y="362"/>
                  </a:lnTo>
                  <a:lnTo>
                    <a:pt x="27" y="311"/>
                  </a:lnTo>
                  <a:lnTo>
                    <a:pt x="28" y="283"/>
                  </a:lnTo>
                  <a:lnTo>
                    <a:pt x="28" y="248"/>
                  </a:lnTo>
                  <a:close/>
                </a:path>
              </a:pathLst>
            </a:custGeom>
            <a:solidFill>
              <a:srgbClr val="008000"/>
            </a:solidFill>
            <a:ln w="7938">
              <a:solidFill>
                <a:srgbClr val="BFFFBF"/>
              </a:solidFill>
              <a:round/>
              <a:headEnd/>
              <a:tailEnd/>
            </a:ln>
          </p:spPr>
          <p:txBody>
            <a:bodyPr/>
            <a:lstStyle/>
            <a:p>
              <a:endParaRPr lang="en-US"/>
            </a:p>
          </p:txBody>
        </p:sp>
        <p:sp>
          <p:nvSpPr>
            <p:cNvPr id="7211" name="Freeform 31"/>
            <p:cNvSpPr>
              <a:spLocks/>
            </p:cNvSpPr>
            <p:nvPr/>
          </p:nvSpPr>
          <p:spPr bwMode="auto">
            <a:xfrm>
              <a:off x="1778" y="1863"/>
              <a:ext cx="94" cy="134"/>
            </a:xfrm>
            <a:custGeom>
              <a:avLst/>
              <a:gdLst>
                <a:gd name="T0" fmla="*/ 0 w 189"/>
                <a:gd name="T1" fmla="*/ 1 h 268"/>
                <a:gd name="T2" fmla="*/ 0 w 189"/>
                <a:gd name="T3" fmla="*/ 1 h 268"/>
                <a:gd name="T4" fmla="*/ 0 w 189"/>
                <a:gd name="T5" fmla="*/ 1 h 268"/>
                <a:gd name="T6" fmla="*/ 0 w 189"/>
                <a:gd name="T7" fmla="*/ 1 h 268"/>
                <a:gd name="T8" fmla="*/ 0 w 189"/>
                <a:gd name="T9" fmla="*/ 1 h 268"/>
                <a:gd name="T10" fmla="*/ 0 w 189"/>
                <a:gd name="T11" fmla="*/ 1 h 268"/>
                <a:gd name="T12" fmla="*/ 0 w 189"/>
                <a:gd name="T13" fmla="*/ 1 h 268"/>
                <a:gd name="T14" fmla="*/ 0 w 189"/>
                <a:gd name="T15" fmla="*/ 1 h 268"/>
                <a:gd name="T16" fmla="*/ 0 w 189"/>
                <a:gd name="T17" fmla="*/ 1 h 268"/>
                <a:gd name="T18" fmla="*/ 0 w 189"/>
                <a:gd name="T19" fmla="*/ 1 h 268"/>
                <a:gd name="T20" fmla="*/ 0 w 189"/>
                <a:gd name="T21" fmla="*/ 1 h 268"/>
                <a:gd name="T22" fmla="*/ 0 w 189"/>
                <a:gd name="T23" fmla="*/ 1 h 268"/>
                <a:gd name="T24" fmla="*/ 0 w 189"/>
                <a:gd name="T25" fmla="*/ 1 h 268"/>
                <a:gd name="T26" fmla="*/ 0 w 189"/>
                <a:gd name="T27" fmla="*/ 1 h 268"/>
                <a:gd name="T28" fmla="*/ 0 w 189"/>
                <a:gd name="T29" fmla="*/ 0 h 268"/>
                <a:gd name="T30" fmla="*/ 0 w 189"/>
                <a:gd name="T31" fmla="*/ 1 h 268"/>
                <a:gd name="T32" fmla="*/ 0 w 189"/>
                <a:gd name="T33" fmla="*/ 1 h 268"/>
                <a:gd name="T34" fmla="*/ 0 w 189"/>
                <a:gd name="T35" fmla="*/ 1 h 268"/>
                <a:gd name="T36" fmla="*/ 0 w 189"/>
                <a:gd name="T37" fmla="*/ 1 h 268"/>
                <a:gd name="T38" fmla="*/ 0 w 189"/>
                <a:gd name="T39" fmla="*/ 1 h 268"/>
                <a:gd name="T40" fmla="*/ 0 w 189"/>
                <a:gd name="T41" fmla="*/ 1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268"/>
                <a:gd name="T65" fmla="*/ 189 w 189"/>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268">
                  <a:moveTo>
                    <a:pt x="75" y="240"/>
                  </a:moveTo>
                  <a:lnTo>
                    <a:pt x="42" y="215"/>
                  </a:lnTo>
                  <a:lnTo>
                    <a:pt x="25" y="191"/>
                  </a:lnTo>
                  <a:lnTo>
                    <a:pt x="10" y="162"/>
                  </a:lnTo>
                  <a:lnTo>
                    <a:pt x="8" y="136"/>
                  </a:lnTo>
                  <a:lnTo>
                    <a:pt x="0" y="95"/>
                  </a:lnTo>
                  <a:lnTo>
                    <a:pt x="56" y="113"/>
                  </a:lnTo>
                  <a:lnTo>
                    <a:pt x="93" y="138"/>
                  </a:lnTo>
                  <a:lnTo>
                    <a:pt x="111" y="164"/>
                  </a:lnTo>
                  <a:lnTo>
                    <a:pt x="138" y="216"/>
                  </a:lnTo>
                  <a:lnTo>
                    <a:pt x="116" y="168"/>
                  </a:lnTo>
                  <a:lnTo>
                    <a:pt x="106" y="118"/>
                  </a:lnTo>
                  <a:lnTo>
                    <a:pt x="103" y="82"/>
                  </a:lnTo>
                  <a:lnTo>
                    <a:pt x="109" y="37"/>
                  </a:lnTo>
                  <a:lnTo>
                    <a:pt x="110" y="0"/>
                  </a:lnTo>
                  <a:lnTo>
                    <a:pt x="157" y="49"/>
                  </a:lnTo>
                  <a:lnTo>
                    <a:pt x="182" y="102"/>
                  </a:lnTo>
                  <a:lnTo>
                    <a:pt x="188" y="164"/>
                  </a:lnTo>
                  <a:lnTo>
                    <a:pt x="189" y="264"/>
                  </a:lnTo>
                  <a:lnTo>
                    <a:pt x="133" y="268"/>
                  </a:lnTo>
                  <a:lnTo>
                    <a:pt x="75" y="240"/>
                  </a:lnTo>
                  <a:close/>
                </a:path>
              </a:pathLst>
            </a:custGeom>
            <a:solidFill>
              <a:srgbClr val="008000"/>
            </a:solidFill>
            <a:ln w="7938">
              <a:solidFill>
                <a:srgbClr val="BFFFBF"/>
              </a:solidFill>
              <a:round/>
              <a:headEnd/>
              <a:tailEnd/>
            </a:ln>
          </p:spPr>
          <p:txBody>
            <a:bodyPr/>
            <a:lstStyle/>
            <a:p>
              <a:endParaRPr lang="en-US"/>
            </a:p>
          </p:txBody>
        </p:sp>
        <p:sp>
          <p:nvSpPr>
            <p:cNvPr id="7212" name="Oval 32"/>
            <p:cNvSpPr>
              <a:spLocks noChangeArrowheads="1"/>
            </p:cNvSpPr>
            <p:nvPr/>
          </p:nvSpPr>
          <p:spPr bwMode="auto">
            <a:xfrm>
              <a:off x="1812" y="1894"/>
              <a:ext cx="199" cy="298"/>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13" name="Freeform 33"/>
            <p:cNvSpPr>
              <a:spLocks/>
            </p:cNvSpPr>
            <p:nvPr/>
          </p:nvSpPr>
          <p:spPr bwMode="auto">
            <a:xfrm>
              <a:off x="1854" y="1943"/>
              <a:ext cx="115" cy="169"/>
            </a:xfrm>
            <a:custGeom>
              <a:avLst/>
              <a:gdLst>
                <a:gd name="T0" fmla="*/ 1 w 229"/>
                <a:gd name="T1" fmla="*/ 0 h 339"/>
                <a:gd name="T2" fmla="*/ 1 w 229"/>
                <a:gd name="T3" fmla="*/ 0 h 339"/>
                <a:gd name="T4" fmla="*/ 1 w 229"/>
                <a:gd name="T5" fmla="*/ 0 h 339"/>
                <a:gd name="T6" fmla="*/ 1 w 229"/>
                <a:gd name="T7" fmla="*/ 0 h 339"/>
                <a:gd name="T8" fmla="*/ 1 w 229"/>
                <a:gd name="T9" fmla="*/ 0 h 339"/>
                <a:gd name="T10" fmla="*/ 1 w 229"/>
                <a:gd name="T11" fmla="*/ 0 h 339"/>
                <a:gd name="T12" fmla="*/ 1 w 229"/>
                <a:gd name="T13" fmla="*/ 0 h 339"/>
                <a:gd name="T14" fmla="*/ 1 w 229"/>
                <a:gd name="T15" fmla="*/ 0 h 339"/>
                <a:gd name="T16" fmla="*/ 1 w 229"/>
                <a:gd name="T17" fmla="*/ 0 h 339"/>
                <a:gd name="T18" fmla="*/ 1 w 229"/>
                <a:gd name="T19" fmla="*/ 0 h 339"/>
                <a:gd name="T20" fmla="*/ 1 w 229"/>
                <a:gd name="T21" fmla="*/ 0 h 339"/>
                <a:gd name="T22" fmla="*/ 1 w 229"/>
                <a:gd name="T23" fmla="*/ 0 h 339"/>
                <a:gd name="T24" fmla="*/ 1 w 229"/>
                <a:gd name="T25" fmla="*/ 0 h 339"/>
                <a:gd name="T26" fmla="*/ 0 w 229"/>
                <a:gd name="T27" fmla="*/ 0 h 339"/>
                <a:gd name="T28" fmla="*/ 0 w 229"/>
                <a:gd name="T29" fmla="*/ 0 h 339"/>
                <a:gd name="T30" fmla="*/ 1 w 229"/>
                <a:gd name="T31" fmla="*/ 0 h 339"/>
                <a:gd name="T32" fmla="*/ 1 w 229"/>
                <a:gd name="T33" fmla="*/ 0 h 339"/>
                <a:gd name="T34" fmla="*/ 1 w 229"/>
                <a:gd name="T35" fmla="*/ 0 h 339"/>
                <a:gd name="T36" fmla="*/ 1 w 229"/>
                <a:gd name="T37" fmla="*/ 0 h 339"/>
                <a:gd name="T38" fmla="*/ 1 w 229"/>
                <a:gd name="T39" fmla="*/ 0 h 339"/>
                <a:gd name="T40" fmla="*/ 1 w 229"/>
                <a:gd name="T41" fmla="*/ 0 h 339"/>
                <a:gd name="T42" fmla="*/ 1 w 229"/>
                <a:gd name="T43" fmla="*/ 0 h 339"/>
                <a:gd name="T44" fmla="*/ 1 w 229"/>
                <a:gd name="T45" fmla="*/ 0 h 339"/>
                <a:gd name="T46" fmla="*/ 1 w 229"/>
                <a:gd name="T47" fmla="*/ 0 h 339"/>
                <a:gd name="T48" fmla="*/ 1 w 229"/>
                <a:gd name="T49" fmla="*/ 0 h 3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9"/>
                <a:gd name="T76" fmla="*/ 0 h 339"/>
                <a:gd name="T77" fmla="*/ 229 w 229"/>
                <a:gd name="T78" fmla="*/ 339 h 3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9" h="339">
                  <a:moveTo>
                    <a:pt x="8" y="33"/>
                  </a:moveTo>
                  <a:lnTo>
                    <a:pt x="23" y="33"/>
                  </a:lnTo>
                  <a:lnTo>
                    <a:pt x="43" y="30"/>
                  </a:lnTo>
                  <a:lnTo>
                    <a:pt x="56" y="21"/>
                  </a:lnTo>
                  <a:lnTo>
                    <a:pt x="67" y="13"/>
                  </a:lnTo>
                  <a:lnTo>
                    <a:pt x="77" y="0"/>
                  </a:lnTo>
                  <a:lnTo>
                    <a:pt x="181" y="0"/>
                  </a:lnTo>
                  <a:lnTo>
                    <a:pt x="181" y="283"/>
                  </a:lnTo>
                  <a:lnTo>
                    <a:pt x="187" y="300"/>
                  </a:lnTo>
                  <a:lnTo>
                    <a:pt x="196" y="312"/>
                  </a:lnTo>
                  <a:lnTo>
                    <a:pt x="215" y="321"/>
                  </a:lnTo>
                  <a:lnTo>
                    <a:pt x="229" y="321"/>
                  </a:lnTo>
                  <a:lnTo>
                    <a:pt x="229" y="339"/>
                  </a:lnTo>
                  <a:lnTo>
                    <a:pt x="0" y="339"/>
                  </a:lnTo>
                  <a:lnTo>
                    <a:pt x="0" y="321"/>
                  </a:lnTo>
                  <a:lnTo>
                    <a:pt x="14" y="321"/>
                  </a:lnTo>
                  <a:lnTo>
                    <a:pt x="33" y="312"/>
                  </a:lnTo>
                  <a:lnTo>
                    <a:pt x="43" y="300"/>
                  </a:lnTo>
                  <a:lnTo>
                    <a:pt x="47" y="283"/>
                  </a:lnTo>
                  <a:lnTo>
                    <a:pt x="47" y="72"/>
                  </a:lnTo>
                  <a:lnTo>
                    <a:pt x="43" y="60"/>
                  </a:lnTo>
                  <a:lnTo>
                    <a:pt x="33" y="50"/>
                  </a:lnTo>
                  <a:lnTo>
                    <a:pt x="19" y="46"/>
                  </a:lnTo>
                  <a:lnTo>
                    <a:pt x="8" y="46"/>
                  </a:lnTo>
                  <a:lnTo>
                    <a:pt x="8" y="33"/>
                  </a:lnTo>
                  <a:close/>
                </a:path>
              </a:pathLst>
            </a:custGeom>
            <a:solidFill>
              <a:srgbClr val="BFFFBF"/>
            </a:solidFill>
            <a:ln w="14288">
              <a:solidFill>
                <a:srgbClr val="3F5F00"/>
              </a:solidFill>
              <a:round/>
              <a:headEnd/>
              <a:tailEnd/>
            </a:ln>
          </p:spPr>
          <p:txBody>
            <a:bodyPr/>
            <a:lstStyle/>
            <a:p>
              <a:endParaRPr lang="en-US"/>
            </a:p>
          </p:txBody>
        </p:sp>
        <p:sp>
          <p:nvSpPr>
            <p:cNvPr id="7214" name="Freeform 34"/>
            <p:cNvSpPr>
              <a:spLocks/>
            </p:cNvSpPr>
            <p:nvPr/>
          </p:nvSpPr>
          <p:spPr bwMode="auto">
            <a:xfrm>
              <a:off x="3493" y="1892"/>
              <a:ext cx="132" cy="293"/>
            </a:xfrm>
            <a:custGeom>
              <a:avLst/>
              <a:gdLst>
                <a:gd name="T0" fmla="*/ 1 w 263"/>
                <a:gd name="T1" fmla="*/ 0 h 588"/>
                <a:gd name="T2" fmla="*/ 1 w 263"/>
                <a:gd name="T3" fmla="*/ 0 h 588"/>
                <a:gd name="T4" fmla="*/ 1 w 263"/>
                <a:gd name="T5" fmla="*/ 0 h 588"/>
                <a:gd name="T6" fmla="*/ 1 w 263"/>
                <a:gd name="T7" fmla="*/ 0 h 588"/>
                <a:gd name="T8" fmla="*/ 1 w 263"/>
                <a:gd name="T9" fmla="*/ 0 h 588"/>
                <a:gd name="T10" fmla="*/ 1 w 263"/>
                <a:gd name="T11" fmla="*/ 0 h 588"/>
                <a:gd name="T12" fmla="*/ 1 w 263"/>
                <a:gd name="T13" fmla="*/ 0 h 588"/>
                <a:gd name="T14" fmla="*/ 1 w 263"/>
                <a:gd name="T15" fmla="*/ 0 h 588"/>
                <a:gd name="T16" fmla="*/ 1 w 263"/>
                <a:gd name="T17" fmla="*/ 0 h 588"/>
                <a:gd name="T18" fmla="*/ 1 w 263"/>
                <a:gd name="T19" fmla="*/ 0 h 588"/>
                <a:gd name="T20" fmla="*/ 1 w 263"/>
                <a:gd name="T21" fmla="*/ 0 h 588"/>
                <a:gd name="T22" fmla="*/ 1 w 263"/>
                <a:gd name="T23" fmla="*/ 0 h 588"/>
                <a:gd name="T24" fmla="*/ 1 w 263"/>
                <a:gd name="T25" fmla="*/ 0 h 588"/>
                <a:gd name="T26" fmla="*/ 1 w 263"/>
                <a:gd name="T27" fmla="*/ 0 h 588"/>
                <a:gd name="T28" fmla="*/ 1 w 263"/>
                <a:gd name="T29" fmla="*/ 0 h 588"/>
                <a:gd name="T30" fmla="*/ 1 w 263"/>
                <a:gd name="T31" fmla="*/ 0 h 588"/>
                <a:gd name="T32" fmla="*/ 1 w 263"/>
                <a:gd name="T33" fmla="*/ 0 h 588"/>
                <a:gd name="T34" fmla="*/ 0 w 263"/>
                <a:gd name="T35" fmla="*/ 0 h 588"/>
                <a:gd name="T36" fmla="*/ 1 w 263"/>
                <a:gd name="T37" fmla="*/ 0 h 588"/>
                <a:gd name="T38" fmla="*/ 1 w 263"/>
                <a:gd name="T39" fmla="*/ 0 h 588"/>
                <a:gd name="T40" fmla="*/ 1 w 263"/>
                <a:gd name="T41" fmla="*/ 0 h 588"/>
                <a:gd name="T42" fmla="*/ 1 w 263"/>
                <a:gd name="T43" fmla="*/ 0 h 588"/>
                <a:gd name="T44" fmla="*/ 1 w 263"/>
                <a:gd name="T45" fmla="*/ 0 h 588"/>
                <a:gd name="T46" fmla="*/ 1 w 263"/>
                <a:gd name="T47" fmla="*/ 0 h 588"/>
                <a:gd name="T48" fmla="*/ 1 w 263"/>
                <a:gd name="T49" fmla="*/ 0 h 588"/>
                <a:gd name="T50" fmla="*/ 1 w 263"/>
                <a:gd name="T51" fmla="*/ 0 h 588"/>
                <a:gd name="T52" fmla="*/ 1 w 263"/>
                <a:gd name="T53" fmla="*/ 0 h 588"/>
                <a:gd name="T54" fmla="*/ 1 w 263"/>
                <a:gd name="T55" fmla="*/ 0 h 588"/>
                <a:gd name="T56" fmla="*/ 1 w 263"/>
                <a:gd name="T57" fmla="*/ 0 h 588"/>
                <a:gd name="T58" fmla="*/ 1 w 263"/>
                <a:gd name="T59" fmla="*/ 0 h 588"/>
                <a:gd name="T60" fmla="*/ 1 w 263"/>
                <a:gd name="T61" fmla="*/ 0 h 588"/>
                <a:gd name="T62" fmla="*/ 1 w 263"/>
                <a:gd name="T63" fmla="*/ 0 h 588"/>
                <a:gd name="T64" fmla="*/ 1 w 263"/>
                <a:gd name="T65" fmla="*/ 0 h 588"/>
                <a:gd name="T66" fmla="*/ 1 w 263"/>
                <a:gd name="T67" fmla="*/ 0 h 588"/>
                <a:gd name="T68" fmla="*/ 1 w 263"/>
                <a:gd name="T69" fmla="*/ 0 h 588"/>
                <a:gd name="T70" fmla="*/ 1 w 263"/>
                <a:gd name="T71" fmla="*/ 0 h 588"/>
                <a:gd name="T72" fmla="*/ 1 w 263"/>
                <a:gd name="T73" fmla="*/ 0 h 588"/>
                <a:gd name="T74" fmla="*/ 1 w 263"/>
                <a:gd name="T75" fmla="*/ 0 h 588"/>
                <a:gd name="T76" fmla="*/ 1 w 263"/>
                <a:gd name="T77" fmla="*/ 0 h 588"/>
                <a:gd name="T78" fmla="*/ 1 w 263"/>
                <a:gd name="T79" fmla="*/ 0 h 588"/>
                <a:gd name="T80" fmla="*/ 1 w 263"/>
                <a:gd name="T81" fmla="*/ 0 h 588"/>
                <a:gd name="T82" fmla="*/ 1 w 263"/>
                <a:gd name="T83" fmla="*/ 0 h 588"/>
                <a:gd name="T84" fmla="*/ 1 w 263"/>
                <a:gd name="T85" fmla="*/ 0 h 588"/>
                <a:gd name="T86" fmla="*/ 1 w 263"/>
                <a:gd name="T87" fmla="*/ 0 h 588"/>
                <a:gd name="T88" fmla="*/ 1 w 263"/>
                <a:gd name="T89" fmla="*/ 0 h 588"/>
                <a:gd name="T90" fmla="*/ 1 w 263"/>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588"/>
                <a:gd name="T140" fmla="*/ 263 w 263"/>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588">
                  <a:moveTo>
                    <a:pt x="236" y="248"/>
                  </a:moveTo>
                  <a:lnTo>
                    <a:pt x="248" y="211"/>
                  </a:lnTo>
                  <a:lnTo>
                    <a:pt x="258" y="168"/>
                  </a:lnTo>
                  <a:lnTo>
                    <a:pt x="263" y="116"/>
                  </a:lnTo>
                  <a:lnTo>
                    <a:pt x="252" y="61"/>
                  </a:lnTo>
                  <a:lnTo>
                    <a:pt x="229" y="0"/>
                  </a:lnTo>
                  <a:lnTo>
                    <a:pt x="197" y="55"/>
                  </a:lnTo>
                  <a:lnTo>
                    <a:pt x="178" y="97"/>
                  </a:lnTo>
                  <a:lnTo>
                    <a:pt x="172" y="150"/>
                  </a:lnTo>
                  <a:lnTo>
                    <a:pt x="175" y="207"/>
                  </a:lnTo>
                  <a:lnTo>
                    <a:pt x="183" y="252"/>
                  </a:lnTo>
                  <a:lnTo>
                    <a:pt x="193" y="279"/>
                  </a:lnTo>
                  <a:lnTo>
                    <a:pt x="173" y="252"/>
                  </a:lnTo>
                  <a:lnTo>
                    <a:pt x="139" y="217"/>
                  </a:lnTo>
                  <a:lnTo>
                    <a:pt x="104" y="197"/>
                  </a:lnTo>
                  <a:lnTo>
                    <a:pt x="74" y="181"/>
                  </a:lnTo>
                  <a:lnTo>
                    <a:pt x="33" y="173"/>
                  </a:lnTo>
                  <a:lnTo>
                    <a:pt x="0" y="167"/>
                  </a:lnTo>
                  <a:lnTo>
                    <a:pt x="16" y="206"/>
                  </a:lnTo>
                  <a:lnTo>
                    <a:pt x="31" y="249"/>
                  </a:lnTo>
                  <a:lnTo>
                    <a:pt x="64" y="285"/>
                  </a:lnTo>
                  <a:lnTo>
                    <a:pt x="91" y="306"/>
                  </a:lnTo>
                  <a:lnTo>
                    <a:pt x="139" y="320"/>
                  </a:lnTo>
                  <a:lnTo>
                    <a:pt x="182" y="325"/>
                  </a:lnTo>
                  <a:lnTo>
                    <a:pt x="133" y="349"/>
                  </a:lnTo>
                  <a:lnTo>
                    <a:pt x="101" y="373"/>
                  </a:lnTo>
                  <a:lnTo>
                    <a:pt x="83" y="398"/>
                  </a:lnTo>
                  <a:lnTo>
                    <a:pt x="68" y="427"/>
                  </a:lnTo>
                  <a:lnTo>
                    <a:pt x="66" y="453"/>
                  </a:lnTo>
                  <a:lnTo>
                    <a:pt x="58" y="494"/>
                  </a:lnTo>
                  <a:lnTo>
                    <a:pt x="114" y="475"/>
                  </a:lnTo>
                  <a:lnTo>
                    <a:pt x="151" y="451"/>
                  </a:lnTo>
                  <a:lnTo>
                    <a:pt x="169" y="424"/>
                  </a:lnTo>
                  <a:lnTo>
                    <a:pt x="197" y="372"/>
                  </a:lnTo>
                  <a:lnTo>
                    <a:pt x="173" y="421"/>
                  </a:lnTo>
                  <a:lnTo>
                    <a:pt x="165" y="471"/>
                  </a:lnTo>
                  <a:lnTo>
                    <a:pt x="161" y="506"/>
                  </a:lnTo>
                  <a:lnTo>
                    <a:pt x="167" y="552"/>
                  </a:lnTo>
                  <a:lnTo>
                    <a:pt x="168" y="588"/>
                  </a:lnTo>
                  <a:lnTo>
                    <a:pt x="219" y="543"/>
                  </a:lnTo>
                  <a:lnTo>
                    <a:pt x="244" y="486"/>
                  </a:lnTo>
                  <a:lnTo>
                    <a:pt x="253" y="424"/>
                  </a:lnTo>
                  <a:lnTo>
                    <a:pt x="238" y="362"/>
                  </a:lnTo>
                  <a:lnTo>
                    <a:pt x="237" y="311"/>
                  </a:lnTo>
                  <a:lnTo>
                    <a:pt x="236" y="283"/>
                  </a:lnTo>
                  <a:lnTo>
                    <a:pt x="236" y="248"/>
                  </a:lnTo>
                  <a:close/>
                </a:path>
              </a:pathLst>
            </a:custGeom>
            <a:solidFill>
              <a:srgbClr val="008000"/>
            </a:solidFill>
            <a:ln w="7938">
              <a:solidFill>
                <a:srgbClr val="BFFFBF"/>
              </a:solidFill>
              <a:round/>
              <a:headEnd/>
              <a:tailEnd/>
            </a:ln>
          </p:spPr>
          <p:txBody>
            <a:bodyPr/>
            <a:lstStyle/>
            <a:p>
              <a:endParaRPr lang="en-US"/>
            </a:p>
          </p:txBody>
        </p:sp>
        <p:sp>
          <p:nvSpPr>
            <p:cNvPr id="7215" name="Freeform 35"/>
            <p:cNvSpPr>
              <a:spLocks/>
            </p:cNvSpPr>
            <p:nvPr/>
          </p:nvSpPr>
          <p:spPr bwMode="auto">
            <a:xfrm>
              <a:off x="3748" y="1863"/>
              <a:ext cx="96" cy="134"/>
            </a:xfrm>
            <a:custGeom>
              <a:avLst/>
              <a:gdLst>
                <a:gd name="T0" fmla="*/ 1 w 190"/>
                <a:gd name="T1" fmla="*/ 1 h 268"/>
                <a:gd name="T2" fmla="*/ 1 w 190"/>
                <a:gd name="T3" fmla="*/ 1 h 268"/>
                <a:gd name="T4" fmla="*/ 1 w 190"/>
                <a:gd name="T5" fmla="*/ 1 h 268"/>
                <a:gd name="T6" fmla="*/ 1 w 190"/>
                <a:gd name="T7" fmla="*/ 1 h 268"/>
                <a:gd name="T8" fmla="*/ 1 w 190"/>
                <a:gd name="T9" fmla="*/ 1 h 268"/>
                <a:gd name="T10" fmla="*/ 1 w 190"/>
                <a:gd name="T11" fmla="*/ 1 h 268"/>
                <a:gd name="T12" fmla="*/ 1 w 190"/>
                <a:gd name="T13" fmla="*/ 1 h 268"/>
                <a:gd name="T14" fmla="*/ 1 w 190"/>
                <a:gd name="T15" fmla="*/ 1 h 268"/>
                <a:gd name="T16" fmla="*/ 1 w 190"/>
                <a:gd name="T17" fmla="*/ 1 h 268"/>
                <a:gd name="T18" fmla="*/ 1 w 190"/>
                <a:gd name="T19" fmla="*/ 1 h 268"/>
                <a:gd name="T20" fmla="*/ 1 w 190"/>
                <a:gd name="T21" fmla="*/ 1 h 268"/>
                <a:gd name="T22" fmla="*/ 1 w 190"/>
                <a:gd name="T23" fmla="*/ 1 h 268"/>
                <a:gd name="T24" fmla="*/ 1 w 190"/>
                <a:gd name="T25" fmla="*/ 1 h 268"/>
                <a:gd name="T26" fmla="*/ 1 w 190"/>
                <a:gd name="T27" fmla="*/ 1 h 268"/>
                <a:gd name="T28" fmla="*/ 1 w 190"/>
                <a:gd name="T29" fmla="*/ 0 h 268"/>
                <a:gd name="T30" fmla="*/ 1 w 190"/>
                <a:gd name="T31" fmla="*/ 1 h 268"/>
                <a:gd name="T32" fmla="*/ 1 w 190"/>
                <a:gd name="T33" fmla="*/ 1 h 268"/>
                <a:gd name="T34" fmla="*/ 1 w 190"/>
                <a:gd name="T35" fmla="*/ 1 h 268"/>
                <a:gd name="T36" fmla="*/ 0 w 190"/>
                <a:gd name="T37" fmla="*/ 1 h 268"/>
                <a:gd name="T38" fmla="*/ 1 w 190"/>
                <a:gd name="T39" fmla="*/ 1 h 268"/>
                <a:gd name="T40" fmla="*/ 1 w 190"/>
                <a:gd name="T41" fmla="*/ 1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268"/>
                <a:gd name="T65" fmla="*/ 190 w 190"/>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268">
                  <a:moveTo>
                    <a:pt x="114" y="240"/>
                  </a:moveTo>
                  <a:lnTo>
                    <a:pt x="148" y="215"/>
                  </a:lnTo>
                  <a:lnTo>
                    <a:pt x="164" y="191"/>
                  </a:lnTo>
                  <a:lnTo>
                    <a:pt x="180" y="162"/>
                  </a:lnTo>
                  <a:lnTo>
                    <a:pt x="181" y="136"/>
                  </a:lnTo>
                  <a:lnTo>
                    <a:pt x="190" y="95"/>
                  </a:lnTo>
                  <a:lnTo>
                    <a:pt x="133" y="113"/>
                  </a:lnTo>
                  <a:lnTo>
                    <a:pt x="97" y="138"/>
                  </a:lnTo>
                  <a:lnTo>
                    <a:pt x="79" y="164"/>
                  </a:lnTo>
                  <a:lnTo>
                    <a:pt x="50" y="216"/>
                  </a:lnTo>
                  <a:lnTo>
                    <a:pt x="74" y="168"/>
                  </a:lnTo>
                  <a:lnTo>
                    <a:pt x="82" y="118"/>
                  </a:lnTo>
                  <a:lnTo>
                    <a:pt x="87" y="82"/>
                  </a:lnTo>
                  <a:lnTo>
                    <a:pt x="80" y="37"/>
                  </a:lnTo>
                  <a:lnTo>
                    <a:pt x="79" y="0"/>
                  </a:lnTo>
                  <a:lnTo>
                    <a:pt x="32" y="49"/>
                  </a:lnTo>
                  <a:lnTo>
                    <a:pt x="8" y="102"/>
                  </a:lnTo>
                  <a:lnTo>
                    <a:pt x="1" y="164"/>
                  </a:lnTo>
                  <a:lnTo>
                    <a:pt x="0" y="264"/>
                  </a:lnTo>
                  <a:lnTo>
                    <a:pt x="57" y="268"/>
                  </a:lnTo>
                  <a:lnTo>
                    <a:pt x="114" y="240"/>
                  </a:lnTo>
                  <a:close/>
                </a:path>
              </a:pathLst>
            </a:custGeom>
            <a:solidFill>
              <a:srgbClr val="008000"/>
            </a:solidFill>
            <a:ln w="7938">
              <a:solidFill>
                <a:srgbClr val="BFFFBF"/>
              </a:solidFill>
              <a:round/>
              <a:headEnd/>
              <a:tailEnd/>
            </a:ln>
          </p:spPr>
          <p:txBody>
            <a:bodyPr/>
            <a:lstStyle/>
            <a:p>
              <a:endParaRPr lang="en-US"/>
            </a:p>
          </p:txBody>
        </p:sp>
        <p:sp>
          <p:nvSpPr>
            <p:cNvPr id="7216" name="Oval 36"/>
            <p:cNvSpPr>
              <a:spLocks noChangeArrowheads="1"/>
            </p:cNvSpPr>
            <p:nvPr/>
          </p:nvSpPr>
          <p:spPr bwMode="auto">
            <a:xfrm>
              <a:off x="3610" y="1894"/>
              <a:ext cx="199" cy="298"/>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17" name="Freeform 37"/>
            <p:cNvSpPr>
              <a:spLocks/>
            </p:cNvSpPr>
            <p:nvPr/>
          </p:nvSpPr>
          <p:spPr bwMode="auto">
            <a:xfrm>
              <a:off x="3653" y="1943"/>
              <a:ext cx="114" cy="169"/>
            </a:xfrm>
            <a:custGeom>
              <a:avLst/>
              <a:gdLst>
                <a:gd name="T0" fmla="*/ 0 w 230"/>
                <a:gd name="T1" fmla="*/ 0 h 339"/>
                <a:gd name="T2" fmla="*/ 0 w 230"/>
                <a:gd name="T3" fmla="*/ 0 h 339"/>
                <a:gd name="T4" fmla="*/ 0 w 230"/>
                <a:gd name="T5" fmla="*/ 0 h 339"/>
                <a:gd name="T6" fmla="*/ 0 w 230"/>
                <a:gd name="T7" fmla="*/ 0 h 339"/>
                <a:gd name="T8" fmla="*/ 0 w 230"/>
                <a:gd name="T9" fmla="*/ 0 h 339"/>
                <a:gd name="T10" fmla="*/ 0 w 230"/>
                <a:gd name="T11" fmla="*/ 0 h 339"/>
                <a:gd name="T12" fmla="*/ 0 w 230"/>
                <a:gd name="T13" fmla="*/ 0 h 339"/>
                <a:gd name="T14" fmla="*/ 0 w 230"/>
                <a:gd name="T15" fmla="*/ 0 h 339"/>
                <a:gd name="T16" fmla="*/ 0 w 230"/>
                <a:gd name="T17" fmla="*/ 0 h 339"/>
                <a:gd name="T18" fmla="*/ 0 w 230"/>
                <a:gd name="T19" fmla="*/ 0 h 339"/>
                <a:gd name="T20" fmla="*/ 0 w 230"/>
                <a:gd name="T21" fmla="*/ 0 h 339"/>
                <a:gd name="T22" fmla="*/ 0 w 230"/>
                <a:gd name="T23" fmla="*/ 0 h 339"/>
                <a:gd name="T24" fmla="*/ 0 w 230"/>
                <a:gd name="T25" fmla="*/ 0 h 339"/>
                <a:gd name="T26" fmla="*/ 0 w 230"/>
                <a:gd name="T27" fmla="*/ 0 h 339"/>
                <a:gd name="T28" fmla="*/ 0 w 230"/>
                <a:gd name="T29" fmla="*/ 0 h 339"/>
                <a:gd name="T30" fmla="*/ 0 w 230"/>
                <a:gd name="T31" fmla="*/ 0 h 339"/>
                <a:gd name="T32" fmla="*/ 0 w 230"/>
                <a:gd name="T33" fmla="*/ 0 h 339"/>
                <a:gd name="T34" fmla="*/ 0 w 230"/>
                <a:gd name="T35" fmla="*/ 0 h 339"/>
                <a:gd name="T36" fmla="*/ 0 w 230"/>
                <a:gd name="T37" fmla="*/ 0 h 339"/>
                <a:gd name="T38" fmla="*/ 0 w 230"/>
                <a:gd name="T39" fmla="*/ 0 h 339"/>
                <a:gd name="T40" fmla="*/ 0 w 230"/>
                <a:gd name="T41" fmla="*/ 0 h 339"/>
                <a:gd name="T42" fmla="*/ 0 w 230"/>
                <a:gd name="T43" fmla="*/ 0 h 339"/>
                <a:gd name="T44" fmla="*/ 0 w 230"/>
                <a:gd name="T45" fmla="*/ 0 h 339"/>
                <a:gd name="T46" fmla="*/ 0 w 230"/>
                <a:gd name="T47" fmla="*/ 0 h 339"/>
                <a:gd name="T48" fmla="*/ 0 w 230"/>
                <a:gd name="T49" fmla="*/ 0 h 3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0"/>
                <a:gd name="T76" fmla="*/ 0 h 339"/>
                <a:gd name="T77" fmla="*/ 230 w 230"/>
                <a:gd name="T78" fmla="*/ 339 h 3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0" h="339">
                  <a:moveTo>
                    <a:pt x="8" y="33"/>
                  </a:moveTo>
                  <a:lnTo>
                    <a:pt x="23" y="33"/>
                  </a:lnTo>
                  <a:lnTo>
                    <a:pt x="43" y="30"/>
                  </a:lnTo>
                  <a:lnTo>
                    <a:pt x="57" y="21"/>
                  </a:lnTo>
                  <a:lnTo>
                    <a:pt x="67" y="13"/>
                  </a:lnTo>
                  <a:lnTo>
                    <a:pt x="77" y="0"/>
                  </a:lnTo>
                  <a:lnTo>
                    <a:pt x="181" y="0"/>
                  </a:lnTo>
                  <a:lnTo>
                    <a:pt x="181" y="283"/>
                  </a:lnTo>
                  <a:lnTo>
                    <a:pt x="187" y="300"/>
                  </a:lnTo>
                  <a:lnTo>
                    <a:pt x="196" y="312"/>
                  </a:lnTo>
                  <a:lnTo>
                    <a:pt x="215" y="321"/>
                  </a:lnTo>
                  <a:lnTo>
                    <a:pt x="230" y="321"/>
                  </a:lnTo>
                  <a:lnTo>
                    <a:pt x="230" y="339"/>
                  </a:lnTo>
                  <a:lnTo>
                    <a:pt x="0" y="339"/>
                  </a:lnTo>
                  <a:lnTo>
                    <a:pt x="0" y="321"/>
                  </a:lnTo>
                  <a:lnTo>
                    <a:pt x="14" y="321"/>
                  </a:lnTo>
                  <a:lnTo>
                    <a:pt x="34" y="312"/>
                  </a:lnTo>
                  <a:lnTo>
                    <a:pt x="43" y="300"/>
                  </a:lnTo>
                  <a:lnTo>
                    <a:pt x="47" y="283"/>
                  </a:lnTo>
                  <a:lnTo>
                    <a:pt x="47" y="72"/>
                  </a:lnTo>
                  <a:lnTo>
                    <a:pt x="43" y="60"/>
                  </a:lnTo>
                  <a:lnTo>
                    <a:pt x="34" y="50"/>
                  </a:lnTo>
                  <a:lnTo>
                    <a:pt x="19" y="46"/>
                  </a:lnTo>
                  <a:lnTo>
                    <a:pt x="8" y="46"/>
                  </a:lnTo>
                  <a:lnTo>
                    <a:pt x="8" y="33"/>
                  </a:lnTo>
                  <a:close/>
                </a:path>
              </a:pathLst>
            </a:custGeom>
            <a:solidFill>
              <a:srgbClr val="BFFFBF"/>
            </a:solidFill>
            <a:ln w="14288">
              <a:solidFill>
                <a:srgbClr val="3F5F00"/>
              </a:solidFill>
              <a:round/>
              <a:headEnd/>
              <a:tailEnd/>
            </a:ln>
          </p:spPr>
          <p:txBody>
            <a:bodyPr/>
            <a:lstStyle/>
            <a:p>
              <a:endParaRPr lang="en-US"/>
            </a:p>
          </p:txBody>
        </p:sp>
        <p:sp>
          <p:nvSpPr>
            <p:cNvPr id="7218" name="Oval 38"/>
            <p:cNvSpPr>
              <a:spLocks noChangeArrowheads="1"/>
            </p:cNvSpPr>
            <p:nvPr/>
          </p:nvSpPr>
          <p:spPr bwMode="auto">
            <a:xfrm>
              <a:off x="1781" y="2462"/>
              <a:ext cx="189" cy="219"/>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19" name="Oval 39"/>
            <p:cNvSpPr>
              <a:spLocks noChangeArrowheads="1"/>
            </p:cNvSpPr>
            <p:nvPr/>
          </p:nvSpPr>
          <p:spPr bwMode="auto">
            <a:xfrm>
              <a:off x="1804" y="2486"/>
              <a:ext cx="144" cy="171"/>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0" name="Freeform 40"/>
            <p:cNvSpPr>
              <a:spLocks/>
            </p:cNvSpPr>
            <p:nvPr/>
          </p:nvSpPr>
          <p:spPr bwMode="auto">
            <a:xfrm>
              <a:off x="1839" y="2517"/>
              <a:ext cx="73" cy="108"/>
            </a:xfrm>
            <a:custGeom>
              <a:avLst/>
              <a:gdLst>
                <a:gd name="T0" fmla="*/ 1 w 146"/>
                <a:gd name="T1" fmla="*/ 1 h 216"/>
                <a:gd name="T2" fmla="*/ 1 w 146"/>
                <a:gd name="T3" fmla="*/ 1 h 216"/>
                <a:gd name="T4" fmla="*/ 1 w 146"/>
                <a:gd name="T5" fmla="*/ 1 h 216"/>
                <a:gd name="T6" fmla="*/ 1 w 146"/>
                <a:gd name="T7" fmla="*/ 1 h 216"/>
                <a:gd name="T8" fmla="*/ 1 w 146"/>
                <a:gd name="T9" fmla="*/ 1 h 216"/>
                <a:gd name="T10" fmla="*/ 1 w 146"/>
                <a:gd name="T11" fmla="*/ 0 h 216"/>
                <a:gd name="T12" fmla="*/ 1 w 146"/>
                <a:gd name="T13" fmla="*/ 0 h 216"/>
                <a:gd name="T14" fmla="*/ 1 w 146"/>
                <a:gd name="T15" fmla="*/ 1 h 216"/>
                <a:gd name="T16" fmla="*/ 1 w 146"/>
                <a:gd name="T17" fmla="*/ 1 h 216"/>
                <a:gd name="T18" fmla="*/ 1 w 146"/>
                <a:gd name="T19" fmla="*/ 1 h 216"/>
                <a:gd name="T20" fmla="*/ 1 w 146"/>
                <a:gd name="T21" fmla="*/ 1 h 216"/>
                <a:gd name="T22" fmla="*/ 1 w 146"/>
                <a:gd name="T23" fmla="*/ 1 h 216"/>
                <a:gd name="T24" fmla="*/ 1 w 146"/>
                <a:gd name="T25" fmla="*/ 1 h 216"/>
                <a:gd name="T26" fmla="*/ 0 w 146"/>
                <a:gd name="T27" fmla="*/ 1 h 216"/>
                <a:gd name="T28" fmla="*/ 0 w 146"/>
                <a:gd name="T29" fmla="*/ 1 h 216"/>
                <a:gd name="T30" fmla="*/ 1 w 146"/>
                <a:gd name="T31" fmla="*/ 1 h 216"/>
                <a:gd name="T32" fmla="*/ 1 w 146"/>
                <a:gd name="T33" fmla="*/ 1 h 216"/>
                <a:gd name="T34" fmla="*/ 1 w 146"/>
                <a:gd name="T35" fmla="*/ 1 h 216"/>
                <a:gd name="T36" fmla="*/ 1 w 146"/>
                <a:gd name="T37" fmla="*/ 1 h 216"/>
                <a:gd name="T38" fmla="*/ 1 w 146"/>
                <a:gd name="T39" fmla="*/ 1 h 216"/>
                <a:gd name="T40" fmla="*/ 1 w 146"/>
                <a:gd name="T41" fmla="*/ 1 h 216"/>
                <a:gd name="T42" fmla="*/ 1 w 146"/>
                <a:gd name="T43" fmla="*/ 1 h 216"/>
                <a:gd name="T44" fmla="*/ 1 w 146"/>
                <a:gd name="T45" fmla="*/ 1 h 216"/>
                <a:gd name="T46" fmla="*/ 1 w 146"/>
                <a:gd name="T47" fmla="*/ 1 h 216"/>
                <a:gd name="T48" fmla="*/ 1 w 146"/>
                <a:gd name="T49" fmla="*/ 1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16"/>
                <a:gd name="T77" fmla="*/ 146 w 146"/>
                <a:gd name="T78" fmla="*/ 216 h 2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16">
                  <a:moveTo>
                    <a:pt x="5" y="23"/>
                  </a:moveTo>
                  <a:lnTo>
                    <a:pt x="15" y="23"/>
                  </a:lnTo>
                  <a:lnTo>
                    <a:pt x="27" y="20"/>
                  </a:lnTo>
                  <a:lnTo>
                    <a:pt x="36" y="14"/>
                  </a:lnTo>
                  <a:lnTo>
                    <a:pt x="42" y="8"/>
                  </a:lnTo>
                  <a:lnTo>
                    <a:pt x="49" y="0"/>
                  </a:lnTo>
                  <a:lnTo>
                    <a:pt x="116" y="0"/>
                  </a:lnTo>
                  <a:lnTo>
                    <a:pt x="116" y="182"/>
                  </a:lnTo>
                  <a:lnTo>
                    <a:pt x="118" y="192"/>
                  </a:lnTo>
                  <a:lnTo>
                    <a:pt x="125" y="200"/>
                  </a:lnTo>
                  <a:lnTo>
                    <a:pt x="137" y="206"/>
                  </a:lnTo>
                  <a:lnTo>
                    <a:pt x="146" y="206"/>
                  </a:lnTo>
                  <a:lnTo>
                    <a:pt x="146" y="216"/>
                  </a:lnTo>
                  <a:lnTo>
                    <a:pt x="0" y="216"/>
                  </a:lnTo>
                  <a:lnTo>
                    <a:pt x="0" y="206"/>
                  </a:lnTo>
                  <a:lnTo>
                    <a:pt x="8" y="206"/>
                  </a:lnTo>
                  <a:lnTo>
                    <a:pt x="21" y="200"/>
                  </a:lnTo>
                  <a:lnTo>
                    <a:pt x="27" y="192"/>
                  </a:lnTo>
                  <a:lnTo>
                    <a:pt x="30" y="182"/>
                  </a:lnTo>
                  <a:lnTo>
                    <a:pt x="30" y="47"/>
                  </a:lnTo>
                  <a:lnTo>
                    <a:pt x="27" y="39"/>
                  </a:lnTo>
                  <a:lnTo>
                    <a:pt x="21" y="33"/>
                  </a:lnTo>
                  <a:lnTo>
                    <a:pt x="12" y="30"/>
                  </a:lnTo>
                  <a:lnTo>
                    <a:pt x="5" y="30"/>
                  </a:lnTo>
                  <a:lnTo>
                    <a:pt x="5" y="23"/>
                  </a:lnTo>
                  <a:close/>
                </a:path>
              </a:pathLst>
            </a:custGeom>
            <a:solidFill>
              <a:srgbClr val="BFFFBF"/>
            </a:solidFill>
            <a:ln w="14288">
              <a:solidFill>
                <a:srgbClr val="3F5F00"/>
              </a:solidFill>
              <a:round/>
              <a:headEnd/>
              <a:tailEnd/>
            </a:ln>
          </p:spPr>
          <p:txBody>
            <a:bodyPr/>
            <a:lstStyle/>
            <a:p>
              <a:endParaRPr lang="en-US"/>
            </a:p>
          </p:txBody>
        </p:sp>
        <p:sp>
          <p:nvSpPr>
            <p:cNvPr id="7221" name="Oval 41"/>
            <p:cNvSpPr>
              <a:spLocks noChangeArrowheads="1"/>
            </p:cNvSpPr>
            <p:nvPr/>
          </p:nvSpPr>
          <p:spPr bwMode="auto">
            <a:xfrm>
              <a:off x="3661" y="2466"/>
              <a:ext cx="189" cy="219"/>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2" name="Oval 42"/>
            <p:cNvSpPr>
              <a:spLocks noChangeArrowheads="1"/>
            </p:cNvSpPr>
            <p:nvPr/>
          </p:nvSpPr>
          <p:spPr bwMode="auto">
            <a:xfrm>
              <a:off x="3684" y="2490"/>
              <a:ext cx="144" cy="171"/>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3" name="Freeform 43"/>
            <p:cNvSpPr>
              <a:spLocks/>
            </p:cNvSpPr>
            <p:nvPr/>
          </p:nvSpPr>
          <p:spPr bwMode="auto">
            <a:xfrm>
              <a:off x="3719" y="2522"/>
              <a:ext cx="73" cy="107"/>
            </a:xfrm>
            <a:custGeom>
              <a:avLst/>
              <a:gdLst>
                <a:gd name="T0" fmla="*/ 1 w 146"/>
                <a:gd name="T1" fmla="*/ 0 h 215"/>
                <a:gd name="T2" fmla="*/ 1 w 146"/>
                <a:gd name="T3" fmla="*/ 0 h 215"/>
                <a:gd name="T4" fmla="*/ 1 w 146"/>
                <a:gd name="T5" fmla="*/ 0 h 215"/>
                <a:gd name="T6" fmla="*/ 1 w 146"/>
                <a:gd name="T7" fmla="*/ 0 h 215"/>
                <a:gd name="T8" fmla="*/ 1 w 146"/>
                <a:gd name="T9" fmla="*/ 0 h 215"/>
                <a:gd name="T10" fmla="*/ 1 w 146"/>
                <a:gd name="T11" fmla="*/ 0 h 215"/>
                <a:gd name="T12" fmla="*/ 1 w 146"/>
                <a:gd name="T13" fmla="*/ 0 h 215"/>
                <a:gd name="T14" fmla="*/ 1 w 146"/>
                <a:gd name="T15" fmla="*/ 0 h 215"/>
                <a:gd name="T16" fmla="*/ 1 w 146"/>
                <a:gd name="T17" fmla="*/ 0 h 215"/>
                <a:gd name="T18" fmla="*/ 1 w 146"/>
                <a:gd name="T19" fmla="*/ 0 h 215"/>
                <a:gd name="T20" fmla="*/ 1 w 146"/>
                <a:gd name="T21" fmla="*/ 0 h 215"/>
                <a:gd name="T22" fmla="*/ 1 w 146"/>
                <a:gd name="T23" fmla="*/ 0 h 215"/>
                <a:gd name="T24" fmla="*/ 1 w 146"/>
                <a:gd name="T25" fmla="*/ 0 h 215"/>
                <a:gd name="T26" fmla="*/ 0 w 146"/>
                <a:gd name="T27" fmla="*/ 0 h 215"/>
                <a:gd name="T28" fmla="*/ 0 w 146"/>
                <a:gd name="T29" fmla="*/ 0 h 215"/>
                <a:gd name="T30" fmla="*/ 1 w 146"/>
                <a:gd name="T31" fmla="*/ 0 h 215"/>
                <a:gd name="T32" fmla="*/ 1 w 146"/>
                <a:gd name="T33" fmla="*/ 0 h 215"/>
                <a:gd name="T34" fmla="*/ 1 w 146"/>
                <a:gd name="T35" fmla="*/ 0 h 215"/>
                <a:gd name="T36" fmla="*/ 1 w 146"/>
                <a:gd name="T37" fmla="*/ 0 h 215"/>
                <a:gd name="T38" fmla="*/ 1 w 146"/>
                <a:gd name="T39" fmla="*/ 0 h 215"/>
                <a:gd name="T40" fmla="*/ 1 w 146"/>
                <a:gd name="T41" fmla="*/ 0 h 215"/>
                <a:gd name="T42" fmla="*/ 1 w 146"/>
                <a:gd name="T43" fmla="*/ 0 h 215"/>
                <a:gd name="T44" fmla="*/ 1 w 146"/>
                <a:gd name="T45" fmla="*/ 0 h 215"/>
                <a:gd name="T46" fmla="*/ 1 w 146"/>
                <a:gd name="T47" fmla="*/ 0 h 215"/>
                <a:gd name="T48" fmla="*/ 1 w 146"/>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15"/>
                <a:gd name="T77" fmla="*/ 146 w 146"/>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15">
                  <a:moveTo>
                    <a:pt x="5" y="22"/>
                  </a:moveTo>
                  <a:lnTo>
                    <a:pt x="15" y="22"/>
                  </a:lnTo>
                  <a:lnTo>
                    <a:pt x="27" y="20"/>
                  </a:lnTo>
                  <a:lnTo>
                    <a:pt x="36" y="13"/>
                  </a:lnTo>
                  <a:lnTo>
                    <a:pt x="42" y="8"/>
                  </a:lnTo>
                  <a:lnTo>
                    <a:pt x="48" y="0"/>
                  </a:lnTo>
                  <a:lnTo>
                    <a:pt x="116" y="0"/>
                  </a:lnTo>
                  <a:lnTo>
                    <a:pt x="116" y="181"/>
                  </a:lnTo>
                  <a:lnTo>
                    <a:pt x="118" y="192"/>
                  </a:lnTo>
                  <a:lnTo>
                    <a:pt x="125" y="199"/>
                  </a:lnTo>
                  <a:lnTo>
                    <a:pt x="138" y="205"/>
                  </a:lnTo>
                  <a:lnTo>
                    <a:pt x="146" y="205"/>
                  </a:lnTo>
                  <a:lnTo>
                    <a:pt x="146" y="215"/>
                  </a:lnTo>
                  <a:lnTo>
                    <a:pt x="0" y="215"/>
                  </a:lnTo>
                  <a:lnTo>
                    <a:pt x="0" y="205"/>
                  </a:lnTo>
                  <a:lnTo>
                    <a:pt x="8" y="205"/>
                  </a:lnTo>
                  <a:lnTo>
                    <a:pt x="21" y="199"/>
                  </a:lnTo>
                  <a:lnTo>
                    <a:pt x="27" y="192"/>
                  </a:lnTo>
                  <a:lnTo>
                    <a:pt x="30" y="181"/>
                  </a:lnTo>
                  <a:lnTo>
                    <a:pt x="30" y="46"/>
                  </a:lnTo>
                  <a:lnTo>
                    <a:pt x="27" y="39"/>
                  </a:lnTo>
                  <a:lnTo>
                    <a:pt x="21" y="32"/>
                  </a:lnTo>
                  <a:lnTo>
                    <a:pt x="12" y="30"/>
                  </a:lnTo>
                  <a:lnTo>
                    <a:pt x="5" y="30"/>
                  </a:lnTo>
                  <a:lnTo>
                    <a:pt x="5" y="22"/>
                  </a:lnTo>
                  <a:close/>
                </a:path>
              </a:pathLst>
            </a:custGeom>
            <a:solidFill>
              <a:srgbClr val="BFFFBF"/>
            </a:solidFill>
            <a:ln w="14288">
              <a:solidFill>
                <a:srgbClr val="3F5F00"/>
              </a:solidFill>
              <a:round/>
              <a:headEnd/>
              <a:tailEnd/>
            </a:ln>
          </p:spPr>
          <p:txBody>
            <a:bodyPr/>
            <a:lstStyle/>
            <a:p>
              <a:endParaRPr lang="en-US"/>
            </a:p>
          </p:txBody>
        </p:sp>
        <p:sp>
          <p:nvSpPr>
            <p:cNvPr id="7224" name="Oval 44"/>
            <p:cNvSpPr>
              <a:spLocks noChangeArrowheads="1"/>
            </p:cNvSpPr>
            <p:nvPr/>
          </p:nvSpPr>
          <p:spPr bwMode="auto">
            <a:xfrm>
              <a:off x="2178" y="2178"/>
              <a:ext cx="199" cy="197"/>
            </a:xfrm>
            <a:prstGeom prst="ellipse">
              <a:avLst/>
            </a:pr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5" name="Oval 45"/>
            <p:cNvSpPr>
              <a:spLocks noChangeArrowheads="1"/>
            </p:cNvSpPr>
            <p:nvPr/>
          </p:nvSpPr>
          <p:spPr bwMode="auto">
            <a:xfrm>
              <a:off x="2217" y="2217"/>
              <a:ext cx="120" cy="119"/>
            </a:xfrm>
            <a:prstGeom prst="ellipse">
              <a:avLst/>
            </a:prstGeom>
            <a:solidFill>
              <a:srgbClr val="9FFF9F"/>
            </a:solidFill>
            <a:ln w="7938">
              <a:solidFill>
                <a:srgbClr val="008000"/>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6" name="Oval 46"/>
            <p:cNvSpPr>
              <a:spLocks noChangeArrowheads="1"/>
            </p:cNvSpPr>
            <p:nvPr/>
          </p:nvSpPr>
          <p:spPr bwMode="auto">
            <a:xfrm>
              <a:off x="3242" y="2203"/>
              <a:ext cx="198" cy="19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7" name="Oval 47"/>
            <p:cNvSpPr>
              <a:spLocks noChangeArrowheads="1"/>
            </p:cNvSpPr>
            <p:nvPr/>
          </p:nvSpPr>
          <p:spPr bwMode="auto">
            <a:xfrm>
              <a:off x="3281" y="2241"/>
              <a:ext cx="120" cy="120"/>
            </a:xfrm>
            <a:prstGeom prst="ellipse">
              <a:avLst/>
            </a:prstGeom>
            <a:solidFill>
              <a:srgbClr val="BFFFBF"/>
            </a:solidFill>
            <a:ln w="7938">
              <a:solidFill>
                <a:srgbClr val="008000"/>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28" name="Freeform 48"/>
            <p:cNvSpPr>
              <a:spLocks/>
            </p:cNvSpPr>
            <p:nvPr/>
          </p:nvSpPr>
          <p:spPr bwMode="auto">
            <a:xfrm>
              <a:off x="3121" y="2595"/>
              <a:ext cx="81" cy="79"/>
            </a:xfrm>
            <a:custGeom>
              <a:avLst/>
              <a:gdLst>
                <a:gd name="T0" fmla="*/ 0 w 163"/>
                <a:gd name="T1" fmla="*/ 0 h 157"/>
                <a:gd name="T2" fmla="*/ 0 w 163"/>
                <a:gd name="T3" fmla="*/ 0 h 157"/>
                <a:gd name="T4" fmla="*/ 0 w 163"/>
                <a:gd name="T5" fmla="*/ 1 h 157"/>
                <a:gd name="T6" fmla="*/ 0 w 163"/>
                <a:gd name="T7" fmla="*/ 1 h 157"/>
                <a:gd name="T8" fmla="*/ 0 w 163"/>
                <a:gd name="T9" fmla="*/ 1 h 157"/>
                <a:gd name="T10" fmla="*/ 0 w 163"/>
                <a:gd name="T11" fmla="*/ 1 h 157"/>
                <a:gd name="T12" fmla="*/ 0 w 163"/>
                <a:gd name="T13" fmla="*/ 1 h 157"/>
                <a:gd name="T14" fmla="*/ 0 w 163"/>
                <a:gd name="T15" fmla="*/ 1 h 157"/>
                <a:gd name="T16" fmla="*/ 0 w 163"/>
                <a:gd name="T17" fmla="*/ 1 h 157"/>
                <a:gd name="T18" fmla="*/ 0 w 163"/>
                <a:gd name="T19" fmla="*/ 1 h 157"/>
                <a:gd name="T20" fmla="*/ 0 w 163"/>
                <a:gd name="T21" fmla="*/ 1 h 157"/>
                <a:gd name="T22" fmla="*/ 0 w 163"/>
                <a:gd name="T23" fmla="*/ 1 h 157"/>
                <a:gd name="T24" fmla="*/ 0 w 163"/>
                <a:gd name="T25" fmla="*/ 1 h 157"/>
                <a:gd name="T26" fmla="*/ 0 w 163"/>
                <a:gd name="T27" fmla="*/ 1 h 157"/>
                <a:gd name="T28" fmla="*/ 0 w 163"/>
                <a:gd name="T29" fmla="*/ 1 h 157"/>
                <a:gd name="T30" fmla="*/ 0 w 163"/>
                <a:gd name="T31" fmla="*/ 1 h 157"/>
                <a:gd name="T32" fmla="*/ 0 w 163"/>
                <a:gd name="T33" fmla="*/ 1 h 157"/>
                <a:gd name="T34" fmla="*/ 0 w 163"/>
                <a:gd name="T35" fmla="*/ 1 h 157"/>
                <a:gd name="T36" fmla="*/ 0 w 163"/>
                <a:gd name="T37" fmla="*/ 1 h 157"/>
                <a:gd name="T38" fmla="*/ 0 w 163"/>
                <a:gd name="T39" fmla="*/ 1 h 157"/>
                <a:gd name="T40" fmla="*/ 0 w 163"/>
                <a:gd name="T41" fmla="*/ 1 h 157"/>
                <a:gd name="T42" fmla="*/ 0 w 163"/>
                <a:gd name="T43" fmla="*/ 1 h 157"/>
                <a:gd name="T44" fmla="*/ 0 w 163"/>
                <a:gd name="T45" fmla="*/ 1 h 157"/>
                <a:gd name="T46" fmla="*/ 0 w 163"/>
                <a:gd name="T47" fmla="*/ 1 h 157"/>
                <a:gd name="T48" fmla="*/ 0 w 163"/>
                <a:gd name="T49" fmla="*/ 1 h 157"/>
                <a:gd name="T50" fmla="*/ 0 w 163"/>
                <a:gd name="T51" fmla="*/ 1 h 157"/>
                <a:gd name="T52" fmla="*/ 0 w 163"/>
                <a:gd name="T53" fmla="*/ 1 h 157"/>
                <a:gd name="T54" fmla="*/ 0 w 163"/>
                <a:gd name="T55" fmla="*/ 1 h 157"/>
                <a:gd name="T56" fmla="*/ 0 w 163"/>
                <a:gd name="T57" fmla="*/ 1 h 157"/>
                <a:gd name="T58" fmla="*/ 0 w 163"/>
                <a:gd name="T59" fmla="*/ 1 h 157"/>
                <a:gd name="T60" fmla="*/ 0 w 163"/>
                <a:gd name="T61" fmla="*/ 1 h 157"/>
                <a:gd name="T62" fmla="*/ 0 w 163"/>
                <a:gd name="T63" fmla="*/ 1 h 157"/>
                <a:gd name="T64" fmla="*/ 0 w 163"/>
                <a:gd name="T65" fmla="*/ 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57"/>
                <a:gd name="T101" fmla="*/ 163 w 163"/>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57">
                  <a:moveTo>
                    <a:pt x="0" y="0"/>
                  </a:moveTo>
                  <a:lnTo>
                    <a:pt x="110" y="0"/>
                  </a:lnTo>
                  <a:lnTo>
                    <a:pt x="128" y="5"/>
                  </a:lnTo>
                  <a:lnTo>
                    <a:pt x="140" y="15"/>
                  </a:lnTo>
                  <a:lnTo>
                    <a:pt x="145" y="31"/>
                  </a:lnTo>
                  <a:lnTo>
                    <a:pt x="145" y="59"/>
                  </a:lnTo>
                  <a:lnTo>
                    <a:pt x="137" y="75"/>
                  </a:lnTo>
                  <a:lnTo>
                    <a:pt x="125" y="84"/>
                  </a:lnTo>
                  <a:lnTo>
                    <a:pt x="110" y="88"/>
                  </a:lnTo>
                  <a:lnTo>
                    <a:pt x="125" y="95"/>
                  </a:lnTo>
                  <a:lnTo>
                    <a:pt x="137" y="103"/>
                  </a:lnTo>
                  <a:lnTo>
                    <a:pt x="145" y="119"/>
                  </a:lnTo>
                  <a:lnTo>
                    <a:pt x="151" y="133"/>
                  </a:lnTo>
                  <a:lnTo>
                    <a:pt x="154" y="147"/>
                  </a:lnTo>
                  <a:lnTo>
                    <a:pt x="163" y="147"/>
                  </a:lnTo>
                  <a:lnTo>
                    <a:pt x="163" y="157"/>
                  </a:lnTo>
                  <a:lnTo>
                    <a:pt x="100" y="157"/>
                  </a:lnTo>
                  <a:lnTo>
                    <a:pt x="100" y="147"/>
                  </a:lnTo>
                  <a:lnTo>
                    <a:pt x="110" y="147"/>
                  </a:lnTo>
                  <a:lnTo>
                    <a:pt x="108" y="131"/>
                  </a:lnTo>
                  <a:lnTo>
                    <a:pt x="101" y="119"/>
                  </a:lnTo>
                  <a:lnTo>
                    <a:pt x="92" y="106"/>
                  </a:lnTo>
                  <a:lnTo>
                    <a:pt x="82" y="96"/>
                  </a:lnTo>
                  <a:lnTo>
                    <a:pt x="68" y="88"/>
                  </a:lnTo>
                  <a:lnTo>
                    <a:pt x="68" y="147"/>
                  </a:lnTo>
                  <a:lnTo>
                    <a:pt x="82" y="147"/>
                  </a:lnTo>
                  <a:lnTo>
                    <a:pt x="82" y="157"/>
                  </a:lnTo>
                  <a:lnTo>
                    <a:pt x="2" y="157"/>
                  </a:lnTo>
                  <a:lnTo>
                    <a:pt x="2" y="147"/>
                  </a:lnTo>
                  <a:lnTo>
                    <a:pt x="18" y="147"/>
                  </a:lnTo>
                  <a:lnTo>
                    <a:pt x="18"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49"/>
            <p:cNvSpPr>
              <a:spLocks/>
            </p:cNvSpPr>
            <p:nvPr/>
          </p:nvSpPr>
          <p:spPr bwMode="auto">
            <a:xfrm>
              <a:off x="3155" y="2609"/>
              <a:ext cx="15" cy="19"/>
            </a:xfrm>
            <a:custGeom>
              <a:avLst/>
              <a:gdLst>
                <a:gd name="T0" fmla="*/ 0 w 28"/>
                <a:gd name="T1" fmla="*/ 0 h 39"/>
                <a:gd name="T2" fmla="*/ 0 w 28"/>
                <a:gd name="T3" fmla="*/ 0 h 39"/>
                <a:gd name="T4" fmla="*/ 1 w 28"/>
                <a:gd name="T5" fmla="*/ 0 h 39"/>
                <a:gd name="T6" fmla="*/ 1 w 28"/>
                <a:gd name="T7" fmla="*/ 0 h 39"/>
                <a:gd name="T8" fmla="*/ 1 w 28"/>
                <a:gd name="T9" fmla="*/ 0 h 39"/>
                <a:gd name="T10" fmla="*/ 1 w 28"/>
                <a:gd name="T11" fmla="*/ 0 h 39"/>
                <a:gd name="T12" fmla="*/ 1 w 28"/>
                <a:gd name="T13" fmla="*/ 0 h 39"/>
                <a:gd name="T14" fmla="*/ 1 w 28"/>
                <a:gd name="T15" fmla="*/ 0 h 39"/>
                <a:gd name="T16" fmla="*/ 0 w 2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9"/>
                <a:gd name="T29" fmla="*/ 28 w 2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9">
                  <a:moveTo>
                    <a:pt x="0" y="0"/>
                  </a:moveTo>
                  <a:lnTo>
                    <a:pt x="0" y="39"/>
                  </a:lnTo>
                  <a:lnTo>
                    <a:pt x="15" y="39"/>
                  </a:lnTo>
                  <a:lnTo>
                    <a:pt x="23" y="35"/>
                  </a:lnTo>
                  <a:lnTo>
                    <a:pt x="28" y="26"/>
                  </a:lnTo>
                  <a:lnTo>
                    <a:pt x="28" y="14"/>
                  </a:lnTo>
                  <a:lnTo>
                    <a:pt x="23" y="5"/>
                  </a:lnTo>
                  <a:lnTo>
                    <a:pt x="15" y="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0" name="Freeform 50"/>
            <p:cNvSpPr>
              <a:spLocks/>
            </p:cNvSpPr>
            <p:nvPr/>
          </p:nvSpPr>
          <p:spPr bwMode="auto">
            <a:xfrm>
              <a:off x="2409" y="2595"/>
              <a:ext cx="79" cy="83"/>
            </a:xfrm>
            <a:custGeom>
              <a:avLst/>
              <a:gdLst>
                <a:gd name="T0" fmla="*/ 1 w 157"/>
                <a:gd name="T1" fmla="*/ 0 h 164"/>
                <a:gd name="T2" fmla="*/ 1 w 157"/>
                <a:gd name="T3" fmla="*/ 0 h 164"/>
                <a:gd name="T4" fmla="*/ 1 w 157"/>
                <a:gd name="T5" fmla="*/ 1 h 164"/>
                <a:gd name="T6" fmla="*/ 1 w 157"/>
                <a:gd name="T7" fmla="*/ 1 h 164"/>
                <a:gd name="T8" fmla="*/ 1 w 157"/>
                <a:gd name="T9" fmla="*/ 1 h 164"/>
                <a:gd name="T10" fmla="*/ 1 w 157"/>
                <a:gd name="T11" fmla="*/ 1 h 164"/>
                <a:gd name="T12" fmla="*/ 1 w 157"/>
                <a:gd name="T13" fmla="*/ 1 h 164"/>
                <a:gd name="T14" fmla="*/ 1 w 157"/>
                <a:gd name="T15" fmla="*/ 1 h 164"/>
                <a:gd name="T16" fmla="*/ 1 w 157"/>
                <a:gd name="T17" fmla="*/ 1 h 164"/>
                <a:gd name="T18" fmla="*/ 1 w 157"/>
                <a:gd name="T19" fmla="*/ 1 h 164"/>
                <a:gd name="T20" fmla="*/ 1 w 157"/>
                <a:gd name="T21" fmla="*/ 1 h 164"/>
                <a:gd name="T22" fmla="*/ 1 w 157"/>
                <a:gd name="T23" fmla="*/ 1 h 164"/>
                <a:gd name="T24" fmla="*/ 1 w 157"/>
                <a:gd name="T25" fmla="*/ 1 h 164"/>
                <a:gd name="T26" fmla="*/ 1 w 157"/>
                <a:gd name="T27" fmla="*/ 1 h 164"/>
                <a:gd name="T28" fmla="*/ 1 w 157"/>
                <a:gd name="T29" fmla="*/ 1 h 164"/>
                <a:gd name="T30" fmla="*/ 0 w 157"/>
                <a:gd name="T31" fmla="*/ 1 h 164"/>
                <a:gd name="T32" fmla="*/ 0 w 157"/>
                <a:gd name="T33" fmla="*/ 1 h 164"/>
                <a:gd name="T34" fmla="*/ 1 w 157"/>
                <a:gd name="T35" fmla="*/ 1 h 164"/>
                <a:gd name="T36" fmla="*/ 1 w 157"/>
                <a:gd name="T37" fmla="*/ 1 h 164"/>
                <a:gd name="T38" fmla="*/ 1 w 157"/>
                <a:gd name="T39" fmla="*/ 1 h 164"/>
                <a:gd name="T40" fmla="*/ 1 w 157"/>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4"/>
                <a:gd name="T65" fmla="*/ 157 w 157"/>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4">
                  <a:moveTo>
                    <a:pt x="47" y="0"/>
                  </a:moveTo>
                  <a:lnTo>
                    <a:pt x="107" y="0"/>
                  </a:lnTo>
                  <a:lnTo>
                    <a:pt x="121" y="5"/>
                  </a:lnTo>
                  <a:lnTo>
                    <a:pt x="143" y="23"/>
                  </a:lnTo>
                  <a:lnTo>
                    <a:pt x="152" y="42"/>
                  </a:lnTo>
                  <a:lnTo>
                    <a:pt x="157" y="67"/>
                  </a:lnTo>
                  <a:lnTo>
                    <a:pt x="157" y="95"/>
                  </a:lnTo>
                  <a:lnTo>
                    <a:pt x="152" y="120"/>
                  </a:lnTo>
                  <a:lnTo>
                    <a:pt x="143" y="139"/>
                  </a:lnTo>
                  <a:lnTo>
                    <a:pt x="117" y="157"/>
                  </a:lnTo>
                  <a:lnTo>
                    <a:pt x="104" y="164"/>
                  </a:lnTo>
                  <a:lnTo>
                    <a:pt x="47" y="164"/>
                  </a:lnTo>
                  <a:lnTo>
                    <a:pt x="34" y="157"/>
                  </a:lnTo>
                  <a:lnTo>
                    <a:pt x="11" y="141"/>
                  </a:lnTo>
                  <a:lnTo>
                    <a:pt x="3" y="123"/>
                  </a:lnTo>
                  <a:lnTo>
                    <a:pt x="0" y="100"/>
                  </a:lnTo>
                  <a:lnTo>
                    <a:pt x="0" y="67"/>
                  </a:lnTo>
                  <a:lnTo>
                    <a:pt x="3" y="42"/>
                  </a:lnTo>
                  <a:lnTo>
                    <a:pt x="11" y="23"/>
                  </a:lnTo>
                  <a:lnTo>
                    <a:pt x="34" y="5"/>
                  </a:lnTo>
                  <a:lnTo>
                    <a:pt x="47"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1" name="Freeform 51"/>
            <p:cNvSpPr>
              <a:spLocks/>
            </p:cNvSpPr>
            <p:nvPr/>
          </p:nvSpPr>
          <p:spPr bwMode="auto">
            <a:xfrm>
              <a:off x="2438" y="2605"/>
              <a:ext cx="20" cy="64"/>
            </a:xfrm>
            <a:custGeom>
              <a:avLst/>
              <a:gdLst>
                <a:gd name="T0" fmla="*/ 1 w 40"/>
                <a:gd name="T1" fmla="*/ 0 h 128"/>
                <a:gd name="T2" fmla="*/ 1 w 40"/>
                <a:gd name="T3" fmla="*/ 1 h 128"/>
                <a:gd name="T4" fmla="*/ 0 w 40"/>
                <a:gd name="T5" fmla="*/ 1 h 128"/>
                <a:gd name="T6" fmla="*/ 0 w 40"/>
                <a:gd name="T7" fmla="*/ 1 h 128"/>
                <a:gd name="T8" fmla="*/ 1 w 40"/>
                <a:gd name="T9" fmla="*/ 1 h 128"/>
                <a:gd name="T10" fmla="*/ 1 w 40"/>
                <a:gd name="T11" fmla="*/ 1 h 128"/>
                <a:gd name="T12" fmla="*/ 1 w 40"/>
                <a:gd name="T13" fmla="*/ 1 h 128"/>
                <a:gd name="T14" fmla="*/ 1 w 40"/>
                <a:gd name="T15" fmla="*/ 1 h 128"/>
                <a:gd name="T16" fmla="*/ 1 w 40"/>
                <a:gd name="T17" fmla="*/ 1 h 128"/>
                <a:gd name="T18" fmla="*/ 1 w 40"/>
                <a:gd name="T19" fmla="*/ 1 h 128"/>
                <a:gd name="T20" fmla="*/ 1 w 40"/>
                <a:gd name="T21" fmla="*/ 1 h 128"/>
                <a:gd name="T22" fmla="*/ 1 w 40"/>
                <a:gd name="T23" fmla="*/ 0 h 128"/>
                <a:gd name="T24" fmla="*/ 1 w 40"/>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8"/>
                <a:gd name="T41" fmla="*/ 40 w 40"/>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8">
                  <a:moveTo>
                    <a:pt x="14" y="0"/>
                  </a:moveTo>
                  <a:lnTo>
                    <a:pt x="5" y="10"/>
                  </a:lnTo>
                  <a:lnTo>
                    <a:pt x="0" y="21"/>
                  </a:lnTo>
                  <a:lnTo>
                    <a:pt x="0" y="108"/>
                  </a:lnTo>
                  <a:lnTo>
                    <a:pt x="5" y="119"/>
                  </a:lnTo>
                  <a:lnTo>
                    <a:pt x="14" y="128"/>
                  </a:lnTo>
                  <a:lnTo>
                    <a:pt x="29" y="128"/>
                  </a:lnTo>
                  <a:lnTo>
                    <a:pt x="38" y="119"/>
                  </a:lnTo>
                  <a:lnTo>
                    <a:pt x="40" y="108"/>
                  </a:lnTo>
                  <a:lnTo>
                    <a:pt x="40" y="21"/>
                  </a:lnTo>
                  <a:lnTo>
                    <a:pt x="38" y="10"/>
                  </a:lnTo>
                  <a:lnTo>
                    <a:pt x="29" y="0"/>
                  </a:lnTo>
                  <a:lnTo>
                    <a:pt x="1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2" name="Freeform 52"/>
            <p:cNvSpPr>
              <a:spLocks/>
            </p:cNvSpPr>
            <p:nvPr/>
          </p:nvSpPr>
          <p:spPr bwMode="auto">
            <a:xfrm>
              <a:off x="2490" y="2598"/>
              <a:ext cx="90" cy="80"/>
            </a:xfrm>
            <a:custGeom>
              <a:avLst/>
              <a:gdLst>
                <a:gd name="T0" fmla="*/ 1 w 179"/>
                <a:gd name="T1" fmla="*/ 1 h 159"/>
                <a:gd name="T2" fmla="*/ 1 w 179"/>
                <a:gd name="T3" fmla="*/ 1 h 159"/>
                <a:gd name="T4" fmla="*/ 1 w 179"/>
                <a:gd name="T5" fmla="*/ 1 h 159"/>
                <a:gd name="T6" fmla="*/ 1 w 179"/>
                <a:gd name="T7" fmla="*/ 1 h 159"/>
                <a:gd name="T8" fmla="*/ 1 w 179"/>
                <a:gd name="T9" fmla="*/ 1 h 159"/>
                <a:gd name="T10" fmla="*/ 1 w 179"/>
                <a:gd name="T11" fmla="*/ 1 h 159"/>
                <a:gd name="T12" fmla="*/ 1 w 179"/>
                <a:gd name="T13" fmla="*/ 1 h 159"/>
                <a:gd name="T14" fmla="*/ 1 w 179"/>
                <a:gd name="T15" fmla="*/ 1 h 159"/>
                <a:gd name="T16" fmla="*/ 1 w 179"/>
                <a:gd name="T17" fmla="*/ 1 h 159"/>
                <a:gd name="T18" fmla="*/ 1 w 179"/>
                <a:gd name="T19" fmla="*/ 0 h 159"/>
                <a:gd name="T20" fmla="*/ 1 w 179"/>
                <a:gd name="T21" fmla="*/ 0 h 159"/>
                <a:gd name="T22" fmla="*/ 1 w 179"/>
                <a:gd name="T23" fmla="*/ 1 h 159"/>
                <a:gd name="T24" fmla="*/ 1 w 179"/>
                <a:gd name="T25" fmla="*/ 1 h 159"/>
                <a:gd name="T26" fmla="*/ 1 w 179"/>
                <a:gd name="T27" fmla="*/ 1 h 159"/>
                <a:gd name="T28" fmla="*/ 1 w 179"/>
                <a:gd name="T29" fmla="*/ 1 h 159"/>
                <a:gd name="T30" fmla="*/ 0 w 179"/>
                <a:gd name="T31" fmla="*/ 1 h 159"/>
                <a:gd name="T32" fmla="*/ 0 w 179"/>
                <a:gd name="T33" fmla="*/ 1 h 159"/>
                <a:gd name="T34" fmla="*/ 1 w 179"/>
                <a:gd name="T35" fmla="*/ 1 h 159"/>
                <a:gd name="T36" fmla="*/ 1 w 179"/>
                <a:gd name="T37" fmla="*/ 1 h 159"/>
                <a:gd name="T38" fmla="*/ 1 w 179"/>
                <a:gd name="T39" fmla="*/ 1 h 159"/>
                <a:gd name="T40" fmla="*/ 1 w 179"/>
                <a:gd name="T41" fmla="*/ 1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59"/>
                <a:gd name="T65" fmla="*/ 179 w 179"/>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59">
                  <a:moveTo>
                    <a:pt x="4" y="159"/>
                  </a:moveTo>
                  <a:lnTo>
                    <a:pt x="47" y="159"/>
                  </a:lnTo>
                  <a:lnTo>
                    <a:pt x="47" y="147"/>
                  </a:lnTo>
                  <a:lnTo>
                    <a:pt x="33" y="147"/>
                  </a:lnTo>
                  <a:lnTo>
                    <a:pt x="33" y="34"/>
                  </a:lnTo>
                  <a:lnTo>
                    <a:pt x="110" y="159"/>
                  </a:lnTo>
                  <a:lnTo>
                    <a:pt x="161" y="159"/>
                  </a:lnTo>
                  <a:lnTo>
                    <a:pt x="161" y="13"/>
                  </a:lnTo>
                  <a:lnTo>
                    <a:pt x="179" y="13"/>
                  </a:lnTo>
                  <a:lnTo>
                    <a:pt x="179" y="0"/>
                  </a:lnTo>
                  <a:lnTo>
                    <a:pt x="129" y="0"/>
                  </a:lnTo>
                  <a:lnTo>
                    <a:pt x="129" y="13"/>
                  </a:lnTo>
                  <a:lnTo>
                    <a:pt x="146" y="13"/>
                  </a:lnTo>
                  <a:lnTo>
                    <a:pt x="146" y="106"/>
                  </a:lnTo>
                  <a:lnTo>
                    <a:pt x="78" y="3"/>
                  </a:lnTo>
                  <a:lnTo>
                    <a:pt x="0" y="3"/>
                  </a:lnTo>
                  <a:lnTo>
                    <a:pt x="0" y="15"/>
                  </a:lnTo>
                  <a:lnTo>
                    <a:pt x="17" y="15"/>
                  </a:lnTo>
                  <a:lnTo>
                    <a:pt x="17" y="147"/>
                  </a:lnTo>
                  <a:lnTo>
                    <a:pt x="4" y="147"/>
                  </a:lnTo>
                  <a:lnTo>
                    <a:pt x="4" y="159"/>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3" name="Freeform 53"/>
            <p:cNvSpPr>
              <a:spLocks/>
            </p:cNvSpPr>
            <p:nvPr/>
          </p:nvSpPr>
          <p:spPr bwMode="auto">
            <a:xfrm>
              <a:off x="2580" y="2598"/>
              <a:ext cx="77" cy="80"/>
            </a:xfrm>
            <a:custGeom>
              <a:avLst/>
              <a:gdLst>
                <a:gd name="T0" fmla="*/ 0 w 155"/>
                <a:gd name="T1" fmla="*/ 0 h 159"/>
                <a:gd name="T2" fmla="*/ 0 w 155"/>
                <a:gd name="T3" fmla="*/ 0 h 159"/>
                <a:gd name="T4" fmla="*/ 0 w 155"/>
                <a:gd name="T5" fmla="*/ 1 h 159"/>
                <a:gd name="T6" fmla="*/ 0 w 155"/>
                <a:gd name="T7" fmla="*/ 1 h 159"/>
                <a:gd name="T8" fmla="*/ 0 w 155"/>
                <a:gd name="T9" fmla="*/ 1 h 159"/>
                <a:gd name="T10" fmla="*/ 0 w 155"/>
                <a:gd name="T11" fmla="*/ 1 h 159"/>
                <a:gd name="T12" fmla="*/ 0 w 155"/>
                <a:gd name="T13" fmla="*/ 1 h 159"/>
                <a:gd name="T14" fmla="*/ 0 w 155"/>
                <a:gd name="T15" fmla="*/ 1 h 159"/>
                <a:gd name="T16" fmla="*/ 0 w 155"/>
                <a:gd name="T17" fmla="*/ 1 h 159"/>
                <a:gd name="T18" fmla="*/ 0 w 155"/>
                <a:gd name="T19" fmla="*/ 1 h 159"/>
                <a:gd name="T20" fmla="*/ 0 w 155"/>
                <a:gd name="T21" fmla="*/ 1 h 159"/>
                <a:gd name="T22" fmla="*/ 0 w 155"/>
                <a:gd name="T23" fmla="*/ 1 h 159"/>
                <a:gd name="T24" fmla="*/ 0 w 155"/>
                <a:gd name="T25" fmla="*/ 1 h 159"/>
                <a:gd name="T26" fmla="*/ 0 w 155"/>
                <a:gd name="T27" fmla="*/ 1 h 159"/>
                <a:gd name="T28" fmla="*/ 0 w 155"/>
                <a:gd name="T29" fmla="*/ 1 h 159"/>
                <a:gd name="T30" fmla="*/ 0 w 155"/>
                <a:gd name="T31" fmla="*/ 1 h 159"/>
                <a:gd name="T32" fmla="*/ 0 w 155"/>
                <a:gd name="T33" fmla="*/ 1 h 159"/>
                <a:gd name="T34" fmla="*/ 0 w 155"/>
                <a:gd name="T35" fmla="*/ 1 h 159"/>
                <a:gd name="T36" fmla="*/ 0 w 155"/>
                <a:gd name="T37" fmla="*/ 1 h 159"/>
                <a:gd name="T38" fmla="*/ 0 w 155"/>
                <a:gd name="T39" fmla="*/ 1 h 159"/>
                <a:gd name="T40" fmla="*/ 0 w 155"/>
                <a:gd name="T41" fmla="*/ 1 h 159"/>
                <a:gd name="T42" fmla="*/ 0 w 155"/>
                <a:gd name="T43" fmla="*/ 1 h 159"/>
                <a:gd name="T44" fmla="*/ 0 w 155"/>
                <a:gd name="T45" fmla="*/ 0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59"/>
                <a:gd name="T71" fmla="*/ 155 w 155"/>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59">
                  <a:moveTo>
                    <a:pt x="0" y="0"/>
                  </a:moveTo>
                  <a:lnTo>
                    <a:pt x="151" y="0"/>
                  </a:lnTo>
                  <a:lnTo>
                    <a:pt x="151" y="44"/>
                  </a:lnTo>
                  <a:lnTo>
                    <a:pt x="140" y="44"/>
                  </a:lnTo>
                  <a:lnTo>
                    <a:pt x="93" y="13"/>
                  </a:lnTo>
                  <a:lnTo>
                    <a:pt x="68" y="13"/>
                  </a:lnTo>
                  <a:lnTo>
                    <a:pt x="68" y="75"/>
                  </a:lnTo>
                  <a:lnTo>
                    <a:pt x="89" y="75"/>
                  </a:lnTo>
                  <a:lnTo>
                    <a:pt x="116" y="47"/>
                  </a:lnTo>
                  <a:lnTo>
                    <a:pt x="116" y="115"/>
                  </a:lnTo>
                  <a:lnTo>
                    <a:pt x="89" y="87"/>
                  </a:lnTo>
                  <a:lnTo>
                    <a:pt x="68" y="87"/>
                  </a:lnTo>
                  <a:lnTo>
                    <a:pt x="68" y="141"/>
                  </a:lnTo>
                  <a:lnTo>
                    <a:pt x="93" y="141"/>
                  </a:lnTo>
                  <a:lnTo>
                    <a:pt x="146" y="115"/>
                  </a:lnTo>
                  <a:lnTo>
                    <a:pt x="155" y="115"/>
                  </a:lnTo>
                  <a:lnTo>
                    <a:pt x="155" y="159"/>
                  </a:lnTo>
                  <a:lnTo>
                    <a:pt x="2" y="159"/>
                  </a:lnTo>
                  <a:lnTo>
                    <a:pt x="2" y="150"/>
                  </a:lnTo>
                  <a:lnTo>
                    <a:pt x="18" y="150"/>
                  </a:lnTo>
                  <a:lnTo>
                    <a:pt x="18" y="13"/>
                  </a:lnTo>
                  <a:lnTo>
                    <a:pt x="0" y="13"/>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4" name="Freeform 54"/>
            <p:cNvSpPr>
              <a:spLocks/>
            </p:cNvSpPr>
            <p:nvPr/>
          </p:nvSpPr>
          <p:spPr bwMode="auto">
            <a:xfrm>
              <a:off x="2792" y="2595"/>
              <a:ext cx="77" cy="81"/>
            </a:xfrm>
            <a:custGeom>
              <a:avLst/>
              <a:gdLst>
                <a:gd name="T0" fmla="*/ 0 w 155"/>
                <a:gd name="T1" fmla="*/ 0 h 161"/>
                <a:gd name="T2" fmla="*/ 0 w 155"/>
                <a:gd name="T3" fmla="*/ 0 h 161"/>
                <a:gd name="T4" fmla="*/ 0 w 155"/>
                <a:gd name="T5" fmla="*/ 1 h 161"/>
                <a:gd name="T6" fmla="*/ 0 w 155"/>
                <a:gd name="T7" fmla="*/ 1 h 161"/>
                <a:gd name="T8" fmla="*/ 0 w 155"/>
                <a:gd name="T9" fmla="*/ 1 h 161"/>
                <a:gd name="T10" fmla="*/ 0 w 155"/>
                <a:gd name="T11" fmla="*/ 1 h 161"/>
                <a:gd name="T12" fmla="*/ 0 w 155"/>
                <a:gd name="T13" fmla="*/ 1 h 161"/>
                <a:gd name="T14" fmla="*/ 0 w 155"/>
                <a:gd name="T15" fmla="*/ 1 h 161"/>
                <a:gd name="T16" fmla="*/ 0 w 155"/>
                <a:gd name="T17" fmla="*/ 1 h 161"/>
                <a:gd name="T18" fmla="*/ 0 w 155"/>
                <a:gd name="T19" fmla="*/ 1 h 161"/>
                <a:gd name="T20" fmla="*/ 0 w 155"/>
                <a:gd name="T21" fmla="*/ 1 h 161"/>
                <a:gd name="T22" fmla="*/ 0 w 155"/>
                <a:gd name="T23" fmla="*/ 1 h 161"/>
                <a:gd name="T24" fmla="*/ 0 w 155"/>
                <a:gd name="T25" fmla="*/ 1 h 161"/>
                <a:gd name="T26" fmla="*/ 0 w 155"/>
                <a:gd name="T27" fmla="*/ 1 h 161"/>
                <a:gd name="T28" fmla="*/ 0 w 155"/>
                <a:gd name="T29" fmla="*/ 1 h 161"/>
                <a:gd name="T30" fmla="*/ 0 w 155"/>
                <a:gd name="T31" fmla="*/ 1 h 161"/>
                <a:gd name="T32" fmla="*/ 0 w 155"/>
                <a:gd name="T33" fmla="*/ 1 h 161"/>
                <a:gd name="T34" fmla="*/ 0 w 155"/>
                <a:gd name="T35" fmla="*/ 1 h 161"/>
                <a:gd name="T36" fmla="*/ 0 w 155"/>
                <a:gd name="T37" fmla="*/ 1 h 161"/>
                <a:gd name="T38" fmla="*/ 0 w 155"/>
                <a:gd name="T39" fmla="*/ 1 h 161"/>
                <a:gd name="T40" fmla="*/ 0 w 155"/>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161"/>
                <a:gd name="T65" fmla="*/ 155 w 155"/>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161">
                  <a:moveTo>
                    <a:pt x="46" y="0"/>
                  </a:moveTo>
                  <a:lnTo>
                    <a:pt x="108" y="0"/>
                  </a:lnTo>
                  <a:lnTo>
                    <a:pt x="119" y="5"/>
                  </a:lnTo>
                  <a:lnTo>
                    <a:pt x="141" y="21"/>
                  </a:lnTo>
                  <a:lnTo>
                    <a:pt x="150" y="41"/>
                  </a:lnTo>
                  <a:lnTo>
                    <a:pt x="155" y="66"/>
                  </a:lnTo>
                  <a:lnTo>
                    <a:pt x="155" y="91"/>
                  </a:lnTo>
                  <a:lnTo>
                    <a:pt x="150" y="116"/>
                  </a:lnTo>
                  <a:lnTo>
                    <a:pt x="141" y="137"/>
                  </a:lnTo>
                  <a:lnTo>
                    <a:pt x="117" y="155"/>
                  </a:lnTo>
                  <a:lnTo>
                    <a:pt x="103" y="161"/>
                  </a:lnTo>
                  <a:lnTo>
                    <a:pt x="46" y="161"/>
                  </a:lnTo>
                  <a:lnTo>
                    <a:pt x="34" y="155"/>
                  </a:lnTo>
                  <a:lnTo>
                    <a:pt x="14" y="139"/>
                  </a:lnTo>
                  <a:lnTo>
                    <a:pt x="5" y="120"/>
                  </a:lnTo>
                  <a:lnTo>
                    <a:pt x="0" y="98"/>
                  </a:lnTo>
                  <a:lnTo>
                    <a:pt x="0" y="66"/>
                  </a:lnTo>
                  <a:lnTo>
                    <a:pt x="5" y="41"/>
                  </a:lnTo>
                  <a:lnTo>
                    <a:pt x="14" y="21"/>
                  </a:lnTo>
                  <a:lnTo>
                    <a:pt x="34" y="5"/>
                  </a:lnTo>
                  <a:lnTo>
                    <a:pt x="46"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5" name="Freeform 55"/>
            <p:cNvSpPr>
              <a:spLocks/>
            </p:cNvSpPr>
            <p:nvPr/>
          </p:nvSpPr>
          <p:spPr bwMode="auto">
            <a:xfrm>
              <a:off x="2820" y="2605"/>
              <a:ext cx="20" cy="64"/>
            </a:xfrm>
            <a:custGeom>
              <a:avLst/>
              <a:gdLst>
                <a:gd name="T0" fmla="*/ 0 w 41"/>
                <a:gd name="T1" fmla="*/ 0 h 128"/>
                <a:gd name="T2" fmla="*/ 0 w 41"/>
                <a:gd name="T3" fmla="*/ 1 h 128"/>
                <a:gd name="T4" fmla="*/ 0 w 41"/>
                <a:gd name="T5" fmla="*/ 1 h 128"/>
                <a:gd name="T6" fmla="*/ 0 w 41"/>
                <a:gd name="T7" fmla="*/ 1 h 128"/>
                <a:gd name="T8" fmla="*/ 0 w 41"/>
                <a:gd name="T9" fmla="*/ 1 h 128"/>
                <a:gd name="T10" fmla="*/ 0 w 41"/>
                <a:gd name="T11" fmla="*/ 1 h 128"/>
                <a:gd name="T12" fmla="*/ 0 w 41"/>
                <a:gd name="T13" fmla="*/ 1 h 128"/>
                <a:gd name="T14" fmla="*/ 0 w 41"/>
                <a:gd name="T15" fmla="*/ 1 h 128"/>
                <a:gd name="T16" fmla="*/ 0 w 41"/>
                <a:gd name="T17" fmla="*/ 1 h 128"/>
                <a:gd name="T18" fmla="*/ 0 w 41"/>
                <a:gd name="T19" fmla="*/ 1 h 128"/>
                <a:gd name="T20" fmla="*/ 0 w 41"/>
                <a:gd name="T21" fmla="*/ 1 h 128"/>
                <a:gd name="T22" fmla="*/ 0 w 41"/>
                <a:gd name="T23" fmla="*/ 0 h 128"/>
                <a:gd name="T24" fmla="*/ 0 w 41"/>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28"/>
                <a:gd name="T41" fmla="*/ 41 w 41"/>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28">
                  <a:moveTo>
                    <a:pt x="14" y="0"/>
                  </a:moveTo>
                  <a:lnTo>
                    <a:pt x="5" y="11"/>
                  </a:lnTo>
                  <a:lnTo>
                    <a:pt x="0" y="21"/>
                  </a:lnTo>
                  <a:lnTo>
                    <a:pt x="0" y="107"/>
                  </a:lnTo>
                  <a:lnTo>
                    <a:pt x="5" y="118"/>
                  </a:lnTo>
                  <a:lnTo>
                    <a:pt x="14" y="128"/>
                  </a:lnTo>
                  <a:lnTo>
                    <a:pt x="29" y="128"/>
                  </a:lnTo>
                  <a:lnTo>
                    <a:pt x="38" y="118"/>
                  </a:lnTo>
                  <a:lnTo>
                    <a:pt x="41" y="107"/>
                  </a:lnTo>
                  <a:lnTo>
                    <a:pt x="41" y="21"/>
                  </a:lnTo>
                  <a:lnTo>
                    <a:pt x="38" y="11"/>
                  </a:lnTo>
                  <a:lnTo>
                    <a:pt x="29" y="0"/>
                  </a:lnTo>
                  <a:lnTo>
                    <a:pt x="1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6" name="Freeform 56"/>
            <p:cNvSpPr>
              <a:spLocks/>
            </p:cNvSpPr>
            <p:nvPr/>
          </p:nvSpPr>
          <p:spPr bwMode="auto">
            <a:xfrm>
              <a:off x="2872" y="2595"/>
              <a:ext cx="74" cy="79"/>
            </a:xfrm>
            <a:custGeom>
              <a:avLst/>
              <a:gdLst>
                <a:gd name="T0" fmla="*/ 0 w 146"/>
                <a:gd name="T1" fmla="*/ 0 h 157"/>
                <a:gd name="T2" fmla="*/ 1 w 146"/>
                <a:gd name="T3" fmla="*/ 0 h 157"/>
                <a:gd name="T4" fmla="*/ 1 w 146"/>
                <a:gd name="T5" fmla="*/ 1 h 157"/>
                <a:gd name="T6" fmla="*/ 1 w 146"/>
                <a:gd name="T7" fmla="*/ 1 h 157"/>
                <a:gd name="T8" fmla="*/ 1 w 146"/>
                <a:gd name="T9" fmla="*/ 1 h 157"/>
                <a:gd name="T10" fmla="*/ 1 w 146"/>
                <a:gd name="T11" fmla="*/ 1 h 157"/>
                <a:gd name="T12" fmla="*/ 1 w 146"/>
                <a:gd name="T13" fmla="*/ 1 h 157"/>
                <a:gd name="T14" fmla="*/ 1 w 146"/>
                <a:gd name="T15" fmla="*/ 1 h 157"/>
                <a:gd name="T16" fmla="*/ 1 w 146"/>
                <a:gd name="T17" fmla="*/ 1 h 157"/>
                <a:gd name="T18" fmla="*/ 1 w 146"/>
                <a:gd name="T19" fmla="*/ 1 h 157"/>
                <a:gd name="T20" fmla="*/ 1 w 146"/>
                <a:gd name="T21" fmla="*/ 1 h 157"/>
                <a:gd name="T22" fmla="*/ 1 w 146"/>
                <a:gd name="T23" fmla="*/ 1 h 157"/>
                <a:gd name="T24" fmla="*/ 1 w 146"/>
                <a:gd name="T25" fmla="*/ 1 h 157"/>
                <a:gd name="T26" fmla="*/ 0 w 146"/>
                <a:gd name="T27" fmla="*/ 1 h 157"/>
                <a:gd name="T28" fmla="*/ 0 w 146"/>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57"/>
                <a:gd name="T47" fmla="*/ 146 w 146"/>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57">
                  <a:moveTo>
                    <a:pt x="0" y="0"/>
                  </a:moveTo>
                  <a:lnTo>
                    <a:pt x="91" y="0"/>
                  </a:lnTo>
                  <a:lnTo>
                    <a:pt x="91" y="12"/>
                  </a:lnTo>
                  <a:lnTo>
                    <a:pt x="67" y="12"/>
                  </a:lnTo>
                  <a:lnTo>
                    <a:pt x="67" y="139"/>
                  </a:lnTo>
                  <a:lnTo>
                    <a:pt x="91" y="139"/>
                  </a:lnTo>
                  <a:lnTo>
                    <a:pt x="130" y="115"/>
                  </a:lnTo>
                  <a:lnTo>
                    <a:pt x="146" y="115"/>
                  </a:lnTo>
                  <a:lnTo>
                    <a:pt x="146" y="157"/>
                  </a:lnTo>
                  <a:lnTo>
                    <a:pt x="3" y="157"/>
                  </a:lnTo>
                  <a:lnTo>
                    <a:pt x="3" y="148"/>
                  </a:lnTo>
                  <a:lnTo>
                    <a:pt x="17" y="148"/>
                  </a:lnTo>
                  <a:lnTo>
                    <a:pt x="17"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7" name="Freeform 57"/>
            <p:cNvSpPr>
              <a:spLocks/>
            </p:cNvSpPr>
            <p:nvPr/>
          </p:nvSpPr>
          <p:spPr bwMode="auto">
            <a:xfrm>
              <a:off x="2946" y="2595"/>
              <a:ext cx="72" cy="79"/>
            </a:xfrm>
            <a:custGeom>
              <a:avLst/>
              <a:gdLst>
                <a:gd name="T0" fmla="*/ 0 w 145"/>
                <a:gd name="T1" fmla="*/ 0 h 157"/>
                <a:gd name="T2" fmla="*/ 0 w 145"/>
                <a:gd name="T3" fmla="*/ 0 h 157"/>
                <a:gd name="T4" fmla="*/ 0 w 145"/>
                <a:gd name="T5" fmla="*/ 1 h 157"/>
                <a:gd name="T6" fmla="*/ 0 w 145"/>
                <a:gd name="T7" fmla="*/ 1 h 157"/>
                <a:gd name="T8" fmla="*/ 0 w 145"/>
                <a:gd name="T9" fmla="*/ 1 h 157"/>
                <a:gd name="T10" fmla="*/ 0 w 145"/>
                <a:gd name="T11" fmla="*/ 1 h 157"/>
                <a:gd name="T12" fmla="*/ 0 w 145"/>
                <a:gd name="T13" fmla="*/ 1 h 157"/>
                <a:gd name="T14" fmla="*/ 0 w 145"/>
                <a:gd name="T15" fmla="*/ 1 h 157"/>
                <a:gd name="T16" fmla="*/ 0 w 145"/>
                <a:gd name="T17" fmla="*/ 1 h 157"/>
                <a:gd name="T18" fmla="*/ 0 w 145"/>
                <a:gd name="T19" fmla="*/ 1 h 157"/>
                <a:gd name="T20" fmla="*/ 0 w 145"/>
                <a:gd name="T21" fmla="*/ 1 h 157"/>
                <a:gd name="T22" fmla="*/ 0 w 145"/>
                <a:gd name="T23" fmla="*/ 1 h 157"/>
                <a:gd name="T24" fmla="*/ 0 w 145"/>
                <a:gd name="T25" fmla="*/ 1 h 157"/>
                <a:gd name="T26" fmla="*/ 0 w 145"/>
                <a:gd name="T27" fmla="*/ 1 h 157"/>
                <a:gd name="T28" fmla="*/ 0 w 145"/>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57"/>
                <a:gd name="T47" fmla="*/ 145 w 145"/>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57">
                  <a:moveTo>
                    <a:pt x="0" y="0"/>
                  </a:moveTo>
                  <a:lnTo>
                    <a:pt x="92" y="0"/>
                  </a:lnTo>
                  <a:lnTo>
                    <a:pt x="92" y="12"/>
                  </a:lnTo>
                  <a:lnTo>
                    <a:pt x="68" y="12"/>
                  </a:lnTo>
                  <a:lnTo>
                    <a:pt x="68" y="139"/>
                  </a:lnTo>
                  <a:lnTo>
                    <a:pt x="92" y="139"/>
                  </a:lnTo>
                  <a:lnTo>
                    <a:pt x="130" y="115"/>
                  </a:lnTo>
                  <a:lnTo>
                    <a:pt x="145" y="115"/>
                  </a:lnTo>
                  <a:lnTo>
                    <a:pt x="145" y="157"/>
                  </a:lnTo>
                  <a:lnTo>
                    <a:pt x="3" y="157"/>
                  </a:lnTo>
                  <a:lnTo>
                    <a:pt x="3" y="148"/>
                  </a:lnTo>
                  <a:lnTo>
                    <a:pt x="16" y="148"/>
                  </a:lnTo>
                  <a:lnTo>
                    <a:pt x="16"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8" name="Freeform 58"/>
            <p:cNvSpPr>
              <a:spLocks/>
            </p:cNvSpPr>
            <p:nvPr/>
          </p:nvSpPr>
          <p:spPr bwMode="auto">
            <a:xfrm>
              <a:off x="3016" y="2596"/>
              <a:ext cx="106" cy="79"/>
            </a:xfrm>
            <a:custGeom>
              <a:avLst/>
              <a:gdLst>
                <a:gd name="T0" fmla="*/ 1 w 212"/>
                <a:gd name="T1" fmla="*/ 0 h 158"/>
                <a:gd name="T2" fmla="*/ 1 w 212"/>
                <a:gd name="T3" fmla="*/ 1 h 158"/>
                <a:gd name="T4" fmla="*/ 1 w 212"/>
                <a:gd name="T5" fmla="*/ 1 h 158"/>
                <a:gd name="T6" fmla="*/ 1 w 212"/>
                <a:gd name="T7" fmla="*/ 1 h 158"/>
                <a:gd name="T8" fmla="*/ 1 w 212"/>
                <a:gd name="T9" fmla="*/ 1 h 158"/>
                <a:gd name="T10" fmla="*/ 1 w 212"/>
                <a:gd name="T11" fmla="*/ 1 h 158"/>
                <a:gd name="T12" fmla="*/ 1 w 212"/>
                <a:gd name="T13" fmla="*/ 1 h 158"/>
                <a:gd name="T14" fmla="*/ 1 w 212"/>
                <a:gd name="T15" fmla="*/ 1 h 158"/>
                <a:gd name="T16" fmla="*/ 1 w 212"/>
                <a:gd name="T17" fmla="*/ 1 h 158"/>
                <a:gd name="T18" fmla="*/ 1 w 212"/>
                <a:gd name="T19" fmla="*/ 1 h 158"/>
                <a:gd name="T20" fmla="*/ 1 w 212"/>
                <a:gd name="T21" fmla="*/ 1 h 158"/>
                <a:gd name="T22" fmla="*/ 1 w 212"/>
                <a:gd name="T23" fmla="*/ 1 h 158"/>
                <a:gd name="T24" fmla="*/ 0 w 212"/>
                <a:gd name="T25" fmla="*/ 1 h 158"/>
                <a:gd name="T26" fmla="*/ 0 w 212"/>
                <a:gd name="T27" fmla="*/ 1 h 158"/>
                <a:gd name="T28" fmla="*/ 1 w 212"/>
                <a:gd name="T29" fmla="*/ 1 h 158"/>
                <a:gd name="T30" fmla="*/ 1 w 212"/>
                <a:gd name="T31" fmla="*/ 0 h 158"/>
                <a:gd name="T32" fmla="*/ 1 w 212"/>
                <a:gd name="T33" fmla="*/ 0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58"/>
                <a:gd name="T53" fmla="*/ 212 w 21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58">
                  <a:moveTo>
                    <a:pt x="125" y="0"/>
                  </a:moveTo>
                  <a:lnTo>
                    <a:pt x="196" y="145"/>
                  </a:lnTo>
                  <a:lnTo>
                    <a:pt x="212" y="145"/>
                  </a:lnTo>
                  <a:lnTo>
                    <a:pt x="212" y="158"/>
                  </a:lnTo>
                  <a:lnTo>
                    <a:pt x="98" y="158"/>
                  </a:lnTo>
                  <a:lnTo>
                    <a:pt x="98" y="145"/>
                  </a:lnTo>
                  <a:lnTo>
                    <a:pt x="111" y="145"/>
                  </a:lnTo>
                  <a:lnTo>
                    <a:pt x="95" y="101"/>
                  </a:lnTo>
                  <a:lnTo>
                    <a:pt x="54" y="99"/>
                  </a:lnTo>
                  <a:lnTo>
                    <a:pt x="35" y="145"/>
                  </a:lnTo>
                  <a:lnTo>
                    <a:pt x="56" y="145"/>
                  </a:lnTo>
                  <a:lnTo>
                    <a:pt x="56" y="158"/>
                  </a:lnTo>
                  <a:lnTo>
                    <a:pt x="0" y="158"/>
                  </a:lnTo>
                  <a:lnTo>
                    <a:pt x="0" y="145"/>
                  </a:lnTo>
                  <a:lnTo>
                    <a:pt x="15" y="145"/>
                  </a:lnTo>
                  <a:lnTo>
                    <a:pt x="72" y="0"/>
                  </a:lnTo>
                  <a:lnTo>
                    <a:pt x="125"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9" name="Freeform 59"/>
            <p:cNvSpPr>
              <a:spLocks/>
            </p:cNvSpPr>
            <p:nvPr/>
          </p:nvSpPr>
          <p:spPr bwMode="auto">
            <a:xfrm>
              <a:off x="3046" y="2617"/>
              <a:ext cx="15" cy="21"/>
            </a:xfrm>
            <a:custGeom>
              <a:avLst/>
              <a:gdLst>
                <a:gd name="T0" fmla="*/ 0 w 31"/>
                <a:gd name="T1" fmla="*/ 0 h 42"/>
                <a:gd name="T2" fmla="*/ 0 w 31"/>
                <a:gd name="T3" fmla="*/ 1 h 42"/>
                <a:gd name="T4" fmla="*/ 0 w 31"/>
                <a:gd name="T5" fmla="*/ 1 h 42"/>
                <a:gd name="T6" fmla="*/ 0 w 31"/>
                <a:gd name="T7" fmla="*/ 0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16" y="0"/>
                  </a:moveTo>
                  <a:lnTo>
                    <a:pt x="0" y="42"/>
                  </a:lnTo>
                  <a:lnTo>
                    <a:pt x="31" y="42"/>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0" name="Freeform 60"/>
            <p:cNvSpPr>
              <a:spLocks/>
            </p:cNvSpPr>
            <p:nvPr/>
          </p:nvSpPr>
          <p:spPr bwMode="auto">
            <a:xfrm>
              <a:off x="2693" y="2598"/>
              <a:ext cx="90" cy="78"/>
            </a:xfrm>
            <a:custGeom>
              <a:avLst/>
              <a:gdLst>
                <a:gd name="T0" fmla="*/ 0 w 181"/>
                <a:gd name="T1" fmla="*/ 0 h 156"/>
                <a:gd name="T2" fmla="*/ 0 w 181"/>
                <a:gd name="T3" fmla="*/ 0 h 156"/>
                <a:gd name="T4" fmla="*/ 0 w 181"/>
                <a:gd name="T5" fmla="*/ 1 h 156"/>
                <a:gd name="T6" fmla="*/ 0 w 181"/>
                <a:gd name="T7" fmla="*/ 1 h 156"/>
                <a:gd name="T8" fmla="*/ 0 w 181"/>
                <a:gd name="T9" fmla="*/ 1 h 156"/>
                <a:gd name="T10" fmla="*/ 0 w 181"/>
                <a:gd name="T11" fmla="*/ 1 h 156"/>
                <a:gd name="T12" fmla="*/ 0 w 181"/>
                <a:gd name="T13" fmla="*/ 1 h 156"/>
                <a:gd name="T14" fmla="*/ 0 w 181"/>
                <a:gd name="T15" fmla="*/ 1 h 156"/>
                <a:gd name="T16" fmla="*/ 0 w 181"/>
                <a:gd name="T17" fmla="*/ 1 h 156"/>
                <a:gd name="T18" fmla="*/ 0 w 181"/>
                <a:gd name="T19" fmla="*/ 1 h 156"/>
                <a:gd name="T20" fmla="*/ 0 w 181"/>
                <a:gd name="T21" fmla="*/ 1 h 156"/>
                <a:gd name="T22" fmla="*/ 0 w 181"/>
                <a:gd name="T23" fmla="*/ 1 h 156"/>
                <a:gd name="T24" fmla="*/ 0 w 181"/>
                <a:gd name="T25" fmla="*/ 1 h 156"/>
                <a:gd name="T26" fmla="*/ 0 w 181"/>
                <a:gd name="T27" fmla="*/ 1 h 156"/>
                <a:gd name="T28" fmla="*/ 0 w 181"/>
                <a:gd name="T29" fmla="*/ 1 h 156"/>
                <a:gd name="T30" fmla="*/ 0 w 181"/>
                <a:gd name="T31" fmla="*/ 1 h 156"/>
                <a:gd name="T32" fmla="*/ 0 w 181"/>
                <a:gd name="T33" fmla="*/ 1 h 156"/>
                <a:gd name="T34" fmla="*/ 0 w 181"/>
                <a:gd name="T35" fmla="*/ 1 h 156"/>
                <a:gd name="T36" fmla="*/ 0 w 181"/>
                <a:gd name="T37" fmla="*/ 1 h 156"/>
                <a:gd name="T38" fmla="*/ 0 w 181"/>
                <a:gd name="T39" fmla="*/ 1 h 156"/>
                <a:gd name="T40" fmla="*/ 0 w 181"/>
                <a:gd name="T41" fmla="*/ 0 h 156"/>
                <a:gd name="T42" fmla="*/ 0 w 181"/>
                <a:gd name="T43" fmla="*/ 0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1"/>
                <a:gd name="T67" fmla="*/ 0 h 156"/>
                <a:gd name="T68" fmla="*/ 181 w 181"/>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1" h="156">
                  <a:moveTo>
                    <a:pt x="71" y="0"/>
                  </a:moveTo>
                  <a:lnTo>
                    <a:pt x="132" y="0"/>
                  </a:lnTo>
                  <a:lnTo>
                    <a:pt x="145" y="7"/>
                  </a:lnTo>
                  <a:lnTo>
                    <a:pt x="168" y="22"/>
                  </a:lnTo>
                  <a:lnTo>
                    <a:pt x="176" y="40"/>
                  </a:lnTo>
                  <a:lnTo>
                    <a:pt x="181" y="64"/>
                  </a:lnTo>
                  <a:lnTo>
                    <a:pt x="181" y="90"/>
                  </a:lnTo>
                  <a:lnTo>
                    <a:pt x="176" y="114"/>
                  </a:lnTo>
                  <a:lnTo>
                    <a:pt x="168" y="132"/>
                  </a:lnTo>
                  <a:lnTo>
                    <a:pt x="141" y="151"/>
                  </a:lnTo>
                  <a:lnTo>
                    <a:pt x="128" y="156"/>
                  </a:lnTo>
                  <a:lnTo>
                    <a:pt x="71" y="156"/>
                  </a:lnTo>
                  <a:lnTo>
                    <a:pt x="0" y="156"/>
                  </a:lnTo>
                  <a:lnTo>
                    <a:pt x="2" y="141"/>
                  </a:lnTo>
                  <a:lnTo>
                    <a:pt x="23" y="141"/>
                  </a:lnTo>
                  <a:lnTo>
                    <a:pt x="23" y="95"/>
                  </a:lnTo>
                  <a:lnTo>
                    <a:pt x="23" y="64"/>
                  </a:lnTo>
                  <a:lnTo>
                    <a:pt x="23" y="40"/>
                  </a:lnTo>
                  <a:lnTo>
                    <a:pt x="23" y="16"/>
                  </a:lnTo>
                  <a:lnTo>
                    <a:pt x="0" y="16"/>
                  </a:lnTo>
                  <a:lnTo>
                    <a:pt x="0" y="0"/>
                  </a:lnTo>
                  <a:lnTo>
                    <a:pt x="71"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1" name="Freeform 61"/>
            <p:cNvSpPr>
              <a:spLocks/>
            </p:cNvSpPr>
            <p:nvPr/>
          </p:nvSpPr>
          <p:spPr bwMode="auto">
            <a:xfrm>
              <a:off x="2733" y="2608"/>
              <a:ext cx="21" cy="61"/>
            </a:xfrm>
            <a:custGeom>
              <a:avLst/>
              <a:gdLst>
                <a:gd name="T0" fmla="*/ 0 w 43"/>
                <a:gd name="T1" fmla="*/ 0 h 121"/>
                <a:gd name="T2" fmla="*/ 0 w 43"/>
                <a:gd name="T3" fmla="*/ 0 h 121"/>
                <a:gd name="T4" fmla="*/ 0 w 43"/>
                <a:gd name="T5" fmla="*/ 1 h 121"/>
                <a:gd name="T6" fmla="*/ 0 w 43"/>
                <a:gd name="T7" fmla="*/ 1 h 121"/>
                <a:gd name="T8" fmla="*/ 0 w 43"/>
                <a:gd name="T9" fmla="*/ 1 h 121"/>
                <a:gd name="T10" fmla="*/ 0 w 43"/>
                <a:gd name="T11" fmla="*/ 1 h 121"/>
                <a:gd name="T12" fmla="*/ 0 w 43"/>
                <a:gd name="T13" fmla="*/ 1 h 121"/>
                <a:gd name="T14" fmla="*/ 0 w 43"/>
                <a:gd name="T15" fmla="*/ 1 h 121"/>
                <a:gd name="T16" fmla="*/ 0 w 43"/>
                <a:gd name="T17" fmla="*/ 1 h 121"/>
                <a:gd name="T18" fmla="*/ 0 w 43"/>
                <a:gd name="T19" fmla="*/ 0 h 121"/>
                <a:gd name="T20" fmla="*/ 0 w 43"/>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21"/>
                <a:gd name="T35" fmla="*/ 43 w 43"/>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21">
                  <a:moveTo>
                    <a:pt x="15" y="0"/>
                  </a:moveTo>
                  <a:lnTo>
                    <a:pt x="0" y="0"/>
                  </a:lnTo>
                  <a:lnTo>
                    <a:pt x="0" y="121"/>
                  </a:lnTo>
                  <a:lnTo>
                    <a:pt x="15" y="121"/>
                  </a:lnTo>
                  <a:lnTo>
                    <a:pt x="30" y="121"/>
                  </a:lnTo>
                  <a:lnTo>
                    <a:pt x="39" y="112"/>
                  </a:lnTo>
                  <a:lnTo>
                    <a:pt x="43" y="102"/>
                  </a:lnTo>
                  <a:lnTo>
                    <a:pt x="43" y="19"/>
                  </a:lnTo>
                  <a:lnTo>
                    <a:pt x="39" y="9"/>
                  </a:lnTo>
                  <a:lnTo>
                    <a:pt x="30" y="0"/>
                  </a:lnTo>
                  <a:lnTo>
                    <a:pt x="1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2" name="Freeform 62"/>
            <p:cNvSpPr>
              <a:spLocks/>
            </p:cNvSpPr>
            <p:nvPr/>
          </p:nvSpPr>
          <p:spPr bwMode="auto">
            <a:xfrm>
              <a:off x="2180"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60" y="27"/>
                  </a:lnTo>
                  <a:lnTo>
                    <a:pt x="60" y="140"/>
                  </a:lnTo>
                  <a:lnTo>
                    <a:pt x="25" y="140"/>
                  </a:lnTo>
                  <a:lnTo>
                    <a:pt x="25"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3" name="Freeform 63"/>
            <p:cNvSpPr>
              <a:spLocks/>
            </p:cNvSpPr>
            <p:nvPr/>
          </p:nvSpPr>
          <p:spPr bwMode="auto">
            <a:xfrm>
              <a:off x="2223" y="1954"/>
              <a:ext cx="52" cy="70"/>
            </a:xfrm>
            <a:custGeom>
              <a:avLst/>
              <a:gdLst>
                <a:gd name="T0" fmla="*/ 0 w 105"/>
                <a:gd name="T1" fmla="*/ 0 h 140"/>
                <a:gd name="T2" fmla="*/ 0 w 105"/>
                <a:gd name="T3" fmla="*/ 0 h 140"/>
                <a:gd name="T4" fmla="*/ 0 w 105"/>
                <a:gd name="T5" fmla="*/ 1 h 140"/>
                <a:gd name="T6" fmla="*/ 0 w 105"/>
                <a:gd name="T7" fmla="*/ 1 h 140"/>
                <a:gd name="T8" fmla="*/ 0 w 105"/>
                <a:gd name="T9" fmla="*/ 0 h 140"/>
                <a:gd name="T10" fmla="*/ 0 w 105"/>
                <a:gd name="T11" fmla="*/ 0 h 140"/>
                <a:gd name="T12" fmla="*/ 0 w 105"/>
                <a:gd name="T13" fmla="*/ 1 h 140"/>
                <a:gd name="T14" fmla="*/ 0 w 105"/>
                <a:gd name="T15" fmla="*/ 1 h 140"/>
                <a:gd name="T16" fmla="*/ 0 w 105"/>
                <a:gd name="T17" fmla="*/ 1 h 140"/>
                <a:gd name="T18" fmla="*/ 0 w 105"/>
                <a:gd name="T19" fmla="*/ 1 h 140"/>
                <a:gd name="T20" fmla="*/ 0 w 105"/>
                <a:gd name="T21" fmla="*/ 1 h 140"/>
                <a:gd name="T22" fmla="*/ 0 w 105"/>
                <a:gd name="T23" fmla="*/ 1 h 140"/>
                <a:gd name="T24" fmla="*/ 0 w 105"/>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40"/>
                <a:gd name="T41" fmla="*/ 105 w 105"/>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40">
                  <a:moveTo>
                    <a:pt x="0" y="0"/>
                  </a:moveTo>
                  <a:lnTo>
                    <a:pt x="35" y="0"/>
                  </a:lnTo>
                  <a:lnTo>
                    <a:pt x="35" y="55"/>
                  </a:lnTo>
                  <a:lnTo>
                    <a:pt x="69" y="55"/>
                  </a:lnTo>
                  <a:lnTo>
                    <a:pt x="69" y="0"/>
                  </a:lnTo>
                  <a:lnTo>
                    <a:pt x="105" y="0"/>
                  </a:lnTo>
                  <a:lnTo>
                    <a:pt x="105" y="140"/>
                  </a:lnTo>
                  <a:lnTo>
                    <a:pt x="69" y="140"/>
                  </a:lnTo>
                  <a:lnTo>
                    <a:pt x="69" y="81"/>
                  </a:lnTo>
                  <a:lnTo>
                    <a:pt x="35" y="81"/>
                  </a:lnTo>
                  <a:lnTo>
                    <a:pt x="35"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4" name="Freeform 64"/>
            <p:cNvSpPr>
              <a:spLocks/>
            </p:cNvSpPr>
            <p:nvPr/>
          </p:nvSpPr>
          <p:spPr bwMode="auto">
            <a:xfrm>
              <a:off x="2280" y="1954"/>
              <a:ext cx="39" cy="70"/>
            </a:xfrm>
            <a:custGeom>
              <a:avLst/>
              <a:gdLst>
                <a:gd name="T0" fmla="*/ 0 w 78"/>
                <a:gd name="T1" fmla="*/ 0 h 140"/>
                <a:gd name="T2" fmla="*/ 1 w 78"/>
                <a:gd name="T3" fmla="*/ 0 h 140"/>
                <a:gd name="T4" fmla="*/ 1 w 78"/>
                <a:gd name="T5" fmla="*/ 1 h 140"/>
                <a:gd name="T6" fmla="*/ 1 w 78"/>
                <a:gd name="T7" fmla="*/ 1 h 140"/>
                <a:gd name="T8" fmla="*/ 1 w 78"/>
                <a:gd name="T9" fmla="*/ 1 h 140"/>
                <a:gd name="T10" fmla="*/ 1 w 78"/>
                <a:gd name="T11" fmla="*/ 1 h 140"/>
                <a:gd name="T12" fmla="*/ 1 w 78"/>
                <a:gd name="T13" fmla="*/ 1 h 140"/>
                <a:gd name="T14" fmla="*/ 1 w 78"/>
                <a:gd name="T15" fmla="*/ 1 h 140"/>
                <a:gd name="T16" fmla="*/ 1 w 78"/>
                <a:gd name="T17" fmla="*/ 1 h 140"/>
                <a:gd name="T18" fmla="*/ 1 w 78"/>
                <a:gd name="T19" fmla="*/ 1 h 140"/>
                <a:gd name="T20" fmla="*/ 1 w 78"/>
                <a:gd name="T21" fmla="*/ 1 h 140"/>
                <a:gd name="T22" fmla="*/ 0 w 78"/>
                <a:gd name="T23" fmla="*/ 1 h 140"/>
                <a:gd name="T24" fmla="*/ 0 w 78"/>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40"/>
                <a:gd name="T41" fmla="*/ 78 w 78"/>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40">
                  <a:moveTo>
                    <a:pt x="0" y="0"/>
                  </a:moveTo>
                  <a:lnTo>
                    <a:pt x="78" y="0"/>
                  </a:lnTo>
                  <a:lnTo>
                    <a:pt x="78" y="26"/>
                  </a:lnTo>
                  <a:lnTo>
                    <a:pt x="39" y="26"/>
                  </a:lnTo>
                  <a:lnTo>
                    <a:pt x="39" y="55"/>
                  </a:lnTo>
                  <a:lnTo>
                    <a:pt x="72" y="55"/>
                  </a:lnTo>
                  <a:lnTo>
                    <a:pt x="72" y="81"/>
                  </a:lnTo>
                  <a:lnTo>
                    <a:pt x="39" y="81"/>
                  </a:lnTo>
                  <a:lnTo>
                    <a:pt x="39" y="113"/>
                  </a:lnTo>
                  <a:lnTo>
                    <a:pt x="78" y="113"/>
                  </a:lnTo>
                  <a:lnTo>
                    <a:pt x="78"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5" name="Freeform 65"/>
            <p:cNvSpPr>
              <a:spLocks/>
            </p:cNvSpPr>
            <p:nvPr/>
          </p:nvSpPr>
          <p:spPr bwMode="auto">
            <a:xfrm>
              <a:off x="2349" y="1954"/>
              <a:ext cx="47" cy="70"/>
            </a:xfrm>
            <a:custGeom>
              <a:avLst/>
              <a:gdLst>
                <a:gd name="T0" fmla="*/ 0 w 94"/>
                <a:gd name="T1" fmla="*/ 0 h 140"/>
                <a:gd name="T2" fmla="*/ 1 w 94"/>
                <a:gd name="T3" fmla="*/ 0 h 140"/>
                <a:gd name="T4" fmla="*/ 1 w 94"/>
                <a:gd name="T5" fmla="*/ 1 h 140"/>
                <a:gd name="T6" fmla="*/ 1 w 94"/>
                <a:gd name="T7" fmla="*/ 1 h 140"/>
                <a:gd name="T8" fmla="*/ 1 w 94"/>
                <a:gd name="T9" fmla="*/ 0 h 140"/>
                <a:gd name="T10" fmla="*/ 1 w 94"/>
                <a:gd name="T11" fmla="*/ 0 h 140"/>
                <a:gd name="T12" fmla="*/ 1 w 94"/>
                <a:gd name="T13" fmla="*/ 1 h 140"/>
                <a:gd name="T14" fmla="*/ 1 w 94"/>
                <a:gd name="T15" fmla="*/ 1 h 140"/>
                <a:gd name="T16" fmla="*/ 1 w 94"/>
                <a:gd name="T17" fmla="*/ 1 h 140"/>
                <a:gd name="T18" fmla="*/ 0 w 94"/>
                <a:gd name="T19" fmla="*/ 1 h 140"/>
                <a:gd name="T20" fmla="*/ 0 w 94"/>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40"/>
                <a:gd name="T35" fmla="*/ 94 w 94"/>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40">
                  <a:moveTo>
                    <a:pt x="0" y="0"/>
                  </a:moveTo>
                  <a:lnTo>
                    <a:pt x="35" y="0"/>
                  </a:lnTo>
                  <a:lnTo>
                    <a:pt x="35" y="113"/>
                  </a:lnTo>
                  <a:lnTo>
                    <a:pt x="60" y="113"/>
                  </a:lnTo>
                  <a:lnTo>
                    <a:pt x="60" y="0"/>
                  </a:lnTo>
                  <a:lnTo>
                    <a:pt x="94" y="0"/>
                  </a:lnTo>
                  <a:lnTo>
                    <a:pt x="94" y="121"/>
                  </a:lnTo>
                  <a:lnTo>
                    <a:pt x="69" y="140"/>
                  </a:lnTo>
                  <a:lnTo>
                    <a:pt x="26" y="140"/>
                  </a:lnTo>
                  <a:lnTo>
                    <a:pt x="0" y="12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Freeform 66"/>
            <p:cNvSpPr>
              <a:spLocks/>
            </p:cNvSpPr>
            <p:nvPr/>
          </p:nvSpPr>
          <p:spPr bwMode="auto">
            <a:xfrm>
              <a:off x="2404" y="1954"/>
              <a:ext cx="51" cy="70"/>
            </a:xfrm>
            <a:custGeom>
              <a:avLst/>
              <a:gdLst>
                <a:gd name="T0" fmla="*/ 0 w 102"/>
                <a:gd name="T1" fmla="*/ 0 h 140"/>
                <a:gd name="T2" fmla="*/ 1 w 102"/>
                <a:gd name="T3" fmla="*/ 0 h 140"/>
                <a:gd name="T4" fmla="*/ 1 w 102"/>
                <a:gd name="T5" fmla="*/ 1 h 140"/>
                <a:gd name="T6" fmla="*/ 1 w 102"/>
                <a:gd name="T7" fmla="*/ 0 h 140"/>
                <a:gd name="T8" fmla="*/ 1 w 102"/>
                <a:gd name="T9" fmla="*/ 0 h 140"/>
                <a:gd name="T10" fmla="*/ 1 w 102"/>
                <a:gd name="T11" fmla="*/ 1 h 140"/>
                <a:gd name="T12" fmla="*/ 1 w 102"/>
                <a:gd name="T13" fmla="*/ 1 h 140"/>
                <a:gd name="T14" fmla="*/ 1 w 102"/>
                <a:gd name="T15" fmla="*/ 1 h 140"/>
                <a:gd name="T16" fmla="*/ 1 w 102"/>
                <a:gd name="T17" fmla="*/ 1 h 140"/>
                <a:gd name="T18" fmla="*/ 0 w 102"/>
                <a:gd name="T19" fmla="*/ 1 h 140"/>
                <a:gd name="T20" fmla="*/ 0 w 102"/>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40"/>
                <a:gd name="T35" fmla="*/ 102 w 102"/>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40">
                  <a:moveTo>
                    <a:pt x="0" y="0"/>
                  </a:moveTo>
                  <a:lnTo>
                    <a:pt x="35" y="0"/>
                  </a:lnTo>
                  <a:lnTo>
                    <a:pt x="64" y="66"/>
                  </a:lnTo>
                  <a:lnTo>
                    <a:pt x="64" y="0"/>
                  </a:lnTo>
                  <a:lnTo>
                    <a:pt x="102" y="0"/>
                  </a:lnTo>
                  <a:lnTo>
                    <a:pt x="102" y="140"/>
                  </a:lnTo>
                  <a:lnTo>
                    <a:pt x="64" y="140"/>
                  </a:lnTo>
                  <a:lnTo>
                    <a:pt x="39" y="73"/>
                  </a:lnTo>
                  <a:lnTo>
                    <a:pt x="39"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7" name="Rectangle 67"/>
            <p:cNvSpPr>
              <a:spLocks noChangeArrowheads="1"/>
            </p:cNvSpPr>
            <p:nvPr/>
          </p:nvSpPr>
          <p:spPr bwMode="auto">
            <a:xfrm>
              <a:off x="2462" y="1954"/>
              <a:ext cx="17" cy="7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48" name="Freeform 68"/>
            <p:cNvSpPr>
              <a:spLocks/>
            </p:cNvSpPr>
            <p:nvPr/>
          </p:nvSpPr>
          <p:spPr bwMode="auto">
            <a:xfrm>
              <a:off x="2484" y="1954"/>
              <a:ext cx="41" cy="70"/>
            </a:xfrm>
            <a:custGeom>
              <a:avLst/>
              <a:gdLst>
                <a:gd name="T0" fmla="*/ 0 w 81"/>
                <a:gd name="T1" fmla="*/ 0 h 140"/>
                <a:gd name="T2" fmla="*/ 1 w 81"/>
                <a:gd name="T3" fmla="*/ 0 h 140"/>
                <a:gd name="T4" fmla="*/ 1 w 81"/>
                <a:gd name="T5" fmla="*/ 1 h 140"/>
                <a:gd name="T6" fmla="*/ 1 w 81"/>
                <a:gd name="T7" fmla="*/ 1 h 140"/>
                <a:gd name="T8" fmla="*/ 1 w 81"/>
                <a:gd name="T9" fmla="*/ 1 h 140"/>
                <a:gd name="T10" fmla="*/ 1 w 81"/>
                <a:gd name="T11" fmla="*/ 1 h 140"/>
                <a:gd name="T12" fmla="*/ 1 w 81"/>
                <a:gd name="T13" fmla="*/ 1 h 140"/>
                <a:gd name="T14" fmla="*/ 0 w 81"/>
                <a:gd name="T15" fmla="*/ 1 h 140"/>
                <a:gd name="T16" fmla="*/ 0 w 81"/>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40"/>
                <a:gd name="T29" fmla="*/ 81 w 81"/>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40">
                  <a:moveTo>
                    <a:pt x="0" y="0"/>
                  </a:moveTo>
                  <a:lnTo>
                    <a:pt x="81" y="0"/>
                  </a:lnTo>
                  <a:lnTo>
                    <a:pt x="81" y="27"/>
                  </a:lnTo>
                  <a:lnTo>
                    <a:pt x="61" y="27"/>
                  </a:lnTo>
                  <a:lnTo>
                    <a:pt x="61" y="140"/>
                  </a:lnTo>
                  <a:lnTo>
                    <a:pt x="26" y="140"/>
                  </a:lnTo>
                  <a:lnTo>
                    <a:pt x="26"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9" name="Freeform 69"/>
            <p:cNvSpPr>
              <a:spLocks/>
            </p:cNvSpPr>
            <p:nvPr/>
          </p:nvSpPr>
          <p:spPr bwMode="auto">
            <a:xfrm>
              <a:off x="2530" y="1954"/>
              <a:ext cx="39" cy="70"/>
            </a:xfrm>
            <a:custGeom>
              <a:avLst/>
              <a:gdLst>
                <a:gd name="T0" fmla="*/ 0 w 77"/>
                <a:gd name="T1" fmla="*/ 0 h 140"/>
                <a:gd name="T2" fmla="*/ 1 w 77"/>
                <a:gd name="T3" fmla="*/ 0 h 140"/>
                <a:gd name="T4" fmla="*/ 1 w 77"/>
                <a:gd name="T5" fmla="*/ 1 h 140"/>
                <a:gd name="T6" fmla="*/ 1 w 77"/>
                <a:gd name="T7" fmla="*/ 1 h 140"/>
                <a:gd name="T8" fmla="*/ 1 w 77"/>
                <a:gd name="T9" fmla="*/ 1 h 140"/>
                <a:gd name="T10" fmla="*/ 1 w 77"/>
                <a:gd name="T11" fmla="*/ 1 h 140"/>
                <a:gd name="T12" fmla="*/ 1 w 77"/>
                <a:gd name="T13" fmla="*/ 1 h 140"/>
                <a:gd name="T14" fmla="*/ 1 w 77"/>
                <a:gd name="T15" fmla="*/ 1 h 140"/>
                <a:gd name="T16" fmla="*/ 1 w 77"/>
                <a:gd name="T17" fmla="*/ 1 h 140"/>
                <a:gd name="T18" fmla="*/ 1 w 77"/>
                <a:gd name="T19" fmla="*/ 1 h 140"/>
                <a:gd name="T20" fmla="*/ 1 w 77"/>
                <a:gd name="T21" fmla="*/ 1 h 140"/>
                <a:gd name="T22" fmla="*/ 0 w 77"/>
                <a:gd name="T23" fmla="*/ 1 h 140"/>
                <a:gd name="T24" fmla="*/ 0 w 77"/>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40"/>
                <a:gd name="T41" fmla="*/ 77 w 77"/>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40">
                  <a:moveTo>
                    <a:pt x="0" y="0"/>
                  </a:moveTo>
                  <a:lnTo>
                    <a:pt x="77" y="0"/>
                  </a:lnTo>
                  <a:lnTo>
                    <a:pt x="77" y="26"/>
                  </a:lnTo>
                  <a:lnTo>
                    <a:pt x="38" y="26"/>
                  </a:lnTo>
                  <a:lnTo>
                    <a:pt x="38" y="55"/>
                  </a:lnTo>
                  <a:lnTo>
                    <a:pt x="73" y="55"/>
                  </a:lnTo>
                  <a:lnTo>
                    <a:pt x="73" y="81"/>
                  </a:lnTo>
                  <a:lnTo>
                    <a:pt x="38" y="81"/>
                  </a:lnTo>
                  <a:lnTo>
                    <a:pt x="38" y="113"/>
                  </a:lnTo>
                  <a:lnTo>
                    <a:pt x="77" y="113"/>
                  </a:lnTo>
                  <a:lnTo>
                    <a:pt x="77"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0" name="Freeform 70"/>
            <p:cNvSpPr>
              <a:spLocks/>
            </p:cNvSpPr>
            <p:nvPr/>
          </p:nvSpPr>
          <p:spPr bwMode="auto">
            <a:xfrm>
              <a:off x="2575" y="1954"/>
              <a:ext cx="47" cy="70"/>
            </a:xfrm>
            <a:custGeom>
              <a:avLst/>
              <a:gdLst>
                <a:gd name="T0" fmla="*/ 0 w 95"/>
                <a:gd name="T1" fmla="*/ 0 h 140"/>
                <a:gd name="T2" fmla="*/ 0 w 95"/>
                <a:gd name="T3" fmla="*/ 0 h 140"/>
                <a:gd name="T4" fmla="*/ 0 w 95"/>
                <a:gd name="T5" fmla="*/ 1 h 140"/>
                <a:gd name="T6" fmla="*/ 0 w 95"/>
                <a:gd name="T7" fmla="*/ 1 h 140"/>
                <a:gd name="T8" fmla="*/ 0 w 95"/>
                <a:gd name="T9" fmla="*/ 1 h 140"/>
                <a:gd name="T10" fmla="*/ 0 w 95"/>
                <a:gd name="T11" fmla="*/ 1 h 140"/>
                <a:gd name="T12" fmla="*/ 0 w 95"/>
                <a:gd name="T13" fmla="*/ 1 h 140"/>
                <a:gd name="T14" fmla="*/ 0 w 95"/>
                <a:gd name="T15" fmla="*/ 1 h 140"/>
                <a:gd name="T16" fmla="*/ 0 w 95"/>
                <a:gd name="T17" fmla="*/ 1 h 140"/>
                <a:gd name="T18" fmla="*/ 0 w 95"/>
                <a:gd name="T19" fmla="*/ 1 h 140"/>
                <a:gd name="T20" fmla="*/ 0 w 95"/>
                <a:gd name="T21" fmla="*/ 1 h 140"/>
                <a:gd name="T22" fmla="*/ 0 w 95"/>
                <a:gd name="T23" fmla="*/ 1 h 140"/>
                <a:gd name="T24" fmla="*/ 0 w 95"/>
                <a:gd name="T25" fmla="*/ 1 h 140"/>
                <a:gd name="T26" fmla="*/ 0 w 9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40"/>
                <a:gd name="T44" fmla="*/ 95 w 9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40">
                  <a:moveTo>
                    <a:pt x="0" y="0"/>
                  </a:moveTo>
                  <a:lnTo>
                    <a:pt x="73" y="0"/>
                  </a:lnTo>
                  <a:lnTo>
                    <a:pt x="95" y="19"/>
                  </a:lnTo>
                  <a:lnTo>
                    <a:pt x="95" y="121"/>
                  </a:lnTo>
                  <a:lnTo>
                    <a:pt x="73" y="140"/>
                  </a:lnTo>
                  <a:lnTo>
                    <a:pt x="0" y="140"/>
                  </a:lnTo>
                  <a:lnTo>
                    <a:pt x="0" y="26"/>
                  </a:lnTo>
                  <a:lnTo>
                    <a:pt x="34" y="26"/>
                  </a:lnTo>
                  <a:lnTo>
                    <a:pt x="34" y="113"/>
                  </a:lnTo>
                  <a:lnTo>
                    <a:pt x="56" y="113"/>
                  </a:lnTo>
                  <a:lnTo>
                    <a:pt x="56" y="26"/>
                  </a:lnTo>
                  <a:lnTo>
                    <a:pt x="34" y="26"/>
                  </a:lnTo>
                  <a:lnTo>
                    <a:pt x="0" y="26"/>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1" name="Freeform 71"/>
            <p:cNvSpPr>
              <a:spLocks/>
            </p:cNvSpPr>
            <p:nvPr/>
          </p:nvSpPr>
          <p:spPr bwMode="auto">
            <a:xfrm>
              <a:off x="2658" y="1954"/>
              <a:ext cx="45" cy="70"/>
            </a:xfrm>
            <a:custGeom>
              <a:avLst/>
              <a:gdLst>
                <a:gd name="T0" fmla="*/ 1 w 89"/>
                <a:gd name="T1" fmla="*/ 0 h 140"/>
                <a:gd name="T2" fmla="*/ 1 w 89"/>
                <a:gd name="T3" fmla="*/ 0 h 140"/>
                <a:gd name="T4" fmla="*/ 1 w 89"/>
                <a:gd name="T5" fmla="*/ 1 h 140"/>
                <a:gd name="T6" fmla="*/ 1 w 89"/>
                <a:gd name="T7" fmla="*/ 1 h 140"/>
                <a:gd name="T8" fmla="*/ 1 w 89"/>
                <a:gd name="T9" fmla="*/ 1 h 140"/>
                <a:gd name="T10" fmla="*/ 1 w 89"/>
                <a:gd name="T11" fmla="*/ 1 h 140"/>
                <a:gd name="T12" fmla="*/ 1 w 89"/>
                <a:gd name="T13" fmla="*/ 1 h 140"/>
                <a:gd name="T14" fmla="*/ 1 w 89"/>
                <a:gd name="T15" fmla="*/ 1 h 140"/>
                <a:gd name="T16" fmla="*/ 1 w 89"/>
                <a:gd name="T17" fmla="*/ 1 h 140"/>
                <a:gd name="T18" fmla="*/ 1 w 89"/>
                <a:gd name="T19" fmla="*/ 1 h 140"/>
                <a:gd name="T20" fmla="*/ 1 w 89"/>
                <a:gd name="T21" fmla="*/ 1 h 140"/>
                <a:gd name="T22" fmla="*/ 1 w 89"/>
                <a:gd name="T23" fmla="*/ 1 h 140"/>
                <a:gd name="T24" fmla="*/ 1 w 89"/>
                <a:gd name="T25" fmla="*/ 1 h 140"/>
                <a:gd name="T26" fmla="*/ 1 w 89"/>
                <a:gd name="T27" fmla="*/ 1 h 140"/>
                <a:gd name="T28" fmla="*/ 0 w 89"/>
                <a:gd name="T29" fmla="*/ 1 h 140"/>
                <a:gd name="T30" fmla="*/ 0 w 89"/>
                <a:gd name="T31" fmla="*/ 1 h 140"/>
                <a:gd name="T32" fmla="*/ 1 w 89"/>
                <a:gd name="T33" fmla="*/ 1 h 140"/>
                <a:gd name="T34" fmla="*/ 1 w 89"/>
                <a:gd name="T35" fmla="*/ 1 h 140"/>
                <a:gd name="T36" fmla="*/ 1 w 89"/>
                <a:gd name="T37" fmla="*/ 1 h 140"/>
                <a:gd name="T38" fmla="*/ 1 w 89"/>
                <a:gd name="T39" fmla="*/ 1 h 140"/>
                <a:gd name="T40" fmla="*/ 1 w 89"/>
                <a:gd name="T41" fmla="*/ 1 h 140"/>
                <a:gd name="T42" fmla="*/ 0 w 89"/>
                <a:gd name="T43" fmla="*/ 1 h 140"/>
                <a:gd name="T44" fmla="*/ 0 w 89"/>
                <a:gd name="T45" fmla="*/ 1 h 140"/>
                <a:gd name="T46" fmla="*/ 1 w 89"/>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140"/>
                <a:gd name="T74" fmla="*/ 89 w 89"/>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140">
                  <a:moveTo>
                    <a:pt x="22" y="0"/>
                  </a:moveTo>
                  <a:lnTo>
                    <a:pt x="69" y="0"/>
                  </a:lnTo>
                  <a:lnTo>
                    <a:pt x="89" y="19"/>
                  </a:lnTo>
                  <a:lnTo>
                    <a:pt x="89" y="47"/>
                  </a:lnTo>
                  <a:lnTo>
                    <a:pt x="56" y="47"/>
                  </a:lnTo>
                  <a:lnTo>
                    <a:pt x="56" y="27"/>
                  </a:lnTo>
                  <a:lnTo>
                    <a:pt x="34" y="27"/>
                  </a:lnTo>
                  <a:lnTo>
                    <a:pt x="34" y="58"/>
                  </a:lnTo>
                  <a:lnTo>
                    <a:pt x="64" y="58"/>
                  </a:lnTo>
                  <a:lnTo>
                    <a:pt x="62" y="58"/>
                  </a:lnTo>
                  <a:lnTo>
                    <a:pt x="89" y="79"/>
                  </a:lnTo>
                  <a:lnTo>
                    <a:pt x="89" y="121"/>
                  </a:lnTo>
                  <a:lnTo>
                    <a:pt x="69" y="140"/>
                  </a:lnTo>
                  <a:lnTo>
                    <a:pt x="22" y="140"/>
                  </a:lnTo>
                  <a:lnTo>
                    <a:pt x="0" y="121"/>
                  </a:lnTo>
                  <a:lnTo>
                    <a:pt x="0" y="97"/>
                  </a:lnTo>
                  <a:lnTo>
                    <a:pt x="30" y="97"/>
                  </a:lnTo>
                  <a:lnTo>
                    <a:pt x="30" y="113"/>
                  </a:lnTo>
                  <a:lnTo>
                    <a:pt x="56" y="113"/>
                  </a:lnTo>
                  <a:lnTo>
                    <a:pt x="56" y="86"/>
                  </a:lnTo>
                  <a:lnTo>
                    <a:pt x="26" y="86"/>
                  </a:lnTo>
                  <a:lnTo>
                    <a:pt x="0" y="66"/>
                  </a:lnTo>
                  <a:lnTo>
                    <a:pt x="0" y="19"/>
                  </a:lnTo>
                  <a:lnTo>
                    <a:pt x="2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2" name="Freeform 72"/>
            <p:cNvSpPr>
              <a:spLocks/>
            </p:cNvSpPr>
            <p:nvPr/>
          </p:nvSpPr>
          <p:spPr bwMode="auto">
            <a:xfrm>
              <a:off x="2708"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59" y="27"/>
                  </a:lnTo>
                  <a:lnTo>
                    <a:pt x="59" y="140"/>
                  </a:lnTo>
                  <a:lnTo>
                    <a:pt x="25" y="140"/>
                  </a:lnTo>
                  <a:lnTo>
                    <a:pt x="25"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3" name="Freeform 73"/>
            <p:cNvSpPr>
              <a:spLocks/>
            </p:cNvSpPr>
            <p:nvPr/>
          </p:nvSpPr>
          <p:spPr bwMode="auto">
            <a:xfrm>
              <a:off x="2743"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30" y="0"/>
                  </a:moveTo>
                  <a:lnTo>
                    <a:pt x="80" y="0"/>
                  </a:lnTo>
                  <a:lnTo>
                    <a:pt x="110" y="140"/>
                  </a:lnTo>
                  <a:lnTo>
                    <a:pt x="72" y="140"/>
                  </a:lnTo>
                  <a:lnTo>
                    <a:pt x="67" y="113"/>
                  </a:lnTo>
                  <a:lnTo>
                    <a:pt x="67" y="89"/>
                  </a:lnTo>
                  <a:lnTo>
                    <a:pt x="55" y="23"/>
                  </a:lnTo>
                  <a:lnTo>
                    <a:pt x="42" y="89"/>
                  </a:lnTo>
                  <a:lnTo>
                    <a:pt x="67" y="89"/>
                  </a:lnTo>
                  <a:lnTo>
                    <a:pt x="67" y="113"/>
                  </a:lnTo>
                  <a:lnTo>
                    <a:pt x="42" y="113"/>
                  </a:lnTo>
                  <a:lnTo>
                    <a:pt x="38" y="140"/>
                  </a:lnTo>
                  <a:lnTo>
                    <a:pt x="0" y="140"/>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4" name="Freeform 74"/>
            <p:cNvSpPr>
              <a:spLocks/>
            </p:cNvSpPr>
            <p:nvPr/>
          </p:nvSpPr>
          <p:spPr bwMode="auto">
            <a:xfrm>
              <a:off x="2794"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59" y="27"/>
                  </a:lnTo>
                  <a:lnTo>
                    <a:pt x="59" y="140"/>
                  </a:lnTo>
                  <a:lnTo>
                    <a:pt x="26" y="140"/>
                  </a:lnTo>
                  <a:lnTo>
                    <a:pt x="26"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5" name="Freeform 75"/>
            <p:cNvSpPr>
              <a:spLocks/>
            </p:cNvSpPr>
            <p:nvPr/>
          </p:nvSpPr>
          <p:spPr bwMode="auto">
            <a:xfrm>
              <a:off x="2842" y="1954"/>
              <a:ext cx="39" cy="70"/>
            </a:xfrm>
            <a:custGeom>
              <a:avLst/>
              <a:gdLst>
                <a:gd name="T0" fmla="*/ 0 w 78"/>
                <a:gd name="T1" fmla="*/ 0 h 140"/>
                <a:gd name="T2" fmla="*/ 1 w 78"/>
                <a:gd name="T3" fmla="*/ 0 h 140"/>
                <a:gd name="T4" fmla="*/ 1 w 78"/>
                <a:gd name="T5" fmla="*/ 1 h 140"/>
                <a:gd name="T6" fmla="*/ 1 w 78"/>
                <a:gd name="T7" fmla="*/ 1 h 140"/>
                <a:gd name="T8" fmla="*/ 1 w 78"/>
                <a:gd name="T9" fmla="*/ 1 h 140"/>
                <a:gd name="T10" fmla="*/ 1 w 78"/>
                <a:gd name="T11" fmla="*/ 1 h 140"/>
                <a:gd name="T12" fmla="*/ 1 w 78"/>
                <a:gd name="T13" fmla="*/ 1 h 140"/>
                <a:gd name="T14" fmla="*/ 1 w 78"/>
                <a:gd name="T15" fmla="*/ 1 h 140"/>
                <a:gd name="T16" fmla="*/ 1 w 78"/>
                <a:gd name="T17" fmla="*/ 1 h 140"/>
                <a:gd name="T18" fmla="*/ 1 w 78"/>
                <a:gd name="T19" fmla="*/ 1 h 140"/>
                <a:gd name="T20" fmla="*/ 1 w 78"/>
                <a:gd name="T21" fmla="*/ 1 h 140"/>
                <a:gd name="T22" fmla="*/ 0 w 78"/>
                <a:gd name="T23" fmla="*/ 1 h 140"/>
                <a:gd name="T24" fmla="*/ 0 w 78"/>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40"/>
                <a:gd name="T41" fmla="*/ 78 w 78"/>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40">
                  <a:moveTo>
                    <a:pt x="0" y="0"/>
                  </a:moveTo>
                  <a:lnTo>
                    <a:pt x="78" y="0"/>
                  </a:lnTo>
                  <a:lnTo>
                    <a:pt x="78" y="26"/>
                  </a:lnTo>
                  <a:lnTo>
                    <a:pt x="38" y="26"/>
                  </a:lnTo>
                  <a:lnTo>
                    <a:pt x="38" y="55"/>
                  </a:lnTo>
                  <a:lnTo>
                    <a:pt x="72" y="55"/>
                  </a:lnTo>
                  <a:lnTo>
                    <a:pt x="72" y="81"/>
                  </a:lnTo>
                  <a:lnTo>
                    <a:pt x="38" y="81"/>
                  </a:lnTo>
                  <a:lnTo>
                    <a:pt x="38" y="113"/>
                  </a:lnTo>
                  <a:lnTo>
                    <a:pt x="78" y="113"/>
                  </a:lnTo>
                  <a:lnTo>
                    <a:pt x="78"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6" name="Freeform 76"/>
            <p:cNvSpPr>
              <a:spLocks/>
            </p:cNvSpPr>
            <p:nvPr/>
          </p:nvSpPr>
          <p:spPr bwMode="auto">
            <a:xfrm>
              <a:off x="2888" y="1954"/>
              <a:ext cx="46" cy="70"/>
            </a:xfrm>
            <a:custGeom>
              <a:avLst/>
              <a:gdLst>
                <a:gd name="T0" fmla="*/ 1 w 90"/>
                <a:gd name="T1" fmla="*/ 0 h 140"/>
                <a:gd name="T2" fmla="*/ 1 w 90"/>
                <a:gd name="T3" fmla="*/ 0 h 140"/>
                <a:gd name="T4" fmla="*/ 1 w 90"/>
                <a:gd name="T5" fmla="*/ 1 h 140"/>
                <a:gd name="T6" fmla="*/ 1 w 90"/>
                <a:gd name="T7" fmla="*/ 1 h 140"/>
                <a:gd name="T8" fmla="*/ 1 w 90"/>
                <a:gd name="T9" fmla="*/ 1 h 140"/>
                <a:gd name="T10" fmla="*/ 1 w 90"/>
                <a:gd name="T11" fmla="*/ 1 h 140"/>
                <a:gd name="T12" fmla="*/ 1 w 90"/>
                <a:gd name="T13" fmla="*/ 1 h 140"/>
                <a:gd name="T14" fmla="*/ 1 w 90"/>
                <a:gd name="T15" fmla="*/ 1 h 140"/>
                <a:gd name="T16" fmla="*/ 1 w 90"/>
                <a:gd name="T17" fmla="*/ 1 h 140"/>
                <a:gd name="T18" fmla="*/ 1 w 90"/>
                <a:gd name="T19" fmla="*/ 1 h 140"/>
                <a:gd name="T20" fmla="*/ 1 w 90"/>
                <a:gd name="T21" fmla="*/ 1 h 140"/>
                <a:gd name="T22" fmla="*/ 1 w 90"/>
                <a:gd name="T23" fmla="*/ 1 h 140"/>
                <a:gd name="T24" fmla="*/ 1 w 90"/>
                <a:gd name="T25" fmla="*/ 1 h 140"/>
                <a:gd name="T26" fmla="*/ 1 w 90"/>
                <a:gd name="T27" fmla="*/ 1 h 140"/>
                <a:gd name="T28" fmla="*/ 0 w 90"/>
                <a:gd name="T29" fmla="*/ 1 h 140"/>
                <a:gd name="T30" fmla="*/ 0 w 90"/>
                <a:gd name="T31" fmla="*/ 1 h 140"/>
                <a:gd name="T32" fmla="*/ 1 w 90"/>
                <a:gd name="T33" fmla="*/ 1 h 140"/>
                <a:gd name="T34" fmla="*/ 1 w 90"/>
                <a:gd name="T35" fmla="*/ 1 h 140"/>
                <a:gd name="T36" fmla="*/ 1 w 90"/>
                <a:gd name="T37" fmla="*/ 1 h 140"/>
                <a:gd name="T38" fmla="*/ 1 w 90"/>
                <a:gd name="T39" fmla="*/ 1 h 140"/>
                <a:gd name="T40" fmla="*/ 1 w 90"/>
                <a:gd name="T41" fmla="*/ 1 h 140"/>
                <a:gd name="T42" fmla="*/ 0 w 90"/>
                <a:gd name="T43" fmla="*/ 1 h 140"/>
                <a:gd name="T44" fmla="*/ 0 w 90"/>
                <a:gd name="T45" fmla="*/ 1 h 140"/>
                <a:gd name="T46" fmla="*/ 1 w 9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40"/>
                <a:gd name="T74" fmla="*/ 90 w 9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40">
                  <a:moveTo>
                    <a:pt x="21" y="0"/>
                  </a:moveTo>
                  <a:lnTo>
                    <a:pt x="68" y="0"/>
                  </a:lnTo>
                  <a:lnTo>
                    <a:pt x="90" y="19"/>
                  </a:lnTo>
                  <a:lnTo>
                    <a:pt x="90" y="47"/>
                  </a:lnTo>
                  <a:lnTo>
                    <a:pt x="56" y="47"/>
                  </a:lnTo>
                  <a:lnTo>
                    <a:pt x="56" y="27"/>
                  </a:lnTo>
                  <a:lnTo>
                    <a:pt x="34" y="27"/>
                  </a:lnTo>
                  <a:lnTo>
                    <a:pt x="34" y="58"/>
                  </a:lnTo>
                  <a:lnTo>
                    <a:pt x="65" y="58"/>
                  </a:lnTo>
                  <a:lnTo>
                    <a:pt x="62" y="58"/>
                  </a:lnTo>
                  <a:lnTo>
                    <a:pt x="90" y="79"/>
                  </a:lnTo>
                  <a:lnTo>
                    <a:pt x="90" y="121"/>
                  </a:lnTo>
                  <a:lnTo>
                    <a:pt x="68" y="140"/>
                  </a:lnTo>
                  <a:lnTo>
                    <a:pt x="21" y="140"/>
                  </a:lnTo>
                  <a:lnTo>
                    <a:pt x="0" y="121"/>
                  </a:lnTo>
                  <a:lnTo>
                    <a:pt x="0" y="97"/>
                  </a:lnTo>
                  <a:lnTo>
                    <a:pt x="31" y="97"/>
                  </a:lnTo>
                  <a:lnTo>
                    <a:pt x="31" y="113"/>
                  </a:lnTo>
                  <a:lnTo>
                    <a:pt x="56" y="113"/>
                  </a:lnTo>
                  <a:lnTo>
                    <a:pt x="56" y="86"/>
                  </a:lnTo>
                  <a:lnTo>
                    <a:pt x="26" y="86"/>
                  </a:lnTo>
                  <a:lnTo>
                    <a:pt x="0" y="66"/>
                  </a:lnTo>
                  <a:lnTo>
                    <a:pt x="0" y="19"/>
                  </a:lnTo>
                  <a:lnTo>
                    <a:pt x="21"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7" name="Freeform 77"/>
            <p:cNvSpPr>
              <a:spLocks/>
            </p:cNvSpPr>
            <p:nvPr/>
          </p:nvSpPr>
          <p:spPr bwMode="auto">
            <a:xfrm>
              <a:off x="2963" y="1954"/>
              <a:ext cx="49" cy="70"/>
            </a:xfrm>
            <a:custGeom>
              <a:avLst/>
              <a:gdLst>
                <a:gd name="T0" fmla="*/ 1 w 97"/>
                <a:gd name="T1" fmla="*/ 0 h 140"/>
                <a:gd name="T2" fmla="*/ 1 w 97"/>
                <a:gd name="T3" fmla="*/ 0 h 140"/>
                <a:gd name="T4" fmla="*/ 1 w 97"/>
                <a:gd name="T5" fmla="*/ 1 h 140"/>
                <a:gd name="T6" fmla="*/ 1 w 97"/>
                <a:gd name="T7" fmla="*/ 1 h 140"/>
                <a:gd name="T8" fmla="*/ 1 w 97"/>
                <a:gd name="T9" fmla="*/ 1 h 140"/>
                <a:gd name="T10" fmla="*/ 1 w 97"/>
                <a:gd name="T11" fmla="*/ 1 h 140"/>
                <a:gd name="T12" fmla="*/ 1 w 97"/>
                <a:gd name="T13" fmla="*/ 1 h 140"/>
                <a:gd name="T14" fmla="*/ 1 w 97"/>
                <a:gd name="T15" fmla="*/ 1 h 140"/>
                <a:gd name="T16" fmla="*/ 0 w 97"/>
                <a:gd name="T17" fmla="*/ 1 h 140"/>
                <a:gd name="T18" fmla="*/ 0 w 97"/>
                <a:gd name="T19" fmla="*/ 1 h 140"/>
                <a:gd name="T20" fmla="*/ 1 w 97"/>
                <a:gd name="T21" fmla="*/ 1 h 140"/>
                <a:gd name="T22" fmla="*/ 1 w 97"/>
                <a:gd name="T23" fmla="*/ 1 h 140"/>
                <a:gd name="T24" fmla="*/ 1 w 97"/>
                <a:gd name="T25" fmla="*/ 1 h 140"/>
                <a:gd name="T26" fmla="*/ 1 w 97"/>
                <a:gd name="T27" fmla="*/ 1 h 140"/>
                <a:gd name="T28" fmla="*/ 1 w 97"/>
                <a:gd name="T29" fmla="*/ 1 h 140"/>
                <a:gd name="T30" fmla="*/ 0 w 97"/>
                <a:gd name="T31" fmla="*/ 1 h 140"/>
                <a:gd name="T32" fmla="*/ 0 w 97"/>
                <a:gd name="T33" fmla="*/ 1 h 140"/>
                <a:gd name="T34" fmla="*/ 1 w 97"/>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40"/>
                <a:gd name="T56" fmla="*/ 97 w 97"/>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40">
                  <a:moveTo>
                    <a:pt x="25" y="0"/>
                  </a:moveTo>
                  <a:lnTo>
                    <a:pt x="72" y="0"/>
                  </a:lnTo>
                  <a:lnTo>
                    <a:pt x="97" y="23"/>
                  </a:lnTo>
                  <a:lnTo>
                    <a:pt x="97" y="116"/>
                  </a:lnTo>
                  <a:lnTo>
                    <a:pt x="72" y="140"/>
                  </a:lnTo>
                  <a:lnTo>
                    <a:pt x="63" y="140"/>
                  </a:lnTo>
                  <a:lnTo>
                    <a:pt x="34" y="140"/>
                  </a:lnTo>
                  <a:lnTo>
                    <a:pt x="25" y="140"/>
                  </a:lnTo>
                  <a:lnTo>
                    <a:pt x="0" y="116"/>
                  </a:lnTo>
                  <a:lnTo>
                    <a:pt x="0" y="113"/>
                  </a:lnTo>
                  <a:lnTo>
                    <a:pt x="38" y="113"/>
                  </a:lnTo>
                  <a:lnTo>
                    <a:pt x="59" y="113"/>
                  </a:lnTo>
                  <a:lnTo>
                    <a:pt x="59" y="26"/>
                  </a:lnTo>
                  <a:lnTo>
                    <a:pt x="38" y="26"/>
                  </a:lnTo>
                  <a:lnTo>
                    <a:pt x="38" y="113"/>
                  </a:lnTo>
                  <a:lnTo>
                    <a:pt x="0" y="113"/>
                  </a:lnTo>
                  <a:lnTo>
                    <a:pt x="0" y="23"/>
                  </a:lnTo>
                  <a:lnTo>
                    <a:pt x="2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8" name="Freeform 78"/>
            <p:cNvSpPr>
              <a:spLocks/>
            </p:cNvSpPr>
            <p:nvPr/>
          </p:nvSpPr>
          <p:spPr bwMode="auto">
            <a:xfrm>
              <a:off x="3022" y="1954"/>
              <a:ext cx="38" cy="70"/>
            </a:xfrm>
            <a:custGeom>
              <a:avLst/>
              <a:gdLst>
                <a:gd name="T0" fmla="*/ 0 w 76"/>
                <a:gd name="T1" fmla="*/ 0 h 140"/>
                <a:gd name="T2" fmla="*/ 1 w 76"/>
                <a:gd name="T3" fmla="*/ 0 h 140"/>
                <a:gd name="T4" fmla="*/ 1 w 76"/>
                <a:gd name="T5" fmla="*/ 1 h 140"/>
                <a:gd name="T6" fmla="*/ 1 w 76"/>
                <a:gd name="T7" fmla="*/ 1 h 140"/>
                <a:gd name="T8" fmla="*/ 1 w 76"/>
                <a:gd name="T9" fmla="*/ 1 h 140"/>
                <a:gd name="T10" fmla="*/ 1 w 76"/>
                <a:gd name="T11" fmla="*/ 1 h 140"/>
                <a:gd name="T12" fmla="*/ 1 w 76"/>
                <a:gd name="T13" fmla="*/ 1 h 140"/>
                <a:gd name="T14" fmla="*/ 1 w 76"/>
                <a:gd name="T15" fmla="*/ 1 h 140"/>
                <a:gd name="T16" fmla="*/ 1 w 76"/>
                <a:gd name="T17" fmla="*/ 1 h 140"/>
                <a:gd name="T18" fmla="*/ 0 w 76"/>
                <a:gd name="T19" fmla="*/ 1 h 140"/>
                <a:gd name="T20" fmla="*/ 0 w 76"/>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40"/>
                <a:gd name="T35" fmla="*/ 76 w 7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40">
                  <a:moveTo>
                    <a:pt x="0" y="0"/>
                  </a:moveTo>
                  <a:lnTo>
                    <a:pt x="76" y="0"/>
                  </a:lnTo>
                  <a:lnTo>
                    <a:pt x="76" y="26"/>
                  </a:lnTo>
                  <a:lnTo>
                    <a:pt x="39" y="26"/>
                  </a:lnTo>
                  <a:lnTo>
                    <a:pt x="39" y="55"/>
                  </a:lnTo>
                  <a:lnTo>
                    <a:pt x="73" y="55"/>
                  </a:lnTo>
                  <a:lnTo>
                    <a:pt x="73" y="81"/>
                  </a:lnTo>
                  <a:lnTo>
                    <a:pt x="39" y="81"/>
                  </a:lnTo>
                  <a:lnTo>
                    <a:pt x="39"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9" name="Freeform 79"/>
            <p:cNvSpPr>
              <a:spLocks/>
            </p:cNvSpPr>
            <p:nvPr/>
          </p:nvSpPr>
          <p:spPr bwMode="auto">
            <a:xfrm>
              <a:off x="3083"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30" y="0"/>
                  </a:moveTo>
                  <a:lnTo>
                    <a:pt x="81" y="0"/>
                  </a:lnTo>
                  <a:lnTo>
                    <a:pt x="110" y="140"/>
                  </a:lnTo>
                  <a:lnTo>
                    <a:pt x="73" y="140"/>
                  </a:lnTo>
                  <a:lnTo>
                    <a:pt x="68" y="113"/>
                  </a:lnTo>
                  <a:lnTo>
                    <a:pt x="68" y="89"/>
                  </a:lnTo>
                  <a:lnTo>
                    <a:pt x="55" y="23"/>
                  </a:lnTo>
                  <a:lnTo>
                    <a:pt x="43" y="89"/>
                  </a:lnTo>
                  <a:lnTo>
                    <a:pt x="68" y="89"/>
                  </a:lnTo>
                  <a:lnTo>
                    <a:pt x="68" y="113"/>
                  </a:lnTo>
                  <a:lnTo>
                    <a:pt x="43" y="113"/>
                  </a:lnTo>
                  <a:lnTo>
                    <a:pt x="38" y="140"/>
                  </a:lnTo>
                  <a:lnTo>
                    <a:pt x="0" y="140"/>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0" name="Freeform 80"/>
            <p:cNvSpPr>
              <a:spLocks/>
            </p:cNvSpPr>
            <p:nvPr/>
          </p:nvSpPr>
          <p:spPr bwMode="auto">
            <a:xfrm>
              <a:off x="3141" y="1954"/>
              <a:ext cx="62" cy="70"/>
            </a:xfrm>
            <a:custGeom>
              <a:avLst/>
              <a:gdLst>
                <a:gd name="T0" fmla="*/ 0 w 124"/>
                <a:gd name="T1" fmla="*/ 1 h 140"/>
                <a:gd name="T2" fmla="*/ 1 w 124"/>
                <a:gd name="T3" fmla="*/ 1 h 140"/>
                <a:gd name="T4" fmla="*/ 1 w 124"/>
                <a:gd name="T5" fmla="*/ 1 h 140"/>
                <a:gd name="T6" fmla="*/ 1 w 124"/>
                <a:gd name="T7" fmla="*/ 1 h 140"/>
                <a:gd name="T8" fmla="*/ 1 w 124"/>
                <a:gd name="T9" fmla="*/ 1 h 140"/>
                <a:gd name="T10" fmla="*/ 1 w 124"/>
                <a:gd name="T11" fmla="*/ 1 h 140"/>
                <a:gd name="T12" fmla="*/ 1 w 124"/>
                <a:gd name="T13" fmla="*/ 1 h 140"/>
                <a:gd name="T14" fmla="*/ 1 w 124"/>
                <a:gd name="T15" fmla="*/ 1 h 140"/>
                <a:gd name="T16" fmla="*/ 1 w 124"/>
                <a:gd name="T17" fmla="*/ 0 h 140"/>
                <a:gd name="T18" fmla="*/ 1 w 124"/>
                <a:gd name="T19" fmla="*/ 0 h 140"/>
                <a:gd name="T20" fmla="*/ 1 w 124"/>
                <a:gd name="T21" fmla="*/ 1 h 140"/>
                <a:gd name="T22" fmla="*/ 1 w 124"/>
                <a:gd name="T23" fmla="*/ 0 h 140"/>
                <a:gd name="T24" fmla="*/ 0 w 124"/>
                <a:gd name="T25" fmla="*/ 0 h 140"/>
                <a:gd name="T26" fmla="*/ 0 w 124"/>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0"/>
                <a:gd name="T44" fmla="*/ 124 w 124"/>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0">
                  <a:moveTo>
                    <a:pt x="0" y="140"/>
                  </a:moveTo>
                  <a:lnTo>
                    <a:pt x="36" y="140"/>
                  </a:lnTo>
                  <a:lnTo>
                    <a:pt x="36" y="66"/>
                  </a:lnTo>
                  <a:lnTo>
                    <a:pt x="53" y="140"/>
                  </a:lnTo>
                  <a:lnTo>
                    <a:pt x="71" y="140"/>
                  </a:lnTo>
                  <a:lnTo>
                    <a:pt x="89" y="66"/>
                  </a:lnTo>
                  <a:lnTo>
                    <a:pt x="89" y="140"/>
                  </a:lnTo>
                  <a:lnTo>
                    <a:pt x="124" y="140"/>
                  </a:lnTo>
                  <a:lnTo>
                    <a:pt x="124" y="0"/>
                  </a:lnTo>
                  <a:lnTo>
                    <a:pt x="76" y="0"/>
                  </a:lnTo>
                  <a:lnTo>
                    <a:pt x="62" y="66"/>
                  </a:lnTo>
                  <a:lnTo>
                    <a:pt x="49" y="0"/>
                  </a:lnTo>
                  <a:lnTo>
                    <a:pt x="0" y="0"/>
                  </a:lnTo>
                  <a:lnTo>
                    <a:pt x="0" y="14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1" name="Freeform 81"/>
            <p:cNvSpPr>
              <a:spLocks/>
            </p:cNvSpPr>
            <p:nvPr/>
          </p:nvSpPr>
          <p:spPr bwMode="auto">
            <a:xfrm>
              <a:off x="3214" y="1954"/>
              <a:ext cx="38" cy="70"/>
            </a:xfrm>
            <a:custGeom>
              <a:avLst/>
              <a:gdLst>
                <a:gd name="T0" fmla="*/ 0 w 76"/>
                <a:gd name="T1" fmla="*/ 0 h 140"/>
                <a:gd name="T2" fmla="*/ 1 w 76"/>
                <a:gd name="T3" fmla="*/ 0 h 140"/>
                <a:gd name="T4" fmla="*/ 1 w 76"/>
                <a:gd name="T5" fmla="*/ 1 h 140"/>
                <a:gd name="T6" fmla="*/ 1 w 76"/>
                <a:gd name="T7" fmla="*/ 1 h 140"/>
                <a:gd name="T8" fmla="*/ 1 w 76"/>
                <a:gd name="T9" fmla="*/ 1 h 140"/>
                <a:gd name="T10" fmla="*/ 1 w 76"/>
                <a:gd name="T11" fmla="*/ 1 h 140"/>
                <a:gd name="T12" fmla="*/ 1 w 76"/>
                <a:gd name="T13" fmla="*/ 1 h 140"/>
                <a:gd name="T14" fmla="*/ 1 w 76"/>
                <a:gd name="T15" fmla="*/ 1 h 140"/>
                <a:gd name="T16" fmla="*/ 1 w 76"/>
                <a:gd name="T17" fmla="*/ 1 h 140"/>
                <a:gd name="T18" fmla="*/ 1 w 76"/>
                <a:gd name="T19" fmla="*/ 1 h 140"/>
                <a:gd name="T20" fmla="*/ 1 w 76"/>
                <a:gd name="T21" fmla="*/ 1 h 140"/>
                <a:gd name="T22" fmla="*/ 0 w 76"/>
                <a:gd name="T23" fmla="*/ 1 h 140"/>
                <a:gd name="T24" fmla="*/ 0 w 7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40"/>
                <a:gd name="T41" fmla="*/ 76 w 7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40">
                  <a:moveTo>
                    <a:pt x="0" y="0"/>
                  </a:moveTo>
                  <a:lnTo>
                    <a:pt x="76" y="0"/>
                  </a:lnTo>
                  <a:lnTo>
                    <a:pt x="76" y="26"/>
                  </a:lnTo>
                  <a:lnTo>
                    <a:pt x="37" y="26"/>
                  </a:lnTo>
                  <a:lnTo>
                    <a:pt x="37" y="55"/>
                  </a:lnTo>
                  <a:lnTo>
                    <a:pt x="72" y="55"/>
                  </a:lnTo>
                  <a:lnTo>
                    <a:pt x="72" y="81"/>
                  </a:lnTo>
                  <a:lnTo>
                    <a:pt x="37" y="81"/>
                  </a:lnTo>
                  <a:lnTo>
                    <a:pt x="37" y="113"/>
                  </a:lnTo>
                  <a:lnTo>
                    <a:pt x="76" y="113"/>
                  </a:lnTo>
                  <a:lnTo>
                    <a:pt x="76"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2" name="Freeform 82"/>
            <p:cNvSpPr>
              <a:spLocks/>
            </p:cNvSpPr>
            <p:nvPr/>
          </p:nvSpPr>
          <p:spPr bwMode="auto">
            <a:xfrm>
              <a:off x="3260" y="1954"/>
              <a:ext cx="44" cy="70"/>
            </a:xfrm>
            <a:custGeom>
              <a:avLst/>
              <a:gdLst>
                <a:gd name="T0" fmla="*/ 0 w 90"/>
                <a:gd name="T1" fmla="*/ 0 h 140"/>
                <a:gd name="T2" fmla="*/ 0 w 90"/>
                <a:gd name="T3" fmla="*/ 0 h 140"/>
                <a:gd name="T4" fmla="*/ 0 w 90"/>
                <a:gd name="T5" fmla="*/ 1 h 140"/>
                <a:gd name="T6" fmla="*/ 0 w 90"/>
                <a:gd name="T7" fmla="*/ 1 h 140"/>
                <a:gd name="T8" fmla="*/ 0 w 90"/>
                <a:gd name="T9" fmla="*/ 1 h 140"/>
                <a:gd name="T10" fmla="*/ 0 w 90"/>
                <a:gd name="T11" fmla="*/ 1 h 140"/>
                <a:gd name="T12" fmla="*/ 0 w 90"/>
                <a:gd name="T13" fmla="*/ 1 h 140"/>
                <a:gd name="T14" fmla="*/ 0 w 90"/>
                <a:gd name="T15" fmla="*/ 1 h 140"/>
                <a:gd name="T16" fmla="*/ 0 w 90"/>
                <a:gd name="T17" fmla="*/ 1 h 140"/>
                <a:gd name="T18" fmla="*/ 0 w 90"/>
                <a:gd name="T19" fmla="*/ 1 h 140"/>
                <a:gd name="T20" fmla="*/ 0 w 90"/>
                <a:gd name="T21" fmla="*/ 1 h 140"/>
                <a:gd name="T22" fmla="*/ 0 w 90"/>
                <a:gd name="T23" fmla="*/ 1 h 140"/>
                <a:gd name="T24" fmla="*/ 0 w 90"/>
                <a:gd name="T25" fmla="*/ 1 h 140"/>
                <a:gd name="T26" fmla="*/ 0 w 90"/>
                <a:gd name="T27" fmla="*/ 1 h 140"/>
                <a:gd name="T28" fmla="*/ 0 w 90"/>
                <a:gd name="T29" fmla="*/ 1 h 140"/>
                <a:gd name="T30" fmla="*/ 0 w 90"/>
                <a:gd name="T31" fmla="*/ 1 h 140"/>
                <a:gd name="T32" fmla="*/ 0 w 90"/>
                <a:gd name="T33" fmla="*/ 1 h 140"/>
                <a:gd name="T34" fmla="*/ 0 w 90"/>
                <a:gd name="T35" fmla="*/ 1 h 140"/>
                <a:gd name="T36" fmla="*/ 0 w 90"/>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40"/>
                <a:gd name="T59" fmla="*/ 90 w 90"/>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40">
                  <a:moveTo>
                    <a:pt x="0" y="0"/>
                  </a:moveTo>
                  <a:lnTo>
                    <a:pt x="69" y="0"/>
                  </a:lnTo>
                  <a:lnTo>
                    <a:pt x="90" y="15"/>
                  </a:lnTo>
                  <a:lnTo>
                    <a:pt x="90" y="55"/>
                  </a:lnTo>
                  <a:lnTo>
                    <a:pt x="69" y="70"/>
                  </a:lnTo>
                  <a:lnTo>
                    <a:pt x="90" y="86"/>
                  </a:lnTo>
                  <a:lnTo>
                    <a:pt x="90" y="140"/>
                  </a:lnTo>
                  <a:lnTo>
                    <a:pt x="56" y="140"/>
                  </a:lnTo>
                  <a:lnTo>
                    <a:pt x="56" y="86"/>
                  </a:lnTo>
                  <a:lnTo>
                    <a:pt x="56" y="58"/>
                  </a:lnTo>
                  <a:lnTo>
                    <a:pt x="35" y="58"/>
                  </a:lnTo>
                  <a:lnTo>
                    <a:pt x="35" y="23"/>
                  </a:lnTo>
                  <a:lnTo>
                    <a:pt x="56" y="23"/>
                  </a:lnTo>
                  <a:lnTo>
                    <a:pt x="56" y="58"/>
                  </a:lnTo>
                  <a:lnTo>
                    <a:pt x="56" y="86"/>
                  </a:lnTo>
                  <a:lnTo>
                    <a:pt x="35" y="86"/>
                  </a:lnTo>
                  <a:lnTo>
                    <a:pt x="35"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3" name="Rectangle 83"/>
            <p:cNvSpPr>
              <a:spLocks noChangeArrowheads="1"/>
            </p:cNvSpPr>
            <p:nvPr/>
          </p:nvSpPr>
          <p:spPr bwMode="auto">
            <a:xfrm>
              <a:off x="3313" y="1954"/>
              <a:ext cx="17" cy="7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7264" name="Freeform 84"/>
            <p:cNvSpPr>
              <a:spLocks/>
            </p:cNvSpPr>
            <p:nvPr/>
          </p:nvSpPr>
          <p:spPr bwMode="auto">
            <a:xfrm>
              <a:off x="3338" y="1954"/>
              <a:ext cx="48" cy="70"/>
            </a:xfrm>
            <a:custGeom>
              <a:avLst/>
              <a:gdLst>
                <a:gd name="T0" fmla="*/ 1 w 96"/>
                <a:gd name="T1" fmla="*/ 0 h 140"/>
                <a:gd name="T2" fmla="*/ 1 w 96"/>
                <a:gd name="T3" fmla="*/ 0 h 140"/>
                <a:gd name="T4" fmla="*/ 1 w 96"/>
                <a:gd name="T5" fmla="*/ 1 h 140"/>
                <a:gd name="T6" fmla="*/ 1 w 96"/>
                <a:gd name="T7" fmla="*/ 1 h 140"/>
                <a:gd name="T8" fmla="*/ 1 w 96"/>
                <a:gd name="T9" fmla="*/ 1 h 140"/>
                <a:gd name="T10" fmla="*/ 1 w 96"/>
                <a:gd name="T11" fmla="*/ 1 h 140"/>
                <a:gd name="T12" fmla="*/ 1 w 96"/>
                <a:gd name="T13" fmla="*/ 1 h 140"/>
                <a:gd name="T14" fmla="*/ 1 w 96"/>
                <a:gd name="T15" fmla="*/ 1 h 140"/>
                <a:gd name="T16" fmla="*/ 1 w 96"/>
                <a:gd name="T17" fmla="*/ 1 h 140"/>
                <a:gd name="T18" fmla="*/ 1 w 96"/>
                <a:gd name="T19" fmla="*/ 1 h 140"/>
                <a:gd name="T20" fmla="*/ 1 w 96"/>
                <a:gd name="T21" fmla="*/ 1 h 140"/>
                <a:gd name="T22" fmla="*/ 1 w 96"/>
                <a:gd name="T23" fmla="*/ 1 h 140"/>
                <a:gd name="T24" fmla="*/ 1 w 96"/>
                <a:gd name="T25" fmla="*/ 1 h 140"/>
                <a:gd name="T26" fmla="*/ 1 w 96"/>
                <a:gd name="T27" fmla="*/ 1 h 140"/>
                <a:gd name="T28" fmla="*/ 0 w 96"/>
                <a:gd name="T29" fmla="*/ 1 h 140"/>
                <a:gd name="T30" fmla="*/ 0 w 96"/>
                <a:gd name="T31" fmla="*/ 1 h 140"/>
                <a:gd name="T32" fmla="*/ 1 w 96"/>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40"/>
                <a:gd name="T53" fmla="*/ 96 w 96"/>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40">
                  <a:moveTo>
                    <a:pt x="26" y="0"/>
                  </a:moveTo>
                  <a:lnTo>
                    <a:pt x="70" y="0"/>
                  </a:lnTo>
                  <a:lnTo>
                    <a:pt x="96" y="19"/>
                  </a:lnTo>
                  <a:lnTo>
                    <a:pt x="96" y="55"/>
                  </a:lnTo>
                  <a:lnTo>
                    <a:pt x="62" y="55"/>
                  </a:lnTo>
                  <a:lnTo>
                    <a:pt x="62" y="26"/>
                  </a:lnTo>
                  <a:lnTo>
                    <a:pt x="34" y="26"/>
                  </a:lnTo>
                  <a:lnTo>
                    <a:pt x="34" y="113"/>
                  </a:lnTo>
                  <a:lnTo>
                    <a:pt x="62" y="113"/>
                  </a:lnTo>
                  <a:lnTo>
                    <a:pt x="62" y="81"/>
                  </a:lnTo>
                  <a:lnTo>
                    <a:pt x="96" y="81"/>
                  </a:lnTo>
                  <a:lnTo>
                    <a:pt x="96" y="121"/>
                  </a:lnTo>
                  <a:lnTo>
                    <a:pt x="70" y="140"/>
                  </a:lnTo>
                  <a:lnTo>
                    <a:pt x="26" y="140"/>
                  </a:lnTo>
                  <a:lnTo>
                    <a:pt x="0" y="121"/>
                  </a:lnTo>
                  <a:lnTo>
                    <a:pt x="0" y="19"/>
                  </a:lnTo>
                  <a:lnTo>
                    <a:pt x="2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5" name="Freeform 85"/>
            <p:cNvSpPr>
              <a:spLocks/>
            </p:cNvSpPr>
            <p:nvPr/>
          </p:nvSpPr>
          <p:spPr bwMode="auto">
            <a:xfrm>
              <a:off x="3390"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29" y="0"/>
                  </a:moveTo>
                  <a:lnTo>
                    <a:pt x="80" y="0"/>
                  </a:lnTo>
                  <a:lnTo>
                    <a:pt x="110" y="140"/>
                  </a:lnTo>
                  <a:lnTo>
                    <a:pt x="71" y="140"/>
                  </a:lnTo>
                  <a:lnTo>
                    <a:pt x="67" y="113"/>
                  </a:lnTo>
                  <a:lnTo>
                    <a:pt x="67" y="89"/>
                  </a:lnTo>
                  <a:lnTo>
                    <a:pt x="55" y="23"/>
                  </a:lnTo>
                  <a:lnTo>
                    <a:pt x="42" y="89"/>
                  </a:lnTo>
                  <a:lnTo>
                    <a:pt x="67" y="89"/>
                  </a:lnTo>
                  <a:lnTo>
                    <a:pt x="67" y="113"/>
                  </a:lnTo>
                  <a:lnTo>
                    <a:pt x="42" y="113"/>
                  </a:lnTo>
                  <a:lnTo>
                    <a:pt x="37" y="140"/>
                  </a:lnTo>
                  <a:lnTo>
                    <a:pt x="0" y="140"/>
                  </a:lnTo>
                  <a:lnTo>
                    <a:pt x="2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2" name="Group 86"/>
          <p:cNvGrpSpPr>
            <a:grpSpLocks/>
          </p:cNvGrpSpPr>
          <p:nvPr/>
        </p:nvGrpSpPr>
        <p:grpSpPr bwMode="auto">
          <a:xfrm>
            <a:off x="3390900" y="1927225"/>
            <a:ext cx="2065338" cy="1370013"/>
            <a:chOff x="2172" y="951"/>
            <a:chExt cx="1301" cy="863"/>
          </a:xfrm>
        </p:grpSpPr>
        <p:sp>
          <p:nvSpPr>
            <p:cNvPr id="319575" name="Rectangle 87"/>
            <p:cNvSpPr>
              <a:spLocks noChangeArrowheads="1"/>
            </p:cNvSpPr>
            <p:nvPr/>
          </p:nvSpPr>
          <p:spPr bwMode="auto">
            <a:xfrm>
              <a:off x="2172" y="951"/>
              <a:ext cx="1301"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Repairs and</a:t>
              </a:r>
            </a:p>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maintenance</a:t>
              </a:r>
            </a:p>
          </p:txBody>
        </p:sp>
        <p:sp>
          <p:nvSpPr>
            <p:cNvPr id="319576" name="Line 88"/>
            <p:cNvSpPr>
              <a:spLocks noChangeShapeType="1"/>
            </p:cNvSpPr>
            <p:nvPr/>
          </p:nvSpPr>
          <p:spPr bwMode="auto">
            <a:xfrm flipV="1">
              <a:off x="2788" y="1462"/>
              <a:ext cx="0" cy="352"/>
            </a:xfrm>
            <a:prstGeom prst="line">
              <a:avLst/>
            </a:prstGeom>
            <a:noFill/>
            <a:ln w="28575">
              <a:solidFill>
                <a:srgbClr val="FC0128"/>
              </a:solidFill>
              <a:round/>
              <a:headEnd/>
              <a:tailEnd type="triangle" w="med" len="me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7173" name="Group 89"/>
          <p:cNvGrpSpPr>
            <a:grpSpLocks/>
          </p:cNvGrpSpPr>
          <p:nvPr/>
        </p:nvGrpSpPr>
        <p:grpSpPr bwMode="auto">
          <a:xfrm>
            <a:off x="3467100" y="4830763"/>
            <a:ext cx="1911350" cy="1646237"/>
            <a:chOff x="2220" y="2780"/>
            <a:chExt cx="1204" cy="1037"/>
          </a:xfrm>
        </p:grpSpPr>
        <p:sp>
          <p:nvSpPr>
            <p:cNvPr id="319578" name="Rectangle 90"/>
            <p:cNvSpPr>
              <a:spLocks noChangeArrowheads="1"/>
            </p:cNvSpPr>
            <p:nvPr/>
          </p:nvSpPr>
          <p:spPr bwMode="auto">
            <a:xfrm>
              <a:off x="2220" y="3063"/>
              <a:ext cx="1204" cy="754"/>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Incremental</a:t>
              </a:r>
            </a:p>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operating</a:t>
              </a:r>
            </a:p>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costs</a:t>
              </a:r>
            </a:p>
          </p:txBody>
        </p:sp>
        <p:sp>
          <p:nvSpPr>
            <p:cNvPr id="319579" name="Line 91"/>
            <p:cNvSpPr>
              <a:spLocks noChangeShapeType="1"/>
            </p:cNvSpPr>
            <p:nvPr/>
          </p:nvSpPr>
          <p:spPr bwMode="auto">
            <a:xfrm>
              <a:off x="2788" y="2780"/>
              <a:ext cx="0" cy="320"/>
            </a:xfrm>
            <a:prstGeom prst="line">
              <a:avLst/>
            </a:prstGeom>
            <a:noFill/>
            <a:ln w="28575">
              <a:solidFill>
                <a:srgbClr val="FC0128"/>
              </a:solidFill>
              <a:round/>
              <a:headEnd/>
              <a:tailEnd type="triangle" w="med" len="me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7174" name="Group 92"/>
          <p:cNvGrpSpPr>
            <a:grpSpLocks/>
          </p:cNvGrpSpPr>
          <p:nvPr/>
        </p:nvGrpSpPr>
        <p:grpSpPr bwMode="auto">
          <a:xfrm>
            <a:off x="6172200" y="3629025"/>
            <a:ext cx="2551113" cy="828675"/>
            <a:chOff x="3924" y="2023"/>
            <a:chExt cx="1607" cy="522"/>
          </a:xfrm>
        </p:grpSpPr>
        <p:sp>
          <p:nvSpPr>
            <p:cNvPr id="319581" name="Rectangle 93"/>
            <p:cNvSpPr>
              <a:spLocks noChangeArrowheads="1"/>
            </p:cNvSpPr>
            <p:nvPr/>
          </p:nvSpPr>
          <p:spPr bwMode="auto">
            <a:xfrm>
              <a:off x="4392" y="2023"/>
              <a:ext cx="1139"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Initial</a:t>
              </a:r>
            </a:p>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investment</a:t>
              </a:r>
            </a:p>
          </p:txBody>
        </p:sp>
        <p:sp>
          <p:nvSpPr>
            <p:cNvPr id="319582" name="Line 94"/>
            <p:cNvSpPr>
              <a:spLocks noChangeShapeType="1"/>
            </p:cNvSpPr>
            <p:nvPr/>
          </p:nvSpPr>
          <p:spPr bwMode="auto">
            <a:xfrm>
              <a:off x="3924" y="2304"/>
              <a:ext cx="464" cy="0"/>
            </a:xfrm>
            <a:prstGeom prst="line">
              <a:avLst/>
            </a:prstGeom>
            <a:noFill/>
            <a:ln w="28575">
              <a:solidFill>
                <a:srgbClr val="FC0128"/>
              </a:solidFill>
              <a:round/>
              <a:headEnd/>
              <a:tailEnd type="triangle" w="med" len="me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7175" name="Group 95"/>
          <p:cNvGrpSpPr>
            <a:grpSpLocks/>
          </p:cNvGrpSpPr>
          <p:nvPr/>
        </p:nvGrpSpPr>
        <p:grpSpPr bwMode="auto">
          <a:xfrm>
            <a:off x="609600" y="3629025"/>
            <a:ext cx="2057400" cy="828675"/>
            <a:chOff x="420" y="2023"/>
            <a:chExt cx="1296" cy="522"/>
          </a:xfrm>
        </p:grpSpPr>
        <p:sp>
          <p:nvSpPr>
            <p:cNvPr id="319584" name="Rectangle 96"/>
            <p:cNvSpPr>
              <a:spLocks noChangeArrowheads="1"/>
            </p:cNvSpPr>
            <p:nvPr/>
          </p:nvSpPr>
          <p:spPr bwMode="auto">
            <a:xfrm>
              <a:off x="420" y="2023"/>
              <a:ext cx="886"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Working</a:t>
              </a:r>
            </a:p>
            <a:p>
              <a:pPr algn="ctr">
                <a:defRPr/>
              </a:pPr>
              <a:r>
                <a:rPr lang="en-US" sz="2400" b="1" dirty="0">
                  <a:solidFill>
                    <a:srgbClr val="FC0128"/>
                  </a:solidFill>
                  <a:effectLst>
                    <a:outerShdw blurRad="38100" dist="38100" dir="2700000" algn="tl">
                      <a:srgbClr val="000000">
                        <a:alpha val="43137"/>
                      </a:srgbClr>
                    </a:outerShdw>
                  </a:effectLst>
                  <a:latin typeface="Arial" charset="0"/>
                  <a:ea typeface="ＭＳ Ｐゴシック" pitchFamily="34" charset="-128"/>
                </a:rPr>
                <a:t>capital</a:t>
              </a:r>
            </a:p>
          </p:txBody>
        </p:sp>
        <p:sp>
          <p:nvSpPr>
            <p:cNvPr id="319585" name="Line 97"/>
            <p:cNvSpPr>
              <a:spLocks noChangeShapeType="1"/>
            </p:cNvSpPr>
            <p:nvPr/>
          </p:nvSpPr>
          <p:spPr bwMode="auto">
            <a:xfrm flipH="1">
              <a:off x="1268" y="2304"/>
              <a:ext cx="448" cy="0"/>
            </a:xfrm>
            <a:prstGeom prst="line">
              <a:avLst/>
            </a:prstGeom>
            <a:noFill/>
            <a:ln w="28575">
              <a:solidFill>
                <a:srgbClr val="FC0128"/>
              </a:solidFill>
              <a:round/>
              <a:headEnd/>
              <a:tailEnd type="triangle" w="med" len="me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mtClean="0"/>
              <a:t>Internal Rate of Return Method</a:t>
            </a:r>
          </a:p>
        </p:txBody>
      </p:sp>
      <p:sp>
        <p:nvSpPr>
          <p:cNvPr id="53251" name="Rectangle 3"/>
          <p:cNvSpPr>
            <a:spLocks noChangeArrowheads="1"/>
          </p:cNvSpPr>
          <p:nvPr/>
        </p:nvSpPr>
        <p:spPr bwMode="auto">
          <a:xfrm>
            <a:off x="762000" y="1447800"/>
            <a:ext cx="8001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20000"/>
              </a:spcBef>
              <a:buClr>
                <a:schemeClr val="accent1"/>
              </a:buClr>
              <a:buFont typeface="Times" panose="02020603050405020304" pitchFamily="18" charset="0"/>
              <a:buNone/>
            </a:pPr>
            <a:r>
              <a:rPr lang="en-US" altLang="en-US"/>
              <a:t>General decision rule . . .</a:t>
            </a:r>
          </a:p>
        </p:txBody>
      </p:sp>
      <p:graphicFrame>
        <p:nvGraphicFramePr>
          <p:cNvPr id="53252" name="Object 2"/>
          <p:cNvGraphicFramePr>
            <a:graphicFrameLocks noChangeAspect="1"/>
          </p:cNvGraphicFramePr>
          <p:nvPr/>
        </p:nvGraphicFramePr>
        <p:xfrm>
          <a:off x="76200" y="1981200"/>
          <a:ext cx="8991600" cy="2376488"/>
        </p:xfrm>
        <a:graphic>
          <a:graphicData uri="http://schemas.openxmlformats.org/presentationml/2006/ole">
            <mc:AlternateContent xmlns:mc="http://schemas.openxmlformats.org/markup-compatibility/2006">
              <mc:Choice xmlns:v="urn:schemas-microsoft-com:vml" Requires="v">
                <p:oleObj spid="_x0000_s53254" name="Worksheet" r:id="rId4" imgW="4362691" imgH="1152939" progId="Excel.Sheet.8">
                  <p:embed/>
                </p:oleObj>
              </mc:Choice>
              <mc:Fallback>
                <p:oleObj name="Worksheet" r:id="rId4" imgW="4362691" imgH="115293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981200"/>
                        <a:ext cx="89916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Rectangle 5"/>
          <p:cNvSpPr>
            <a:spLocks noChangeArrowheads="1"/>
          </p:cNvSpPr>
          <p:nvPr/>
        </p:nvSpPr>
        <p:spPr bwMode="auto">
          <a:xfrm>
            <a:off x="304800" y="46482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b="1">
                <a:solidFill>
                  <a:schemeClr val="tx2"/>
                </a:solidFill>
              </a:rPr>
              <a:t>When using the internal rate of return, the cost of capital acts as a </a:t>
            </a:r>
            <a:r>
              <a:rPr lang="en-US" altLang="en-US" b="1">
                <a:solidFill>
                  <a:srgbClr val="FF0000"/>
                </a:solidFill>
              </a:rPr>
              <a:t>hurdle rate </a:t>
            </a:r>
            <a:r>
              <a:rPr lang="en-US" altLang="en-US" b="1">
                <a:solidFill>
                  <a:schemeClr val="tx2"/>
                </a:solidFill>
              </a:rPr>
              <a:t>that a project must clear for acceptance.</a:t>
            </a: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mtClean="0"/>
              <a:t>Internal Rate of Return Method</a:t>
            </a:r>
          </a:p>
        </p:txBody>
      </p:sp>
      <p:sp>
        <p:nvSpPr>
          <p:cNvPr id="364547" name="Rectangle 3"/>
          <p:cNvSpPr>
            <a:spLocks noGrp="1" noChangeArrowheads="1"/>
          </p:cNvSpPr>
          <p:nvPr>
            <p:ph type="body" idx="1"/>
          </p:nvPr>
        </p:nvSpPr>
        <p:spPr>
          <a:xfrm>
            <a:off x="457200" y="1563688"/>
            <a:ext cx="8229600" cy="2703512"/>
          </a:xfrm>
          <a:solidFill>
            <a:schemeClr val="accent1">
              <a:lumMod val="20000"/>
              <a:lumOff val="80000"/>
            </a:schemeClr>
          </a:solidFill>
          <a:ln>
            <a:solidFill>
              <a:schemeClr val="accent6">
                <a:lumMod val="50000"/>
              </a:schemeClr>
            </a:solidFill>
          </a:ln>
        </p:spPr>
        <p:txBody>
          <a:bodyPr/>
          <a:lstStyle/>
          <a:p>
            <a:pPr>
              <a:buClrTx/>
              <a:defRPr/>
            </a:pPr>
            <a:r>
              <a:rPr lang="en-US" sz="3200" dirty="0" smtClean="0">
                <a:ea typeface="ＭＳ Ｐゴシック" charset="-128"/>
              </a:rPr>
              <a:t>Decker Company can purchase a new machine at a cost of $104,320 that will save $20,000 per year in cash operating costs.  </a:t>
            </a:r>
          </a:p>
          <a:p>
            <a:pPr>
              <a:buClrTx/>
              <a:defRPr/>
            </a:pPr>
            <a:r>
              <a:rPr lang="en-US" sz="3200" dirty="0" smtClean="0">
                <a:ea typeface="ＭＳ Ｐゴシック" charset="-128"/>
              </a:rPr>
              <a:t>The machine has a 10-year life.</a:t>
            </a:r>
            <a:endParaRPr lang="en-US" sz="3200" dirty="0">
              <a:ea typeface="ＭＳ Ｐゴシック" charset="-128"/>
            </a:endParaRPr>
          </a:p>
        </p:txBody>
      </p:sp>
      <p:pic>
        <p:nvPicPr>
          <p:cNvPr id="54276" name="Picture 4" descr="in0037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419600"/>
            <a:ext cx="1831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mtClean="0"/>
              <a:t>Internal Rate of Return Method</a:t>
            </a:r>
          </a:p>
        </p:txBody>
      </p:sp>
      <p:grpSp>
        <p:nvGrpSpPr>
          <p:cNvPr id="2" name="Group 4"/>
          <p:cNvGrpSpPr>
            <a:grpSpLocks/>
          </p:cNvGrpSpPr>
          <p:nvPr/>
        </p:nvGrpSpPr>
        <p:grpSpPr bwMode="auto">
          <a:xfrm>
            <a:off x="990600" y="3676650"/>
            <a:ext cx="7631113" cy="828675"/>
            <a:chOff x="624" y="2184"/>
            <a:chExt cx="4807" cy="522"/>
          </a:xfrm>
        </p:grpSpPr>
        <p:sp>
          <p:nvSpPr>
            <p:cNvPr id="55305" name="Rectangle 5"/>
            <p:cNvSpPr>
              <a:spLocks noChangeArrowheads="1"/>
            </p:cNvSpPr>
            <p:nvPr/>
          </p:nvSpPr>
          <p:spPr bwMode="auto">
            <a:xfrm>
              <a:off x="2928" y="2184"/>
              <a:ext cx="2503"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u="sng">
                  <a:solidFill>
                    <a:srgbClr val="0000CC"/>
                  </a:solidFill>
                </a:rPr>
                <a:t>     Investment required     </a:t>
              </a:r>
              <a:endParaRPr lang="en-US" altLang="en-US" sz="2400" b="1">
                <a:solidFill>
                  <a:srgbClr val="0000CC"/>
                </a:solidFill>
              </a:endParaRPr>
            </a:p>
            <a:p>
              <a:pPr eaLnBrk="1" hangingPunct="1">
                <a:spcBef>
                  <a:spcPct val="0"/>
                </a:spcBef>
                <a:buClrTx/>
                <a:buFontTx/>
                <a:buNone/>
              </a:pPr>
              <a:r>
                <a:rPr lang="en-US" altLang="en-US" sz="2400" b="1">
                  <a:solidFill>
                    <a:srgbClr val="0000CC"/>
                  </a:solidFill>
                </a:rPr>
                <a:t>   Annual net cash flows</a:t>
              </a:r>
            </a:p>
          </p:txBody>
        </p:sp>
        <p:sp>
          <p:nvSpPr>
            <p:cNvPr id="55306" name="Rectangle 6"/>
            <p:cNvSpPr>
              <a:spLocks noChangeArrowheads="1"/>
            </p:cNvSpPr>
            <p:nvPr/>
          </p:nvSpPr>
          <p:spPr bwMode="auto">
            <a:xfrm>
              <a:off x="624" y="2184"/>
              <a:ext cx="2055"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0000CC"/>
                  </a:solidFill>
                </a:rPr>
                <a:t>PV factor for the</a:t>
              </a:r>
              <a:br>
                <a:rPr lang="en-US" altLang="en-US" sz="2400" b="1">
                  <a:solidFill>
                    <a:srgbClr val="0000CC"/>
                  </a:solidFill>
                </a:rPr>
              </a:br>
              <a:r>
                <a:rPr lang="en-US" altLang="en-US" sz="2400" b="1">
                  <a:solidFill>
                    <a:srgbClr val="0000CC"/>
                  </a:solidFill>
                </a:rPr>
                <a:t>internal rate of return</a:t>
              </a:r>
            </a:p>
          </p:txBody>
        </p:sp>
        <p:sp>
          <p:nvSpPr>
            <p:cNvPr id="55307" name="Rectangle 7"/>
            <p:cNvSpPr>
              <a:spLocks noChangeArrowheads="1"/>
            </p:cNvSpPr>
            <p:nvPr/>
          </p:nvSpPr>
          <p:spPr bwMode="auto">
            <a:xfrm>
              <a:off x="2688" y="2299"/>
              <a:ext cx="22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0000CC"/>
                  </a:solidFill>
                </a:rPr>
                <a:t>=</a:t>
              </a:r>
            </a:p>
          </p:txBody>
        </p:sp>
      </p:grpSp>
      <p:grpSp>
        <p:nvGrpSpPr>
          <p:cNvPr id="3" name="Group 8"/>
          <p:cNvGrpSpPr>
            <a:grpSpLocks/>
          </p:cNvGrpSpPr>
          <p:nvPr/>
        </p:nvGrpSpPr>
        <p:grpSpPr bwMode="auto">
          <a:xfrm>
            <a:off x="2578100" y="4972050"/>
            <a:ext cx="3263900" cy="828675"/>
            <a:chOff x="1624" y="3132"/>
            <a:chExt cx="2056" cy="522"/>
          </a:xfrm>
        </p:grpSpPr>
        <p:sp>
          <p:nvSpPr>
            <p:cNvPr id="55302" name="Rectangle 9"/>
            <p:cNvSpPr>
              <a:spLocks noChangeArrowheads="1"/>
            </p:cNvSpPr>
            <p:nvPr/>
          </p:nvSpPr>
          <p:spPr bwMode="auto">
            <a:xfrm>
              <a:off x="1624" y="3132"/>
              <a:ext cx="151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008000"/>
                  </a:solidFill>
                </a:rPr>
                <a:t>     $104, 320     </a:t>
              </a:r>
            </a:p>
            <a:p>
              <a:pPr eaLnBrk="1" hangingPunct="1">
                <a:spcBef>
                  <a:spcPct val="0"/>
                </a:spcBef>
                <a:buClrTx/>
                <a:buFontTx/>
                <a:buNone/>
              </a:pPr>
              <a:r>
                <a:rPr lang="en-US" altLang="en-US" sz="2400" b="1">
                  <a:solidFill>
                    <a:srgbClr val="008000"/>
                  </a:solidFill>
                </a:rPr>
                <a:t>       $20,000</a:t>
              </a:r>
            </a:p>
          </p:txBody>
        </p:sp>
        <p:sp>
          <p:nvSpPr>
            <p:cNvPr id="55303" name="Rectangle 10"/>
            <p:cNvSpPr>
              <a:spLocks noChangeArrowheads="1"/>
            </p:cNvSpPr>
            <p:nvPr/>
          </p:nvSpPr>
          <p:spPr bwMode="auto">
            <a:xfrm>
              <a:off x="2867" y="3222"/>
              <a:ext cx="81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008000"/>
                  </a:solidFill>
                </a:rPr>
                <a:t>=  5.216</a:t>
              </a:r>
            </a:p>
          </p:txBody>
        </p:sp>
        <p:sp>
          <p:nvSpPr>
            <p:cNvPr id="55304" name="Line 11"/>
            <p:cNvSpPr>
              <a:spLocks noChangeShapeType="1"/>
            </p:cNvSpPr>
            <p:nvPr/>
          </p:nvSpPr>
          <p:spPr bwMode="auto">
            <a:xfrm>
              <a:off x="1920" y="3387"/>
              <a:ext cx="96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4" name="TextBox 13"/>
          <p:cNvSpPr txBox="1"/>
          <p:nvPr/>
        </p:nvSpPr>
        <p:spPr>
          <a:xfrm>
            <a:off x="533400" y="1828800"/>
            <a:ext cx="8077200" cy="1384300"/>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2800" dirty="0">
                <a:latin typeface="Arial" charset="0"/>
                <a:ea typeface="ＭＳ Ｐゴシック" pitchFamily="34" charset="-128"/>
              </a:rPr>
              <a:t>Future cash flows are the same every year in this example, so we can calculate the internal rate of return as follows: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mtClean="0"/>
              <a:t>Internal Rate of Return Method</a:t>
            </a:r>
          </a:p>
        </p:txBody>
      </p:sp>
      <p:sp>
        <p:nvSpPr>
          <p:cNvPr id="368643" name="Rectangle 3"/>
          <p:cNvSpPr>
            <a:spLocks noChangeArrowheads="1"/>
          </p:cNvSpPr>
          <p:nvPr/>
        </p:nvSpPr>
        <p:spPr bwMode="auto">
          <a:xfrm>
            <a:off x="1438275" y="2184400"/>
            <a:ext cx="6359525" cy="1809750"/>
          </a:xfrm>
          <a:prstGeom prst="rect">
            <a:avLst/>
          </a:prstGeom>
          <a:solidFill>
            <a:schemeClr val="accent4">
              <a:lumMod val="40000"/>
              <a:lumOff val="60000"/>
            </a:schemeClr>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spcBef>
                <a:spcPct val="20000"/>
              </a:spcBef>
              <a:defRPr/>
            </a:pPr>
            <a:r>
              <a:rPr lang="en-US" sz="2800" b="1" dirty="0">
                <a:latin typeface="Arial" charset="0"/>
                <a:ea typeface="ＭＳ Ｐゴシック" pitchFamily="34" charset="-128"/>
              </a:rPr>
              <a:t>Find the 10-period row, move across until you find the factor 5.216.  Look at the top of the column and you find a rate of </a:t>
            </a:r>
            <a:r>
              <a:rPr lang="en-US" sz="2800" b="1" dirty="0">
                <a:effectLst>
                  <a:outerShdw blurRad="38100" dist="38100" dir="2700000" algn="tl">
                    <a:srgbClr val="FFFFFF"/>
                  </a:outerShdw>
                </a:effectLst>
                <a:latin typeface="Arial" charset="0"/>
                <a:ea typeface="ＭＳ Ｐゴシック" pitchFamily="34" charset="-128"/>
              </a:rPr>
              <a:t>14%</a:t>
            </a:r>
            <a:r>
              <a:rPr lang="en-US" sz="2800" b="1" dirty="0">
                <a:latin typeface="Arial" charset="0"/>
                <a:ea typeface="ＭＳ Ｐゴシック" pitchFamily="34" charset="-128"/>
              </a:rPr>
              <a:t>.</a:t>
            </a:r>
          </a:p>
        </p:txBody>
      </p:sp>
      <p:graphicFrame>
        <p:nvGraphicFramePr>
          <p:cNvPr id="658432" name="Object 2"/>
          <p:cNvGraphicFramePr>
            <a:graphicFrameLocks/>
          </p:cNvGraphicFramePr>
          <p:nvPr/>
        </p:nvGraphicFramePr>
        <p:xfrm>
          <a:off x="990600" y="4191000"/>
          <a:ext cx="7239000" cy="2286000"/>
        </p:xfrm>
        <a:graphic>
          <a:graphicData uri="http://schemas.openxmlformats.org/presentationml/2006/ole">
            <mc:AlternateContent xmlns:mc="http://schemas.openxmlformats.org/markup-compatibility/2006">
              <mc:Choice xmlns:v="urn:schemas-microsoft-com:vml" Requires="v">
                <p:oleObj spid="_x0000_s56333" name="Worksheet" r:id="rId4" imgW="2743652" imgH="1242320" progId="Excel.Sheet.8">
                  <p:embed/>
                </p:oleObj>
              </mc:Choice>
              <mc:Fallback>
                <p:oleObj name="Worksheet" r:id="rId4" imgW="2743652" imgH="124232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91000"/>
                        <a:ext cx="7239000" cy="2286000"/>
                      </a:xfrm>
                      <a:prstGeom prst="rect">
                        <a:avLst/>
                      </a:prstGeom>
                      <a:noFill/>
                      <a:ln w="12700">
                        <a:solidFill>
                          <a:srgbClr val="0000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56325" name="Text Box 5"/>
          <p:cNvSpPr txBox="1">
            <a:spLocks noChangeArrowheads="1"/>
          </p:cNvSpPr>
          <p:nvPr/>
        </p:nvSpPr>
        <p:spPr bwMode="auto">
          <a:xfrm>
            <a:off x="76200" y="1538288"/>
            <a:ext cx="9053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b="1">
                <a:cs typeface="Arial" panose="020B0604020202020204" pitchFamily="34" charset="0"/>
              </a:rPr>
              <a:t>Using the present value of an annuity of $1 table . . .</a:t>
            </a:r>
          </a:p>
        </p:txBody>
      </p:sp>
      <p:sp>
        <p:nvSpPr>
          <p:cNvPr id="368646" name="Oval 6"/>
          <p:cNvSpPr>
            <a:spLocks noChangeArrowheads="1"/>
          </p:cNvSpPr>
          <p:nvPr/>
        </p:nvSpPr>
        <p:spPr bwMode="auto">
          <a:xfrm>
            <a:off x="6553200" y="5849938"/>
            <a:ext cx="1143000" cy="5508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grpSp>
        <p:nvGrpSpPr>
          <p:cNvPr id="2" name="Group 7"/>
          <p:cNvGrpSpPr>
            <a:grpSpLocks/>
          </p:cNvGrpSpPr>
          <p:nvPr/>
        </p:nvGrpSpPr>
        <p:grpSpPr bwMode="auto">
          <a:xfrm>
            <a:off x="1473200" y="5867400"/>
            <a:ext cx="5003800" cy="457200"/>
            <a:chOff x="976" y="3552"/>
            <a:chExt cx="3152" cy="288"/>
          </a:xfrm>
        </p:grpSpPr>
        <p:sp>
          <p:nvSpPr>
            <p:cNvPr id="56331" name="Oval 8"/>
            <p:cNvSpPr>
              <a:spLocks noChangeArrowheads="1"/>
            </p:cNvSpPr>
            <p:nvPr/>
          </p:nvSpPr>
          <p:spPr bwMode="auto">
            <a:xfrm>
              <a:off x="976" y="3552"/>
              <a:ext cx="336"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sp>
          <p:nvSpPr>
            <p:cNvPr id="56332" name="Line 9"/>
            <p:cNvSpPr>
              <a:spLocks noChangeShapeType="1"/>
            </p:cNvSpPr>
            <p:nvPr/>
          </p:nvSpPr>
          <p:spPr bwMode="auto">
            <a:xfrm>
              <a:off x="1296" y="3712"/>
              <a:ext cx="28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6553200" y="4254500"/>
            <a:ext cx="990600" cy="1612900"/>
            <a:chOff x="4176" y="2536"/>
            <a:chExt cx="624" cy="1016"/>
          </a:xfrm>
        </p:grpSpPr>
        <p:sp>
          <p:nvSpPr>
            <p:cNvPr id="56329" name="Oval 11"/>
            <p:cNvSpPr>
              <a:spLocks noChangeArrowheads="1"/>
            </p:cNvSpPr>
            <p:nvPr/>
          </p:nvSpPr>
          <p:spPr bwMode="auto">
            <a:xfrm>
              <a:off x="4176" y="2536"/>
              <a:ext cx="624" cy="3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sp>
          <p:nvSpPr>
            <p:cNvPr id="56330" name="Line 12"/>
            <p:cNvSpPr>
              <a:spLocks noChangeShapeType="1"/>
            </p:cNvSpPr>
            <p:nvPr/>
          </p:nvSpPr>
          <p:spPr bwMode="auto">
            <a:xfrm flipV="1">
              <a:off x="4512" y="2880"/>
              <a:ext cx="0" cy="672"/>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8643"/>
                                        </p:tgtEl>
                                        <p:attrNameLst>
                                          <p:attrName>style.visibility</p:attrName>
                                        </p:attrNameLst>
                                      </p:cBhvr>
                                      <p:to>
                                        <p:strVal val="visible"/>
                                      </p:to>
                                    </p:set>
                                    <p:animEffect transition="in" filter="wipe(up)">
                                      <p:cBhvr>
                                        <p:cTn id="7" dur="500"/>
                                        <p:tgtEl>
                                          <p:spTgt spid="36864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58432"/>
                                        </p:tgtEl>
                                        <p:attrNameLst>
                                          <p:attrName>style.visibility</p:attrName>
                                        </p:attrNameLst>
                                      </p:cBhvr>
                                      <p:to>
                                        <p:strVal val="visible"/>
                                      </p:to>
                                    </p:set>
                                    <p:animEffect transition="in" filter="wipe(up)">
                                      <p:cBhvr>
                                        <p:cTn id="11" dur="500"/>
                                        <p:tgtEl>
                                          <p:spTgt spid="65843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8646"/>
                                        </p:tgtEl>
                                        <p:attrNameLst>
                                          <p:attrName>style.visibility</p:attrName>
                                        </p:attrNameLst>
                                      </p:cBhvr>
                                      <p:to>
                                        <p:strVal val="visible"/>
                                      </p:to>
                                    </p:set>
                                    <p:animEffect transition="in" filter="dissolve">
                                      <p:cBhvr>
                                        <p:cTn id="19" dur="500"/>
                                        <p:tgtEl>
                                          <p:spTgt spid="36864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animBg="1" autoUpdateAnimBg="0"/>
      <p:bldP spid="368646"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Internal Rate of Return Method</a:t>
            </a:r>
          </a:p>
        </p:txBody>
      </p:sp>
      <p:sp>
        <p:nvSpPr>
          <p:cNvPr id="368643" name="Rectangle 3"/>
          <p:cNvSpPr>
            <a:spLocks noChangeArrowheads="1"/>
          </p:cNvSpPr>
          <p:nvPr/>
        </p:nvSpPr>
        <p:spPr bwMode="auto">
          <a:xfrm>
            <a:off x="152400" y="1828800"/>
            <a:ext cx="8839200" cy="1566863"/>
          </a:xfrm>
          <a:prstGeom prst="rect">
            <a:avLst/>
          </a:prstGeom>
          <a:solidFill>
            <a:schemeClr val="bg1">
              <a:lumMod val="75000"/>
            </a:schemeClr>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spcBef>
                <a:spcPct val="20000"/>
              </a:spcBef>
              <a:defRPr/>
            </a:pPr>
            <a:r>
              <a:rPr lang="en-US" sz="3200" dirty="0">
                <a:latin typeface="Arial" charset="0"/>
              </a:rPr>
              <a:t>If Decker’s minimum required rate of return is </a:t>
            </a:r>
            <a:r>
              <a:rPr lang="en-US" sz="3200" b="1" dirty="0">
                <a:solidFill>
                  <a:srgbClr val="FF0000"/>
                </a:solidFill>
                <a:latin typeface="Arial" charset="0"/>
              </a:rPr>
              <a:t>equal to or greater than </a:t>
            </a:r>
            <a:r>
              <a:rPr lang="en-US" sz="3200" dirty="0">
                <a:latin typeface="Arial" charset="0"/>
              </a:rPr>
              <a:t>14%, then the machine should be purchased.</a:t>
            </a:r>
            <a:endParaRPr lang="en-US" sz="3200" b="1" dirty="0">
              <a:latin typeface="Arial" charset="0"/>
              <a:ea typeface="ＭＳ Ｐゴシック" pitchFamily="34" charset="-128"/>
            </a:endParaRPr>
          </a:p>
        </p:txBody>
      </p:sp>
      <p:graphicFrame>
        <p:nvGraphicFramePr>
          <p:cNvPr id="658432" name="Object 2"/>
          <p:cNvGraphicFramePr>
            <a:graphicFrameLocks/>
          </p:cNvGraphicFramePr>
          <p:nvPr/>
        </p:nvGraphicFramePr>
        <p:xfrm>
          <a:off x="990600" y="4191000"/>
          <a:ext cx="7239000" cy="2286000"/>
        </p:xfrm>
        <a:graphic>
          <a:graphicData uri="http://schemas.openxmlformats.org/presentationml/2006/ole">
            <mc:AlternateContent xmlns:mc="http://schemas.openxmlformats.org/markup-compatibility/2006">
              <mc:Choice xmlns:v="urn:schemas-microsoft-com:vml" Requires="v">
                <p:oleObj spid="_x0000_s57356" name="Worksheet" r:id="rId4" imgW="2743652" imgH="1242320" progId="Excel.Sheet.8">
                  <p:embed/>
                </p:oleObj>
              </mc:Choice>
              <mc:Fallback>
                <p:oleObj name="Worksheet" r:id="rId4" imgW="2743652" imgH="124232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191000"/>
                        <a:ext cx="7239000" cy="2286000"/>
                      </a:xfrm>
                      <a:prstGeom prst="rect">
                        <a:avLst/>
                      </a:prstGeom>
                      <a:noFill/>
                      <a:ln w="12700">
                        <a:solidFill>
                          <a:srgbClr val="0000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bg1"/>
                            </a:solidFill>
                          </a14:hiddenFill>
                        </a:ext>
                      </a:extLst>
                    </p:spPr>
                  </p:pic>
                </p:oleObj>
              </mc:Fallback>
            </mc:AlternateContent>
          </a:graphicData>
        </a:graphic>
      </p:graphicFrame>
      <p:sp>
        <p:nvSpPr>
          <p:cNvPr id="368646" name="Oval 6"/>
          <p:cNvSpPr>
            <a:spLocks noChangeArrowheads="1"/>
          </p:cNvSpPr>
          <p:nvPr/>
        </p:nvSpPr>
        <p:spPr bwMode="auto">
          <a:xfrm>
            <a:off x="6553200" y="5849938"/>
            <a:ext cx="1143000" cy="5508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grpSp>
        <p:nvGrpSpPr>
          <p:cNvPr id="2" name="Group 7"/>
          <p:cNvGrpSpPr>
            <a:grpSpLocks/>
          </p:cNvGrpSpPr>
          <p:nvPr/>
        </p:nvGrpSpPr>
        <p:grpSpPr bwMode="auto">
          <a:xfrm>
            <a:off x="1473200" y="5867400"/>
            <a:ext cx="5003800" cy="457200"/>
            <a:chOff x="976" y="3552"/>
            <a:chExt cx="3152" cy="288"/>
          </a:xfrm>
        </p:grpSpPr>
        <p:sp>
          <p:nvSpPr>
            <p:cNvPr id="57354" name="Oval 8"/>
            <p:cNvSpPr>
              <a:spLocks noChangeArrowheads="1"/>
            </p:cNvSpPr>
            <p:nvPr/>
          </p:nvSpPr>
          <p:spPr bwMode="auto">
            <a:xfrm>
              <a:off x="976" y="3552"/>
              <a:ext cx="336" cy="28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sp>
          <p:nvSpPr>
            <p:cNvPr id="57355" name="Line 9"/>
            <p:cNvSpPr>
              <a:spLocks noChangeShapeType="1"/>
            </p:cNvSpPr>
            <p:nvPr/>
          </p:nvSpPr>
          <p:spPr bwMode="auto">
            <a:xfrm>
              <a:off x="1296" y="3712"/>
              <a:ext cx="28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0"/>
          <p:cNvGrpSpPr>
            <a:grpSpLocks/>
          </p:cNvGrpSpPr>
          <p:nvPr/>
        </p:nvGrpSpPr>
        <p:grpSpPr bwMode="auto">
          <a:xfrm>
            <a:off x="6553200" y="4254500"/>
            <a:ext cx="990600" cy="1612900"/>
            <a:chOff x="4176" y="2536"/>
            <a:chExt cx="624" cy="1016"/>
          </a:xfrm>
        </p:grpSpPr>
        <p:sp>
          <p:nvSpPr>
            <p:cNvPr id="57352" name="Oval 11"/>
            <p:cNvSpPr>
              <a:spLocks noChangeArrowheads="1"/>
            </p:cNvSpPr>
            <p:nvPr/>
          </p:nvSpPr>
          <p:spPr bwMode="auto">
            <a:xfrm>
              <a:off x="4176" y="2536"/>
              <a:ext cx="624" cy="33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endParaRPr lang="en-US" altLang="en-US">
                <a:solidFill>
                  <a:srgbClr val="FF0000"/>
                </a:solidFill>
                <a:latin typeface="Times New Roman" panose="02020603050405020304" pitchFamily="18" charset="0"/>
              </a:endParaRPr>
            </a:p>
          </p:txBody>
        </p:sp>
        <p:sp>
          <p:nvSpPr>
            <p:cNvPr id="57353" name="Line 12"/>
            <p:cNvSpPr>
              <a:spLocks noChangeShapeType="1"/>
            </p:cNvSpPr>
            <p:nvPr/>
          </p:nvSpPr>
          <p:spPr bwMode="auto">
            <a:xfrm flipV="1">
              <a:off x="4512" y="2880"/>
              <a:ext cx="0" cy="672"/>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8643"/>
                                        </p:tgtEl>
                                        <p:attrNameLst>
                                          <p:attrName>style.visibility</p:attrName>
                                        </p:attrNameLst>
                                      </p:cBhvr>
                                      <p:to>
                                        <p:strVal val="visible"/>
                                      </p:to>
                                    </p:set>
                                    <p:animEffect transition="in" filter="wipe(up)">
                                      <p:cBhvr>
                                        <p:cTn id="7" dur="500"/>
                                        <p:tgtEl>
                                          <p:spTgt spid="36864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658432"/>
                                        </p:tgtEl>
                                        <p:attrNameLst>
                                          <p:attrName>style.visibility</p:attrName>
                                        </p:attrNameLst>
                                      </p:cBhvr>
                                      <p:to>
                                        <p:strVal val="visible"/>
                                      </p:to>
                                    </p:set>
                                    <p:animEffect transition="in" filter="wipe(up)">
                                      <p:cBhvr>
                                        <p:cTn id="11" dur="500"/>
                                        <p:tgtEl>
                                          <p:spTgt spid="658432"/>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68646"/>
                                        </p:tgtEl>
                                        <p:attrNameLst>
                                          <p:attrName>style.visibility</p:attrName>
                                        </p:attrNameLst>
                                      </p:cBhvr>
                                      <p:to>
                                        <p:strVal val="visible"/>
                                      </p:to>
                                    </p:set>
                                    <p:animEffect transition="in" filter="dissolve">
                                      <p:cBhvr>
                                        <p:cTn id="19" dur="500"/>
                                        <p:tgtEl>
                                          <p:spTgt spid="368646"/>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animBg="1" autoUpdateAnimBg="0"/>
      <p:bldP spid="368646"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372739" name="Rectangle 3"/>
          <p:cNvSpPr>
            <a:spLocks noGrp="1" noChangeArrowheads="1"/>
          </p:cNvSpPr>
          <p:nvPr>
            <p:ph type="body" idx="1"/>
          </p:nvPr>
        </p:nvSpPr>
        <p:spPr>
          <a:solidFill>
            <a:schemeClr val="accent1">
              <a:lumMod val="20000"/>
              <a:lumOff val="80000"/>
            </a:schemeClr>
          </a:solidFill>
          <a:ln>
            <a:solidFill>
              <a:schemeClr val="accent6">
                <a:lumMod val="50000"/>
              </a:schemeClr>
            </a:solidFill>
          </a:ln>
        </p:spPr>
        <p:txBody>
          <a:bodyPr/>
          <a:lstStyle/>
          <a:p>
            <a:pPr>
              <a:buFont typeface="Georgia" panose="02040502050405020303" pitchFamily="18" charset="0"/>
              <a:buNone/>
              <a:defRPr/>
            </a:pPr>
            <a:r>
              <a:rPr lang="en-US" dirty="0" smtClean="0">
                <a:ea typeface="ＭＳ Ｐゴシック" charset="-128"/>
              </a:rPr>
              <a:t> 	The expected annual net cash inflow from a project is $22,000 over the next 5 years. The required investment now in the project is $79,310. What is the internal rate of return on the project?</a:t>
            </a:r>
          </a:p>
          <a:p>
            <a:pPr lvl="1">
              <a:buFont typeface="Georgia" panose="02040502050405020303" pitchFamily="18" charset="0"/>
              <a:buNone/>
              <a:defRPr/>
            </a:pPr>
            <a:r>
              <a:rPr lang="en-US" dirty="0" smtClean="0">
                <a:solidFill>
                  <a:schemeClr val="tx1"/>
                </a:solidFill>
                <a:ea typeface="ＭＳ Ｐゴシック" charset="-128"/>
              </a:rPr>
              <a:t>a. 10%</a:t>
            </a:r>
          </a:p>
          <a:p>
            <a:pPr lvl="1">
              <a:buFont typeface="Georgia" panose="02040502050405020303" pitchFamily="18" charset="0"/>
              <a:buNone/>
              <a:defRPr/>
            </a:pPr>
            <a:r>
              <a:rPr lang="en-US" dirty="0" smtClean="0">
                <a:solidFill>
                  <a:schemeClr val="tx1"/>
                </a:solidFill>
                <a:ea typeface="ＭＳ Ｐゴシック" charset="-128"/>
              </a:rPr>
              <a:t>b. 12%</a:t>
            </a:r>
          </a:p>
          <a:p>
            <a:pPr lvl="1">
              <a:buFont typeface="Georgia" panose="02040502050405020303" pitchFamily="18" charset="0"/>
              <a:buNone/>
              <a:defRPr/>
            </a:pPr>
            <a:r>
              <a:rPr lang="en-US" dirty="0" smtClean="0">
                <a:solidFill>
                  <a:schemeClr val="tx1"/>
                </a:solidFill>
                <a:ea typeface="ＭＳ Ｐゴシック" charset="-128"/>
              </a:rPr>
              <a:t>c. 14%</a:t>
            </a:r>
          </a:p>
          <a:p>
            <a:pPr lvl="1">
              <a:buFont typeface="Georgia" panose="02040502050405020303" pitchFamily="18" charset="0"/>
              <a:buNone/>
              <a:defRPr/>
            </a:pPr>
            <a:r>
              <a:rPr lang="en-US" dirty="0" smtClean="0">
                <a:solidFill>
                  <a:schemeClr val="tx1"/>
                </a:solidFill>
                <a:ea typeface="ＭＳ Ｐゴシック" charset="-128"/>
              </a:rPr>
              <a:t>d. Cannot be determined</a:t>
            </a:r>
            <a:endParaRPr lang="en-US" dirty="0">
              <a:solidFill>
                <a:schemeClr val="tx1"/>
              </a:solidFill>
              <a:ea typeface="ＭＳ Ｐゴシック" charset="-128"/>
            </a:endParaRPr>
          </a:p>
        </p:txBody>
      </p:sp>
    </p:spTree>
  </p:cSld>
  <p:clrMapOvr>
    <a:masterClrMapping/>
  </p:clrMapOvr>
  <p:transition spd="med">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374786" name="Rectangle 2"/>
          <p:cNvSpPr>
            <a:spLocks noGrp="1" noChangeArrowheads="1"/>
          </p:cNvSpPr>
          <p:nvPr>
            <p:ph type="body" idx="1"/>
          </p:nvPr>
        </p:nvSpPr>
        <p:spPr>
          <a:solidFill>
            <a:schemeClr val="accent1">
              <a:lumMod val="20000"/>
              <a:lumOff val="80000"/>
            </a:schemeClr>
          </a:solidFill>
          <a:ln>
            <a:solidFill>
              <a:schemeClr val="accent6">
                <a:lumMod val="50000"/>
              </a:schemeClr>
            </a:solidFill>
          </a:ln>
        </p:spPr>
        <p:txBody>
          <a:bodyPr/>
          <a:lstStyle/>
          <a:p>
            <a:pPr>
              <a:buFont typeface="Georgia" panose="02040502050405020303" pitchFamily="18" charset="0"/>
              <a:buNone/>
              <a:defRPr/>
            </a:pPr>
            <a:r>
              <a:rPr lang="en-US" dirty="0" smtClean="0">
                <a:ea typeface="ＭＳ Ｐゴシック" charset="-128"/>
              </a:rPr>
              <a:t> 	The expected annual net cash inflow from a project is $22,000 over the next 5 years. The required investment now in the project is $79,310. What is the internal rate of return on the project?</a:t>
            </a:r>
          </a:p>
          <a:p>
            <a:pPr lvl="1">
              <a:buFont typeface="Georgia" panose="02040502050405020303" pitchFamily="18" charset="0"/>
              <a:buNone/>
              <a:defRPr/>
            </a:pPr>
            <a:r>
              <a:rPr lang="en-US" dirty="0" smtClean="0">
                <a:ea typeface="ＭＳ Ｐゴシック" charset="-128"/>
              </a:rPr>
              <a:t>a. 10%</a:t>
            </a:r>
          </a:p>
          <a:p>
            <a:pPr lvl="1">
              <a:buFont typeface="Georgia" panose="02040502050405020303" pitchFamily="18" charset="0"/>
              <a:buNone/>
              <a:defRPr/>
            </a:pPr>
            <a:r>
              <a:rPr lang="en-US" dirty="0" smtClean="0">
                <a:solidFill>
                  <a:schemeClr val="tx1"/>
                </a:solidFill>
                <a:ea typeface="ＭＳ Ｐゴシック" charset="-128"/>
              </a:rPr>
              <a:t>b. 12%</a:t>
            </a:r>
          </a:p>
          <a:p>
            <a:pPr lvl="1">
              <a:buFont typeface="Georgia" panose="02040502050405020303" pitchFamily="18" charset="0"/>
              <a:buNone/>
              <a:defRPr/>
            </a:pPr>
            <a:r>
              <a:rPr lang="en-US" dirty="0" smtClean="0">
                <a:ea typeface="ＭＳ Ｐゴシック" charset="-128"/>
              </a:rPr>
              <a:t>c. 14%</a:t>
            </a:r>
          </a:p>
          <a:p>
            <a:pPr lvl="1">
              <a:buFont typeface="Georgia" panose="02040502050405020303" pitchFamily="18" charset="0"/>
              <a:buNone/>
              <a:defRPr/>
            </a:pPr>
            <a:r>
              <a:rPr lang="en-US" dirty="0" smtClean="0">
                <a:ea typeface="ＭＳ Ｐゴシック" charset="-128"/>
              </a:rPr>
              <a:t>d. Cannot be determined</a:t>
            </a:r>
            <a:endParaRPr lang="en-US" dirty="0">
              <a:ea typeface="ＭＳ Ｐゴシック" charset="-128"/>
            </a:endParaRPr>
          </a:p>
        </p:txBody>
      </p:sp>
      <p:sp>
        <p:nvSpPr>
          <p:cNvPr id="374788" name="Oval 4"/>
          <p:cNvSpPr>
            <a:spLocks noChangeArrowheads="1"/>
          </p:cNvSpPr>
          <p:nvPr/>
        </p:nvSpPr>
        <p:spPr bwMode="auto">
          <a:xfrm>
            <a:off x="736600" y="4114800"/>
            <a:ext cx="635000" cy="6350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374789" name="Text Box 5"/>
          <p:cNvSpPr txBox="1">
            <a:spLocks noChangeArrowheads="1"/>
          </p:cNvSpPr>
          <p:nvPr/>
        </p:nvSpPr>
        <p:spPr bwMode="auto">
          <a:xfrm>
            <a:off x="3200400" y="3749675"/>
            <a:ext cx="5410200" cy="1812925"/>
          </a:xfrm>
          <a:prstGeom prst="rect">
            <a:avLst/>
          </a:prstGeom>
          <a:solidFill>
            <a:schemeClr val="tx1"/>
          </a:solidFill>
          <a:ln w="12700">
            <a:solidFill>
              <a:srgbClr val="000000"/>
            </a:solidFill>
            <a:miter lim="800000"/>
            <a:headEnd/>
            <a:tailEnd/>
          </a:ln>
          <a:effectLst>
            <a:prstShdw prst="shdw17" dist="17961" dir="2700000">
              <a:srgbClr val="000000"/>
            </a:prstShdw>
          </a:effectLst>
        </p:spPr>
        <p:txBody>
          <a:bodyPr>
            <a:spAutoFit/>
          </a:bodyPr>
          <a:lstStyle>
            <a:lvl1pPr eaLnBrk="0" hangingPunct="0">
              <a:spcBef>
                <a:spcPts val="300"/>
              </a:spcBef>
              <a:buClr>
                <a:srgbClr val="A04DA3"/>
              </a:buClr>
              <a:buFont typeface="Georgia" panose="02040502050405020303" pitchFamily="18" charset="0"/>
              <a:buChar char="•"/>
              <a:tabLst>
                <a:tab pos="5541963" algn="r"/>
              </a:tabLst>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tabLst>
                <a:tab pos="5541963" algn="r"/>
              </a:tabLst>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tabLst>
                <a:tab pos="5541963" algn="r"/>
              </a:tabLst>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tabLst>
                <a:tab pos="5541963" algn="r"/>
              </a:tabLst>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5541963" algn="r"/>
              </a:tabLst>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a:solidFill>
                  <a:srgbClr val="FFFFFF"/>
                </a:solidFill>
                <a:sym typeface="Symbol" panose="05050102010706020507" pitchFamily="18" charset="2"/>
              </a:rPr>
              <a:t>$79,310/$22,000 = 3.605,</a:t>
            </a:r>
          </a:p>
          <a:p>
            <a:pPr algn="ctr" eaLnBrk="1" hangingPunct="1">
              <a:spcBef>
                <a:spcPct val="0"/>
              </a:spcBef>
              <a:buClrTx/>
              <a:buFontTx/>
              <a:buNone/>
            </a:pPr>
            <a:r>
              <a:rPr lang="en-US" altLang="en-US">
                <a:solidFill>
                  <a:srgbClr val="FFFFFF"/>
                </a:solidFill>
                <a:sym typeface="Symbol" panose="05050102010706020507" pitchFamily="18" charset="2"/>
              </a:rPr>
              <a:t>which is the present value factor for an annuity over five years when the interest rate is 12%.</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4788"/>
                                        </p:tgtEl>
                                        <p:attrNameLst>
                                          <p:attrName>style.visibility</p:attrName>
                                        </p:attrNameLst>
                                      </p:cBhvr>
                                      <p:to>
                                        <p:strVal val="visible"/>
                                      </p:to>
                                    </p:set>
                                    <p:anim calcmode="lin" valueType="num">
                                      <p:cBhvr additive="base">
                                        <p:cTn id="7" dur="500" fill="hold"/>
                                        <p:tgtEl>
                                          <p:spTgt spid="374788"/>
                                        </p:tgtEl>
                                        <p:attrNameLst>
                                          <p:attrName>ppt_x</p:attrName>
                                        </p:attrNameLst>
                                      </p:cBhvr>
                                      <p:tavLst>
                                        <p:tav tm="0">
                                          <p:val>
                                            <p:strVal val="0-#ppt_w/2"/>
                                          </p:val>
                                        </p:tav>
                                        <p:tav tm="100000">
                                          <p:val>
                                            <p:strVal val="#ppt_x"/>
                                          </p:val>
                                        </p:tav>
                                      </p:tavLst>
                                    </p:anim>
                                    <p:anim calcmode="lin" valueType="num">
                                      <p:cBhvr additive="base">
                                        <p:cTn id="8" dur="500" fill="hold"/>
                                        <p:tgtEl>
                                          <p:spTgt spid="3747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374789"/>
                                        </p:tgtEl>
                                        <p:attrNameLst>
                                          <p:attrName>style.visibility</p:attrName>
                                        </p:attrNameLst>
                                      </p:cBhvr>
                                      <p:to>
                                        <p:strVal val="visible"/>
                                      </p:to>
                                    </p:set>
                                    <p:animEffect transition="in" filter="slide(fromTop)">
                                      <p:cBhvr>
                                        <p:cTn id="12" dur="500"/>
                                        <p:tgtEl>
                                          <p:spTgt spid="374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P spid="37478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Comparing the Net Present Value and</a:t>
            </a:r>
            <a:br>
              <a:rPr lang="en-US" dirty="0" smtClean="0">
                <a:ea typeface="ＭＳ Ｐゴシック" charset="-128"/>
              </a:rPr>
            </a:br>
            <a:r>
              <a:rPr lang="en-US" dirty="0" smtClean="0">
                <a:ea typeface="ＭＳ Ｐゴシック" charset="-128"/>
              </a:rPr>
              <a:t>Internal Rate of Return Methods</a:t>
            </a:r>
          </a:p>
        </p:txBody>
      </p:sp>
      <p:sp>
        <p:nvSpPr>
          <p:cNvPr id="86019" name="Rectangle 3"/>
          <p:cNvSpPr>
            <a:spLocks noGrp="1" noChangeArrowheads="1"/>
          </p:cNvSpPr>
          <p:nvPr>
            <p:ph sz="quarter" idx="1"/>
          </p:nvPr>
        </p:nvSpPr>
        <p:spPr>
          <a:xfrm>
            <a:off x="304800" y="1924050"/>
            <a:ext cx="6019800" cy="4324350"/>
          </a:xfrm>
          <a:solidFill>
            <a:schemeClr val="accent1">
              <a:lumMod val="20000"/>
              <a:lumOff val="80000"/>
            </a:schemeClr>
          </a:solidFill>
          <a:ln>
            <a:solidFill>
              <a:schemeClr val="accent6">
                <a:lumMod val="50000"/>
              </a:schemeClr>
            </a:solidFill>
          </a:ln>
        </p:spPr>
        <p:txBody>
          <a:bodyPr/>
          <a:lstStyle/>
          <a:p>
            <a:pPr>
              <a:buClrTx/>
              <a:defRPr/>
            </a:pPr>
            <a:r>
              <a:rPr lang="en-US" sz="3600" dirty="0" smtClean="0">
                <a:ea typeface="ＭＳ Ｐゴシック" charset="-128"/>
              </a:rPr>
              <a:t>NPV is often simpler to use.</a:t>
            </a:r>
            <a:br>
              <a:rPr lang="en-US" sz="3600" dirty="0" smtClean="0">
                <a:ea typeface="ＭＳ Ｐゴシック" charset="-128"/>
              </a:rPr>
            </a:br>
            <a:endParaRPr lang="en-US" sz="3600" dirty="0" smtClean="0">
              <a:ea typeface="ＭＳ Ｐゴシック" charset="-128"/>
            </a:endParaRPr>
          </a:p>
          <a:p>
            <a:pPr>
              <a:buClrTx/>
              <a:defRPr/>
            </a:pPr>
            <a:r>
              <a:rPr lang="en-US" sz="3600" dirty="0" smtClean="0">
                <a:ea typeface="ＭＳ Ｐゴシック" charset="-128"/>
              </a:rPr>
              <a:t>Questionable assumption:</a:t>
            </a:r>
          </a:p>
          <a:p>
            <a:pPr lvl="1">
              <a:defRPr/>
            </a:pPr>
            <a:r>
              <a:rPr lang="en-US" sz="3200" dirty="0" smtClean="0">
                <a:ea typeface="ＭＳ Ｐゴシック" charset="-128"/>
              </a:rPr>
              <a:t>Internal rate of return method assumes cash inflows are reinvested at the internal rate of return. </a:t>
            </a:r>
          </a:p>
        </p:txBody>
      </p:sp>
      <p:pic>
        <p:nvPicPr>
          <p:cNvPr id="60420" name="Picture 42" descr="j0195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13" y="2057400"/>
            <a:ext cx="27733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sz="quarter" idx="1"/>
          </p:nvPr>
        </p:nvSpPr>
        <p:spPr>
          <a:xfrm>
            <a:off x="304800" y="1924050"/>
            <a:ext cx="6019800" cy="4552950"/>
          </a:xfrm>
          <a:solidFill>
            <a:schemeClr val="accent1">
              <a:lumMod val="20000"/>
              <a:lumOff val="80000"/>
            </a:schemeClr>
          </a:solidFill>
          <a:ln>
            <a:solidFill>
              <a:schemeClr val="accent6">
                <a:lumMod val="50000"/>
              </a:schemeClr>
            </a:solidFill>
          </a:ln>
        </p:spPr>
        <p:txBody>
          <a:bodyPr/>
          <a:lstStyle/>
          <a:p>
            <a:pPr>
              <a:buClrTx/>
              <a:defRPr/>
            </a:pPr>
            <a:r>
              <a:rPr lang="en-US" sz="3200" dirty="0" smtClean="0">
                <a:ea typeface="ＭＳ Ｐゴシック" charset="-128"/>
              </a:rPr>
              <a:t>If the internal rate of return is high, this assumption may be </a:t>
            </a:r>
            <a:r>
              <a:rPr lang="en-US" sz="3200" b="1" dirty="0" smtClean="0">
                <a:ea typeface="ＭＳ Ｐゴシック" charset="-128"/>
              </a:rPr>
              <a:t>unrealistic</a:t>
            </a:r>
            <a:r>
              <a:rPr lang="en-US" sz="3200" dirty="0" smtClean="0">
                <a:ea typeface="ＭＳ Ｐゴシック" charset="-128"/>
              </a:rPr>
              <a:t>. </a:t>
            </a:r>
          </a:p>
          <a:p>
            <a:pPr>
              <a:buClrTx/>
              <a:defRPr/>
            </a:pPr>
            <a:r>
              <a:rPr lang="en-US" sz="3200" dirty="0" smtClean="0">
                <a:ea typeface="ＭＳ Ｐゴシック" charset="-128"/>
              </a:rPr>
              <a:t>It is more realistic to assume that the cash flows can be </a:t>
            </a:r>
            <a:r>
              <a:rPr lang="en-US" sz="3200" b="1" dirty="0" smtClean="0">
                <a:ea typeface="ＭＳ Ｐゴシック" charset="-128"/>
              </a:rPr>
              <a:t>reinvested at the discount rate</a:t>
            </a:r>
            <a:r>
              <a:rPr lang="en-US" sz="3200" dirty="0" smtClean="0">
                <a:ea typeface="ＭＳ Ｐゴシック" charset="-128"/>
              </a:rPr>
              <a:t>, which is the underlying assumption of the net present value method.</a:t>
            </a:r>
            <a:endParaRPr lang="en-US" dirty="0" smtClean="0">
              <a:ea typeface="ＭＳ Ｐゴシック" charset="-128"/>
            </a:endParaRPr>
          </a:p>
        </p:txBody>
      </p:sp>
      <p:sp>
        <p:nvSpPr>
          <p:cNvPr id="87042"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Comparing the Net Present Value and Internal Rate of Return Methods</a:t>
            </a:r>
          </a:p>
        </p:txBody>
      </p:sp>
      <p:pic>
        <p:nvPicPr>
          <p:cNvPr id="61444" name="Picture 42" descr="j01958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4413" y="2057400"/>
            <a:ext cx="27733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Expanding the Net Present Value Method</a:t>
            </a:r>
          </a:p>
        </p:txBody>
      </p:sp>
      <p:sp>
        <p:nvSpPr>
          <p:cNvPr id="7" name="TextBox 6"/>
          <p:cNvSpPr txBox="1"/>
          <p:nvPr/>
        </p:nvSpPr>
        <p:spPr>
          <a:xfrm>
            <a:off x="381000" y="1828800"/>
            <a:ext cx="8305800" cy="2062163"/>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3200" dirty="0">
                <a:latin typeface="Arial" charset="0"/>
                <a:ea typeface="ＭＳ Ｐゴシック" pitchFamily="34" charset="-128"/>
              </a:rPr>
              <a:t>We will now expand the net present value method to include two alternatives. We will analyze the alternatives using the total cost approach.</a:t>
            </a:r>
          </a:p>
        </p:txBody>
      </p:sp>
      <p:pic>
        <p:nvPicPr>
          <p:cNvPr id="62468" name="Picture 4" descr="bd0507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6475" y="4791075"/>
            <a:ext cx="20494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en-US" smtClean="0"/>
              <a:t>Typical Cash Inflows</a:t>
            </a:r>
          </a:p>
        </p:txBody>
      </p:sp>
      <p:grpSp>
        <p:nvGrpSpPr>
          <p:cNvPr id="8195" name="Group 1027"/>
          <p:cNvGrpSpPr>
            <a:grpSpLocks/>
          </p:cNvGrpSpPr>
          <p:nvPr/>
        </p:nvGrpSpPr>
        <p:grpSpPr bwMode="auto">
          <a:xfrm>
            <a:off x="2859088" y="3271838"/>
            <a:ext cx="3495675" cy="1490662"/>
            <a:chOff x="1801" y="1812"/>
            <a:chExt cx="2202" cy="939"/>
          </a:xfrm>
        </p:grpSpPr>
        <p:sp>
          <p:nvSpPr>
            <p:cNvPr id="8208" name="Rectangle 1028"/>
            <p:cNvSpPr>
              <a:spLocks noChangeArrowheads="1"/>
            </p:cNvSpPr>
            <p:nvPr/>
          </p:nvSpPr>
          <p:spPr bwMode="auto">
            <a:xfrm>
              <a:off x="1801" y="1812"/>
              <a:ext cx="2202" cy="939"/>
            </a:xfrm>
            <a:prstGeom prst="rect">
              <a:avLst/>
            </a:prstGeom>
            <a:solidFill>
              <a:srgbClr val="BFFFBF"/>
            </a:solidFill>
            <a:ln w="7938">
              <a:solidFill>
                <a:srgbClr val="000000"/>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09" name="Rectangle 1029"/>
            <p:cNvSpPr>
              <a:spLocks noChangeArrowheads="1"/>
            </p:cNvSpPr>
            <p:nvPr/>
          </p:nvSpPr>
          <p:spPr bwMode="auto">
            <a:xfrm>
              <a:off x="1850" y="1861"/>
              <a:ext cx="2103" cy="840"/>
            </a:xfrm>
            <a:prstGeom prst="rect">
              <a:avLst/>
            </a:prstGeom>
            <a:solidFill>
              <a:srgbClr val="008000"/>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10" name="Rectangle 1030"/>
            <p:cNvSpPr>
              <a:spLocks noChangeArrowheads="1"/>
            </p:cNvSpPr>
            <p:nvPr/>
          </p:nvSpPr>
          <p:spPr bwMode="auto">
            <a:xfrm>
              <a:off x="1997" y="1934"/>
              <a:ext cx="1797" cy="684"/>
            </a:xfrm>
            <a:prstGeom prst="rect">
              <a:avLst/>
            </a:prstGeom>
            <a:solidFill>
              <a:srgbClr val="BFFFBF"/>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11" name="Freeform 1031"/>
            <p:cNvSpPr>
              <a:spLocks/>
            </p:cNvSpPr>
            <p:nvPr/>
          </p:nvSpPr>
          <p:spPr bwMode="auto">
            <a:xfrm>
              <a:off x="2609" y="2518"/>
              <a:ext cx="92" cy="76"/>
            </a:xfrm>
            <a:custGeom>
              <a:avLst/>
              <a:gdLst>
                <a:gd name="T0" fmla="*/ 0 w 185"/>
                <a:gd name="T1" fmla="*/ 1 h 152"/>
                <a:gd name="T2" fmla="*/ 0 w 185"/>
                <a:gd name="T3" fmla="*/ 1 h 152"/>
                <a:gd name="T4" fmla="*/ 0 w 185"/>
                <a:gd name="T5" fmla="*/ 1 h 152"/>
                <a:gd name="T6" fmla="*/ 0 w 185"/>
                <a:gd name="T7" fmla="*/ 0 h 152"/>
                <a:gd name="T8" fmla="*/ 0 w 185"/>
                <a:gd name="T9" fmla="*/ 1 h 152"/>
                <a:gd name="T10" fmla="*/ 0 w 185"/>
                <a:gd name="T11" fmla="*/ 1 h 152"/>
                <a:gd name="T12" fmla="*/ 0 w 185"/>
                <a:gd name="T13" fmla="*/ 1 h 152"/>
                <a:gd name="T14" fmla="*/ 0 w 185"/>
                <a:gd name="T15" fmla="*/ 1 h 152"/>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152"/>
                <a:gd name="T26" fmla="*/ 185 w 18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152">
                  <a:moveTo>
                    <a:pt x="185" y="152"/>
                  </a:moveTo>
                  <a:lnTo>
                    <a:pt x="117" y="119"/>
                  </a:lnTo>
                  <a:lnTo>
                    <a:pt x="48" y="71"/>
                  </a:lnTo>
                  <a:lnTo>
                    <a:pt x="0" y="0"/>
                  </a:lnTo>
                  <a:lnTo>
                    <a:pt x="46" y="10"/>
                  </a:lnTo>
                  <a:lnTo>
                    <a:pt x="107" y="37"/>
                  </a:lnTo>
                  <a:lnTo>
                    <a:pt x="148" y="84"/>
                  </a:lnTo>
                  <a:lnTo>
                    <a:pt x="185" y="152"/>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1032"/>
            <p:cNvSpPr>
              <a:spLocks/>
            </p:cNvSpPr>
            <p:nvPr/>
          </p:nvSpPr>
          <p:spPr bwMode="auto">
            <a:xfrm>
              <a:off x="2635" y="2488"/>
              <a:ext cx="70" cy="95"/>
            </a:xfrm>
            <a:custGeom>
              <a:avLst/>
              <a:gdLst>
                <a:gd name="T0" fmla="*/ 1 w 140"/>
                <a:gd name="T1" fmla="*/ 0 h 191"/>
                <a:gd name="T2" fmla="*/ 1 w 140"/>
                <a:gd name="T3" fmla="*/ 0 h 191"/>
                <a:gd name="T4" fmla="*/ 1 w 140"/>
                <a:gd name="T5" fmla="*/ 0 h 191"/>
                <a:gd name="T6" fmla="*/ 1 w 140"/>
                <a:gd name="T7" fmla="*/ 0 h 191"/>
                <a:gd name="T8" fmla="*/ 0 w 140"/>
                <a:gd name="T9" fmla="*/ 0 h 191"/>
                <a:gd name="T10" fmla="*/ 1 w 140"/>
                <a:gd name="T11" fmla="*/ 0 h 191"/>
                <a:gd name="T12" fmla="*/ 1 w 140"/>
                <a:gd name="T13" fmla="*/ 0 h 191"/>
                <a:gd name="T14" fmla="*/ 1 w 140"/>
                <a:gd name="T15" fmla="*/ 0 h 191"/>
                <a:gd name="T16" fmla="*/ 1 w 140"/>
                <a:gd name="T17" fmla="*/ 0 h 191"/>
                <a:gd name="T18" fmla="*/ 1 w 140"/>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91"/>
                <a:gd name="T32" fmla="*/ 140 w 140"/>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91">
                  <a:moveTo>
                    <a:pt x="140" y="191"/>
                  </a:moveTo>
                  <a:lnTo>
                    <a:pt x="81" y="138"/>
                  </a:lnTo>
                  <a:lnTo>
                    <a:pt x="42" y="91"/>
                  </a:lnTo>
                  <a:lnTo>
                    <a:pt x="23" y="49"/>
                  </a:lnTo>
                  <a:lnTo>
                    <a:pt x="0" y="0"/>
                  </a:lnTo>
                  <a:lnTo>
                    <a:pt x="47" y="24"/>
                  </a:lnTo>
                  <a:lnTo>
                    <a:pt x="82" y="52"/>
                  </a:lnTo>
                  <a:lnTo>
                    <a:pt x="115" y="95"/>
                  </a:lnTo>
                  <a:lnTo>
                    <a:pt x="136" y="143"/>
                  </a:lnTo>
                  <a:lnTo>
                    <a:pt x="140" y="19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1033"/>
            <p:cNvSpPr>
              <a:spLocks/>
            </p:cNvSpPr>
            <p:nvPr/>
          </p:nvSpPr>
          <p:spPr bwMode="auto">
            <a:xfrm>
              <a:off x="2605" y="2561"/>
              <a:ext cx="88" cy="39"/>
            </a:xfrm>
            <a:custGeom>
              <a:avLst/>
              <a:gdLst>
                <a:gd name="T0" fmla="*/ 0 w 177"/>
                <a:gd name="T1" fmla="*/ 1 h 78"/>
                <a:gd name="T2" fmla="*/ 0 w 177"/>
                <a:gd name="T3" fmla="*/ 1 h 78"/>
                <a:gd name="T4" fmla="*/ 0 w 177"/>
                <a:gd name="T5" fmla="*/ 1 h 78"/>
                <a:gd name="T6" fmla="*/ 0 w 177"/>
                <a:gd name="T7" fmla="*/ 0 h 78"/>
                <a:gd name="T8" fmla="*/ 0 w 177"/>
                <a:gd name="T9" fmla="*/ 1 h 78"/>
                <a:gd name="T10" fmla="*/ 0 w 177"/>
                <a:gd name="T11" fmla="*/ 1 h 78"/>
                <a:gd name="T12" fmla="*/ 0 w 177"/>
                <a:gd name="T13" fmla="*/ 1 h 78"/>
                <a:gd name="T14" fmla="*/ 0 w 177"/>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78"/>
                <a:gd name="T26" fmla="*/ 177 w 177"/>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78">
                  <a:moveTo>
                    <a:pt x="177" y="78"/>
                  </a:moveTo>
                  <a:lnTo>
                    <a:pt x="114" y="62"/>
                  </a:lnTo>
                  <a:lnTo>
                    <a:pt x="46" y="37"/>
                  </a:lnTo>
                  <a:lnTo>
                    <a:pt x="0" y="0"/>
                  </a:lnTo>
                  <a:lnTo>
                    <a:pt x="46" y="2"/>
                  </a:lnTo>
                  <a:lnTo>
                    <a:pt x="102" y="17"/>
                  </a:lnTo>
                  <a:lnTo>
                    <a:pt x="141" y="39"/>
                  </a:lnTo>
                  <a:lnTo>
                    <a:pt x="177" y="7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1034"/>
            <p:cNvSpPr>
              <a:spLocks/>
            </p:cNvSpPr>
            <p:nvPr/>
          </p:nvSpPr>
          <p:spPr bwMode="auto">
            <a:xfrm>
              <a:off x="3089" y="2521"/>
              <a:ext cx="93" cy="75"/>
            </a:xfrm>
            <a:custGeom>
              <a:avLst/>
              <a:gdLst>
                <a:gd name="T0" fmla="*/ 0 w 184"/>
                <a:gd name="T1" fmla="*/ 0 h 151"/>
                <a:gd name="T2" fmla="*/ 1 w 184"/>
                <a:gd name="T3" fmla="*/ 0 h 151"/>
                <a:gd name="T4" fmla="*/ 1 w 184"/>
                <a:gd name="T5" fmla="*/ 0 h 151"/>
                <a:gd name="T6" fmla="*/ 1 w 184"/>
                <a:gd name="T7" fmla="*/ 0 h 151"/>
                <a:gd name="T8" fmla="*/ 1 w 184"/>
                <a:gd name="T9" fmla="*/ 0 h 151"/>
                <a:gd name="T10" fmla="*/ 1 w 184"/>
                <a:gd name="T11" fmla="*/ 0 h 151"/>
                <a:gd name="T12" fmla="*/ 1 w 184"/>
                <a:gd name="T13" fmla="*/ 0 h 151"/>
                <a:gd name="T14" fmla="*/ 0 w 184"/>
                <a:gd name="T15" fmla="*/ 0 h 151"/>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51"/>
                <a:gd name="T26" fmla="*/ 184 w 18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51">
                  <a:moveTo>
                    <a:pt x="0" y="151"/>
                  </a:moveTo>
                  <a:lnTo>
                    <a:pt x="66" y="118"/>
                  </a:lnTo>
                  <a:lnTo>
                    <a:pt x="135" y="70"/>
                  </a:lnTo>
                  <a:lnTo>
                    <a:pt x="184" y="0"/>
                  </a:lnTo>
                  <a:lnTo>
                    <a:pt x="138" y="8"/>
                  </a:lnTo>
                  <a:lnTo>
                    <a:pt x="78" y="36"/>
                  </a:lnTo>
                  <a:lnTo>
                    <a:pt x="36" y="82"/>
                  </a:lnTo>
                  <a:lnTo>
                    <a:pt x="0" y="15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1035"/>
            <p:cNvSpPr>
              <a:spLocks/>
            </p:cNvSpPr>
            <p:nvPr/>
          </p:nvSpPr>
          <p:spPr bwMode="auto">
            <a:xfrm>
              <a:off x="3085" y="2490"/>
              <a:ext cx="70" cy="96"/>
            </a:xfrm>
            <a:custGeom>
              <a:avLst/>
              <a:gdLst>
                <a:gd name="T0" fmla="*/ 0 w 141"/>
                <a:gd name="T1" fmla="*/ 1 h 191"/>
                <a:gd name="T2" fmla="*/ 0 w 141"/>
                <a:gd name="T3" fmla="*/ 1 h 191"/>
                <a:gd name="T4" fmla="*/ 0 w 141"/>
                <a:gd name="T5" fmla="*/ 1 h 191"/>
                <a:gd name="T6" fmla="*/ 0 w 141"/>
                <a:gd name="T7" fmla="*/ 1 h 191"/>
                <a:gd name="T8" fmla="*/ 0 w 141"/>
                <a:gd name="T9" fmla="*/ 0 h 191"/>
                <a:gd name="T10" fmla="*/ 0 w 141"/>
                <a:gd name="T11" fmla="*/ 1 h 191"/>
                <a:gd name="T12" fmla="*/ 0 w 141"/>
                <a:gd name="T13" fmla="*/ 1 h 191"/>
                <a:gd name="T14" fmla="*/ 0 w 141"/>
                <a:gd name="T15" fmla="*/ 1 h 191"/>
                <a:gd name="T16" fmla="*/ 0 w 141"/>
                <a:gd name="T17" fmla="*/ 1 h 191"/>
                <a:gd name="T18" fmla="*/ 0 w 141"/>
                <a:gd name="T19" fmla="*/ 1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91"/>
                <a:gd name="T32" fmla="*/ 141 w 141"/>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91">
                  <a:moveTo>
                    <a:pt x="0" y="191"/>
                  </a:moveTo>
                  <a:lnTo>
                    <a:pt x="59" y="139"/>
                  </a:lnTo>
                  <a:lnTo>
                    <a:pt x="98" y="92"/>
                  </a:lnTo>
                  <a:lnTo>
                    <a:pt x="118" y="49"/>
                  </a:lnTo>
                  <a:lnTo>
                    <a:pt x="141" y="0"/>
                  </a:lnTo>
                  <a:lnTo>
                    <a:pt x="92" y="23"/>
                  </a:lnTo>
                  <a:lnTo>
                    <a:pt x="58" y="52"/>
                  </a:lnTo>
                  <a:lnTo>
                    <a:pt x="26" y="94"/>
                  </a:lnTo>
                  <a:lnTo>
                    <a:pt x="3" y="143"/>
                  </a:lnTo>
                  <a:lnTo>
                    <a:pt x="0" y="19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1036"/>
            <p:cNvSpPr>
              <a:spLocks/>
            </p:cNvSpPr>
            <p:nvPr/>
          </p:nvSpPr>
          <p:spPr bwMode="auto">
            <a:xfrm>
              <a:off x="3096" y="2563"/>
              <a:ext cx="89" cy="39"/>
            </a:xfrm>
            <a:custGeom>
              <a:avLst/>
              <a:gdLst>
                <a:gd name="T0" fmla="*/ 0 w 178"/>
                <a:gd name="T1" fmla="*/ 1 h 78"/>
                <a:gd name="T2" fmla="*/ 1 w 178"/>
                <a:gd name="T3" fmla="*/ 1 h 78"/>
                <a:gd name="T4" fmla="*/ 1 w 178"/>
                <a:gd name="T5" fmla="*/ 1 h 78"/>
                <a:gd name="T6" fmla="*/ 1 w 178"/>
                <a:gd name="T7" fmla="*/ 0 h 78"/>
                <a:gd name="T8" fmla="*/ 1 w 178"/>
                <a:gd name="T9" fmla="*/ 1 h 78"/>
                <a:gd name="T10" fmla="*/ 1 w 178"/>
                <a:gd name="T11" fmla="*/ 1 h 78"/>
                <a:gd name="T12" fmla="*/ 1 w 178"/>
                <a:gd name="T13" fmla="*/ 1 h 78"/>
                <a:gd name="T14" fmla="*/ 0 w 178"/>
                <a:gd name="T15" fmla="*/ 1 h 78"/>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78"/>
                <a:gd name="T26" fmla="*/ 178 w 17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78">
                  <a:moveTo>
                    <a:pt x="0" y="78"/>
                  </a:moveTo>
                  <a:lnTo>
                    <a:pt x="65" y="61"/>
                  </a:lnTo>
                  <a:lnTo>
                    <a:pt x="131" y="37"/>
                  </a:lnTo>
                  <a:lnTo>
                    <a:pt x="178" y="0"/>
                  </a:lnTo>
                  <a:lnTo>
                    <a:pt x="131" y="3"/>
                  </a:lnTo>
                  <a:lnTo>
                    <a:pt x="76" y="18"/>
                  </a:lnTo>
                  <a:lnTo>
                    <a:pt x="37" y="38"/>
                  </a:lnTo>
                  <a:lnTo>
                    <a:pt x="0" y="7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1037"/>
            <p:cNvSpPr>
              <a:spLocks/>
            </p:cNvSpPr>
            <p:nvPr/>
          </p:nvSpPr>
          <p:spPr bwMode="auto">
            <a:xfrm>
              <a:off x="2639" y="2059"/>
              <a:ext cx="247" cy="122"/>
            </a:xfrm>
            <a:custGeom>
              <a:avLst/>
              <a:gdLst>
                <a:gd name="T0" fmla="*/ 0 w 494"/>
                <a:gd name="T1" fmla="*/ 0 h 246"/>
                <a:gd name="T2" fmla="*/ 1 w 494"/>
                <a:gd name="T3" fmla="*/ 0 h 246"/>
                <a:gd name="T4" fmla="*/ 1 w 494"/>
                <a:gd name="T5" fmla="*/ 0 h 246"/>
                <a:gd name="T6" fmla="*/ 1 w 494"/>
                <a:gd name="T7" fmla="*/ 0 h 246"/>
                <a:gd name="T8" fmla="*/ 1 w 494"/>
                <a:gd name="T9" fmla="*/ 0 h 246"/>
                <a:gd name="T10" fmla="*/ 1 w 494"/>
                <a:gd name="T11" fmla="*/ 0 h 246"/>
                <a:gd name="T12" fmla="*/ 1 w 494"/>
                <a:gd name="T13" fmla="*/ 0 h 246"/>
                <a:gd name="T14" fmla="*/ 1 w 494"/>
                <a:gd name="T15" fmla="*/ 0 h 246"/>
                <a:gd name="T16" fmla="*/ 0 w 494"/>
                <a:gd name="T17" fmla="*/ 0 h 246"/>
                <a:gd name="T18" fmla="*/ 0 w 494"/>
                <a:gd name="T19" fmla="*/ 0 h 2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4"/>
                <a:gd name="T31" fmla="*/ 0 h 246"/>
                <a:gd name="T32" fmla="*/ 494 w 494"/>
                <a:gd name="T33" fmla="*/ 246 h 2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4" h="246">
                  <a:moveTo>
                    <a:pt x="0" y="0"/>
                  </a:moveTo>
                  <a:lnTo>
                    <a:pt x="494" y="0"/>
                  </a:lnTo>
                  <a:lnTo>
                    <a:pt x="494" y="246"/>
                  </a:lnTo>
                  <a:lnTo>
                    <a:pt x="141" y="246"/>
                  </a:lnTo>
                  <a:lnTo>
                    <a:pt x="141" y="119"/>
                  </a:lnTo>
                  <a:lnTo>
                    <a:pt x="135" y="98"/>
                  </a:lnTo>
                  <a:lnTo>
                    <a:pt x="123" y="87"/>
                  </a:lnTo>
                  <a:lnTo>
                    <a:pt x="101" y="81"/>
                  </a:lnTo>
                  <a:lnTo>
                    <a:pt x="0" y="81"/>
                  </a:lnTo>
                  <a:lnTo>
                    <a:pt x="0" y="0"/>
                  </a:lnTo>
                  <a:close/>
                </a:path>
              </a:pathLst>
            </a:custGeom>
            <a:solidFill>
              <a:srgbClr val="008000"/>
            </a:solidFill>
            <a:ln w="14288">
              <a:solidFill>
                <a:srgbClr val="3F5F00"/>
              </a:solidFill>
              <a:round/>
              <a:headEnd/>
              <a:tailEnd/>
            </a:ln>
          </p:spPr>
          <p:txBody>
            <a:bodyPr/>
            <a:lstStyle/>
            <a:p>
              <a:endParaRPr lang="en-US"/>
            </a:p>
          </p:txBody>
        </p:sp>
        <p:sp>
          <p:nvSpPr>
            <p:cNvPr id="8218" name="Freeform 1038"/>
            <p:cNvSpPr>
              <a:spLocks/>
            </p:cNvSpPr>
            <p:nvPr/>
          </p:nvSpPr>
          <p:spPr bwMode="auto">
            <a:xfrm>
              <a:off x="2898" y="2059"/>
              <a:ext cx="247" cy="122"/>
            </a:xfrm>
            <a:custGeom>
              <a:avLst/>
              <a:gdLst>
                <a:gd name="T0" fmla="*/ 1 w 494"/>
                <a:gd name="T1" fmla="*/ 0 h 246"/>
                <a:gd name="T2" fmla="*/ 0 w 494"/>
                <a:gd name="T3" fmla="*/ 0 h 246"/>
                <a:gd name="T4" fmla="*/ 0 w 494"/>
                <a:gd name="T5" fmla="*/ 0 h 246"/>
                <a:gd name="T6" fmla="*/ 1 w 494"/>
                <a:gd name="T7" fmla="*/ 0 h 246"/>
                <a:gd name="T8" fmla="*/ 1 w 494"/>
                <a:gd name="T9" fmla="*/ 0 h 246"/>
                <a:gd name="T10" fmla="*/ 1 w 494"/>
                <a:gd name="T11" fmla="*/ 0 h 246"/>
                <a:gd name="T12" fmla="*/ 1 w 494"/>
                <a:gd name="T13" fmla="*/ 0 h 246"/>
                <a:gd name="T14" fmla="*/ 1 w 494"/>
                <a:gd name="T15" fmla="*/ 0 h 246"/>
                <a:gd name="T16" fmla="*/ 1 w 494"/>
                <a:gd name="T17" fmla="*/ 0 h 246"/>
                <a:gd name="T18" fmla="*/ 1 w 494"/>
                <a:gd name="T19" fmla="*/ 0 h 2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4"/>
                <a:gd name="T31" fmla="*/ 0 h 246"/>
                <a:gd name="T32" fmla="*/ 494 w 494"/>
                <a:gd name="T33" fmla="*/ 246 h 2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4" h="246">
                  <a:moveTo>
                    <a:pt x="494" y="0"/>
                  </a:moveTo>
                  <a:lnTo>
                    <a:pt x="0" y="0"/>
                  </a:lnTo>
                  <a:lnTo>
                    <a:pt x="0" y="246"/>
                  </a:lnTo>
                  <a:lnTo>
                    <a:pt x="353" y="246"/>
                  </a:lnTo>
                  <a:lnTo>
                    <a:pt x="353" y="119"/>
                  </a:lnTo>
                  <a:lnTo>
                    <a:pt x="359" y="98"/>
                  </a:lnTo>
                  <a:lnTo>
                    <a:pt x="371" y="87"/>
                  </a:lnTo>
                  <a:lnTo>
                    <a:pt x="393" y="81"/>
                  </a:lnTo>
                  <a:lnTo>
                    <a:pt x="494" y="81"/>
                  </a:lnTo>
                  <a:lnTo>
                    <a:pt x="494" y="0"/>
                  </a:lnTo>
                  <a:close/>
                </a:path>
              </a:pathLst>
            </a:custGeom>
            <a:solidFill>
              <a:srgbClr val="008000"/>
            </a:solidFill>
            <a:ln w="14288">
              <a:solidFill>
                <a:srgbClr val="3F5F00"/>
              </a:solidFill>
              <a:round/>
              <a:headEnd/>
              <a:tailEnd/>
            </a:ln>
          </p:spPr>
          <p:txBody>
            <a:bodyPr/>
            <a:lstStyle/>
            <a:p>
              <a:endParaRPr lang="en-US"/>
            </a:p>
          </p:txBody>
        </p:sp>
        <p:sp>
          <p:nvSpPr>
            <p:cNvPr id="8219" name="Oval 1039"/>
            <p:cNvSpPr>
              <a:spLocks noChangeArrowheads="1"/>
            </p:cNvSpPr>
            <p:nvPr/>
          </p:nvSpPr>
          <p:spPr bwMode="auto">
            <a:xfrm>
              <a:off x="2652" y="2059"/>
              <a:ext cx="488" cy="618"/>
            </a:xfrm>
            <a:prstGeom prst="ellipse">
              <a:avLst/>
            </a:prstGeom>
            <a:solidFill>
              <a:srgbClr val="3F5F00"/>
            </a:solidFill>
            <a:ln w="14288">
              <a:solidFill>
                <a:srgbClr val="DFFFB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20" name="Freeform 1040"/>
            <p:cNvSpPr>
              <a:spLocks/>
            </p:cNvSpPr>
            <p:nvPr/>
          </p:nvSpPr>
          <p:spPr bwMode="auto">
            <a:xfrm>
              <a:off x="2961" y="2396"/>
              <a:ext cx="155" cy="223"/>
            </a:xfrm>
            <a:custGeom>
              <a:avLst/>
              <a:gdLst>
                <a:gd name="T0" fmla="*/ 0 w 309"/>
                <a:gd name="T1" fmla="*/ 0 h 445"/>
                <a:gd name="T2" fmla="*/ 1 w 309"/>
                <a:gd name="T3" fmla="*/ 1 h 445"/>
                <a:gd name="T4" fmla="*/ 1 w 309"/>
                <a:gd name="T5" fmla="*/ 1 h 445"/>
                <a:gd name="T6" fmla="*/ 1 w 309"/>
                <a:gd name="T7" fmla="*/ 1 h 445"/>
                <a:gd name="T8" fmla="*/ 1 w 309"/>
                <a:gd name="T9" fmla="*/ 1 h 445"/>
                <a:gd name="T10" fmla="*/ 1 w 309"/>
                <a:gd name="T11" fmla="*/ 1 h 445"/>
                <a:gd name="T12" fmla="*/ 1 w 309"/>
                <a:gd name="T13" fmla="*/ 1 h 445"/>
                <a:gd name="T14" fmla="*/ 1 w 309"/>
                <a:gd name="T15" fmla="*/ 1 h 445"/>
                <a:gd name="T16" fmla="*/ 1 w 309"/>
                <a:gd name="T17" fmla="*/ 1 h 445"/>
                <a:gd name="T18" fmla="*/ 1 w 309"/>
                <a:gd name="T19" fmla="*/ 1 h 445"/>
                <a:gd name="T20" fmla="*/ 1 w 309"/>
                <a:gd name="T21" fmla="*/ 1 h 445"/>
                <a:gd name="T22" fmla="*/ 1 w 309"/>
                <a:gd name="T23" fmla="*/ 1 h 445"/>
                <a:gd name="T24" fmla="*/ 1 w 309"/>
                <a:gd name="T25" fmla="*/ 1 h 445"/>
                <a:gd name="T26" fmla="*/ 1 w 309"/>
                <a:gd name="T27" fmla="*/ 1 h 445"/>
                <a:gd name="T28" fmla="*/ 1 w 309"/>
                <a:gd name="T29" fmla="*/ 1 h 445"/>
                <a:gd name="T30" fmla="*/ 1 w 309"/>
                <a:gd name="T31" fmla="*/ 1 h 445"/>
                <a:gd name="T32" fmla="*/ 0 w 309"/>
                <a:gd name="T33" fmla="*/ 0 h 4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9"/>
                <a:gd name="T52" fmla="*/ 0 h 445"/>
                <a:gd name="T53" fmla="*/ 309 w 309"/>
                <a:gd name="T54" fmla="*/ 445 h 4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9" h="445">
                  <a:moveTo>
                    <a:pt x="0" y="0"/>
                  </a:moveTo>
                  <a:lnTo>
                    <a:pt x="64" y="27"/>
                  </a:lnTo>
                  <a:lnTo>
                    <a:pt x="71" y="89"/>
                  </a:lnTo>
                  <a:lnTo>
                    <a:pt x="151" y="120"/>
                  </a:lnTo>
                  <a:lnTo>
                    <a:pt x="253" y="142"/>
                  </a:lnTo>
                  <a:lnTo>
                    <a:pt x="309" y="169"/>
                  </a:lnTo>
                  <a:lnTo>
                    <a:pt x="303" y="194"/>
                  </a:lnTo>
                  <a:lnTo>
                    <a:pt x="288" y="231"/>
                  </a:lnTo>
                  <a:lnTo>
                    <a:pt x="268" y="270"/>
                  </a:lnTo>
                  <a:lnTo>
                    <a:pt x="250" y="303"/>
                  </a:lnTo>
                  <a:lnTo>
                    <a:pt x="230" y="331"/>
                  </a:lnTo>
                  <a:lnTo>
                    <a:pt x="210" y="368"/>
                  </a:lnTo>
                  <a:lnTo>
                    <a:pt x="173" y="408"/>
                  </a:lnTo>
                  <a:lnTo>
                    <a:pt x="142" y="445"/>
                  </a:lnTo>
                  <a:lnTo>
                    <a:pt x="44" y="123"/>
                  </a:lnTo>
                  <a:lnTo>
                    <a:pt x="3" y="8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1041"/>
            <p:cNvSpPr>
              <a:spLocks/>
            </p:cNvSpPr>
            <p:nvPr/>
          </p:nvSpPr>
          <p:spPr bwMode="auto">
            <a:xfrm>
              <a:off x="2817" y="2368"/>
              <a:ext cx="217" cy="250"/>
            </a:xfrm>
            <a:custGeom>
              <a:avLst/>
              <a:gdLst>
                <a:gd name="T0" fmla="*/ 1 w 434"/>
                <a:gd name="T1" fmla="*/ 1 h 499"/>
                <a:gd name="T2" fmla="*/ 1 w 434"/>
                <a:gd name="T3" fmla="*/ 1 h 499"/>
                <a:gd name="T4" fmla="*/ 1 w 434"/>
                <a:gd name="T5" fmla="*/ 1 h 499"/>
                <a:gd name="T6" fmla="*/ 1 w 434"/>
                <a:gd name="T7" fmla="*/ 1 h 499"/>
                <a:gd name="T8" fmla="*/ 1 w 434"/>
                <a:gd name="T9" fmla="*/ 1 h 499"/>
                <a:gd name="T10" fmla="*/ 1 w 434"/>
                <a:gd name="T11" fmla="*/ 1 h 499"/>
                <a:gd name="T12" fmla="*/ 1 w 434"/>
                <a:gd name="T13" fmla="*/ 1 h 499"/>
                <a:gd name="T14" fmla="*/ 1 w 434"/>
                <a:gd name="T15" fmla="*/ 1 h 499"/>
                <a:gd name="T16" fmla="*/ 0 w 434"/>
                <a:gd name="T17" fmla="*/ 0 h 499"/>
                <a:gd name="T18" fmla="*/ 1 w 434"/>
                <a:gd name="T19" fmla="*/ 1 h 499"/>
                <a:gd name="T20" fmla="*/ 1 w 434"/>
                <a:gd name="T21" fmla="*/ 1 h 499"/>
                <a:gd name="T22" fmla="*/ 1 w 434"/>
                <a:gd name="T23" fmla="*/ 1 h 499"/>
                <a:gd name="T24" fmla="*/ 1 w 434"/>
                <a:gd name="T25" fmla="*/ 1 h 499"/>
                <a:gd name="T26" fmla="*/ 1 w 434"/>
                <a:gd name="T27" fmla="*/ 1 h 499"/>
                <a:gd name="T28" fmla="*/ 1 w 434"/>
                <a:gd name="T29" fmla="*/ 1 h 499"/>
                <a:gd name="T30" fmla="*/ 1 w 434"/>
                <a:gd name="T31" fmla="*/ 1 h 499"/>
                <a:gd name="T32" fmla="*/ 1 w 434"/>
                <a:gd name="T33" fmla="*/ 1 h 499"/>
                <a:gd name="T34" fmla="*/ 1 w 434"/>
                <a:gd name="T35" fmla="*/ 1 h 499"/>
                <a:gd name="T36" fmla="*/ 1 w 434"/>
                <a:gd name="T37" fmla="*/ 1 h 499"/>
                <a:gd name="T38" fmla="*/ 1 w 434"/>
                <a:gd name="T39" fmla="*/ 1 h 4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4"/>
                <a:gd name="T61" fmla="*/ 0 h 499"/>
                <a:gd name="T62" fmla="*/ 434 w 434"/>
                <a:gd name="T63" fmla="*/ 499 h 4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4" h="499">
                  <a:moveTo>
                    <a:pt x="434" y="499"/>
                  </a:moveTo>
                  <a:lnTo>
                    <a:pt x="241" y="499"/>
                  </a:lnTo>
                  <a:lnTo>
                    <a:pt x="159" y="499"/>
                  </a:lnTo>
                  <a:lnTo>
                    <a:pt x="159" y="406"/>
                  </a:lnTo>
                  <a:lnTo>
                    <a:pt x="121" y="287"/>
                  </a:lnTo>
                  <a:lnTo>
                    <a:pt x="77" y="167"/>
                  </a:lnTo>
                  <a:lnTo>
                    <a:pt x="84" y="96"/>
                  </a:lnTo>
                  <a:lnTo>
                    <a:pt x="28" y="56"/>
                  </a:lnTo>
                  <a:lnTo>
                    <a:pt x="0" y="0"/>
                  </a:lnTo>
                  <a:lnTo>
                    <a:pt x="53" y="31"/>
                  </a:lnTo>
                  <a:lnTo>
                    <a:pt x="108" y="59"/>
                  </a:lnTo>
                  <a:lnTo>
                    <a:pt x="169" y="72"/>
                  </a:lnTo>
                  <a:lnTo>
                    <a:pt x="199" y="80"/>
                  </a:lnTo>
                  <a:lnTo>
                    <a:pt x="225" y="80"/>
                  </a:lnTo>
                  <a:lnTo>
                    <a:pt x="264" y="72"/>
                  </a:lnTo>
                  <a:lnTo>
                    <a:pt x="291" y="58"/>
                  </a:lnTo>
                  <a:lnTo>
                    <a:pt x="294" y="136"/>
                  </a:lnTo>
                  <a:lnTo>
                    <a:pt x="334" y="185"/>
                  </a:lnTo>
                  <a:lnTo>
                    <a:pt x="393" y="375"/>
                  </a:lnTo>
                  <a:lnTo>
                    <a:pt x="434" y="499"/>
                  </a:lnTo>
                  <a:close/>
                </a:path>
              </a:pathLst>
            </a:custGeom>
            <a:solidFill>
              <a:srgbClr val="D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1042"/>
            <p:cNvSpPr>
              <a:spLocks/>
            </p:cNvSpPr>
            <p:nvPr/>
          </p:nvSpPr>
          <p:spPr bwMode="auto">
            <a:xfrm>
              <a:off x="2785" y="2100"/>
              <a:ext cx="229" cy="308"/>
            </a:xfrm>
            <a:custGeom>
              <a:avLst/>
              <a:gdLst>
                <a:gd name="T0" fmla="*/ 1 w 458"/>
                <a:gd name="T1" fmla="*/ 1 h 616"/>
                <a:gd name="T2" fmla="*/ 1 w 458"/>
                <a:gd name="T3" fmla="*/ 1 h 616"/>
                <a:gd name="T4" fmla="*/ 1 w 458"/>
                <a:gd name="T5" fmla="*/ 1 h 616"/>
                <a:gd name="T6" fmla="*/ 0 w 458"/>
                <a:gd name="T7" fmla="*/ 1 h 616"/>
                <a:gd name="T8" fmla="*/ 1 w 458"/>
                <a:gd name="T9" fmla="*/ 1 h 616"/>
                <a:gd name="T10" fmla="*/ 1 w 458"/>
                <a:gd name="T11" fmla="*/ 1 h 616"/>
                <a:gd name="T12" fmla="*/ 1 w 458"/>
                <a:gd name="T13" fmla="*/ 1 h 616"/>
                <a:gd name="T14" fmla="*/ 1 w 458"/>
                <a:gd name="T15" fmla="*/ 0 h 616"/>
                <a:gd name="T16" fmla="*/ 1 w 458"/>
                <a:gd name="T17" fmla="*/ 1 h 616"/>
                <a:gd name="T18" fmla="*/ 1 w 458"/>
                <a:gd name="T19" fmla="*/ 1 h 616"/>
                <a:gd name="T20" fmla="*/ 1 w 458"/>
                <a:gd name="T21" fmla="*/ 1 h 616"/>
                <a:gd name="T22" fmla="*/ 1 w 458"/>
                <a:gd name="T23" fmla="*/ 1 h 616"/>
                <a:gd name="T24" fmla="*/ 1 w 458"/>
                <a:gd name="T25" fmla="*/ 1 h 616"/>
                <a:gd name="T26" fmla="*/ 1 w 458"/>
                <a:gd name="T27" fmla="*/ 1 h 616"/>
                <a:gd name="T28" fmla="*/ 1 w 458"/>
                <a:gd name="T29" fmla="*/ 1 h 616"/>
                <a:gd name="T30" fmla="*/ 1 w 458"/>
                <a:gd name="T31" fmla="*/ 1 h 616"/>
                <a:gd name="T32" fmla="*/ 1 w 458"/>
                <a:gd name="T33" fmla="*/ 1 h 616"/>
                <a:gd name="T34" fmla="*/ 1 w 458"/>
                <a:gd name="T35" fmla="*/ 1 h 616"/>
                <a:gd name="T36" fmla="*/ 1 w 458"/>
                <a:gd name="T37" fmla="*/ 1 h 616"/>
                <a:gd name="T38" fmla="*/ 1 w 458"/>
                <a:gd name="T39" fmla="*/ 1 h 616"/>
                <a:gd name="T40" fmla="*/ 1 w 458"/>
                <a:gd name="T41" fmla="*/ 1 h 616"/>
                <a:gd name="T42" fmla="*/ 1 w 458"/>
                <a:gd name="T43" fmla="*/ 1 h 616"/>
                <a:gd name="T44" fmla="*/ 1 w 458"/>
                <a:gd name="T45" fmla="*/ 1 h 616"/>
                <a:gd name="T46" fmla="*/ 1 w 458"/>
                <a:gd name="T47" fmla="*/ 1 h 616"/>
                <a:gd name="T48" fmla="*/ 1 w 458"/>
                <a:gd name="T49" fmla="*/ 1 h 616"/>
                <a:gd name="T50" fmla="*/ 1 w 458"/>
                <a:gd name="T51" fmla="*/ 1 h 6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8"/>
                <a:gd name="T79" fmla="*/ 0 h 616"/>
                <a:gd name="T80" fmla="*/ 458 w 458"/>
                <a:gd name="T81" fmla="*/ 616 h 6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8" h="616">
                  <a:moveTo>
                    <a:pt x="51" y="483"/>
                  </a:moveTo>
                  <a:lnTo>
                    <a:pt x="44" y="412"/>
                  </a:lnTo>
                  <a:lnTo>
                    <a:pt x="13" y="332"/>
                  </a:lnTo>
                  <a:lnTo>
                    <a:pt x="0" y="209"/>
                  </a:lnTo>
                  <a:lnTo>
                    <a:pt x="60" y="80"/>
                  </a:lnTo>
                  <a:lnTo>
                    <a:pt x="136" y="27"/>
                  </a:lnTo>
                  <a:lnTo>
                    <a:pt x="233" y="3"/>
                  </a:lnTo>
                  <a:lnTo>
                    <a:pt x="319" y="0"/>
                  </a:lnTo>
                  <a:lnTo>
                    <a:pt x="387" y="40"/>
                  </a:lnTo>
                  <a:lnTo>
                    <a:pt x="442" y="138"/>
                  </a:lnTo>
                  <a:lnTo>
                    <a:pt x="458" y="221"/>
                  </a:lnTo>
                  <a:lnTo>
                    <a:pt x="455" y="330"/>
                  </a:lnTo>
                  <a:lnTo>
                    <a:pt x="446" y="412"/>
                  </a:lnTo>
                  <a:lnTo>
                    <a:pt x="439" y="450"/>
                  </a:lnTo>
                  <a:lnTo>
                    <a:pt x="428" y="481"/>
                  </a:lnTo>
                  <a:lnTo>
                    <a:pt x="406" y="514"/>
                  </a:lnTo>
                  <a:lnTo>
                    <a:pt x="381" y="530"/>
                  </a:lnTo>
                  <a:lnTo>
                    <a:pt x="353" y="539"/>
                  </a:lnTo>
                  <a:lnTo>
                    <a:pt x="355" y="595"/>
                  </a:lnTo>
                  <a:lnTo>
                    <a:pt x="331" y="608"/>
                  </a:lnTo>
                  <a:lnTo>
                    <a:pt x="297" y="616"/>
                  </a:lnTo>
                  <a:lnTo>
                    <a:pt x="235" y="614"/>
                  </a:lnTo>
                  <a:lnTo>
                    <a:pt x="186" y="595"/>
                  </a:lnTo>
                  <a:lnTo>
                    <a:pt x="112" y="564"/>
                  </a:lnTo>
                  <a:lnTo>
                    <a:pt x="65" y="536"/>
                  </a:lnTo>
                  <a:lnTo>
                    <a:pt x="51" y="483"/>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1043"/>
            <p:cNvSpPr>
              <a:spLocks/>
            </p:cNvSpPr>
            <p:nvPr/>
          </p:nvSpPr>
          <p:spPr bwMode="auto">
            <a:xfrm>
              <a:off x="2785" y="2227"/>
              <a:ext cx="170" cy="212"/>
            </a:xfrm>
            <a:custGeom>
              <a:avLst/>
              <a:gdLst>
                <a:gd name="T0" fmla="*/ 1 w 340"/>
                <a:gd name="T1" fmla="*/ 0 h 426"/>
                <a:gd name="T2" fmla="*/ 1 w 340"/>
                <a:gd name="T3" fmla="*/ 0 h 426"/>
                <a:gd name="T4" fmla="*/ 1 w 340"/>
                <a:gd name="T5" fmla="*/ 0 h 426"/>
                <a:gd name="T6" fmla="*/ 1 w 340"/>
                <a:gd name="T7" fmla="*/ 0 h 426"/>
                <a:gd name="T8" fmla="*/ 1 w 340"/>
                <a:gd name="T9" fmla="*/ 0 h 426"/>
                <a:gd name="T10" fmla="*/ 1 w 340"/>
                <a:gd name="T11" fmla="*/ 0 h 426"/>
                <a:gd name="T12" fmla="*/ 1 w 340"/>
                <a:gd name="T13" fmla="*/ 0 h 426"/>
                <a:gd name="T14" fmla="*/ 1 w 340"/>
                <a:gd name="T15" fmla="*/ 0 h 426"/>
                <a:gd name="T16" fmla="*/ 1 w 340"/>
                <a:gd name="T17" fmla="*/ 0 h 426"/>
                <a:gd name="T18" fmla="*/ 1 w 340"/>
                <a:gd name="T19" fmla="*/ 0 h 426"/>
                <a:gd name="T20" fmla="*/ 1 w 340"/>
                <a:gd name="T21" fmla="*/ 0 h 426"/>
                <a:gd name="T22" fmla="*/ 1 w 340"/>
                <a:gd name="T23" fmla="*/ 0 h 426"/>
                <a:gd name="T24" fmla="*/ 1 w 340"/>
                <a:gd name="T25" fmla="*/ 0 h 426"/>
                <a:gd name="T26" fmla="*/ 1 w 340"/>
                <a:gd name="T27" fmla="*/ 0 h 426"/>
                <a:gd name="T28" fmla="*/ 1 w 340"/>
                <a:gd name="T29" fmla="*/ 0 h 426"/>
                <a:gd name="T30" fmla="*/ 1 w 340"/>
                <a:gd name="T31" fmla="*/ 0 h 426"/>
                <a:gd name="T32" fmla="*/ 1 w 340"/>
                <a:gd name="T33" fmla="*/ 0 h 426"/>
                <a:gd name="T34" fmla="*/ 1 w 340"/>
                <a:gd name="T35" fmla="*/ 0 h 426"/>
                <a:gd name="T36" fmla="*/ 1 w 340"/>
                <a:gd name="T37" fmla="*/ 0 h 426"/>
                <a:gd name="T38" fmla="*/ 1 w 340"/>
                <a:gd name="T39" fmla="*/ 0 h 426"/>
                <a:gd name="T40" fmla="*/ 1 w 340"/>
                <a:gd name="T41" fmla="*/ 0 h 426"/>
                <a:gd name="T42" fmla="*/ 0 w 340"/>
                <a:gd name="T43" fmla="*/ 0 h 426"/>
                <a:gd name="T44" fmla="*/ 1 w 340"/>
                <a:gd name="T45" fmla="*/ 0 h 426"/>
                <a:gd name="T46" fmla="*/ 1 w 340"/>
                <a:gd name="T47" fmla="*/ 0 h 426"/>
                <a:gd name="T48" fmla="*/ 1 w 340"/>
                <a:gd name="T49" fmla="*/ 0 h 4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0"/>
                <a:gd name="T76" fmla="*/ 0 h 426"/>
                <a:gd name="T77" fmla="*/ 340 w 340"/>
                <a:gd name="T78" fmla="*/ 426 h 4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0" h="426">
                  <a:moveTo>
                    <a:pt x="102" y="0"/>
                  </a:moveTo>
                  <a:lnTo>
                    <a:pt x="127" y="84"/>
                  </a:lnTo>
                  <a:lnTo>
                    <a:pt x="140" y="142"/>
                  </a:lnTo>
                  <a:lnTo>
                    <a:pt x="158" y="195"/>
                  </a:lnTo>
                  <a:lnTo>
                    <a:pt x="186" y="244"/>
                  </a:lnTo>
                  <a:lnTo>
                    <a:pt x="196" y="256"/>
                  </a:lnTo>
                  <a:lnTo>
                    <a:pt x="217" y="272"/>
                  </a:lnTo>
                  <a:lnTo>
                    <a:pt x="236" y="283"/>
                  </a:lnTo>
                  <a:lnTo>
                    <a:pt x="264" y="291"/>
                  </a:lnTo>
                  <a:lnTo>
                    <a:pt x="283" y="295"/>
                  </a:lnTo>
                  <a:lnTo>
                    <a:pt x="299" y="299"/>
                  </a:lnTo>
                  <a:lnTo>
                    <a:pt x="319" y="299"/>
                  </a:lnTo>
                  <a:lnTo>
                    <a:pt x="340" y="294"/>
                  </a:lnTo>
                  <a:lnTo>
                    <a:pt x="319" y="318"/>
                  </a:lnTo>
                  <a:lnTo>
                    <a:pt x="279" y="343"/>
                  </a:lnTo>
                  <a:lnTo>
                    <a:pt x="251" y="371"/>
                  </a:lnTo>
                  <a:lnTo>
                    <a:pt x="233" y="398"/>
                  </a:lnTo>
                  <a:lnTo>
                    <a:pt x="213" y="416"/>
                  </a:lnTo>
                  <a:lnTo>
                    <a:pt x="171" y="423"/>
                  </a:lnTo>
                  <a:lnTo>
                    <a:pt x="112" y="426"/>
                  </a:lnTo>
                  <a:lnTo>
                    <a:pt x="25" y="362"/>
                  </a:lnTo>
                  <a:lnTo>
                    <a:pt x="0" y="312"/>
                  </a:lnTo>
                  <a:lnTo>
                    <a:pt x="34" y="204"/>
                  </a:lnTo>
                  <a:lnTo>
                    <a:pt x="53" y="96"/>
                  </a:lnTo>
                  <a:lnTo>
                    <a:pt x="102" y="0"/>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1044"/>
            <p:cNvSpPr>
              <a:spLocks/>
            </p:cNvSpPr>
            <p:nvPr/>
          </p:nvSpPr>
          <p:spPr bwMode="auto">
            <a:xfrm>
              <a:off x="2925" y="2303"/>
              <a:ext cx="57" cy="12"/>
            </a:xfrm>
            <a:custGeom>
              <a:avLst/>
              <a:gdLst>
                <a:gd name="T0" fmla="*/ 0 w 112"/>
                <a:gd name="T1" fmla="*/ 1 h 24"/>
                <a:gd name="T2" fmla="*/ 1 w 112"/>
                <a:gd name="T3" fmla="*/ 1 h 24"/>
                <a:gd name="T4" fmla="*/ 1 w 112"/>
                <a:gd name="T5" fmla="*/ 1 h 24"/>
                <a:gd name="T6" fmla="*/ 1 w 112"/>
                <a:gd name="T7" fmla="*/ 1 h 24"/>
                <a:gd name="T8" fmla="*/ 1 w 112"/>
                <a:gd name="T9" fmla="*/ 1 h 24"/>
                <a:gd name="T10" fmla="*/ 1 w 112"/>
                <a:gd name="T11" fmla="*/ 0 h 24"/>
                <a:gd name="T12" fmla="*/ 1 w 112"/>
                <a:gd name="T13" fmla="*/ 1 h 24"/>
                <a:gd name="T14" fmla="*/ 1 w 112"/>
                <a:gd name="T15" fmla="*/ 1 h 24"/>
                <a:gd name="T16" fmla="*/ 1 w 112"/>
                <a:gd name="T17" fmla="*/ 1 h 24"/>
                <a:gd name="T18" fmla="*/ 1 w 112"/>
                <a:gd name="T19" fmla="*/ 1 h 24"/>
                <a:gd name="T20" fmla="*/ 1 w 112"/>
                <a:gd name="T21" fmla="*/ 1 h 24"/>
                <a:gd name="T22" fmla="*/ 1 w 112"/>
                <a:gd name="T23" fmla="*/ 1 h 24"/>
                <a:gd name="T24" fmla="*/ 1 w 112"/>
                <a:gd name="T25" fmla="*/ 1 h 24"/>
                <a:gd name="T26" fmla="*/ 0 w 112"/>
                <a:gd name="T27" fmla="*/ 1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4"/>
                <a:gd name="T44" fmla="*/ 112 w 112"/>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4">
                  <a:moveTo>
                    <a:pt x="0" y="8"/>
                  </a:moveTo>
                  <a:lnTo>
                    <a:pt x="10" y="4"/>
                  </a:lnTo>
                  <a:lnTo>
                    <a:pt x="27" y="2"/>
                  </a:lnTo>
                  <a:lnTo>
                    <a:pt x="44" y="4"/>
                  </a:lnTo>
                  <a:lnTo>
                    <a:pt x="58" y="4"/>
                  </a:lnTo>
                  <a:lnTo>
                    <a:pt x="77" y="0"/>
                  </a:lnTo>
                  <a:lnTo>
                    <a:pt x="89" y="2"/>
                  </a:lnTo>
                  <a:lnTo>
                    <a:pt x="102" y="2"/>
                  </a:lnTo>
                  <a:lnTo>
                    <a:pt x="112" y="8"/>
                  </a:lnTo>
                  <a:lnTo>
                    <a:pt x="95" y="18"/>
                  </a:lnTo>
                  <a:lnTo>
                    <a:pt x="65" y="24"/>
                  </a:lnTo>
                  <a:lnTo>
                    <a:pt x="31" y="24"/>
                  </a:lnTo>
                  <a:lnTo>
                    <a:pt x="13" y="18"/>
                  </a:lnTo>
                  <a:lnTo>
                    <a:pt x="0" y="8"/>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1045"/>
            <p:cNvSpPr>
              <a:spLocks/>
            </p:cNvSpPr>
            <p:nvPr/>
          </p:nvSpPr>
          <p:spPr bwMode="auto">
            <a:xfrm>
              <a:off x="2927" y="2273"/>
              <a:ext cx="46" cy="13"/>
            </a:xfrm>
            <a:custGeom>
              <a:avLst/>
              <a:gdLst>
                <a:gd name="T0" fmla="*/ 0 w 93"/>
                <a:gd name="T1" fmla="*/ 1 h 25"/>
                <a:gd name="T2" fmla="*/ 0 w 93"/>
                <a:gd name="T3" fmla="*/ 0 h 25"/>
                <a:gd name="T4" fmla="*/ 0 w 93"/>
                <a:gd name="T5" fmla="*/ 0 h 25"/>
                <a:gd name="T6" fmla="*/ 0 w 93"/>
                <a:gd name="T7" fmla="*/ 1 h 25"/>
                <a:gd name="T8" fmla="*/ 0 w 93"/>
                <a:gd name="T9" fmla="*/ 1 h 25"/>
                <a:gd name="T10" fmla="*/ 0 w 93"/>
                <a:gd name="T11" fmla="*/ 1 h 25"/>
                <a:gd name="T12" fmla="*/ 0 w 93"/>
                <a:gd name="T13" fmla="*/ 1 h 25"/>
                <a:gd name="T14" fmla="*/ 0 w 93"/>
                <a:gd name="T15" fmla="*/ 1 h 25"/>
                <a:gd name="T16" fmla="*/ 0 w 93"/>
                <a:gd name="T17" fmla="*/ 1 h 25"/>
                <a:gd name="T18" fmla="*/ 0 w 93"/>
                <a:gd name="T19" fmla="*/ 1 h 25"/>
                <a:gd name="T20" fmla="*/ 0 w 93"/>
                <a:gd name="T21" fmla="*/ 1 h 25"/>
                <a:gd name="T22" fmla="*/ 0 w 93"/>
                <a:gd name="T23" fmla="*/ 1 h 25"/>
                <a:gd name="T24" fmla="*/ 0 w 93"/>
                <a:gd name="T25" fmla="*/ 1 h 25"/>
                <a:gd name="T26" fmla="*/ 0 w 93"/>
                <a:gd name="T27" fmla="*/ 1 h 25"/>
                <a:gd name="T28" fmla="*/ 0 w 93"/>
                <a:gd name="T29" fmla="*/ 1 h 25"/>
                <a:gd name="T30" fmla="*/ 0 w 93"/>
                <a:gd name="T31" fmla="*/ 1 h 25"/>
                <a:gd name="T32" fmla="*/ 0 w 93"/>
                <a:gd name="T33" fmla="*/ 1 h 25"/>
                <a:gd name="T34" fmla="*/ 0 w 93"/>
                <a:gd name="T35" fmla="*/ 1 h 25"/>
                <a:gd name="T36" fmla="*/ 0 w 93"/>
                <a:gd name="T37" fmla="*/ 1 h 25"/>
                <a:gd name="T38" fmla="*/ 0 w 93"/>
                <a:gd name="T39" fmla="*/ 1 h 25"/>
                <a:gd name="T40" fmla="*/ 0 w 93"/>
                <a:gd name="T41" fmla="*/ 1 h 25"/>
                <a:gd name="T42" fmla="*/ 0 w 93"/>
                <a:gd name="T43" fmla="*/ 1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25"/>
                <a:gd name="T68" fmla="*/ 93 w 93"/>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25">
                  <a:moveTo>
                    <a:pt x="21" y="5"/>
                  </a:moveTo>
                  <a:lnTo>
                    <a:pt x="6" y="0"/>
                  </a:lnTo>
                  <a:lnTo>
                    <a:pt x="3" y="0"/>
                  </a:lnTo>
                  <a:lnTo>
                    <a:pt x="0" y="6"/>
                  </a:lnTo>
                  <a:lnTo>
                    <a:pt x="0" y="11"/>
                  </a:lnTo>
                  <a:lnTo>
                    <a:pt x="8" y="16"/>
                  </a:lnTo>
                  <a:lnTo>
                    <a:pt x="21" y="17"/>
                  </a:lnTo>
                  <a:lnTo>
                    <a:pt x="35" y="18"/>
                  </a:lnTo>
                  <a:lnTo>
                    <a:pt x="46" y="23"/>
                  </a:lnTo>
                  <a:lnTo>
                    <a:pt x="60" y="25"/>
                  </a:lnTo>
                  <a:lnTo>
                    <a:pt x="72" y="25"/>
                  </a:lnTo>
                  <a:lnTo>
                    <a:pt x="83" y="22"/>
                  </a:lnTo>
                  <a:lnTo>
                    <a:pt x="89" y="15"/>
                  </a:lnTo>
                  <a:lnTo>
                    <a:pt x="93" y="6"/>
                  </a:lnTo>
                  <a:lnTo>
                    <a:pt x="83" y="8"/>
                  </a:lnTo>
                  <a:lnTo>
                    <a:pt x="76" y="13"/>
                  </a:lnTo>
                  <a:lnTo>
                    <a:pt x="71" y="11"/>
                  </a:lnTo>
                  <a:lnTo>
                    <a:pt x="61" y="8"/>
                  </a:lnTo>
                  <a:lnTo>
                    <a:pt x="52" y="5"/>
                  </a:lnTo>
                  <a:lnTo>
                    <a:pt x="45" y="2"/>
                  </a:lnTo>
                  <a:lnTo>
                    <a:pt x="32" y="6"/>
                  </a:lnTo>
                  <a:lnTo>
                    <a:pt x="21" y="5"/>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1046"/>
            <p:cNvSpPr>
              <a:spLocks/>
            </p:cNvSpPr>
            <p:nvPr/>
          </p:nvSpPr>
          <p:spPr bwMode="auto">
            <a:xfrm>
              <a:off x="2879" y="2193"/>
              <a:ext cx="75" cy="76"/>
            </a:xfrm>
            <a:custGeom>
              <a:avLst/>
              <a:gdLst>
                <a:gd name="T0" fmla="*/ 0 w 151"/>
                <a:gd name="T1" fmla="*/ 1 h 152"/>
                <a:gd name="T2" fmla="*/ 0 w 151"/>
                <a:gd name="T3" fmla="*/ 1 h 152"/>
                <a:gd name="T4" fmla="*/ 0 w 151"/>
                <a:gd name="T5" fmla="*/ 1 h 152"/>
                <a:gd name="T6" fmla="*/ 0 w 151"/>
                <a:gd name="T7" fmla="*/ 0 h 152"/>
                <a:gd name="T8" fmla="*/ 0 w 151"/>
                <a:gd name="T9" fmla="*/ 1 h 152"/>
                <a:gd name="T10" fmla="*/ 0 w 151"/>
                <a:gd name="T11" fmla="*/ 1 h 152"/>
                <a:gd name="T12" fmla="*/ 0 w 151"/>
                <a:gd name="T13" fmla="*/ 1 h 152"/>
                <a:gd name="T14" fmla="*/ 0 w 151"/>
                <a:gd name="T15" fmla="*/ 1 h 152"/>
                <a:gd name="T16" fmla="*/ 0 w 151"/>
                <a:gd name="T17" fmla="*/ 1 h 152"/>
                <a:gd name="T18" fmla="*/ 0 w 151"/>
                <a:gd name="T19" fmla="*/ 1 h 152"/>
                <a:gd name="T20" fmla="*/ 0 w 151"/>
                <a:gd name="T21" fmla="*/ 1 h 152"/>
                <a:gd name="T22" fmla="*/ 0 w 151"/>
                <a:gd name="T23" fmla="*/ 1 h 152"/>
                <a:gd name="T24" fmla="*/ 0 w 151"/>
                <a:gd name="T25" fmla="*/ 1 h 152"/>
                <a:gd name="T26" fmla="*/ 0 w 151"/>
                <a:gd name="T27" fmla="*/ 1 h 152"/>
                <a:gd name="T28" fmla="*/ 0 w 151"/>
                <a:gd name="T29" fmla="*/ 1 h 152"/>
                <a:gd name="T30" fmla="*/ 0 w 151"/>
                <a:gd name="T31" fmla="*/ 1 h 152"/>
                <a:gd name="T32" fmla="*/ 0 w 151"/>
                <a:gd name="T33" fmla="*/ 1 h 152"/>
                <a:gd name="T34" fmla="*/ 0 w 151"/>
                <a:gd name="T35" fmla="*/ 1 h 152"/>
                <a:gd name="T36" fmla="*/ 0 w 151"/>
                <a:gd name="T37" fmla="*/ 1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152"/>
                <a:gd name="T59" fmla="*/ 151 w 151"/>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152">
                  <a:moveTo>
                    <a:pt x="0" y="27"/>
                  </a:moveTo>
                  <a:lnTo>
                    <a:pt x="18" y="12"/>
                  </a:lnTo>
                  <a:lnTo>
                    <a:pt x="41" y="4"/>
                  </a:lnTo>
                  <a:lnTo>
                    <a:pt x="66" y="0"/>
                  </a:lnTo>
                  <a:lnTo>
                    <a:pt x="95" y="2"/>
                  </a:lnTo>
                  <a:lnTo>
                    <a:pt x="115" y="12"/>
                  </a:lnTo>
                  <a:lnTo>
                    <a:pt x="131" y="32"/>
                  </a:lnTo>
                  <a:lnTo>
                    <a:pt x="139" y="73"/>
                  </a:lnTo>
                  <a:lnTo>
                    <a:pt x="147" y="112"/>
                  </a:lnTo>
                  <a:lnTo>
                    <a:pt x="151" y="152"/>
                  </a:lnTo>
                  <a:lnTo>
                    <a:pt x="136" y="144"/>
                  </a:lnTo>
                  <a:lnTo>
                    <a:pt x="121" y="138"/>
                  </a:lnTo>
                  <a:lnTo>
                    <a:pt x="102" y="145"/>
                  </a:lnTo>
                  <a:lnTo>
                    <a:pt x="112" y="103"/>
                  </a:lnTo>
                  <a:lnTo>
                    <a:pt x="120" y="63"/>
                  </a:lnTo>
                  <a:lnTo>
                    <a:pt x="118" y="41"/>
                  </a:lnTo>
                  <a:lnTo>
                    <a:pt x="101" y="22"/>
                  </a:lnTo>
                  <a:lnTo>
                    <a:pt x="56" y="17"/>
                  </a:lnTo>
                  <a:lnTo>
                    <a:pt x="0" y="27"/>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1047"/>
            <p:cNvSpPr>
              <a:spLocks/>
            </p:cNvSpPr>
            <p:nvPr/>
          </p:nvSpPr>
          <p:spPr bwMode="auto">
            <a:xfrm>
              <a:off x="2952" y="2196"/>
              <a:ext cx="59" cy="14"/>
            </a:xfrm>
            <a:custGeom>
              <a:avLst/>
              <a:gdLst>
                <a:gd name="T0" fmla="*/ 0 w 119"/>
                <a:gd name="T1" fmla="*/ 0 h 29"/>
                <a:gd name="T2" fmla="*/ 0 w 119"/>
                <a:gd name="T3" fmla="*/ 0 h 29"/>
                <a:gd name="T4" fmla="*/ 0 w 119"/>
                <a:gd name="T5" fmla="*/ 0 h 29"/>
                <a:gd name="T6" fmla="*/ 0 w 119"/>
                <a:gd name="T7" fmla="*/ 0 h 29"/>
                <a:gd name="T8" fmla="*/ 0 w 119"/>
                <a:gd name="T9" fmla="*/ 0 h 29"/>
                <a:gd name="T10" fmla="*/ 0 w 119"/>
                <a:gd name="T11" fmla="*/ 0 h 29"/>
                <a:gd name="T12" fmla="*/ 0 w 119"/>
                <a:gd name="T13" fmla="*/ 0 h 29"/>
                <a:gd name="T14" fmla="*/ 0 w 119"/>
                <a:gd name="T15" fmla="*/ 0 h 29"/>
                <a:gd name="T16" fmla="*/ 0 w 119"/>
                <a:gd name="T17" fmla="*/ 0 h 29"/>
                <a:gd name="T18" fmla="*/ 0 w 119"/>
                <a:gd name="T19" fmla="*/ 0 h 29"/>
                <a:gd name="T20" fmla="*/ 0 w 119"/>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9"/>
                <a:gd name="T34" fmla="*/ 0 h 29"/>
                <a:gd name="T35" fmla="*/ 119 w 11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9" h="29">
                  <a:moveTo>
                    <a:pt x="0" y="29"/>
                  </a:moveTo>
                  <a:lnTo>
                    <a:pt x="24" y="8"/>
                  </a:lnTo>
                  <a:lnTo>
                    <a:pt x="46" y="0"/>
                  </a:lnTo>
                  <a:lnTo>
                    <a:pt x="76" y="2"/>
                  </a:lnTo>
                  <a:lnTo>
                    <a:pt x="105" y="13"/>
                  </a:lnTo>
                  <a:lnTo>
                    <a:pt x="119" y="27"/>
                  </a:lnTo>
                  <a:lnTo>
                    <a:pt x="115" y="29"/>
                  </a:lnTo>
                  <a:lnTo>
                    <a:pt x="90" y="20"/>
                  </a:lnTo>
                  <a:lnTo>
                    <a:pt x="58" y="13"/>
                  </a:lnTo>
                  <a:lnTo>
                    <a:pt x="23" y="25"/>
                  </a:lnTo>
                  <a:lnTo>
                    <a:pt x="0" y="29"/>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1048"/>
            <p:cNvSpPr>
              <a:spLocks/>
            </p:cNvSpPr>
            <p:nvPr/>
          </p:nvSpPr>
          <p:spPr bwMode="auto">
            <a:xfrm>
              <a:off x="2895" y="2212"/>
              <a:ext cx="35" cy="11"/>
            </a:xfrm>
            <a:custGeom>
              <a:avLst/>
              <a:gdLst>
                <a:gd name="T0" fmla="*/ 0 w 70"/>
                <a:gd name="T1" fmla="*/ 1 h 22"/>
                <a:gd name="T2" fmla="*/ 1 w 70"/>
                <a:gd name="T3" fmla="*/ 1 h 22"/>
                <a:gd name="T4" fmla="*/ 1 w 70"/>
                <a:gd name="T5" fmla="*/ 1 h 22"/>
                <a:gd name="T6" fmla="*/ 1 w 70"/>
                <a:gd name="T7" fmla="*/ 0 h 22"/>
                <a:gd name="T8" fmla="*/ 1 w 70"/>
                <a:gd name="T9" fmla="*/ 1 h 22"/>
                <a:gd name="T10" fmla="*/ 1 w 70"/>
                <a:gd name="T11" fmla="*/ 1 h 22"/>
                <a:gd name="T12" fmla="*/ 1 w 70"/>
                <a:gd name="T13" fmla="*/ 1 h 22"/>
                <a:gd name="T14" fmla="*/ 1 w 70"/>
                <a:gd name="T15" fmla="*/ 1 h 22"/>
                <a:gd name="T16" fmla="*/ 1 w 70"/>
                <a:gd name="T17" fmla="*/ 1 h 22"/>
                <a:gd name="T18" fmla="*/ 0 w 7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2"/>
                <a:gd name="T32" fmla="*/ 70 w 7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2">
                  <a:moveTo>
                    <a:pt x="0" y="10"/>
                  </a:moveTo>
                  <a:lnTo>
                    <a:pt x="12" y="5"/>
                  </a:lnTo>
                  <a:lnTo>
                    <a:pt x="30" y="1"/>
                  </a:lnTo>
                  <a:lnTo>
                    <a:pt x="43" y="0"/>
                  </a:lnTo>
                  <a:lnTo>
                    <a:pt x="60" y="6"/>
                  </a:lnTo>
                  <a:lnTo>
                    <a:pt x="70" y="13"/>
                  </a:lnTo>
                  <a:lnTo>
                    <a:pt x="54" y="21"/>
                  </a:lnTo>
                  <a:lnTo>
                    <a:pt x="35" y="22"/>
                  </a:lnTo>
                  <a:lnTo>
                    <a:pt x="14" y="20"/>
                  </a:lnTo>
                  <a:lnTo>
                    <a:pt x="0" y="10"/>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1049"/>
            <p:cNvSpPr>
              <a:spLocks/>
            </p:cNvSpPr>
            <p:nvPr/>
          </p:nvSpPr>
          <p:spPr bwMode="auto">
            <a:xfrm>
              <a:off x="2963" y="2211"/>
              <a:ext cx="35" cy="11"/>
            </a:xfrm>
            <a:custGeom>
              <a:avLst/>
              <a:gdLst>
                <a:gd name="T0" fmla="*/ 1 w 70"/>
                <a:gd name="T1" fmla="*/ 1 h 22"/>
                <a:gd name="T2" fmla="*/ 1 w 70"/>
                <a:gd name="T3" fmla="*/ 1 h 22"/>
                <a:gd name="T4" fmla="*/ 1 w 70"/>
                <a:gd name="T5" fmla="*/ 0 h 22"/>
                <a:gd name="T6" fmla="*/ 1 w 70"/>
                <a:gd name="T7" fmla="*/ 0 h 22"/>
                <a:gd name="T8" fmla="*/ 1 w 70"/>
                <a:gd name="T9" fmla="*/ 1 h 22"/>
                <a:gd name="T10" fmla="*/ 0 w 70"/>
                <a:gd name="T11" fmla="*/ 1 h 22"/>
                <a:gd name="T12" fmla="*/ 1 w 70"/>
                <a:gd name="T13" fmla="*/ 1 h 22"/>
                <a:gd name="T14" fmla="*/ 1 w 70"/>
                <a:gd name="T15" fmla="*/ 1 h 22"/>
                <a:gd name="T16" fmla="*/ 1 w 70"/>
                <a:gd name="T17" fmla="*/ 1 h 22"/>
                <a:gd name="T18" fmla="*/ 1 w 70"/>
                <a:gd name="T19" fmla="*/ 1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22"/>
                <a:gd name="T32" fmla="*/ 70 w 70"/>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22">
                  <a:moveTo>
                    <a:pt x="70" y="11"/>
                  </a:moveTo>
                  <a:lnTo>
                    <a:pt x="60" y="6"/>
                  </a:lnTo>
                  <a:lnTo>
                    <a:pt x="41" y="0"/>
                  </a:lnTo>
                  <a:lnTo>
                    <a:pt x="28" y="0"/>
                  </a:lnTo>
                  <a:lnTo>
                    <a:pt x="11" y="8"/>
                  </a:lnTo>
                  <a:lnTo>
                    <a:pt x="0" y="14"/>
                  </a:lnTo>
                  <a:lnTo>
                    <a:pt x="18" y="21"/>
                  </a:lnTo>
                  <a:lnTo>
                    <a:pt x="36" y="22"/>
                  </a:lnTo>
                  <a:lnTo>
                    <a:pt x="55" y="20"/>
                  </a:lnTo>
                  <a:lnTo>
                    <a:pt x="70" y="11"/>
                  </a:lnTo>
                  <a:close/>
                </a:path>
              </a:pathLst>
            </a:cu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1050"/>
            <p:cNvSpPr>
              <a:spLocks/>
            </p:cNvSpPr>
            <p:nvPr/>
          </p:nvSpPr>
          <p:spPr bwMode="auto">
            <a:xfrm>
              <a:off x="2712" y="2080"/>
              <a:ext cx="348" cy="253"/>
            </a:xfrm>
            <a:custGeom>
              <a:avLst/>
              <a:gdLst>
                <a:gd name="T0" fmla="*/ 1 w 694"/>
                <a:gd name="T1" fmla="*/ 1 h 505"/>
                <a:gd name="T2" fmla="*/ 1 w 694"/>
                <a:gd name="T3" fmla="*/ 1 h 505"/>
                <a:gd name="T4" fmla="*/ 1 w 694"/>
                <a:gd name="T5" fmla="*/ 1 h 505"/>
                <a:gd name="T6" fmla="*/ 1 w 694"/>
                <a:gd name="T7" fmla="*/ 1 h 505"/>
                <a:gd name="T8" fmla="*/ 1 w 694"/>
                <a:gd name="T9" fmla="*/ 1 h 505"/>
                <a:gd name="T10" fmla="*/ 1 w 694"/>
                <a:gd name="T11" fmla="*/ 1 h 505"/>
                <a:gd name="T12" fmla="*/ 1 w 694"/>
                <a:gd name="T13" fmla="*/ 1 h 505"/>
                <a:gd name="T14" fmla="*/ 0 w 694"/>
                <a:gd name="T15" fmla="*/ 1 h 505"/>
                <a:gd name="T16" fmla="*/ 1 w 694"/>
                <a:gd name="T17" fmla="*/ 1 h 505"/>
                <a:gd name="T18" fmla="*/ 1 w 694"/>
                <a:gd name="T19" fmla="*/ 1 h 505"/>
                <a:gd name="T20" fmla="*/ 1 w 694"/>
                <a:gd name="T21" fmla="*/ 1 h 505"/>
                <a:gd name="T22" fmla="*/ 1 w 694"/>
                <a:gd name="T23" fmla="*/ 1 h 505"/>
                <a:gd name="T24" fmla="*/ 1 w 694"/>
                <a:gd name="T25" fmla="*/ 1 h 505"/>
                <a:gd name="T26" fmla="*/ 1 w 694"/>
                <a:gd name="T27" fmla="*/ 1 h 505"/>
                <a:gd name="T28" fmla="*/ 1 w 694"/>
                <a:gd name="T29" fmla="*/ 1 h 505"/>
                <a:gd name="T30" fmla="*/ 1 w 694"/>
                <a:gd name="T31" fmla="*/ 1 h 505"/>
                <a:gd name="T32" fmla="*/ 1 w 694"/>
                <a:gd name="T33" fmla="*/ 1 h 505"/>
                <a:gd name="T34" fmla="*/ 1 w 694"/>
                <a:gd name="T35" fmla="*/ 1 h 505"/>
                <a:gd name="T36" fmla="*/ 1 w 694"/>
                <a:gd name="T37" fmla="*/ 1 h 505"/>
                <a:gd name="T38" fmla="*/ 1 w 694"/>
                <a:gd name="T39" fmla="*/ 1 h 505"/>
                <a:gd name="T40" fmla="*/ 1 w 694"/>
                <a:gd name="T41" fmla="*/ 1 h 505"/>
                <a:gd name="T42" fmla="*/ 1 w 694"/>
                <a:gd name="T43" fmla="*/ 1 h 505"/>
                <a:gd name="T44" fmla="*/ 1 w 694"/>
                <a:gd name="T45" fmla="*/ 1 h 505"/>
                <a:gd name="T46" fmla="*/ 1 w 694"/>
                <a:gd name="T47" fmla="*/ 1 h 505"/>
                <a:gd name="T48" fmla="*/ 1 w 694"/>
                <a:gd name="T49" fmla="*/ 1 h 505"/>
                <a:gd name="T50" fmla="*/ 1 w 694"/>
                <a:gd name="T51" fmla="*/ 1 h 505"/>
                <a:gd name="T52" fmla="*/ 1 w 694"/>
                <a:gd name="T53" fmla="*/ 1 h 505"/>
                <a:gd name="T54" fmla="*/ 1 w 694"/>
                <a:gd name="T55" fmla="*/ 1 h 505"/>
                <a:gd name="T56" fmla="*/ 1 w 694"/>
                <a:gd name="T57" fmla="*/ 1 h 505"/>
                <a:gd name="T58" fmla="*/ 1 w 694"/>
                <a:gd name="T59" fmla="*/ 1 h 505"/>
                <a:gd name="T60" fmla="*/ 1 w 694"/>
                <a:gd name="T61" fmla="*/ 1 h 505"/>
                <a:gd name="T62" fmla="*/ 1 w 694"/>
                <a:gd name="T63" fmla="*/ 1 h 505"/>
                <a:gd name="T64" fmla="*/ 1 w 694"/>
                <a:gd name="T65" fmla="*/ 1 h 505"/>
                <a:gd name="T66" fmla="*/ 1 w 694"/>
                <a:gd name="T67" fmla="*/ 1 h 505"/>
                <a:gd name="T68" fmla="*/ 1 w 694"/>
                <a:gd name="T69" fmla="*/ 1 h 505"/>
                <a:gd name="T70" fmla="*/ 1 w 694"/>
                <a:gd name="T71" fmla="*/ 1 h 505"/>
                <a:gd name="T72" fmla="*/ 1 w 694"/>
                <a:gd name="T73" fmla="*/ 1 h 505"/>
                <a:gd name="T74" fmla="*/ 1 w 694"/>
                <a:gd name="T75" fmla="*/ 1 h 505"/>
                <a:gd name="T76" fmla="*/ 1 w 694"/>
                <a:gd name="T77" fmla="*/ 1 h 505"/>
                <a:gd name="T78" fmla="*/ 1 w 694"/>
                <a:gd name="T79" fmla="*/ 1 h 505"/>
                <a:gd name="T80" fmla="*/ 1 w 694"/>
                <a:gd name="T81" fmla="*/ 1 h 505"/>
                <a:gd name="T82" fmla="*/ 1 w 694"/>
                <a:gd name="T83" fmla="*/ 0 h 505"/>
                <a:gd name="T84" fmla="*/ 1 w 694"/>
                <a:gd name="T85" fmla="*/ 1 h 5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4"/>
                <a:gd name="T130" fmla="*/ 0 h 505"/>
                <a:gd name="T131" fmla="*/ 694 w 694"/>
                <a:gd name="T132" fmla="*/ 505 h 5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4" h="505">
                  <a:moveTo>
                    <a:pt x="346" y="12"/>
                  </a:moveTo>
                  <a:lnTo>
                    <a:pt x="271" y="18"/>
                  </a:lnTo>
                  <a:lnTo>
                    <a:pt x="209" y="49"/>
                  </a:lnTo>
                  <a:lnTo>
                    <a:pt x="135" y="101"/>
                  </a:lnTo>
                  <a:lnTo>
                    <a:pt x="89" y="185"/>
                  </a:lnTo>
                  <a:lnTo>
                    <a:pt x="58" y="243"/>
                  </a:lnTo>
                  <a:lnTo>
                    <a:pt x="18" y="287"/>
                  </a:lnTo>
                  <a:lnTo>
                    <a:pt x="0" y="320"/>
                  </a:lnTo>
                  <a:lnTo>
                    <a:pt x="24" y="370"/>
                  </a:lnTo>
                  <a:lnTo>
                    <a:pt x="57" y="401"/>
                  </a:lnTo>
                  <a:lnTo>
                    <a:pt x="111" y="425"/>
                  </a:lnTo>
                  <a:lnTo>
                    <a:pt x="173" y="450"/>
                  </a:lnTo>
                  <a:lnTo>
                    <a:pt x="197" y="474"/>
                  </a:lnTo>
                  <a:lnTo>
                    <a:pt x="262" y="505"/>
                  </a:lnTo>
                  <a:lnTo>
                    <a:pt x="293" y="490"/>
                  </a:lnTo>
                  <a:lnTo>
                    <a:pt x="277" y="341"/>
                  </a:lnTo>
                  <a:lnTo>
                    <a:pt x="296" y="221"/>
                  </a:lnTo>
                  <a:lnTo>
                    <a:pt x="330" y="141"/>
                  </a:lnTo>
                  <a:lnTo>
                    <a:pt x="388" y="92"/>
                  </a:lnTo>
                  <a:lnTo>
                    <a:pt x="426" y="80"/>
                  </a:lnTo>
                  <a:lnTo>
                    <a:pt x="470" y="83"/>
                  </a:lnTo>
                  <a:lnTo>
                    <a:pt x="512" y="101"/>
                  </a:lnTo>
                  <a:lnTo>
                    <a:pt x="555" y="132"/>
                  </a:lnTo>
                  <a:lnTo>
                    <a:pt x="573" y="160"/>
                  </a:lnTo>
                  <a:lnTo>
                    <a:pt x="590" y="194"/>
                  </a:lnTo>
                  <a:lnTo>
                    <a:pt x="594" y="228"/>
                  </a:lnTo>
                  <a:lnTo>
                    <a:pt x="586" y="256"/>
                  </a:lnTo>
                  <a:lnTo>
                    <a:pt x="586" y="287"/>
                  </a:lnTo>
                  <a:lnTo>
                    <a:pt x="599" y="351"/>
                  </a:lnTo>
                  <a:lnTo>
                    <a:pt x="590" y="388"/>
                  </a:lnTo>
                  <a:lnTo>
                    <a:pt x="590" y="432"/>
                  </a:lnTo>
                  <a:lnTo>
                    <a:pt x="643" y="437"/>
                  </a:lnTo>
                  <a:lnTo>
                    <a:pt x="676" y="421"/>
                  </a:lnTo>
                  <a:lnTo>
                    <a:pt x="694" y="385"/>
                  </a:lnTo>
                  <a:lnTo>
                    <a:pt x="683" y="317"/>
                  </a:lnTo>
                  <a:lnTo>
                    <a:pt x="652" y="252"/>
                  </a:lnTo>
                  <a:lnTo>
                    <a:pt x="605" y="181"/>
                  </a:lnTo>
                  <a:lnTo>
                    <a:pt x="581" y="123"/>
                  </a:lnTo>
                  <a:lnTo>
                    <a:pt x="550" y="76"/>
                  </a:lnTo>
                  <a:lnTo>
                    <a:pt x="521" y="52"/>
                  </a:lnTo>
                  <a:lnTo>
                    <a:pt x="481" y="27"/>
                  </a:lnTo>
                  <a:lnTo>
                    <a:pt x="395" y="0"/>
                  </a:lnTo>
                  <a:lnTo>
                    <a:pt x="346" y="12"/>
                  </a:lnTo>
                  <a:close/>
                </a:path>
              </a:pathLst>
            </a:custGeom>
            <a:solidFill>
              <a:srgbClr val="9FF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1051"/>
            <p:cNvSpPr>
              <a:spLocks/>
            </p:cNvSpPr>
            <p:nvPr/>
          </p:nvSpPr>
          <p:spPr bwMode="auto">
            <a:xfrm>
              <a:off x="2662" y="2310"/>
              <a:ext cx="240" cy="308"/>
            </a:xfrm>
            <a:custGeom>
              <a:avLst/>
              <a:gdLst>
                <a:gd name="T0" fmla="*/ 1 w 479"/>
                <a:gd name="T1" fmla="*/ 0 h 616"/>
                <a:gd name="T2" fmla="*/ 1 w 479"/>
                <a:gd name="T3" fmla="*/ 1 h 616"/>
                <a:gd name="T4" fmla="*/ 1 w 479"/>
                <a:gd name="T5" fmla="*/ 1 h 616"/>
                <a:gd name="T6" fmla="*/ 1 w 479"/>
                <a:gd name="T7" fmla="*/ 1 h 616"/>
                <a:gd name="T8" fmla="*/ 1 w 479"/>
                <a:gd name="T9" fmla="*/ 1 h 616"/>
                <a:gd name="T10" fmla="*/ 1 w 479"/>
                <a:gd name="T11" fmla="*/ 1 h 616"/>
                <a:gd name="T12" fmla="*/ 1 w 479"/>
                <a:gd name="T13" fmla="*/ 1 h 616"/>
                <a:gd name="T14" fmla="*/ 1 w 479"/>
                <a:gd name="T15" fmla="*/ 1 h 616"/>
                <a:gd name="T16" fmla="*/ 1 w 479"/>
                <a:gd name="T17" fmla="*/ 1 h 616"/>
                <a:gd name="T18" fmla="*/ 1 w 479"/>
                <a:gd name="T19" fmla="*/ 1 h 616"/>
                <a:gd name="T20" fmla="*/ 1 w 479"/>
                <a:gd name="T21" fmla="*/ 1 h 616"/>
                <a:gd name="T22" fmla="*/ 1 w 479"/>
                <a:gd name="T23" fmla="*/ 1 h 616"/>
                <a:gd name="T24" fmla="*/ 1 w 479"/>
                <a:gd name="T25" fmla="*/ 1 h 616"/>
                <a:gd name="T26" fmla="*/ 1 w 479"/>
                <a:gd name="T27" fmla="*/ 1 h 616"/>
                <a:gd name="T28" fmla="*/ 1 w 479"/>
                <a:gd name="T29" fmla="*/ 1 h 616"/>
                <a:gd name="T30" fmla="*/ 1 w 479"/>
                <a:gd name="T31" fmla="*/ 1 h 616"/>
                <a:gd name="T32" fmla="*/ 1 w 479"/>
                <a:gd name="T33" fmla="*/ 1 h 616"/>
                <a:gd name="T34" fmla="*/ 0 w 479"/>
                <a:gd name="T35" fmla="*/ 1 h 616"/>
                <a:gd name="T36" fmla="*/ 1 w 479"/>
                <a:gd name="T37" fmla="*/ 1 h 616"/>
                <a:gd name="T38" fmla="*/ 1 w 479"/>
                <a:gd name="T39" fmla="*/ 1 h 616"/>
                <a:gd name="T40" fmla="*/ 1 w 479"/>
                <a:gd name="T41" fmla="*/ 1 h 616"/>
                <a:gd name="T42" fmla="*/ 1 w 479"/>
                <a:gd name="T43" fmla="*/ 1 h 616"/>
                <a:gd name="T44" fmla="*/ 1 w 479"/>
                <a:gd name="T45" fmla="*/ 0 h 6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9"/>
                <a:gd name="T70" fmla="*/ 0 h 616"/>
                <a:gd name="T71" fmla="*/ 479 w 479"/>
                <a:gd name="T72" fmla="*/ 616 h 6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9" h="616">
                  <a:moveTo>
                    <a:pt x="288" y="0"/>
                  </a:moveTo>
                  <a:lnTo>
                    <a:pt x="295" y="77"/>
                  </a:lnTo>
                  <a:lnTo>
                    <a:pt x="322" y="148"/>
                  </a:lnTo>
                  <a:lnTo>
                    <a:pt x="362" y="195"/>
                  </a:lnTo>
                  <a:lnTo>
                    <a:pt x="399" y="225"/>
                  </a:lnTo>
                  <a:lnTo>
                    <a:pt x="393" y="284"/>
                  </a:lnTo>
                  <a:lnTo>
                    <a:pt x="427" y="373"/>
                  </a:lnTo>
                  <a:lnTo>
                    <a:pt x="464" y="488"/>
                  </a:lnTo>
                  <a:lnTo>
                    <a:pt x="479" y="616"/>
                  </a:lnTo>
                  <a:lnTo>
                    <a:pt x="201" y="616"/>
                  </a:lnTo>
                  <a:lnTo>
                    <a:pt x="167" y="590"/>
                  </a:lnTo>
                  <a:lnTo>
                    <a:pt x="132" y="548"/>
                  </a:lnTo>
                  <a:lnTo>
                    <a:pt x="100" y="498"/>
                  </a:lnTo>
                  <a:lnTo>
                    <a:pt x="68" y="443"/>
                  </a:lnTo>
                  <a:lnTo>
                    <a:pt x="38" y="376"/>
                  </a:lnTo>
                  <a:lnTo>
                    <a:pt x="15" y="307"/>
                  </a:lnTo>
                  <a:lnTo>
                    <a:pt x="7" y="249"/>
                  </a:lnTo>
                  <a:lnTo>
                    <a:pt x="0" y="219"/>
                  </a:lnTo>
                  <a:lnTo>
                    <a:pt x="65" y="219"/>
                  </a:lnTo>
                  <a:lnTo>
                    <a:pt x="115" y="209"/>
                  </a:lnTo>
                  <a:lnTo>
                    <a:pt x="173" y="164"/>
                  </a:lnTo>
                  <a:lnTo>
                    <a:pt x="220" y="102"/>
                  </a:lnTo>
                  <a:lnTo>
                    <a:pt x="28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Rectangle 1052"/>
            <p:cNvSpPr>
              <a:spLocks noChangeArrowheads="1"/>
            </p:cNvSpPr>
            <p:nvPr/>
          </p:nvSpPr>
          <p:spPr bwMode="auto">
            <a:xfrm>
              <a:off x="2440" y="2575"/>
              <a:ext cx="912" cy="119"/>
            </a:xfrm>
            <a:prstGeom prst="rect">
              <a:avLst/>
            </a:prstGeom>
            <a:solidFill>
              <a:srgbClr val="008000"/>
            </a:solidFill>
            <a:ln w="7938">
              <a:solidFill>
                <a:srgbClr val="B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33" name="Rectangle 1053"/>
            <p:cNvSpPr>
              <a:spLocks noChangeArrowheads="1"/>
            </p:cNvSpPr>
            <p:nvPr/>
          </p:nvSpPr>
          <p:spPr bwMode="auto">
            <a:xfrm>
              <a:off x="2414" y="1859"/>
              <a:ext cx="965" cy="71"/>
            </a:xfrm>
            <a:prstGeom prst="rect">
              <a:avLst/>
            </a:prstGeom>
            <a:solidFill>
              <a:srgbClr val="008000"/>
            </a:solidFill>
            <a:ln w="14288">
              <a:solidFill>
                <a:srgbClr val="DFFFBF"/>
              </a:solidFill>
              <a:miter lim="800000"/>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34" name="Freeform 1054"/>
            <p:cNvSpPr>
              <a:spLocks/>
            </p:cNvSpPr>
            <p:nvPr/>
          </p:nvSpPr>
          <p:spPr bwMode="auto">
            <a:xfrm>
              <a:off x="2083" y="1892"/>
              <a:ext cx="132" cy="293"/>
            </a:xfrm>
            <a:custGeom>
              <a:avLst/>
              <a:gdLst>
                <a:gd name="T0" fmla="*/ 1 w 264"/>
                <a:gd name="T1" fmla="*/ 0 h 588"/>
                <a:gd name="T2" fmla="*/ 1 w 264"/>
                <a:gd name="T3" fmla="*/ 0 h 588"/>
                <a:gd name="T4" fmla="*/ 1 w 264"/>
                <a:gd name="T5" fmla="*/ 0 h 588"/>
                <a:gd name="T6" fmla="*/ 0 w 264"/>
                <a:gd name="T7" fmla="*/ 0 h 588"/>
                <a:gd name="T8" fmla="*/ 1 w 264"/>
                <a:gd name="T9" fmla="*/ 0 h 588"/>
                <a:gd name="T10" fmla="*/ 1 w 264"/>
                <a:gd name="T11" fmla="*/ 0 h 588"/>
                <a:gd name="T12" fmla="*/ 1 w 264"/>
                <a:gd name="T13" fmla="*/ 0 h 588"/>
                <a:gd name="T14" fmla="*/ 1 w 264"/>
                <a:gd name="T15" fmla="*/ 0 h 588"/>
                <a:gd name="T16" fmla="*/ 1 w 264"/>
                <a:gd name="T17" fmla="*/ 0 h 588"/>
                <a:gd name="T18" fmla="*/ 1 w 264"/>
                <a:gd name="T19" fmla="*/ 0 h 588"/>
                <a:gd name="T20" fmla="*/ 1 w 264"/>
                <a:gd name="T21" fmla="*/ 0 h 588"/>
                <a:gd name="T22" fmla="*/ 1 w 264"/>
                <a:gd name="T23" fmla="*/ 0 h 588"/>
                <a:gd name="T24" fmla="*/ 1 w 264"/>
                <a:gd name="T25" fmla="*/ 0 h 588"/>
                <a:gd name="T26" fmla="*/ 1 w 264"/>
                <a:gd name="T27" fmla="*/ 0 h 588"/>
                <a:gd name="T28" fmla="*/ 1 w 264"/>
                <a:gd name="T29" fmla="*/ 0 h 588"/>
                <a:gd name="T30" fmla="*/ 1 w 264"/>
                <a:gd name="T31" fmla="*/ 0 h 588"/>
                <a:gd name="T32" fmla="*/ 1 w 264"/>
                <a:gd name="T33" fmla="*/ 0 h 588"/>
                <a:gd name="T34" fmla="*/ 1 w 264"/>
                <a:gd name="T35" fmla="*/ 0 h 588"/>
                <a:gd name="T36" fmla="*/ 1 w 264"/>
                <a:gd name="T37" fmla="*/ 0 h 588"/>
                <a:gd name="T38" fmla="*/ 1 w 264"/>
                <a:gd name="T39" fmla="*/ 0 h 588"/>
                <a:gd name="T40" fmla="*/ 1 w 264"/>
                <a:gd name="T41" fmla="*/ 0 h 588"/>
                <a:gd name="T42" fmla="*/ 1 w 264"/>
                <a:gd name="T43" fmla="*/ 0 h 588"/>
                <a:gd name="T44" fmla="*/ 1 w 264"/>
                <a:gd name="T45" fmla="*/ 0 h 588"/>
                <a:gd name="T46" fmla="*/ 1 w 264"/>
                <a:gd name="T47" fmla="*/ 0 h 588"/>
                <a:gd name="T48" fmla="*/ 1 w 264"/>
                <a:gd name="T49" fmla="*/ 0 h 588"/>
                <a:gd name="T50" fmla="*/ 1 w 264"/>
                <a:gd name="T51" fmla="*/ 0 h 588"/>
                <a:gd name="T52" fmla="*/ 1 w 264"/>
                <a:gd name="T53" fmla="*/ 0 h 588"/>
                <a:gd name="T54" fmla="*/ 1 w 264"/>
                <a:gd name="T55" fmla="*/ 0 h 588"/>
                <a:gd name="T56" fmla="*/ 1 w 264"/>
                <a:gd name="T57" fmla="*/ 0 h 588"/>
                <a:gd name="T58" fmla="*/ 1 w 264"/>
                <a:gd name="T59" fmla="*/ 0 h 588"/>
                <a:gd name="T60" fmla="*/ 1 w 264"/>
                <a:gd name="T61" fmla="*/ 0 h 588"/>
                <a:gd name="T62" fmla="*/ 1 w 264"/>
                <a:gd name="T63" fmla="*/ 0 h 588"/>
                <a:gd name="T64" fmla="*/ 1 w 264"/>
                <a:gd name="T65" fmla="*/ 0 h 588"/>
                <a:gd name="T66" fmla="*/ 1 w 264"/>
                <a:gd name="T67" fmla="*/ 0 h 588"/>
                <a:gd name="T68" fmla="*/ 1 w 264"/>
                <a:gd name="T69" fmla="*/ 0 h 588"/>
                <a:gd name="T70" fmla="*/ 1 w 264"/>
                <a:gd name="T71" fmla="*/ 0 h 588"/>
                <a:gd name="T72" fmla="*/ 1 w 264"/>
                <a:gd name="T73" fmla="*/ 0 h 588"/>
                <a:gd name="T74" fmla="*/ 1 w 264"/>
                <a:gd name="T75" fmla="*/ 0 h 588"/>
                <a:gd name="T76" fmla="*/ 1 w 264"/>
                <a:gd name="T77" fmla="*/ 0 h 588"/>
                <a:gd name="T78" fmla="*/ 1 w 264"/>
                <a:gd name="T79" fmla="*/ 0 h 588"/>
                <a:gd name="T80" fmla="*/ 1 w 264"/>
                <a:gd name="T81" fmla="*/ 0 h 588"/>
                <a:gd name="T82" fmla="*/ 1 w 264"/>
                <a:gd name="T83" fmla="*/ 0 h 588"/>
                <a:gd name="T84" fmla="*/ 1 w 264"/>
                <a:gd name="T85" fmla="*/ 0 h 588"/>
                <a:gd name="T86" fmla="*/ 1 w 264"/>
                <a:gd name="T87" fmla="*/ 0 h 588"/>
                <a:gd name="T88" fmla="*/ 1 w 264"/>
                <a:gd name="T89" fmla="*/ 0 h 588"/>
                <a:gd name="T90" fmla="*/ 1 w 264"/>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
                <a:gd name="T139" fmla="*/ 0 h 588"/>
                <a:gd name="T140" fmla="*/ 264 w 264"/>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 h="588">
                  <a:moveTo>
                    <a:pt x="28" y="248"/>
                  </a:moveTo>
                  <a:lnTo>
                    <a:pt x="16" y="211"/>
                  </a:lnTo>
                  <a:lnTo>
                    <a:pt x="6" y="168"/>
                  </a:lnTo>
                  <a:lnTo>
                    <a:pt x="0" y="116"/>
                  </a:lnTo>
                  <a:lnTo>
                    <a:pt x="13" y="61"/>
                  </a:lnTo>
                  <a:lnTo>
                    <a:pt x="36" y="0"/>
                  </a:lnTo>
                  <a:lnTo>
                    <a:pt x="68" y="55"/>
                  </a:lnTo>
                  <a:lnTo>
                    <a:pt x="86" y="97"/>
                  </a:lnTo>
                  <a:lnTo>
                    <a:pt x="93" y="150"/>
                  </a:lnTo>
                  <a:lnTo>
                    <a:pt x="89" y="207"/>
                  </a:lnTo>
                  <a:lnTo>
                    <a:pt x="81" y="252"/>
                  </a:lnTo>
                  <a:lnTo>
                    <a:pt x="70" y="279"/>
                  </a:lnTo>
                  <a:lnTo>
                    <a:pt x="91" y="252"/>
                  </a:lnTo>
                  <a:lnTo>
                    <a:pt x="125" y="217"/>
                  </a:lnTo>
                  <a:lnTo>
                    <a:pt x="160" y="197"/>
                  </a:lnTo>
                  <a:lnTo>
                    <a:pt x="190" y="181"/>
                  </a:lnTo>
                  <a:lnTo>
                    <a:pt x="231" y="173"/>
                  </a:lnTo>
                  <a:lnTo>
                    <a:pt x="264" y="167"/>
                  </a:lnTo>
                  <a:lnTo>
                    <a:pt x="249" y="206"/>
                  </a:lnTo>
                  <a:lnTo>
                    <a:pt x="233" y="249"/>
                  </a:lnTo>
                  <a:lnTo>
                    <a:pt x="200" y="285"/>
                  </a:lnTo>
                  <a:lnTo>
                    <a:pt x="172" y="306"/>
                  </a:lnTo>
                  <a:lnTo>
                    <a:pt x="125" y="320"/>
                  </a:lnTo>
                  <a:lnTo>
                    <a:pt x="83" y="325"/>
                  </a:lnTo>
                  <a:lnTo>
                    <a:pt x="131" y="349"/>
                  </a:lnTo>
                  <a:lnTo>
                    <a:pt x="164" y="373"/>
                  </a:lnTo>
                  <a:lnTo>
                    <a:pt x="180" y="398"/>
                  </a:lnTo>
                  <a:lnTo>
                    <a:pt x="196" y="427"/>
                  </a:lnTo>
                  <a:lnTo>
                    <a:pt x="199" y="453"/>
                  </a:lnTo>
                  <a:lnTo>
                    <a:pt x="207" y="494"/>
                  </a:lnTo>
                  <a:lnTo>
                    <a:pt x="149" y="475"/>
                  </a:lnTo>
                  <a:lnTo>
                    <a:pt x="114" y="451"/>
                  </a:lnTo>
                  <a:lnTo>
                    <a:pt x="96" y="424"/>
                  </a:lnTo>
                  <a:lnTo>
                    <a:pt x="68" y="372"/>
                  </a:lnTo>
                  <a:lnTo>
                    <a:pt x="91" y="421"/>
                  </a:lnTo>
                  <a:lnTo>
                    <a:pt x="99" y="471"/>
                  </a:lnTo>
                  <a:lnTo>
                    <a:pt x="104" y="506"/>
                  </a:lnTo>
                  <a:lnTo>
                    <a:pt x="98" y="552"/>
                  </a:lnTo>
                  <a:lnTo>
                    <a:pt x="97" y="588"/>
                  </a:lnTo>
                  <a:lnTo>
                    <a:pt x="46" y="543"/>
                  </a:lnTo>
                  <a:lnTo>
                    <a:pt x="21" y="486"/>
                  </a:lnTo>
                  <a:lnTo>
                    <a:pt x="12" y="424"/>
                  </a:lnTo>
                  <a:lnTo>
                    <a:pt x="27" y="362"/>
                  </a:lnTo>
                  <a:lnTo>
                    <a:pt x="27" y="311"/>
                  </a:lnTo>
                  <a:lnTo>
                    <a:pt x="28" y="283"/>
                  </a:lnTo>
                  <a:lnTo>
                    <a:pt x="28" y="248"/>
                  </a:lnTo>
                  <a:close/>
                </a:path>
              </a:pathLst>
            </a:custGeom>
            <a:solidFill>
              <a:srgbClr val="008000"/>
            </a:solidFill>
            <a:ln w="7938">
              <a:solidFill>
                <a:srgbClr val="BFFFBF"/>
              </a:solidFill>
              <a:round/>
              <a:headEnd/>
              <a:tailEnd/>
            </a:ln>
          </p:spPr>
          <p:txBody>
            <a:bodyPr/>
            <a:lstStyle/>
            <a:p>
              <a:endParaRPr lang="en-US"/>
            </a:p>
          </p:txBody>
        </p:sp>
        <p:sp>
          <p:nvSpPr>
            <p:cNvPr id="8235" name="Freeform 1055"/>
            <p:cNvSpPr>
              <a:spLocks/>
            </p:cNvSpPr>
            <p:nvPr/>
          </p:nvSpPr>
          <p:spPr bwMode="auto">
            <a:xfrm>
              <a:off x="1865" y="1863"/>
              <a:ext cx="94" cy="134"/>
            </a:xfrm>
            <a:custGeom>
              <a:avLst/>
              <a:gdLst>
                <a:gd name="T0" fmla="*/ 0 w 189"/>
                <a:gd name="T1" fmla="*/ 1 h 268"/>
                <a:gd name="T2" fmla="*/ 0 w 189"/>
                <a:gd name="T3" fmla="*/ 1 h 268"/>
                <a:gd name="T4" fmla="*/ 0 w 189"/>
                <a:gd name="T5" fmla="*/ 1 h 268"/>
                <a:gd name="T6" fmla="*/ 0 w 189"/>
                <a:gd name="T7" fmla="*/ 1 h 268"/>
                <a:gd name="T8" fmla="*/ 0 w 189"/>
                <a:gd name="T9" fmla="*/ 1 h 268"/>
                <a:gd name="T10" fmla="*/ 0 w 189"/>
                <a:gd name="T11" fmla="*/ 1 h 268"/>
                <a:gd name="T12" fmla="*/ 0 w 189"/>
                <a:gd name="T13" fmla="*/ 1 h 268"/>
                <a:gd name="T14" fmla="*/ 0 w 189"/>
                <a:gd name="T15" fmla="*/ 1 h 268"/>
                <a:gd name="T16" fmla="*/ 0 w 189"/>
                <a:gd name="T17" fmla="*/ 1 h 268"/>
                <a:gd name="T18" fmla="*/ 0 w 189"/>
                <a:gd name="T19" fmla="*/ 1 h 268"/>
                <a:gd name="T20" fmla="*/ 0 w 189"/>
                <a:gd name="T21" fmla="*/ 1 h 268"/>
                <a:gd name="T22" fmla="*/ 0 w 189"/>
                <a:gd name="T23" fmla="*/ 1 h 268"/>
                <a:gd name="T24" fmla="*/ 0 w 189"/>
                <a:gd name="T25" fmla="*/ 1 h 268"/>
                <a:gd name="T26" fmla="*/ 0 w 189"/>
                <a:gd name="T27" fmla="*/ 1 h 268"/>
                <a:gd name="T28" fmla="*/ 0 w 189"/>
                <a:gd name="T29" fmla="*/ 0 h 268"/>
                <a:gd name="T30" fmla="*/ 0 w 189"/>
                <a:gd name="T31" fmla="*/ 1 h 268"/>
                <a:gd name="T32" fmla="*/ 0 w 189"/>
                <a:gd name="T33" fmla="*/ 1 h 268"/>
                <a:gd name="T34" fmla="*/ 0 w 189"/>
                <a:gd name="T35" fmla="*/ 1 h 268"/>
                <a:gd name="T36" fmla="*/ 0 w 189"/>
                <a:gd name="T37" fmla="*/ 1 h 268"/>
                <a:gd name="T38" fmla="*/ 0 w 189"/>
                <a:gd name="T39" fmla="*/ 1 h 268"/>
                <a:gd name="T40" fmla="*/ 0 w 189"/>
                <a:gd name="T41" fmla="*/ 1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268"/>
                <a:gd name="T65" fmla="*/ 189 w 189"/>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268">
                  <a:moveTo>
                    <a:pt x="75" y="240"/>
                  </a:moveTo>
                  <a:lnTo>
                    <a:pt x="42" y="215"/>
                  </a:lnTo>
                  <a:lnTo>
                    <a:pt x="25" y="191"/>
                  </a:lnTo>
                  <a:lnTo>
                    <a:pt x="10" y="162"/>
                  </a:lnTo>
                  <a:lnTo>
                    <a:pt x="8" y="136"/>
                  </a:lnTo>
                  <a:lnTo>
                    <a:pt x="0" y="95"/>
                  </a:lnTo>
                  <a:lnTo>
                    <a:pt x="56" y="113"/>
                  </a:lnTo>
                  <a:lnTo>
                    <a:pt x="93" y="138"/>
                  </a:lnTo>
                  <a:lnTo>
                    <a:pt x="111" y="164"/>
                  </a:lnTo>
                  <a:lnTo>
                    <a:pt x="138" y="216"/>
                  </a:lnTo>
                  <a:lnTo>
                    <a:pt x="116" y="168"/>
                  </a:lnTo>
                  <a:lnTo>
                    <a:pt x="106" y="118"/>
                  </a:lnTo>
                  <a:lnTo>
                    <a:pt x="103" y="82"/>
                  </a:lnTo>
                  <a:lnTo>
                    <a:pt x="109" y="37"/>
                  </a:lnTo>
                  <a:lnTo>
                    <a:pt x="110" y="0"/>
                  </a:lnTo>
                  <a:lnTo>
                    <a:pt x="157" y="49"/>
                  </a:lnTo>
                  <a:lnTo>
                    <a:pt x="182" y="102"/>
                  </a:lnTo>
                  <a:lnTo>
                    <a:pt x="188" y="164"/>
                  </a:lnTo>
                  <a:lnTo>
                    <a:pt x="189" y="264"/>
                  </a:lnTo>
                  <a:lnTo>
                    <a:pt x="133" y="268"/>
                  </a:lnTo>
                  <a:lnTo>
                    <a:pt x="75" y="240"/>
                  </a:lnTo>
                  <a:close/>
                </a:path>
              </a:pathLst>
            </a:custGeom>
            <a:solidFill>
              <a:srgbClr val="008000"/>
            </a:solidFill>
            <a:ln w="7938">
              <a:solidFill>
                <a:srgbClr val="BFFFBF"/>
              </a:solidFill>
              <a:round/>
              <a:headEnd/>
              <a:tailEnd/>
            </a:ln>
          </p:spPr>
          <p:txBody>
            <a:bodyPr/>
            <a:lstStyle/>
            <a:p>
              <a:endParaRPr lang="en-US"/>
            </a:p>
          </p:txBody>
        </p:sp>
        <p:sp>
          <p:nvSpPr>
            <p:cNvPr id="8236" name="Oval 1056"/>
            <p:cNvSpPr>
              <a:spLocks noChangeArrowheads="1"/>
            </p:cNvSpPr>
            <p:nvPr/>
          </p:nvSpPr>
          <p:spPr bwMode="auto">
            <a:xfrm>
              <a:off x="1899" y="1894"/>
              <a:ext cx="199" cy="298"/>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37" name="Freeform 1057"/>
            <p:cNvSpPr>
              <a:spLocks/>
            </p:cNvSpPr>
            <p:nvPr/>
          </p:nvSpPr>
          <p:spPr bwMode="auto">
            <a:xfrm>
              <a:off x="1941" y="1943"/>
              <a:ext cx="115" cy="169"/>
            </a:xfrm>
            <a:custGeom>
              <a:avLst/>
              <a:gdLst>
                <a:gd name="T0" fmla="*/ 1 w 229"/>
                <a:gd name="T1" fmla="*/ 0 h 339"/>
                <a:gd name="T2" fmla="*/ 1 w 229"/>
                <a:gd name="T3" fmla="*/ 0 h 339"/>
                <a:gd name="T4" fmla="*/ 1 w 229"/>
                <a:gd name="T5" fmla="*/ 0 h 339"/>
                <a:gd name="T6" fmla="*/ 1 w 229"/>
                <a:gd name="T7" fmla="*/ 0 h 339"/>
                <a:gd name="T8" fmla="*/ 1 w 229"/>
                <a:gd name="T9" fmla="*/ 0 h 339"/>
                <a:gd name="T10" fmla="*/ 1 w 229"/>
                <a:gd name="T11" fmla="*/ 0 h 339"/>
                <a:gd name="T12" fmla="*/ 1 w 229"/>
                <a:gd name="T13" fmla="*/ 0 h 339"/>
                <a:gd name="T14" fmla="*/ 1 w 229"/>
                <a:gd name="T15" fmla="*/ 0 h 339"/>
                <a:gd name="T16" fmla="*/ 1 w 229"/>
                <a:gd name="T17" fmla="*/ 0 h 339"/>
                <a:gd name="T18" fmla="*/ 1 w 229"/>
                <a:gd name="T19" fmla="*/ 0 h 339"/>
                <a:gd name="T20" fmla="*/ 1 w 229"/>
                <a:gd name="T21" fmla="*/ 0 h 339"/>
                <a:gd name="T22" fmla="*/ 1 w 229"/>
                <a:gd name="T23" fmla="*/ 0 h 339"/>
                <a:gd name="T24" fmla="*/ 1 w 229"/>
                <a:gd name="T25" fmla="*/ 0 h 339"/>
                <a:gd name="T26" fmla="*/ 0 w 229"/>
                <a:gd name="T27" fmla="*/ 0 h 339"/>
                <a:gd name="T28" fmla="*/ 0 w 229"/>
                <a:gd name="T29" fmla="*/ 0 h 339"/>
                <a:gd name="T30" fmla="*/ 1 w 229"/>
                <a:gd name="T31" fmla="*/ 0 h 339"/>
                <a:gd name="T32" fmla="*/ 1 w 229"/>
                <a:gd name="T33" fmla="*/ 0 h 339"/>
                <a:gd name="T34" fmla="*/ 1 w 229"/>
                <a:gd name="T35" fmla="*/ 0 h 339"/>
                <a:gd name="T36" fmla="*/ 1 w 229"/>
                <a:gd name="T37" fmla="*/ 0 h 339"/>
                <a:gd name="T38" fmla="*/ 1 w 229"/>
                <a:gd name="T39" fmla="*/ 0 h 339"/>
                <a:gd name="T40" fmla="*/ 1 w 229"/>
                <a:gd name="T41" fmla="*/ 0 h 339"/>
                <a:gd name="T42" fmla="*/ 1 w 229"/>
                <a:gd name="T43" fmla="*/ 0 h 339"/>
                <a:gd name="T44" fmla="*/ 1 w 229"/>
                <a:gd name="T45" fmla="*/ 0 h 339"/>
                <a:gd name="T46" fmla="*/ 1 w 229"/>
                <a:gd name="T47" fmla="*/ 0 h 339"/>
                <a:gd name="T48" fmla="*/ 1 w 229"/>
                <a:gd name="T49" fmla="*/ 0 h 3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9"/>
                <a:gd name="T76" fmla="*/ 0 h 339"/>
                <a:gd name="T77" fmla="*/ 229 w 229"/>
                <a:gd name="T78" fmla="*/ 339 h 3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9" h="339">
                  <a:moveTo>
                    <a:pt x="8" y="33"/>
                  </a:moveTo>
                  <a:lnTo>
                    <a:pt x="23" y="33"/>
                  </a:lnTo>
                  <a:lnTo>
                    <a:pt x="43" y="30"/>
                  </a:lnTo>
                  <a:lnTo>
                    <a:pt x="56" y="21"/>
                  </a:lnTo>
                  <a:lnTo>
                    <a:pt x="67" y="13"/>
                  </a:lnTo>
                  <a:lnTo>
                    <a:pt x="77" y="0"/>
                  </a:lnTo>
                  <a:lnTo>
                    <a:pt x="181" y="0"/>
                  </a:lnTo>
                  <a:lnTo>
                    <a:pt x="181" y="283"/>
                  </a:lnTo>
                  <a:lnTo>
                    <a:pt x="187" y="300"/>
                  </a:lnTo>
                  <a:lnTo>
                    <a:pt x="196" y="312"/>
                  </a:lnTo>
                  <a:lnTo>
                    <a:pt x="215" y="321"/>
                  </a:lnTo>
                  <a:lnTo>
                    <a:pt x="229" y="321"/>
                  </a:lnTo>
                  <a:lnTo>
                    <a:pt x="229" y="339"/>
                  </a:lnTo>
                  <a:lnTo>
                    <a:pt x="0" y="339"/>
                  </a:lnTo>
                  <a:lnTo>
                    <a:pt x="0" y="321"/>
                  </a:lnTo>
                  <a:lnTo>
                    <a:pt x="14" y="321"/>
                  </a:lnTo>
                  <a:lnTo>
                    <a:pt x="33" y="312"/>
                  </a:lnTo>
                  <a:lnTo>
                    <a:pt x="43" y="300"/>
                  </a:lnTo>
                  <a:lnTo>
                    <a:pt x="47" y="283"/>
                  </a:lnTo>
                  <a:lnTo>
                    <a:pt x="47" y="72"/>
                  </a:lnTo>
                  <a:lnTo>
                    <a:pt x="43" y="60"/>
                  </a:lnTo>
                  <a:lnTo>
                    <a:pt x="33" y="50"/>
                  </a:lnTo>
                  <a:lnTo>
                    <a:pt x="19" y="46"/>
                  </a:lnTo>
                  <a:lnTo>
                    <a:pt x="8" y="46"/>
                  </a:lnTo>
                  <a:lnTo>
                    <a:pt x="8" y="33"/>
                  </a:lnTo>
                  <a:close/>
                </a:path>
              </a:pathLst>
            </a:custGeom>
            <a:solidFill>
              <a:srgbClr val="BFFFBF"/>
            </a:solidFill>
            <a:ln w="14288">
              <a:solidFill>
                <a:srgbClr val="3F5F00"/>
              </a:solidFill>
              <a:round/>
              <a:headEnd/>
              <a:tailEnd/>
            </a:ln>
          </p:spPr>
          <p:txBody>
            <a:bodyPr/>
            <a:lstStyle/>
            <a:p>
              <a:endParaRPr lang="en-US"/>
            </a:p>
          </p:txBody>
        </p:sp>
        <p:sp>
          <p:nvSpPr>
            <p:cNvPr id="8238" name="Freeform 1058"/>
            <p:cNvSpPr>
              <a:spLocks/>
            </p:cNvSpPr>
            <p:nvPr/>
          </p:nvSpPr>
          <p:spPr bwMode="auto">
            <a:xfrm>
              <a:off x="3580" y="1892"/>
              <a:ext cx="132" cy="293"/>
            </a:xfrm>
            <a:custGeom>
              <a:avLst/>
              <a:gdLst>
                <a:gd name="T0" fmla="*/ 1 w 263"/>
                <a:gd name="T1" fmla="*/ 0 h 588"/>
                <a:gd name="T2" fmla="*/ 1 w 263"/>
                <a:gd name="T3" fmla="*/ 0 h 588"/>
                <a:gd name="T4" fmla="*/ 1 w 263"/>
                <a:gd name="T5" fmla="*/ 0 h 588"/>
                <a:gd name="T6" fmla="*/ 1 w 263"/>
                <a:gd name="T7" fmla="*/ 0 h 588"/>
                <a:gd name="T8" fmla="*/ 1 w 263"/>
                <a:gd name="T9" fmla="*/ 0 h 588"/>
                <a:gd name="T10" fmla="*/ 1 w 263"/>
                <a:gd name="T11" fmla="*/ 0 h 588"/>
                <a:gd name="T12" fmla="*/ 1 w 263"/>
                <a:gd name="T13" fmla="*/ 0 h 588"/>
                <a:gd name="T14" fmla="*/ 1 w 263"/>
                <a:gd name="T15" fmla="*/ 0 h 588"/>
                <a:gd name="T16" fmla="*/ 1 w 263"/>
                <a:gd name="T17" fmla="*/ 0 h 588"/>
                <a:gd name="T18" fmla="*/ 1 w 263"/>
                <a:gd name="T19" fmla="*/ 0 h 588"/>
                <a:gd name="T20" fmla="*/ 1 w 263"/>
                <a:gd name="T21" fmla="*/ 0 h 588"/>
                <a:gd name="T22" fmla="*/ 1 w 263"/>
                <a:gd name="T23" fmla="*/ 0 h 588"/>
                <a:gd name="T24" fmla="*/ 1 w 263"/>
                <a:gd name="T25" fmla="*/ 0 h 588"/>
                <a:gd name="T26" fmla="*/ 1 w 263"/>
                <a:gd name="T27" fmla="*/ 0 h 588"/>
                <a:gd name="T28" fmla="*/ 1 w 263"/>
                <a:gd name="T29" fmla="*/ 0 h 588"/>
                <a:gd name="T30" fmla="*/ 1 w 263"/>
                <a:gd name="T31" fmla="*/ 0 h 588"/>
                <a:gd name="T32" fmla="*/ 1 w 263"/>
                <a:gd name="T33" fmla="*/ 0 h 588"/>
                <a:gd name="T34" fmla="*/ 0 w 263"/>
                <a:gd name="T35" fmla="*/ 0 h 588"/>
                <a:gd name="T36" fmla="*/ 1 w 263"/>
                <a:gd name="T37" fmla="*/ 0 h 588"/>
                <a:gd name="T38" fmla="*/ 1 w 263"/>
                <a:gd name="T39" fmla="*/ 0 h 588"/>
                <a:gd name="T40" fmla="*/ 1 w 263"/>
                <a:gd name="T41" fmla="*/ 0 h 588"/>
                <a:gd name="T42" fmla="*/ 1 w 263"/>
                <a:gd name="T43" fmla="*/ 0 h 588"/>
                <a:gd name="T44" fmla="*/ 1 w 263"/>
                <a:gd name="T45" fmla="*/ 0 h 588"/>
                <a:gd name="T46" fmla="*/ 1 w 263"/>
                <a:gd name="T47" fmla="*/ 0 h 588"/>
                <a:gd name="T48" fmla="*/ 1 w 263"/>
                <a:gd name="T49" fmla="*/ 0 h 588"/>
                <a:gd name="T50" fmla="*/ 1 w 263"/>
                <a:gd name="T51" fmla="*/ 0 h 588"/>
                <a:gd name="T52" fmla="*/ 1 w 263"/>
                <a:gd name="T53" fmla="*/ 0 h 588"/>
                <a:gd name="T54" fmla="*/ 1 w 263"/>
                <a:gd name="T55" fmla="*/ 0 h 588"/>
                <a:gd name="T56" fmla="*/ 1 w 263"/>
                <a:gd name="T57" fmla="*/ 0 h 588"/>
                <a:gd name="T58" fmla="*/ 1 w 263"/>
                <a:gd name="T59" fmla="*/ 0 h 588"/>
                <a:gd name="T60" fmla="*/ 1 w 263"/>
                <a:gd name="T61" fmla="*/ 0 h 588"/>
                <a:gd name="T62" fmla="*/ 1 w 263"/>
                <a:gd name="T63" fmla="*/ 0 h 588"/>
                <a:gd name="T64" fmla="*/ 1 w 263"/>
                <a:gd name="T65" fmla="*/ 0 h 588"/>
                <a:gd name="T66" fmla="*/ 1 w 263"/>
                <a:gd name="T67" fmla="*/ 0 h 588"/>
                <a:gd name="T68" fmla="*/ 1 w 263"/>
                <a:gd name="T69" fmla="*/ 0 h 588"/>
                <a:gd name="T70" fmla="*/ 1 w 263"/>
                <a:gd name="T71" fmla="*/ 0 h 588"/>
                <a:gd name="T72" fmla="*/ 1 w 263"/>
                <a:gd name="T73" fmla="*/ 0 h 588"/>
                <a:gd name="T74" fmla="*/ 1 w 263"/>
                <a:gd name="T75" fmla="*/ 0 h 588"/>
                <a:gd name="T76" fmla="*/ 1 w 263"/>
                <a:gd name="T77" fmla="*/ 0 h 588"/>
                <a:gd name="T78" fmla="*/ 1 w 263"/>
                <a:gd name="T79" fmla="*/ 0 h 588"/>
                <a:gd name="T80" fmla="*/ 1 w 263"/>
                <a:gd name="T81" fmla="*/ 0 h 588"/>
                <a:gd name="T82" fmla="*/ 1 w 263"/>
                <a:gd name="T83" fmla="*/ 0 h 588"/>
                <a:gd name="T84" fmla="*/ 1 w 263"/>
                <a:gd name="T85" fmla="*/ 0 h 588"/>
                <a:gd name="T86" fmla="*/ 1 w 263"/>
                <a:gd name="T87" fmla="*/ 0 h 588"/>
                <a:gd name="T88" fmla="*/ 1 w 263"/>
                <a:gd name="T89" fmla="*/ 0 h 588"/>
                <a:gd name="T90" fmla="*/ 1 w 263"/>
                <a:gd name="T91" fmla="*/ 0 h 5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
                <a:gd name="T139" fmla="*/ 0 h 588"/>
                <a:gd name="T140" fmla="*/ 263 w 263"/>
                <a:gd name="T141" fmla="*/ 588 h 5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 h="588">
                  <a:moveTo>
                    <a:pt x="236" y="248"/>
                  </a:moveTo>
                  <a:lnTo>
                    <a:pt x="248" y="211"/>
                  </a:lnTo>
                  <a:lnTo>
                    <a:pt x="258" y="168"/>
                  </a:lnTo>
                  <a:lnTo>
                    <a:pt x="263" y="116"/>
                  </a:lnTo>
                  <a:lnTo>
                    <a:pt x="252" y="61"/>
                  </a:lnTo>
                  <a:lnTo>
                    <a:pt x="229" y="0"/>
                  </a:lnTo>
                  <a:lnTo>
                    <a:pt x="197" y="55"/>
                  </a:lnTo>
                  <a:lnTo>
                    <a:pt x="178" y="97"/>
                  </a:lnTo>
                  <a:lnTo>
                    <a:pt x="172" y="150"/>
                  </a:lnTo>
                  <a:lnTo>
                    <a:pt x="175" y="207"/>
                  </a:lnTo>
                  <a:lnTo>
                    <a:pt x="183" y="252"/>
                  </a:lnTo>
                  <a:lnTo>
                    <a:pt x="193" y="279"/>
                  </a:lnTo>
                  <a:lnTo>
                    <a:pt x="173" y="252"/>
                  </a:lnTo>
                  <a:lnTo>
                    <a:pt x="139" y="217"/>
                  </a:lnTo>
                  <a:lnTo>
                    <a:pt x="104" y="197"/>
                  </a:lnTo>
                  <a:lnTo>
                    <a:pt x="74" y="181"/>
                  </a:lnTo>
                  <a:lnTo>
                    <a:pt x="33" y="173"/>
                  </a:lnTo>
                  <a:lnTo>
                    <a:pt x="0" y="167"/>
                  </a:lnTo>
                  <a:lnTo>
                    <a:pt x="16" y="206"/>
                  </a:lnTo>
                  <a:lnTo>
                    <a:pt x="31" y="249"/>
                  </a:lnTo>
                  <a:lnTo>
                    <a:pt x="64" y="285"/>
                  </a:lnTo>
                  <a:lnTo>
                    <a:pt x="91" y="306"/>
                  </a:lnTo>
                  <a:lnTo>
                    <a:pt x="139" y="320"/>
                  </a:lnTo>
                  <a:lnTo>
                    <a:pt x="182" y="325"/>
                  </a:lnTo>
                  <a:lnTo>
                    <a:pt x="133" y="349"/>
                  </a:lnTo>
                  <a:lnTo>
                    <a:pt x="101" y="373"/>
                  </a:lnTo>
                  <a:lnTo>
                    <a:pt x="83" y="398"/>
                  </a:lnTo>
                  <a:lnTo>
                    <a:pt x="68" y="427"/>
                  </a:lnTo>
                  <a:lnTo>
                    <a:pt x="66" y="453"/>
                  </a:lnTo>
                  <a:lnTo>
                    <a:pt x="58" y="494"/>
                  </a:lnTo>
                  <a:lnTo>
                    <a:pt x="114" y="475"/>
                  </a:lnTo>
                  <a:lnTo>
                    <a:pt x="151" y="451"/>
                  </a:lnTo>
                  <a:lnTo>
                    <a:pt x="169" y="424"/>
                  </a:lnTo>
                  <a:lnTo>
                    <a:pt x="197" y="372"/>
                  </a:lnTo>
                  <a:lnTo>
                    <a:pt x="173" y="421"/>
                  </a:lnTo>
                  <a:lnTo>
                    <a:pt x="165" y="471"/>
                  </a:lnTo>
                  <a:lnTo>
                    <a:pt x="161" y="506"/>
                  </a:lnTo>
                  <a:lnTo>
                    <a:pt x="167" y="552"/>
                  </a:lnTo>
                  <a:lnTo>
                    <a:pt x="168" y="588"/>
                  </a:lnTo>
                  <a:lnTo>
                    <a:pt x="219" y="543"/>
                  </a:lnTo>
                  <a:lnTo>
                    <a:pt x="244" y="486"/>
                  </a:lnTo>
                  <a:lnTo>
                    <a:pt x="253" y="424"/>
                  </a:lnTo>
                  <a:lnTo>
                    <a:pt x="238" y="362"/>
                  </a:lnTo>
                  <a:lnTo>
                    <a:pt x="237" y="311"/>
                  </a:lnTo>
                  <a:lnTo>
                    <a:pt x="236" y="283"/>
                  </a:lnTo>
                  <a:lnTo>
                    <a:pt x="236" y="248"/>
                  </a:lnTo>
                  <a:close/>
                </a:path>
              </a:pathLst>
            </a:custGeom>
            <a:solidFill>
              <a:srgbClr val="008000"/>
            </a:solidFill>
            <a:ln w="7938">
              <a:solidFill>
                <a:srgbClr val="BFFFBF"/>
              </a:solidFill>
              <a:round/>
              <a:headEnd/>
              <a:tailEnd/>
            </a:ln>
          </p:spPr>
          <p:txBody>
            <a:bodyPr/>
            <a:lstStyle/>
            <a:p>
              <a:endParaRPr lang="en-US"/>
            </a:p>
          </p:txBody>
        </p:sp>
        <p:sp>
          <p:nvSpPr>
            <p:cNvPr id="8239" name="Freeform 1059"/>
            <p:cNvSpPr>
              <a:spLocks/>
            </p:cNvSpPr>
            <p:nvPr/>
          </p:nvSpPr>
          <p:spPr bwMode="auto">
            <a:xfrm>
              <a:off x="3835" y="1863"/>
              <a:ext cx="96" cy="134"/>
            </a:xfrm>
            <a:custGeom>
              <a:avLst/>
              <a:gdLst>
                <a:gd name="T0" fmla="*/ 1 w 190"/>
                <a:gd name="T1" fmla="*/ 1 h 268"/>
                <a:gd name="T2" fmla="*/ 1 w 190"/>
                <a:gd name="T3" fmla="*/ 1 h 268"/>
                <a:gd name="T4" fmla="*/ 1 w 190"/>
                <a:gd name="T5" fmla="*/ 1 h 268"/>
                <a:gd name="T6" fmla="*/ 1 w 190"/>
                <a:gd name="T7" fmla="*/ 1 h 268"/>
                <a:gd name="T8" fmla="*/ 1 w 190"/>
                <a:gd name="T9" fmla="*/ 1 h 268"/>
                <a:gd name="T10" fmla="*/ 1 w 190"/>
                <a:gd name="T11" fmla="*/ 1 h 268"/>
                <a:gd name="T12" fmla="*/ 1 w 190"/>
                <a:gd name="T13" fmla="*/ 1 h 268"/>
                <a:gd name="T14" fmla="*/ 1 w 190"/>
                <a:gd name="T15" fmla="*/ 1 h 268"/>
                <a:gd name="T16" fmla="*/ 1 w 190"/>
                <a:gd name="T17" fmla="*/ 1 h 268"/>
                <a:gd name="T18" fmla="*/ 1 w 190"/>
                <a:gd name="T19" fmla="*/ 1 h 268"/>
                <a:gd name="T20" fmla="*/ 1 w 190"/>
                <a:gd name="T21" fmla="*/ 1 h 268"/>
                <a:gd name="T22" fmla="*/ 1 w 190"/>
                <a:gd name="T23" fmla="*/ 1 h 268"/>
                <a:gd name="T24" fmla="*/ 1 w 190"/>
                <a:gd name="T25" fmla="*/ 1 h 268"/>
                <a:gd name="T26" fmla="*/ 1 w 190"/>
                <a:gd name="T27" fmla="*/ 1 h 268"/>
                <a:gd name="T28" fmla="*/ 1 w 190"/>
                <a:gd name="T29" fmla="*/ 0 h 268"/>
                <a:gd name="T30" fmla="*/ 1 w 190"/>
                <a:gd name="T31" fmla="*/ 1 h 268"/>
                <a:gd name="T32" fmla="*/ 1 w 190"/>
                <a:gd name="T33" fmla="*/ 1 h 268"/>
                <a:gd name="T34" fmla="*/ 1 w 190"/>
                <a:gd name="T35" fmla="*/ 1 h 268"/>
                <a:gd name="T36" fmla="*/ 0 w 190"/>
                <a:gd name="T37" fmla="*/ 1 h 268"/>
                <a:gd name="T38" fmla="*/ 1 w 190"/>
                <a:gd name="T39" fmla="*/ 1 h 268"/>
                <a:gd name="T40" fmla="*/ 1 w 190"/>
                <a:gd name="T41" fmla="*/ 1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
                <a:gd name="T64" fmla="*/ 0 h 268"/>
                <a:gd name="T65" fmla="*/ 190 w 190"/>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 h="268">
                  <a:moveTo>
                    <a:pt x="114" y="240"/>
                  </a:moveTo>
                  <a:lnTo>
                    <a:pt x="148" y="215"/>
                  </a:lnTo>
                  <a:lnTo>
                    <a:pt x="164" y="191"/>
                  </a:lnTo>
                  <a:lnTo>
                    <a:pt x="180" y="162"/>
                  </a:lnTo>
                  <a:lnTo>
                    <a:pt x="181" y="136"/>
                  </a:lnTo>
                  <a:lnTo>
                    <a:pt x="190" y="95"/>
                  </a:lnTo>
                  <a:lnTo>
                    <a:pt x="133" y="113"/>
                  </a:lnTo>
                  <a:lnTo>
                    <a:pt x="97" y="138"/>
                  </a:lnTo>
                  <a:lnTo>
                    <a:pt x="79" y="164"/>
                  </a:lnTo>
                  <a:lnTo>
                    <a:pt x="50" y="216"/>
                  </a:lnTo>
                  <a:lnTo>
                    <a:pt x="74" y="168"/>
                  </a:lnTo>
                  <a:lnTo>
                    <a:pt x="82" y="118"/>
                  </a:lnTo>
                  <a:lnTo>
                    <a:pt x="87" y="82"/>
                  </a:lnTo>
                  <a:lnTo>
                    <a:pt x="80" y="37"/>
                  </a:lnTo>
                  <a:lnTo>
                    <a:pt x="79" y="0"/>
                  </a:lnTo>
                  <a:lnTo>
                    <a:pt x="32" y="49"/>
                  </a:lnTo>
                  <a:lnTo>
                    <a:pt x="8" y="102"/>
                  </a:lnTo>
                  <a:lnTo>
                    <a:pt x="1" y="164"/>
                  </a:lnTo>
                  <a:lnTo>
                    <a:pt x="0" y="264"/>
                  </a:lnTo>
                  <a:lnTo>
                    <a:pt x="57" y="268"/>
                  </a:lnTo>
                  <a:lnTo>
                    <a:pt x="114" y="240"/>
                  </a:lnTo>
                  <a:close/>
                </a:path>
              </a:pathLst>
            </a:custGeom>
            <a:solidFill>
              <a:srgbClr val="008000"/>
            </a:solidFill>
            <a:ln w="7938">
              <a:solidFill>
                <a:srgbClr val="BFFFBF"/>
              </a:solidFill>
              <a:round/>
              <a:headEnd/>
              <a:tailEnd/>
            </a:ln>
          </p:spPr>
          <p:txBody>
            <a:bodyPr/>
            <a:lstStyle/>
            <a:p>
              <a:endParaRPr lang="en-US"/>
            </a:p>
          </p:txBody>
        </p:sp>
        <p:sp>
          <p:nvSpPr>
            <p:cNvPr id="8240" name="Oval 1060"/>
            <p:cNvSpPr>
              <a:spLocks noChangeArrowheads="1"/>
            </p:cNvSpPr>
            <p:nvPr/>
          </p:nvSpPr>
          <p:spPr bwMode="auto">
            <a:xfrm>
              <a:off x="3697" y="1894"/>
              <a:ext cx="199" cy="298"/>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1" name="Freeform 1061"/>
            <p:cNvSpPr>
              <a:spLocks/>
            </p:cNvSpPr>
            <p:nvPr/>
          </p:nvSpPr>
          <p:spPr bwMode="auto">
            <a:xfrm>
              <a:off x="3740" y="1943"/>
              <a:ext cx="114" cy="169"/>
            </a:xfrm>
            <a:custGeom>
              <a:avLst/>
              <a:gdLst>
                <a:gd name="T0" fmla="*/ 0 w 230"/>
                <a:gd name="T1" fmla="*/ 0 h 339"/>
                <a:gd name="T2" fmla="*/ 0 w 230"/>
                <a:gd name="T3" fmla="*/ 0 h 339"/>
                <a:gd name="T4" fmla="*/ 0 w 230"/>
                <a:gd name="T5" fmla="*/ 0 h 339"/>
                <a:gd name="T6" fmla="*/ 0 w 230"/>
                <a:gd name="T7" fmla="*/ 0 h 339"/>
                <a:gd name="T8" fmla="*/ 0 w 230"/>
                <a:gd name="T9" fmla="*/ 0 h 339"/>
                <a:gd name="T10" fmla="*/ 0 w 230"/>
                <a:gd name="T11" fmla="*/ 0 h 339"/>
                <a:gd name="T12" fmla="*/ 0 w 230"/>
                <a:gd name="T13" fmla="*/ 0 h 339"/>
                <a:gd name="T14" fmla="*/ 0 w 230"/>
                <a:gd name="T15" fmla="*/ 0 h 339"/>
                <a:gd name="T16" fmla="*/ 0 w 230"/>
                <a:gd name="T17" fmla="*/ 0 h 339"/>
                <a:gd name="T18" fmla="*/ 0 w 230"/>
                <a:gd name="T19" fmla="*/ 0 h 339"/>
                <a:gd name="T20" fmla="*/ 0 w 230"/>
                <a:gd name="T21" fmla="*/ 0 h 339"/>
                <a:gd name="T22" fmla="*/ 0 w 230"/>
                <a:gd name="T23" fmla="*/ 0 h 339"/>
                <a:gd name="T24" fmla="*/ 0 w 230"/>
                <a:gd name="T25" fmla="*/ 0 h 339"/>
                <a:gd name="T26" fmla="*/ 0 w 230"/>
                <a:gd name="T27" fmla="*/ 0 h 339"/>
                <a:gd name="T28" fmla="*/ 0 w 230"/>
                <a:gd name="T29" fmla="*/ 0 h 339"/>
                <a:gd name="T30" fmla="*/ 0 w 230"/>
                <a:gd name="T31" fmla="*/ 0 h 339"/>
                <a:gd name="T32" fmla="*/ 0 w 230"/>
                <a:gd name="T33" fmla="*/ 0 h 339"/>
                <a:gd name="T34" fmla="*/ 0 w 230"/>
                <a:gd name="T35" fmla="*/ 0 h 339"/>
                <a:gd name="T36" fmla="*/ 0 w 230"/>
                <a:gd name="T37" fmla="*/ 0 h 339"/>
                <a:gd name="T38" fmla="*/ 0 w 230"/>
                <a:gd name="T39" fmla="*/ 0 h 339"/>
                <a:gd name="T40" fmla="*/ 0 w 230"/>
                <a:gd name="T41" fmla="*/ 0 h 339"/>
                <a:gd name="T42" fmla="*/ 0 w 230"/>
                <a:gd name="T43" fmla="*/ 0 h 339"/>
                <a:gd name="T44" fmla="*/ 0 w 230"/>
                <a:gd name="T45" fmla="*/ 0 h 339"/>
                <a:gd name="T46" fmla="*/ 0 w 230"/>
                <a:gd name="T47" fmla="*/ 0 h 339"/>
                <a:gd name="T48" fmla="*/ 0 w 230"/>
                <a:gd name="T49" fmla="*/ 0 h 3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0"/>
                <a:gd name="T76" fmla="*/ 0 h 339"/>
                <a:gd name="T77" fmla="*/ 230 w 230"/>
                <a:gd name="T78" fmla="*/ 339 h 3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0" h="339">
                  <a:moveTo>
                    <a:pt x="8" y="33"/>
                  </a:moveTo>
                  <a:lnTo>
                    <a:pt x="23" y="33"/>
                  </a:lnTo>
                  <a:lnTo>
                    <a:pt x="43" y="30"/>
                  </a:lnTo>
                  <a:lnTo>
                    <a:pt x="57" y="21"/>
                  </a:lnTo>
                  <a:lnTo>
                    <a:pt x="67" y="13"/>
                  </a:lnTo>
                  <a:lnTo>
                    <a:pt x="77" y="0"/>
                  </a:lnTo>
                  <a:lnTo>
                    <a:pt x="181" y="0"/>
                  </a:lnTo>
                  <a:lnTo>
                    <a:pt x="181" y="283"/>
                  </a:lnTo>
                  <a:lnTo>
                    <a:pt x="187" y="300"/>
                  </a:lnTo>
                  <a:lnTo>
                    <a:pt x="196" y="312"/>
                  </a:lnTo>
                  <a:lnTo>
                    <a:pt x="215" y="321"/>
                  </a:lnTo>
                  <a:lnTo>
                    <a:pt x="230" y="321"/>
                  </a:lnTo>
                  <a:lnTo>
                    <a:pt x="230" y="339"/>
                  </a:lnTo>
                  <a:lnTo>
                    <a:pt x="0" y="339"/>
                  </a:lnTo>
                  <a:lnTo>
                    <a:pt x="0" y="321"/>
                  </a:lnTo>
                  <a:lnTo>
                    <a:pt x="14" y="321"/>
                  </a:lnTo>
                  <a:lnTo>
                    <a:pt x="34" y="312"/>
                  </a:lnTo>
                  <a:lnTo>
                    <a:pt x="43" y="300"/>
                  </a:lnTo>
                  <a:lnTo>
                    <a:pt x="47" y="283"/>
                  </a:lnTo>
                  <a:lnTo>
                    <a:pt x="47" y="72"/>
                  </a:lnTo>
                  <a:lnTo>
                    <a:pt x="43" y="60"/>
                  </a:lnTo>
                  <a:lnTo>
                    <a:pt x="34" y="50"/>
                  </a:lnTo>
                  <a:lnTo>
                    <a:pt x="19" y="46"/>
                  </a:lnTo>
                  <a:lnTo>
                    <a:pt x="8" y="46"/>
                  </a:lnTo>
                  <a:lnTo>
                    <a:pt x="8" y="33"/>
                  </a:lnTo>
                  <a:close/>
                </a:path>
              </a:pathLst>
            </a:custGeom>
            <a:solidFill>
              <a:srgbClr val="BFFFBF"/>
            </a:solidFill>
            <a:ln w="14288">
              <a:solidFill>
                <a:srgbClr val="3F5F00"/>
              </a:solidFill>
              <a:round/>
              <a:headEnd/>
              <a:tailEnd/>
            </a:ln>
          </p:spPr>
          <p:txBody>
            <a:bodyPr/>
            <a:lstStyle/>
            <a:p>
              <a:endParaRPr lang="en-US"/>
            </a:p>
          </p:txBody>
        </p:sp>
        <p:sp>
          <p:nvSpPr>
            <p:cNvPr id="8242" name="Oval 1062"/>
            <p:cNvSpPr>
              <a:spLocks noChangeArrowheads="1"/>
            </p:cNvSpPr>
            <p:nvPr/>
          </p:nvSpPr>
          <p:spPr bwMode="auto">
            <a:xfrm>
              <a:off x="1868" y="2462"/>
              <a:ext cx="189" cy="219"/>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3" name="Oval 1063"/>
            <p:cNvSpPr>
              <a:spLocks noChangeArrowheads="1"/>
            </p:cNvSpPr>
            <p:nvPr/>
          </p:nvSpPr>
          <p:spPr bwMode="auto">
            <a:xfrm>
              <a:off x="1891" y="2486"/>
              <a:ext cx="144" cy="171"/>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4" name="Freeform 1064"/>
            <p:cNvSpPr>
              <a:spLocks/>
            </p:cNvSpPr>
            <p:nvPr/>
          </p:nvSpPr>
          <p:spPr bwMode="auto">
            <a:xfrm>
              <a:off x="1926" y="2517"/>
              <a:ext cx="73" cy="108"/>
            </a:xfrm>
            <a:custGeom>
              <a:avLst/>
              <a:gdLst>
                <a:gd name="T0" fmla="*/ 1 w 146"/>
                <a:gd name="T1" fmla="*/ 1 h 216"/>
                <a:gd name="T2" fmla="*/ 1 w 146"/>
                <a:gd name="T3" fmla="*/ 1 h 216"/>
                <a:gd name="T4" fmla="*/ 1 w 146"/>
                <a:gd name="T5" fmla="*/ 1 h 216"/>
                <a:gd name="T6" fmla="*/ 1 w 146"/>
                <a:gd name="T7" fmla="*/ 1 h 216"/>
                <a:gd name="T8" fmla="*/ 1 w 146"/>
                <a:gd name="T9" fmla="*/ 1 h 216"/>
                <a:gd name="T10" fmla="*/ 1 w 146"/>
                <a:gd name="T11" fmla="*/ 0 h 216"/>
                <a:gd name="T12" fmla="*/ 1 w 146"/>
                <a:gd name="T13" fmla="*/ 0 h 216"/>
                <a:gd name="T14" fmla="*/ 1 w 146"/>
                <a:gd name="T15" fmla="*/ 1 h 216"/>
                <a:gd name="T16" fmla="*/ 1 w 146"/>
                <a:gd name="T17" fmla="*/ 1 h 216"/>
                <a:gd name="T18" fmla="*/ 1 w 146"/>
                <a:gd name="T19" fmla="*/ 1 h 216"/>
                <a:gd name="T20" fmla="*/ 1 w 146"/>
                <a:gd name="T21" fmla="*/ 1 h 216"/>
                <a:gd name="T22" fmla="*/ 1 w 146"/>
                <a:gd name="T23" fmla="*/ 1 h 216"/>
                <a:gd name="T24" fmla="*/ 1 w 146"/>
                <a:gd name="T25" fmla="*/ 1 h 216"/>
                <a:gd name="T26" fmla="*/ 0 w 146"/>
                <a:gd name="T27" fmla="*/ 1 h 216"/>
                <a:gd name="T28" fmla="*/ 0 w 146"/>
                <a:gd name="T29" fmla="*/ 1 h 216"/>
                <a:gd name="T30" fmla="*/ 1 w 146"/>
                <a:gd name="T31" fmla="*/ 1 h 216"/>
                <a:gd name="T32" fmla="*/ 1 w 146"/>
                <a:gd name="T33" fmla="*/ 1 h 216"/>
                <a:gd name="T34" fmla="*/ 1 w 146"/>
                <a:gd name="T35" fmla="*/ 1 h 216"/>
                <a:gd name="T36" fmla="*/ 1 w 146"/>
                <a:gd name="T37" fmla="*/ 1 h 216"/>
                <a:gd name="T38" fmla="*/ 1 w 146"/>
                <a:gd name="T39" fmla="*/ 1 h 216"/>
                <a:gd name="T40" fmla="*/ 1 w 146"/>
                <a:gd name="T41" fmla="*/ 1 h 216"/>
                <a:gd name="T42" fmla="*/ 1 w 146"/>
                <a:gd name="T43" fmla="*/ 1 h 216"/>
                <a:gd name="T44" fmla="*/ 1 w 146"/>
                <a:gd name="T45" fmla="*/ 1 h 216"/>
                <a:gd name="T46" fmla="*/ 1 w 146"/>
                <a:gd name="T47" fmla="*/ 1 h 216"/>
                <a:gd name="T48" fmla="*/ 1 w 146"/>
                <a:gd name="T49" fmla="*/ 1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16"/>
                <a:gd name="T77" fmla="*/ 146 w 146"/>
                <a:gd name="T78" fmla="*/ 216 h 2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16">
                  <a:moveTo>
                    <a:pt x="5" y="23"/>
                  </a:moveTo>
                  <a:lnTo>
                    <a:pt x="15" y="23"/>
                  </a:lnTo>
                  <a:lnTo>
                    <a:pt x="27" y="20"/>
                  </a:lnTo>
                  <a:lnTo>
                    <a:pt x="36" y="14"/>
                  </a:lnTo>
                  <a:lnTo>
                    <a:pt x="42" y="8"/>
                  </a:lnTo>
                  <a:lnTo>
                    <a:pt x="49" y="0"/>
                  </a:lnTo>
                  <a:lnTo>
                    <a:pt x="116" y="0"/>
                  </a:lnTo>
                  <a:lnTo>
                    <a:pt x="116" y="182"/>
                  </a:lnTo>
                  <a:lnTo>
                    <a:pt x="118" y="192"/>
                  </a:lnTo>
                  <a:lnTo>
                    <a:pt x="125" y="200"/>
                  </a:lnTo>
                  <a:lnTo>
                    <a:pt x="137" y="206"/>
                  </a:lnTo>
                  <a:lnTo>
                    <a:pt x="146" y="206"/>
                  </a:lnTo>
                  <a:lnTo>
                    <a:pt x="146" y="216"/>
                  </a:lnTo>
                  <a:lnTo>
                    <a:pt x="0" y="216"/>
                  </a:lnTo>
                  <a:lnTo>
                    <a:pt x="0" y="206"/>
                  </a:lnTo>
                  <a:lnTo>
                    <a:pt x="8" y="206"/>
                  </a:lnTo>
                  <a:lnTo>
                    <a:pt x="21" y="200"/>
                  </a:lnTo>
                  <a:lnTo>
                    <a:pt x="27" y="192"/>
                  </a:lnTo>
                  <a:lnTo>
                    <a:pt x="30" y="182"/>
                  </a:lnTo>
                  <a:lnTo>
                    <a:pt x="30" y="47"/>
                  </a:lnTo>
                  <a:lnTo>
                    <a:pt x="27" y="39"/>
                  </a:lnTo>
                  <a:lnTo>
                    <a:pt x="21" y="33"/>
                  </a:lnTo>
                  <a:lnTo>
                    <a:pt x="12" y="30"/>
                  </a:lnTo>
                  <a:lnTo>
                    <a:pt x="5" y="30"/>
                  </a:lnTo>
                  <a:lnTo>
                    <a:pt x="5" y="23"/>
                  </a:lnTo>
                  <a:close/>
                </a:path>
              </a:pathLst>
            </a:custGeom>
            <a:solidFill>
              <a:srgbClr val="BFFFBF"/>
            </a:solidFill>
            <a:ln w="14288">
              <a:solidFill>
                <a:srgbClr val="3F5F00"/>
              </a:solidFill>
              <a:round/>
              <a:headEnd/>
              <a:tailEnd/>
            </a:ln>
          </p:spPr>
          <p:txBody>
            <a:bodyPr/>
            <a:lstStyle/>
            <a:p>
              <a:endParaRPr lang="en-US"/>
            </a:p>
          </p:txBody>
        </p:sp>
        <p:sp>
          <p:nvSpPr>
            <p:cNvPr id="8245" name="Oval 1065"/>
            <p:cNvSpPr>
              <a:spLocks noChangeArrowheads="1"/>
            </p:cNvSpPr>
            <p:nvPr/>
          </p:nvSpPr>
          <p:spPr bwMode="auto">
            <a:xfrm>
              <a:off x="3748" y="2466"/>
              <a:ext cx="189" cy="219"/>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6" name="Oval 1066"/>
            <p:cNvSpPr>
              <a:spLocks noChangeArrowheads="1"/>
            </p:cNvSpPr>
            <p:nvPr/>
          </p:nvSpPr>
          <p:spPr bwMode="auto">
            <a:xfrm>
              <a:off x="3771" y="2490"/>
              <a:ext cx="144" cy="171"/>
            </a:xfrm>
            <a:prstGeom prst="ellipse">
              <a:avLst/>
            </a:prstGeom>
            <a:solidFill>
              <a:srgbClr val="008000"/>
            </a:solidFill>
            <a:ln w="14288">
              <a:solidFill>
                <a:srgbClr val="9FFF9F"/>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7" name="Freeform 1067"/>
            <p:cNvSpPr>
              <a:spLocks/>
            </p:cNvSpPr>
            <p:nvPr/>
          </p:nvSpPr>
          <p:spPr bwMode="auto">
            <a:xfrm>
              <a:off x="3806" y="2522"/>
              <a:ext cx="73" cy="107"/>
            </a:xfrm>
            <a:custGeom>
              <a:avLst/>
              <a:gdLst>
                <a:gd name="T0" fmla="*/ 1 w 146"/>
                <a:gd name="T1" fmla="*/ 0 h 215"/>
                <a:gd name="T2" fmla="*/ 1 w 146"/>
                <a:gd name="T3" fmla="*/ 0 h 215"/>
                <a:gd name="T4" fmla="*/ 1 w 146"/>
                <a:gd name="T5" fmla="*/ 0 h 215"/>
                <a:gd name="T6" fmla="*/ 1 w 146"/>
                <a:gd name="T7" fmla="*/ 0 h 215"/>
                <a:gd name="T8" fmla="*/ 1 w 146"/>
                <a:gd name="T9" fmla="*/ 0 h 215"/>
                <a:gd name="T10" fmla="*/ 1 w 146"/>
                <a:gd name="T11" fmla="*/ 0 h 215"/>
                <a:gd name="T12" fmla="*/ 1 w 146"/>
                <a:gd name="T13" fmla="*/ 0 h 215"/>
                <a:gd name="T14" fmla="*/ 1 w 146"/>
                <a:gd name="T15" fmla="*/ 0 h 215"/>
                <a:gd name="T16" fmla="*/ 1 w 146"/>
                <a:gd name="T17" fmla="*/ 0 h 215"/>
                <a:gd name="T18" fmla="*/ 1 w 146"/>
                <a:gd name="T19" fmla="*/ 0 h 215"/>
                <a:gd name="T20" fmla="*/ 1 w 146"/>
                <a:gd name="T21" fmla="*/ 0 h 215"/>
                <a:gd name="T22" fmla="*/ 1 w 146"/>
                <a:gd name="T23" fmla="*/ 0 h 215"/>
                <a:gd name="T24" fmla="*/ 1 w 146"/>
                <a:gd name="T25" fmla="*/ 0 h 215"/>
                <a:gd name="T26" fmla="*/ 0 w 146"/>
                <a:gd name="T27" fmla="*/ 0 h 215"/>
                <a:gd name="T28" fmla="*/ 0 w 146"/>
                <a:gd name="T29" fmla="*/ 0 h 215"/>
                <a:gd name="T30" fmla="*/ 1 w 146"/>
                <a:gd name="T31" fmla="*/ 0 h 215"/>
                <a:gd name="T32" fmla="*/ 1 w 146"/>
                <a:gd name="T33" fmla="*/ 0 h 215"/>
                <a:gd name="T34" fmla="*/ 1 w 146"/>
                <a:gd name="T35" fmla="*/ 0 h 215"/>
                <a:gd name="T36" fmla="*/ 1 w 146"/>
                <a:gd name="T37" fmla="*/ 0 h 215"/>
                <a:gd name="T38" fmla="*/ 1 w 146"/>
                <a:gd name="T39" fmla="*/ 0 h 215"/>
                <a:gd name="T40" fmla="*/ 1 w 146"/>
                <a:gd name="T41" fmla="*/ 0 h 215"/>
                <a:gd name="T42" fmla="*/ 1 w 146"/>
                <a:gd name="T43" fmla="*/ 0 h 215"/>
                <a:gd name="T44" fmla="*/ 1 w 146"/>
                <a:gd name="T45" fmla="*/ 0 h 215"/>
                <a:gd name="T46" fmla="*/ 1 w 146"/>
                <a:gd name="T47" fmla="*/ 0 h 215"/>
                <a:gd name="T48" fmla="*/ 1 w 146"/>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15"/>
                <a:gd name="T77" fmla="*/ 146 w 146"/>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15">
                  <a:moveTo>
                    <a:pt x="5" y="22"/>
                  </a:moveTo>
                  <a:lnTo>
                    <a:pt x="15" y="22"/>
                  </a:lnTo>
                  <a:lnTo>
                    <a:pt x="27" y="20"/>
                  </a:lnTo>
                  <a:lnTo>
                    <a:pt x="36" y="13"/>
                  </a:lnTo>
                  <a:lnTo>
                    <a:pt x="42" y="8"/>
                  </a:lnTo>
                  <a:lnTo>
                    <a:pt x="48" y="0"/>
                  </a:lnTo>
                  <a:lnTo>
                    <a:pt x="116" y="0"/>
                  </a:lnTo>
                  <a:lnTo>
                    <a:pt x="116" y="181"/>
                  </a:lnTo>
                  <a:lnTo>
                    <a:pt x="118" y="192"/>
                  </a:lnTo>
                  <a:lnTo>
                    <a:pt x="125" y="199"/>
                  </a:lnTo>
                  <a:lnTo>
                    <a:pt x="138" y="205"/>
                  </a:lnTo>
                  <a:lnTo>
                    <a:pt x="146" y="205"/>
                  </a:lnTo>
                  <a:lnTo>
                    <a:pt x="146" y="215"/>
                  </a:lnTo>
                  <a:lnTo>
                    <a:pt x="0" y="215"/>
                  </a:lnTo>
                  <a:lnTo>
                    <a:pt x="0" y="205"/>
                  </a:lnTo>
                  <a:lnTo>
                    <a:pt x="8" y="205"/>
                  </a:lnTo>
                  <a:lnTo>
                    <a:pt x="21" y="199"/>
                  </a:lnTo>
                  <a:lnTo>
                    <a:pt x="27" y="192"/>
                  </a:lnTo>
                  <a:lnTo>
                    <a:pt x="30" y="181"/>
                  </a:lnTo>
                  <a:lnTo>
                    <a:pt x="30" y="46"/>
                  </a:lnTo>
                  <a:lnTo>
                    <a:pt x="27" y="39"/>
                  </a:lnTo>
                  <a:lnTo>
                    <a:pt x="21" y="32"/>
                  </a:lnTo>
                  <a:lnTo>
                    <a:pt x="12" y="30"/>
                  </a:lnTo>
                  <a:lnTo>
                    <a:pt x="5" y="30"/>
                  </a:lnTo>
                  <a:lnTo>
                    <a:pt x="5" y="22"/>
                  </a:lnTo>
                  <a:close/>
                </a:path>
              </a:pathLst>
            </a:custGeom>
            <a:solidFill>
              <a:srgbClr val="BFFFBF"/>
            </a:solidFill>
            <a:ln w="14288">
              <a:solidFill>
                <a:srgbClr val="3F5F00"/>
              </a:solidFill>
              <a:round/>
              <a:headEnd/>
              <a:tailEnd/>
            </a:ln>
          </p:spPr>
          <p:txBody>
            <a:bodyPr/>
            <a:lstStyle/>
            <a:p>
              <a:endParaRPr lang="en-US"/>
            </a:p>
          </p:txBody>
        </p:sp>
        <p:sp>
          <p:nvSpPr>
            <p:cNvPr id="8248" name="Oval 1068"/>
            <p:cNvSpPr>
              <a:spLocks noChangeArrowheads="1"/>
            </p:cNvSpPr>
            <p:nvPr/>
          </p:nvSpPr>
          <p:spPr bwMode="auto">
            <a:xfrm>
              <a:off x="2265" y="2178"/>
              <a:ext cx="199" cy="197"/>
            </a:xfrm>
            <a:prstGeom prst="ellipse">
              <a:avLst/>
            </a:prstGeom>
            <a:solidFill>
              <a:srgbClr val="3F5F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49" name="Oval 1069"/>
            <p:cNvSpPr>
              <a:spLocks noChangeArrowheads="1"/>
            </p:cNvSpPr>
            <p:nvPr/>
          </p:nvSpPr>
          <p:spPr bwMode="auto">
            <a:xfrm>
              <a:off x="2304" y="2217"/>
              <a:ext cx="120" cy="119"/>
            </a:xfrm>
            <a:prstGeom prst="ellipse">
              <a:avLst/>
            </a:prstGeom>
            <a:solidFill>
              <a:srgbClr val="9FFF9F"/>
            </a:solidFill>
            <a:ln w="7938">
              <a:solidFill>
                <a:srgbClr val="008000"/>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50" name="Oval 1070"/>
            <p:cNvSpPr>
              <a:spLocks noChangeArrowheads="1"/>
            </p:cNvSpPr>
            <p:nvPr/>
          </p:nvSpPr>
          <p:spPr bwMode="auto">
            <a:xfrm>
              <a:off x="3329" y="2203"/>
              <a:ext cx="198" cy="197"/>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51" name="Oval 1071"/>
            <p:cNvSpPr>
              <a:spLocks noChangeArrowheads="1"/>
            </p:cNvSpPr>
            <p:nvPr/>
          </p:nvSpPr>
          <p:spPr bwMode="auto">
            <a:xfrm>
              <a:off x="3368" y="2241"/>
              <a:ext cx="120" cy="120"/>
            </a:xfrm>
            <a:prstGeom prst="ellipse">
              <a:avLst/>
            </a:prstGeom>
            <a:solidFill>
              <a:srgbClr val="BFFFBF"/>
            </a:solidFill>
            <a:ln w="7938">
              <a:solidFill>
                <a:srgbClr val="008000"/>
              </a:solidFill>
              <a:round/>
              <a:headEnd/>
              <a:tailEnd/>
            </a:ln>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52" name="Freeform 1072"/>
            <p:cNvSpPr>
              <a:spLocks/>
            </p:cNvSpPr>
            <p:nvPr/>
          </p:nvSpPr>
          <p:spPr bwMode="auto">
            <a:xfrm>
              <a:off x="3208" y="2595"/>
              <a:ext cx="81" cy="79"/>
            </a:xfrm>
            <a:custGeom>
              <a:avLst/>
              <a:gdLst>
                <a:gd name="T0" fmla="*/ 0 w 163"/>
                <a:gd name="T1" fmla="*/ 0 h 157"/>
                <a:gd name="T2" fmla="*/ 0 w 163"/>
                <a:gd name="T3" fmla="*/ 0 h 157"/>
                <a:gd name="T4" fmla="*/ 0 w 163"/>
                <a:gd name="T5" fmla="*/ 1 h 157"/>
                <a:gd name="T6" fmla="*/ 0 w 163"/>
                <a:gd name="T7" fmla="*/ 1 h 157"/>
                <a:gd name="T8" fmla="*/ 0 w 163"/>
                <a:gd name="T9" fmla="*/ 1 h 157"/>
                <a:gd name="T10" fmla="*/ 0 w 163"/>
                <a:gd name="T11" fmla="*/ 1 h 157"/>
                <a:gd name="T12" fmla="*/ 0 w 163"/>
                <a:gd name="T13" fmla="*/ 1 h 157"/>
                <a:gd name="T14" fmla="*/ 0 w 163"/>
                <a:gd name="T15" fmla="*/ 1 h 157"/>
                <a:gd name="T16" fmla="*/ 0 w 163"/>
                <a:gd name="T17" fmla="*/ 1 h 157"/>
                <a:gd name="T18" fmla="*/ 0 w 163"/>
                <a:gd name="T19" fmla="*/ 1 h 157"/>
                <a:gd name="T20" fmla="*/ 0 w 163"/>
                <a:gd name="T21" fmla="*/ 1 h 157"/>
                <a:gd name="T22" fmla="*/ 0 w 163"/>
                <a:gd name="T23" fmla="*/ 1 h 157"/>
                <a:gd name="T24" fmla="*/ 0 w 163"/>
                <a:gd name="T25" fmla="*/ 1 h 157"/>
                <a:gd name="T26" fmla="*/ 0 w 163"/>
                <a:gd name="T27" fmla="*/ 1 h 157"/>
                <a:gd name="T28" fmla="*/ 0 w 163"/>
                <a:gd name="T29" fmla="*/ 1 h 157"/>
                <a:gd name="T30" fmla="*/ 0 w 163"/>
                <a:gd name="T31" fmla="*/ 1 h 157"/>
                <a:gd name="T32" fmla="*/ 0 w 163"/>
                <a:gd name="T33" fmla="*/ 1 h 157"/>
                <a:gd name="T34" fmla="*/ 0 w 163"/>
                <a:gd name="T35" fmla="*/ 1 h 157"/>
                <a:gd name="T36" fmla="*/ 0 w 163"/>
                <a:gd name="T37" fmla="*/ 1 h 157"/>
                <a:gd name="T38" fmla="*/ 0 w 163"/>
                <a:gd name="T39" fmla="*/ 1 h 157"/>
                <a:gd name="T40" fmla="*/ 0 w 163"/>
                <a:gd name="T41" fmla="*/ 1 h 157"/>
                <a:gd name="T42" fmla="*/ 0 w 163"/>
                <a:gd name="T43" fmla="*/ 1 h 157"/>
                <a:gd name="T44" fmla="*/ 0 w 163"/>
                <a:gd name="T45" fmla="*/ 1 h 157"/>
                <a:gd name="T46" fmla="*/ 0 w 163"/>
                <a:gd name="T47" fmla="*/ 1 h 157"/>
                <a:gd name="T48" fmla="*/ 0 w 163"/>
                <a:gd name="T49" fmla="*/ 1 h 157"/>
                <a:gd name="T50" fmla="*/ 0 w 163"/>
                <a:gd name="T51" fmla="*/ 1 h 157"/>
                <a:gd name="T52" fmla="*/ 0 w 163"/>
                <a:gd name="T53" fmla="*/ 1 h 157"/>
                <a:gd name="T54" fmla="*/ 0 w 163"/>
                <a:gd name="T55" fmla="*/ 1 h 157"/>
                <a:gd name="T56" fmla="*/ 0 w 163"/>
                <a:gd name="T57" fmla="*/ 1 h 157"/>
                <a:gd name="T58" fmla="*/ 0 w 163"/>
                <a:gd name="T59" fmla="*/ 1 h 157"/>
                <a:gd name="T60" fmla="*/ 0 w 163"/>
                <a:gd name="T61" fmla="*/ 1 h 157"/>
                <a:gd name="T62" fmla="*/ 0 w 163"/>
                <a:gd name="T63" fmla="*/ 1 h 157"/>
                <a:gd name="T64" fmla="*/ 0 w 163"/>
                <a:gd name="T65" fmla="*/ 0 h 1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57"/>
                <a:gd name="T101" fmla="*/ 163 w 163"/>
                <a:gd name="T102" fmla="*/ 157 h 1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57">
                  <a:moveTo>
                    <a:pt x="0" y="0"/>
                  </a:moveTo>
                  <a:lnTo>
                    <a:pt x="110" y="0"/>
                  </a:lnTo>
                  <a:lnTo>
                    <a:pt x="128" y="5"/>
                  </a:lnTo>
                  <a:lnTo>
                    <a:pt x="140" y="15"/>
                  </a:lnTo>
                  <a:lnTo>
                    <a:pt x="145" y="31"/>
                  </a:lnTo>
                  <a:lnTo>
                    <a:pt x="145" y="59"/>
                  </a:lnTo>
                  <a:lnTo>
                    <a:pt x="137" y="75"/>
                  </a:lnTo>
                  <a:lnTo>
                    <a:pt x="125" y="84"/>
                  </a:lnTo>
                  <a:lnTo>
                    <a:pt x="110" y="88"/>
                  </a:lnTo>
                  <a:lnTo>
                    <a:pt x="125" y="95"/>
                  </a:lnTo>
                  <a:lnTo>
                    <a:pt x="137" y="103"/>
                  </a:lnTo>
                  <a:lnTo>
                    <a:pt x="145" y="119"/>
                  </a:lnTo>
                  <a:lnTo>
                    <a:pt x="151" y="133"/>
                  </a:lnTo>
                  <a:lnTo>
                    <a:pt x="154" y="147"/>
                  </a:lnTo>
                  <a:lnTo>
                    <a:pt x="163" y="147"/>
                  </a:lnTo>
                  <a:lnTo>
                    <a:pt x="163" y="157"/>
                  </a:lnTo>
                  <a:lnTo>
                    <a:pt x="100" y="157"/>
                  </a:lnTo>
                  <a:lnTo>
                    <a:pt x="100" y="147"/>
                  </a:lnTo>
                  <a:lnTo>
                    <a:pt x="110" y="147"/>
                  </a:lnTo>
                  <a:lnTo>
                    <a:pt x="108" y="131"/>
                  </a:lnTo>
                  <a:lnTo>
                    <a:pt x="101" y="119"/>
                  </a:lnTo>
                  <a:lnTo>
                    <a:pt x="92" y="106"/>
                  </a:lnTo>
                  <a:lnTo>
                    <a:pt x="82" y="96"/>
                  </a:lnTo>
                  <a:lnTo>
                    <a:pt x="68" y="88"/>
                  </a:lnTo>
                  <a:lnTo>
                    <a:pt x="68" y="147"/>
                  </a:lnTo>
                  <a:lnTo>
                    <a:pt x="82" y="147"/>
                  </a:lnTo>
                  <a:lnTo>
                    <a:pt x="82" y="157"/>
                  </a:lnTo>
                  <a:lnTo>
                    <a:pt x="2" y="157"/>
                  </a:lnTo>
                  <a:lnTo>
                    <a:pt x="2" y="147"/>
                  </a:lnTo>
                  <a:lnTo>
                    <a:pt x="18" y="147"/>
                  </a:lnTo>
                  <a:lnTo>
                    <a:pt x="18"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 name="Freeform 1073"/>
            <p:cNvSpPr>
              <a:spLocks/>
            </p:cNvSpPr>
            <p:nvPr/>
          </p:nvSpPr>
          <p:spPr bwMode="auto">
            <a:xfrm>
              <a:off x="3242" y="2609"/>
              <a:ext cx="15" cy="19"/>
            </a:xfrm>
            <a:custGeom>
              <a:avLst/>
              <a:gdLst>
                <a:gd name="T0" fmla="*/ 0 w 28"/>
                <a:gd name="T1" fmla="*/ 0 h 39"/>
                <a:gd name="T2" fmla="*/ 0 w 28"/>
                <a:gd name="T3" fmla="*/ 0 h 39"/>
                <a:gd name="T4" fmla="*/ 1 w 28"/>
                <a:gd name="T5" fmla="*/ 0 h 39"/>
                <a:gd name="T6" fmla="*/ 1 w 28"/>
                <a:gd name="T7" fmla="*/ 0 h 39"/>
                <a:gd name="T8" fmla="*/ 1 w 28"/>
                <a:gd name="T9" fmla="*/ 0 h 39"/>
                <a:gd name="T10" fmla="*/ 1 w 28"/>
                <a:gd name="T11" fmla="*/ 0 h 39"/>
                <a:gd name="T12" fmla="*/ 1 w 28"/>
                <a:gd name="T13" fmla="*/ 0 h 39"/>
                <a:gd name="T14" fmla="*/ 1 w 28"/>
                <a:gd name="T15" fmla="*/ 0 h 39"/>
                <a:gd name="T16" fmla="*/ 0 w 2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39"/>
                <a:gd name="T29" fmla="*/ 28 w 2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39">
                  <a:moveTo>
                    <a:pt x="0" y="0"/>
                  </a:moveTo>
                  <a:lnTo>
                    <a:pt x="0" y="39"/>
                  </a:lnTo>
                  <a:lnTo>
                    <a:pt x="15" y="39"/>
                  </a:lnTo>
                  <a:lnTo>
                    <a:pt x="23" y="35"/>
                  </a:lnTo>
                  <a:lnTo>
                    <a:pt x="28" y="26"/>
                  </a:lnTo>
                  <a:lnTo>
                    <a:pt x="28" y="14"/>
                  </a:lnTo>
                  <a:lnTo>
                    <a:pt x="23" y="5"/>
                  </a:lnTo>
                  <a:lnTo>
                    <a:pt x="15" y="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 name="Freeform 1074"/>
            <p:cNvSpPr>
              <a:spLocks/>
            </p:cNvSpPr>
            <p:nvPr/>
          </p:nvSpPr>
          <p:spPr bwMode="auto">
            <a:xfrm>
              <a:off x="2496" y="2595"/>
              <a:ext cx="79" cy="83"/>
            </a:xfrm>
            <a:custGeom>
              <a:avLst/>
              <a:gdLst>
                <a:gd name="T0" fmla="*/ 1 w 157"/>
                <a:gd name="T1" fmla="*/ 0 h 164"/>
                <a:gd name="T2" fmla="*/ 1 w 157"/>
                <a:gd name="T3" fmla="*/ 0 h 164"/>
                <a:gd name="T4" fmla="*/ 1 w 157"/>
                <a:gd name="T5" fmla="*/ 1 h 164"/>
                <a:gd name="T6" fmla="*/ 1 w 157"/>
                <a:gd name="T7" fmla="*/ 1 h 164"/>
                <a:gd name="T8" fmla="*/ 1 w 157"/>
                <a:gd name="T9" fmla="*/ 1 h 164"/>
                <a:gd name="T10" fmla="*/ 1 w 157"/>
                <a:gd name="T11" fmla="*/ 1 h 164"/>
                <a:gd name="T12" fmla="*/ 1 w 157"/>
                <a:gd name="T13" fmla="*/ 1 h 164"/>
                <a:gd name="T14" fmla="*/ 1 w 157"/>
                <a:gd name="T15" fmla="*/ 1 h 164"/>
                <a:gd name="T16" fmla="*/ 1 w 157"/>
                <a:gd name="T17" fmla="*/ 1 h 164"/>
                <a:gd name="T18" fmla="*/ 1 w 157"/>
                <a:gd name="T19" fmla="*/ 1 h 164"/>
                <a:gd name="T20" fmla="*/ 1 w 157"/>
                <a:gd name="T21" fmla="*/ 1 h 164"/>
                <a:gd name="T22" fmla="*/ 1 w 157"/>
                <a:gd name="T23" fmla="*/ 1 h 164"/>
                <a:gd name="T24" fmla="*/ 1 w 157"/>
                <a:gd name="T25" fmla="*/ 1 h 164"/>
                <a:gd name="T26" fmla="*/ 1 w 157"/>
                <a:gd name="T27" fmla="*/ 1 h 164"/>
                <a:gd name="T28" fmla="*/ 1 w 157"/>
                <a:gd name="T29" fmla="*/ 1 h 164"/>
                <a:gd name="T30" fmla="*/ 0 w 157"/>
                <a:gd name="T31" fmla="*/ 1 h 164"/>
                <a:gd name="T32" fmla="*/ 0 w 157"/>
                <a:gd name="T33" fmla="*/ 1 h 164"/>
                <a:gd name="T34" fmla="*/ 1 w 157"/>
                <a:gd name="T35" fmla="*/ 1 h 164"/>
                <a:gd name="T36" fmla="*/ 1 w 157"/>
                <a:gd name="T37" fmla="*/ 1 h 164"/>
                <a:gd name="T38" fmla="*/ 1 w 157"/>
                <a:gd name="T39" fmla="*/ 1 h 164"/>
                <a:gd name="T40" fmla="*/ 1 w 157"/>
                <a:gd name="T41" fmla="*/ 0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164"/>
                <a:gd name="T65" fmla="*/ 157 w 157"/>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164">
                  <a:moveTo>
                    <a:pt x="47" y="0"/>
                  </a:moveTo>
                  <a:lnTo>
                    <a:pt x="107" y="0"/>
                  </a:lnTo>
                  <a:lnTo>
                    <a:pt x="121" y="5"/>
                  </a:lnTo>
                  <a:lnTo>
                    <a:pt x="143" y="23"/>
                  </a:lnTo>
                  <a:lnTo>
                    <a:pt x="152" y="42"/>
                  </a:lnTo>
                  <a:lnTo>
                    <a:pt x="157" y="67"/>
                  </a:lnTo>
                  <a:lnTo>
                    <a:pt x="157" y="95"/>
                  </a:lnTo>
                  <a:lnTo>
                    <a:pt x="152" y="120"/>
                  </a:lnTo>
                  <a:lnTo>
                    <a:pt x="143" y="139"/>
                  </a:lnTo>
                  <a:lnTo>
                    <a:pt x="117" y="157"/>
                  </a:lnTo>
                  <a:lnTo>
                    <a:pt x="104" y="164"/>
                  </a:lnTo>
                  <a:lnTo>
                    <a:pt x="47" y="164"/>
                  </a:lnTo>
                  <a:lnTo>
                    <a:pt x="34" y="157"/>
                  </a:lnTo>
                  <a:lnTo>
                    <a:pt x="11" y="141"/>
                  </a:lnTo>
                  <a:lnTo>
                    <a:pt x="3" y="123"/>
                  </a:lnTo>
                  <a:lnTo>
                    <a:pt x="0" y="100"/>
                  </a:lnTo>
                  <a:lnTo>
                    <a:pt x="0" y="67"/>
                  </a:lnTo>
                  <a:lnTo>
                    <a:pt x="3" y="42"/>
                  </a:lnTo>
                  <a:lnTo>
                    <a:pt x="11" y="23"/>
                  </a:lnTo>
                  <a:lnTo>
                    <a:pt x="34" y="5"/>
                  </a:lnTo>
                  <a:lnTo>
                    <a:pt x="47"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 name="Freeform 1075"/>
            <p:cNvSpPr>
              <a:spLocks/>
            </p:cNvSpPr>
            <p:nvPr/>
          </p:nvSpPr>
          <p:spPr bwMode="auto">
            <a:xfrm>
              <a:off x="2525" y="2605"/>
              <a:ext cx="20" cy="64"/>
            </a:xfrm>
            <a:custGeom>
              <a:avLst/>
              <a:gdLst>
                <a:gd name="T0" fmla="*/ 1 w 40"/>
                <a:gd name="T1" fmla="*/ 0 h 128"/>
                <a:gd name="T2" fmla="*/ 1 w 40"/>
                <a:gd name="T3" fmla="*/ 1 h 128"/>
                <a:gd name="T4" fmla="*/ 0 w 40"/>
                <a:gd name="T5" fmla="*/ 1 h 128"/>
                <a:gd name="T6" fmla="*/ 0 w 40"/>
                <a:gd name="T7" fmla="*/ 1 h 128"/>
                <a:gd name="T8" fmla="*/ 1 w 40"/>
                <a:gd name="T9" fmla="*/ 1 h 128"/>
                <a:gd name="T10" fmla="*/ 1 w 40"/>
                <a:gd name="T11" fmla="*/ 1 h 128"/>
                <a:gd name="T12" fmla="*/ 1 w 40"/>
                <a:gd name="T13" fmla="*/ 1 h 128"/>
                <a:gd name="T14" fmla="*/ 1 w 40"/>
                <a:gd name="T15" fmla="*/ 1 h 128"/>
                <a:gd name="T16" fmla="*/ 1 w 40"/>
                <a:gd name="T17" fmla="*/ 1 h 128"/>
                <a:gd name="T18" fmla="*/ 1 w 40"/>
                <a:gd name="T19" fmla="*/ 1 h 128"/>
                <a:gd name="T20" fmla="*/ 1 w 40"/>
                <a:gd name="T21" fmla="*/ 1 h 128"/>
                <a:gd name="T22" fmla="*/ 1 w 40"/>
                <a:gd name="T23" fmla="*/ 0 h 128"/>
                <a:gd name="T24" fmla="*/ 1 w 40"/>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128"/>
                <a:gd name="T41" fmla="*/ 40 w 40"/>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128">
                  <a:moveTo>
                    <a:pt x="14" y="0"/>
                  </a:moveTo>
                  <a:lnTo>
                    <a:pt x="5" y="10"/>
                  </a:lnTo>
                  <a:lnTo>
                    <a:pt x="0" y="21"/>
                  </a:lnTo>
                  <a:lnTo>
                    <a:pt x="0" y="108"/>
                  </a:lnTo>
                  <a:lnTo>
                    <a:pt x="5" y="119"/>
                  </a:lnTo>
                  <a:lnTo>
                    <a:pt x="14" y="128"/>
                  </a:lnTo>
                  <a:lnTo>
                    <a:pt x="29" y="128"/>
                  </a:lnTo>
                  <a:lnTo>
                    <a:pt x="38" y="119"/>
                  </a:lnTo>
                  <a:lnTo>
                    <a:pt x="40" y="108"/>
                  </a:lnTo>
                  <a:lnTo>
                    <a:pt x="40" y="21"/>
                  </a:lnTo>
                  <a:lnTo>
                    <a:pt x="38" y="10"/>
                  </a:lnTo>
                  <a:lnTo>
                    <a:pt x="29" y="0"/>
                  </a:lnTo>
                  <a:lnTo>
                    <a:pt x="1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1076"/>
            <p:cNvSpPr>
              <a:spLocks/>
            </p:cNvSpPr>
            <p:nvPr/>
          </p:nvSpPr>
          <p:spPr bwMode="auto">
            <a:xfrm>
              <a:off x="2577" y="2598"/>
              <a:ext cx="90" cy="80"/>
            </a:xfrm>
            <a:custGeom>
              <a:avLst/>
              <a:gdLst>
                <a:gd name="T0" fmla="*/ 1 w 179"/>
                <a:gd name="T1" fmla="*/ 1 h 159"/>
                <a:gd name="T2" fmla="*/ 1 w 179"/>
                <a:gd name="T3" fmla="*/ 1 h 159"/>
                <a:gd name="T4" fmla="*/ 1 w 179"/>
                <a:gd name="T5" fmla="*/ 1 h 159"/>
                <a:gd name="T6" fmla="*/ 1 w 179"/>
                <a:gd name="T7" fmla="*/ 1 h 159"/>
                <a:gd name="T8" fmla="*/ 1 w 179"/>
                <a:gd name="T9" fmla="*/ 1 h 159"/>
                <a:gd name="T10" fmla="*/ 1 w 179"/>
                <a:gd name="T11" fmla="*/ 1 h 159"/>
                <a:gd name="T12" fmla="*/ 1 w 179"/>
                <a:gd name="T13" fmla="*/ 1 h 159"/>
                <a:gd name="T14" fmla="*/ 1 w 179"/>
                <a:gd name="T15" fmla="*/ 1 h 159"/>
                <a:gd name="T16" fmla="*/ 1 w 179"/>
                <a:gd name="T17" fmla="*/ 1 h 159"/>
                <a:gd name="T18" fmla="*/ 1 w 179"/>
                <a:gd name="T19" fmla="*/ 0 h 159"/>
                <a:gd name="T20" fmla="*/ 1 w 179"/>
                <a:gd name="T21" fmla="*/ 0 h 159"/>
                <a:gd name="T22" fmla="*/ 1 w 179"/>
                <a:gd name="T23" fmla="*/ 1 h 159"/>
                <a:gd name="T24" fmla="*/ 1 w 179"/>
                <a:gd name="T25" fmla="*/ 1 h 159"/>
                <a:gd name="T26" fmla="*/ 1 w 179"/>
                <a:gd name="T27" fmla="*/ 1 h 159"/>
                <a:gd name="T28" fmla="*/ 1 w 179"/>
                <a:gd name="T29" fmla="*/ 1 h 159"/>
                <a:gd name="T30" fmla="*/ 0 w 179"/>
                <a:gd name="T31" fmla="*/ 1 h 159"/>
                <a:gd name="T32" fmla="*/ 0 w 179"/>
                <a:gd name="T33" fmla="*/ 1 h 159"/>
                <a:gd name="T34" fmla="*/ 1 w 179"/>
                <a:gd name="T35" fmla="*/ 1 h 159"/>
                <a:gd name="T36" fmla="*/ 1 w 179"/>
                <a:gd name="T37" fmla="*/ 1 h 159"/>
                <a:gd name="T38" fmla="*/ 1 w 179"/>
                <a:gd name="T39" fmla="*/ 1 h 159"/>
                <a:gd name="T40" fmla="*/ 1 w 179"/>
                <a:gd name="T41" fmla="*/ 1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59"/>
                <a:gd name="T65" fmla="*/ 179 w 179"/>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59">
                  <a:moveTo>
                    <a:pt x="4" y="159"/>
                  </a:moveTo>
                  <a:lnTo>
                    <a:pt x="47" y="159"/>
                  </a:lnTo>
                  <a:lnTo>
                    <a:pt x="47" y="147"/>
                  </a:lnTo>
                  <a:lnTo>
                    <a:pt x="33" y="147"/>
                  </a:lnTo>
                  <a:lnTo>
                    <a:pt x="33" y="34"/>
                  </a:lnTo>
                  <a:lnTo>
                    <a:pt x="110" y="159"/>
                  </a:lnTo>
                  <a:lnTo>
                    <a:pt x="161" y="159"/>
                  </a:lnTo>
                  <a:lnTo>
                    <a:pt x="161" y="13"/>
                  </a:lnTo>
                  <a:lnTo>
                    <a:pt x="179" y="13"/>
                  </a:lnTo>
                  <a:lnTo>
                    <a:pt x="179" y="0"/>
                  </a:lnTo>
                  <a:lnTo>
                    <a:pt x="129" y="0"/>
                  </a:lnTo>
                  <a:lnTo>
                    <a:pt x="129" y="13"/>
                  </a:lnTo>
                  <a:lnTo>
                    <a:pt x="146" y="13"/>
                  </a:lnTo>
                  <a:lnTo>
                    <a:pt x="146" y="106"/>
                  </a:lnTo>
                  <a:lnTo>
                    <a:pt x="78" y="3"/>
                  </a:lnTo>
                  <a:lnTo>
                    <a:pt x="0" y="3"/>
                  </a:lnTo>
                  <a:lnTo>
                    <a:pt x="0" y="15"/>
                  </a:lnTo>
                  <a:lnTo>
                    <a:pt x="17" y="15"/>
                  </a:lnTo>
                  <a:lnTo>
                    <a:pt x="17" y="147"/>
                  </a:lnTo>
                  <a:lnTo>
                    <a:pt x="4" y="147"/>
                  </a:lnTo>
                  <a:lnTo>
                    <a:pt x="4" y="159"/>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1077"/>
            <p:cNvSpPr>
              <a:spLocks/>
            </p:cNvSpPr>
            <p:nvPr/>
          </p:nvSpPr>
          <p:spPr bwMode="auto">
            <a:xfrm>
              <a:off x="2667" y="2598"/>
              <a:ext cx="77" cy="80"/>
            </a:xfrm>
            <a:custGeom>
              <a:avLst/>
              <a:gdLst>
                <a:gd name="T0" fmla="*/ 0 w 155"/>
                <a:gd name="T1" fmla="*/ 0 h 159"/>
                <a:gd name="T2" fmla="*/ 0 w 155"/>
                <a:gd name="T3" fmla="*/ 0 h 159"/>
                <a:gd name="T4" fmla="*/ 0 w 155"/>
                <a:gd name="T5" fmla="*/ 1 h 159"/>
                <a:gd name="T6" fmla="*/ 0 w 155"/>
                <a:gd name="T7" fmla="*/ 1 h 159"/>
                <a:gd name="T8" fmla="*/ 0 w 155"/>
                <a:gd name="T9" fmla="*/ 1 h 159"/>
                <a:gd name="T10" fmla="*/ 0 w 155"/>
                <a:gd name="T11" fmla="*/ 1 h 159"/>
                <a:gd name="T12" fmla="*/ 0 w 155"/>
                <a:gd name="T13" fmla="*/ 1 h 159"/>
                <a:gd name="T14" fmla="*/ 0 w 155"/>
                <a:gd name="T15" fmla="*/ 1 h 159"/>
                <a:gd name="T16" fmla="*/ 0 w 155"/>
                <a:gd name="T17" fmla="*/ 1 h 159"/>
                <a:gd name="T18" fmla="*/ 0 w 155"/>
                <a:gd name="T19" fmla="*/ 1 h 159"/>
                <a:gd name="T20" fmla="*/ 0 w 155"/>
                <a:gd name="T21" fmla="*/ 1 h 159"/>
                <a:gd name="T22" fmla="*/ 0 w 155"/>
                <a:gd name="T23" fmla="*/ 1 h 159"/>
                <a:gd name="T24" fmla="*/ 0 w 155"/>
                <a:gd name="T25" fmla="*/ 1 h 159"/>
                <a:gd name="T26" fmla="*/ 0 w 155"/>
                <a:gd name="T27" fmla="*/ 1 h 159"/>
                <a:gd name="T28" fmla="*/ 0 w 155"/>
                <a:gd name="T29" fmla="*/ 1 h 159"/>
                <a:gd name="T30" fmla="*/ 0 w 155"/>
                <a:gd name="T31" fmla="*/ 1 h 159"/>
                <a:gd name="T32" fmla="*/ 0 w 155"/>
                <a:gd name="T33" fmla="*/ 1 h 159"/>
                <a:gd name="T34" fmla="*/ 0 w 155"/>
                <a:gd name="T35" fmla="*/ 1 h 159"/>
                <a:gd name="T36" fmla="*/ 0 w 155"/>
                <a:gd name="T37" fmla="*/ 1 h 159"/>
                <a:gd name="T38" fmla="*/ 0 w 155"/>
                <a:gd name="T39" fmla="*/ 1 h 159"/>
                <a:gd name="T40" fmla="*/ 0 w 155"/>
                <a:gd name="T41" fmla="*/ 1 h 159"/>
                <a:gd name="T42" fmla="*/ 0 w 155"/>
                <a:gd name="T43" fmla="*/ 1 h 159"/>
                <a:gd name="T44" fmla="*/ 0 w 155"/>
                <a:gd name="T45" fmla="*/ 0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159"/>
                <a:gd name="T71" fmla="*/ 155 w 155"/>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159">
                  <a:moveTo>
                    <a:pt x="0" y="0"/>
                  </a:moveTo>
                  <a:lnTo>
                    <a:pt x="151" y="0"/>
                  </a:lnTo>
                  <a:lnTo>
                    <a:pt x="151" y="44"/>
                  </a:lnTo>
                  <a:lnTo>
                    <a:pt x="140" y="44"/>
                  </a:lnTo>
                  <a:lnTo>
                    <a:pt x="93" y="13"/>
                  </a:lnTo>
                  <a:lnTo>
                    <a:pt x="68" y="13"/>
                  </a:lnTo>
                  <a:lnTo>
                    <a:pt x="68" y="75"/>
                  </a:lnTo>
                  <a:lnTo>
                    <a:pt x="89" y="75"/>
                  </a:lnTo>
                  <a:lnTo>
                    <a:pt x="116" y="47"/>
                  </a:lnTo>
                  <a:lnTo>
                    <a:pt x="116" y="115"/>
                  </a:lnTo>
                  <a:lnTo>
                    <a:pt x="89" y="87"/>
                  </a:lnTo>
                  <a:lnTo>
                    <a:pt x="68" y="87"/>
                  </a:lnTo>
                  <a:lnTo>
                    <a:pt x="68" y="141"/>
                  </a:lnTo>
                  <a:lnTo>
                    <a:pt x="93" y="141"/>
                  </a:lnTo>
                  <a:lnTo>
                    <a:pt x="146" y="115"/>
                  </a:lnTo>
                  <a:lnTo>
                    <a:pt x="155" y="115"/>
                  </a:lnTo>
                  <a:lnTo>
                    <a:pt x="155" y="159"/>
                  </a:lnTo>
                  <a:lnTo>
                    <a:pt x="2" y="159"/>
                  </a:lnTo>
                  <a:lnTo>
                    <a:pt x="2" y="150"/>
                  </a:lnTo>
                  <a:lnTo>
                    <a:pt x="18" y="150"/>
                  </a:lnTo>
                  <a:lnTo>
                    <a:pt x="18" y="13"/>
                  </a:lnTo>
                  <a:lnTo>
                    <a:pt x="0" y="13"/>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1078"/>
            <p:cNvSpPr>
              <a:spLocks/>
            </p:cNvSpPr>
            <p:nvPr/>
          </p:nvSpPr>
          <p:spPr bwMode="auto">
            <a:xfrm>
              <a:off x="2879" y="2595"/>
              <a:ext cx="77" cy="81"/>
            </a:xfrm>
            <a:custGeom>
              <a:avLst/>
              <a:gdLst>
                <a:gd name="T0" fmla="*/ 0 w 155"/>
                <a:gd name="T1" fmla="*/ 0 h 161"/>
                <a:gd name="T2" fmla="*/ 0 w 155"/>
                <a:gd name="T3" fmla="*/ 0 h 161"/>
                <a:gd name="T4" fmla="*/ 0 w 155"/>
                <a:gd name="T5" fmla="*/ 1 h 161"/>
                <a:gd name="T6" fmla="*/ 0 w 155"/>
                <a:gd name="T7" fmla="*/ 1 h 161"/>
                <a:gd name="T8" fmla="*/ 0 w 155"/>
                <a:gd name="T9" fmla="*/ 1 h 161"/>
                <a:gd name="T10" fmla="*/ 0 w 155"/>
                <a:gd name="T11" fmla="*/ 1 h 161"/>
                <a:gd name="T12" fmla="*/ 0 w 155"/>
                <a:gd name="T13" fmla="*/ 1 h 161"/>
                <a:gd name="T14" fmla="*/ 0 w 155"/>
                <a:gd name="T15" fmla="*/ 1 h 161"/>
                <a:gd name="T16" fmla="*/ 0 w 155"/>
                <a:gd name="T17" fmla="*/ 1 h 161"/>
                <a:gd name="T18" fmla="*/ 0 w 155"/>
                <a:gd name="T19" fmla="*/ 1 h 161"/>
                <a:gd name="T20" fmla="*/ 0 w 155"/>
                <a:gd name="T21" fmla="*/ 1 h 161"/>
                <a:gd name="T22" fmla="*/ 0 w 155"/>
                <a:gd name="T23" fmla="*/ 1 h 161"/>
                <a:gd name="T24" fmla="*/ 0 w 155"/>
                <a:gd name="T25" fmla="*/ 1 h 161"/>
                <a:gd name="T26" fmla="*/ 0 w 155"/>
                <a:gd name="T27" fmla="*/ 1 h 161"/>
                <a:gd name="T28" fmla="*/ 0 w 155"/>
                <a:gd name="T29" fmla="*/ 1 h 161"/>
                <a:gd name="T30" fmla="*/ 0 w 155"/>
                <a:gd name="T31" fmla="*/ 1 h 161"/>
                <a:gd name="T32" fmla="*/ 0 w 155"/>
                <a:gd name="T33" fmla="*/ 1 h 161"/>
                <a:gd name="T34" fmla="*/ 0 w 155"/>
                <a:gd name="T35" fmla="*/ 1 h 161"/>
                <a:gd name="T36" fmla="*/ 0 w 155"/>
                <a:gd name="T37" fmla="*/ 1 h 161"/>
                <a:gd name="T38" fmla="*/ 0 w 155"/>
                <a:gd name="T39" fmla="*/ 1 h 161"/>
                <a:gd name="T40" fmla="*/ 0 w 155"/>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161"/>
                <a:gd name="T65" fmla="*/ 155 w 155"/>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161">
                  <a:moveTo>
                    <a:pt x="46" y="0"/>
                  </a:moveTo>
                  <a:lnTo>
                    <a:pt x="108" y="0"/>
                  </a:lnTo>
                  <a:lnTo>
                    <a:pt x="119" y="5"/>
                  </a:lnTo>
                  <a:lnTo>
                    <a:pt x="141" y="21"/>
                  </a:lnTo>
                  <a:lnTo>
                    <a:pt x="150" y="41"/>
                  </a:lnTo>
                  <a:lnTo>
                    <a:pt x="155" y="66"/>
                  </a:lnTo>
                  <a:lnTo>
                    <a:pt x="155" y="91"/>
                  </a:lnTo>
                  <a:lnTo>
                    <a:pt x="150" y="116"/>
                  </a:lnTo>
                  <a:lnTo>
                    <a:pt x="141" y="137"/>
                  </a:lnTo>
                  <a:lnTo>
                    <a:pt x="117" y="155"/>
                  </a:lnTo>
                  <a:lnTo>
                    <a:pt x="103" y="161"/>
                  </a:lnTo>
                  <a:lnTo>
                    <a:pt x="46" y="161"/>
                  </a:lnTo>
                  <a:lnTo>
                    <a:pt x="34" y="155"/>
                  </a:lnTo>
                  <a:lnTo>
                    <a:pt x="14" y="139"/>
                  </a:lnTo>
                  <a:lnTo>
                    <a:pt x="5" y="120"/>
                  </a:lnTo>
                  <a:lnTo>
                    <a:pt x="0" y="98"/>
                  </a:lnTo>
                  <a:lnTo>
                    <a:pt x="0" y="66"/>
                  </a:lnTo>
                  <a:lnTo>
                    <a:pt x="5" y="41"/>
                  </a:lnTo>
                  <a:lnTo>
                    <a:pt x="14" y="21"/>
                  </a:lnTo>
                  <a:lnTo>
                    <a:pt x="34" y="5"/>
                  </a:lnTo>
                  <a:lnTo>
                    <a:pt x="46"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1079"/>
            <p:cNvSpPr>
              <a:spLocks/>
            </p:cNvSpPr>
            <p:nvPr/>
          </p:nvSpPr>
          <p:spPr bwMode="auto">
            <a:xfrm>
              <a:off x="2907" y="2605"/>
              <a:ext cx="20" cy="64"/>
            </a:xfrm>
            <a:custGeom>
              <a:avLst/>
              <a:gdLst>
                <a:gd name="T0" fmla="*/ 0 w 41"/>
                <a:gd name="T1" fmla="*/ 0 h 128"/>
                <a:gd name="T2" fmla="*/ 0 w 41"/>
                <a:gd name="T3" fmla="*/ 1 h 128"/>
                <a:gd name="T4" fmla="*/ 0 w 41"/>
                <a:gd name="T5" fmla="*/ 1 h 128"/>
                <a:gd name="T6" fmla="*/ 0 w 41"/>
                <a:gd name="T7" fmla="*/ 1 h 128"/>
                <a:gd name="T8" fmla="*/ 0 w 41"/>
                <a:gd name="T9" fmla="*/ 1 h 128"/>
                <a:gd name="T10" fmla="*/ 0 w 41"/>
                <a:gd name="T11" fmla="*/ 1 h 128"/>
                <a:gd name="T12" fmla="*/ 0 w 41"/>
                <a:gd name="T13" fmla="*/ 1 h 128"/>
                <a:gd name="T14" fmla="*/ 0 w 41"/>
                <a:gd name="T15" fmla="*/ 1 h 128"/>
                <a:gd name="T16" fmla="*/ 0 w 41"/>
                <a:gd name="T17" fmla="*/ 1 h 128"/>
                <a:gd name="T18" fmla="*/ 0 w 41"/>
                <a:gd name="T19" fmla="*/ 1 h 128"/>
                <a:gd name="T20" fmla="*/ 0 w 41"/>
                <a:gd name="T21" fmla="*/ 1 h 128"/>
                <a:gd name="T22" fmla="*/ 0 w 41"/>
                <a:gd name="T23" fmla="*/ 0 h 128"/>
                <a:gd name="T24" fmla="*/ 0 w 41"/>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128"/>
                <a:gd name="T41" fmla="*/ 41 w 41"/>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128">
                  <a:moveTo>
                    <a:pt x="14" y="0"/>
                  </a:moveTo>
                  <a:lnTo>
                    <a:pt x="5" y="11"/>
                  </a:lnTo>
                  <a:lnTo>
                    <a:pt x="0" y="21"/>
                  </a:lnTo>
                  <a:lnTo>
                    <a:pt x="0" y="107"/>
                  </a:lnTo>
                  <a:lnTo>
                    <a:pt x="5" y="118"/>
                  </a:lnTo>
                  <a:lnTo>
                    <a:pt x="14" y="128"/>
                  </a:lnTo>
                  <a:lnTo>
                    <a:pt x="29" y="128"/>
                  </a:lnTo>
                  <a:lnTo>
                    <a:pt x="38" y="118"/>
                  </a:lnTo>
                  <a:lnTo>
                    <a:pt x="41" y="107"/>
                  </a:lnTo>
                  <a:lnTo>
                    <a:pt x="41" y="21"/>
                  </a:lnTo>
                  <a:lnTo>
                    <a:pt x="38" y="11"/>
                  </a:lnTo>
                  <a:lnTo>
                    <a:pt x="29" y="0"/>
                  </a:lnTo>
                  <a:lnTo>
                    <a:pt x="1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1080"/>
            <p:cNvSpPr>
              <a:spLocks/>
            </p:cNvSpPr>
            <p:nvPr/>
          </p:nvSpPr>
          <p:spPr bwMode="auto">
            <a:xfrm>
              <a:off x="2959" y="2595"/>
              <a:ext cx="74" cy="79"/>
            </a:xfrm>
            <a:custGeom>
              <a:avLst/>
              <a:gdLst>
                <a:gd name="T0" fmla="*/ 0 w 146"/>
                <a:gd name="T1" fmla="*/ 0 h 157"/>
                <a:gd name="T2" fmla="*/ 1 w 146"/>
                <a:gd name="T3" fmla="*/ 0 h 157"/>
                <a:gd name="T4" fmla="*/ 1 w 146"/>
                <a:gd name="T5" fmla="*/ 1 h 157"/>
                <a:gd name="T6" fmla="*/ 1 w 146"/>
                <a:gd name="T7" fmla="*/ 1 h 157"/>
                <a:gd name="T8" fmla="*/ 1 w 146"/>
                <a:gd name="T9" fmla="*/ 1 h 157"/>
                <a:gd name="T10" fmla="*/ 1 w 146"/>
                <a:gd name="T11" fmla="*/ 1 h 157"/>
                <a:gd name="T12" fmla="*/ 1 w 146"/>
                <a:gd name="T13" fmla="*/ 1 h 157"/>
                <a:gd name="T14" fmla="*/ 1 w 146"/>
                <a:gd name="T15" fmla="*/ 1 h 157"/>
                <a:gd name="T16" fmla="*/ 1 w 146"/>
                <a:gd name="T17" fmla="*/ 1 h 157"/>
                <a:gd name="T18" fmla="*/ 1 w 146"/>
                <a:gd name="T19" fmla="*/ 1 h 157"/>
                <a:gd name="T20" fmla="*/ 1 w 146"/>
                <a:gd name="T21" fmla="*/ 1 h 157"/>
                <a:gd name="T22" fmla="*/ 1 w 146"/>
                <a:gd name="T23" fmla="*/ 1 h 157"/>
                <a:gd name="T24" fmla="*/ 1 w 146"/>
                <a:gd name="T25" fmla="*/ 1 h 157"/>
                <a:gd name="T26" fmla="*/ 0 w 146"/>
                <a:gd name="T27" fmla="*/ 1 h 157"/>
                <a:gd name="T28" fmla="*/ 0 w 146"/>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57"/>
                <a:gd name="T47" fmla="*/ 146 w 146"/>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57">
                  <a:moveTo>
                    <a:pt x="0" y="0"/>
                  </a:moveTo>
                  <a:lnTo>
                    <a:pt x="91" y="0"/>
                  </a:lnTo>
                  <a:lnTo>
                    <a:pt x="91" y="12"/>
                  </a:lnTo>
                  <a:lnTo>
                    <a:pt x="67" y="12"/>
                  </a:lnTo>
                  <a:lnTo>
                    <a:pt x="67" y="139"/>
                  </a:lnTo>
                  <a:lnTo>
                    <a:pt x="91" y="139"/>
                  </a:lnTo>
                  <a:lnTo>
                    <a:pt x="130" y="115"/>
                  </a:lnTo>
                  <a:lnTo>
                    <a:pt x="146" y="115"/>
                  </a:lnTo>
                  <a:lnTo>
                    <a:pt x="146" y="157"/>
                  </a:lnTo>
                  <a:lnTo>
                    <a:pt x="3" y="157"/>
                  </a:lnTo>
                  <a:lnTo>
                    <a:pt x="3" y="148"/>
                  </a:lnTo>
                  <a:lnTo>
                    <a:pt x="17" y="148"/>
                  </a:lnTo>
                  <a:lnTo>
                    <a:pt x="17"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1081"/>
            <p:cNvSpPr>
              <a:spLocks/>
            </p:cNvSpPr>
            <p:nvPr/>
          </p:nvSpPr>
          <p:spPr bwMode="auto">
            <a:xfrm>
              <a:off x="3033" y="2595"/>
              <a:ext cx="72" cy="79"/>
            </a:xfrm>
            <a:custGeom>
              <a:avLst/>
              <a:gdLst>
                <a:gd name="T0" fmla="*/ 0 w 145"/>
                <a:gd name="T1" fmla="*/ 0 h 157"/>
                <a:gd name="T2" fmla="*/ 0 w 145"/>
                <a:gd name="T3" fmla="*/ 0 h 157"/>
                <a:gd name="T4" fmla="*/ 0 w 145"/>
                <a:gd name="T5" fmla="*/ 1 h 157"/>
                <a:gd name="T6" fmla="*/ 0 w 145"/>
                <a:gd name="T7" fmla="*/ 1 h 157"/>
                <a:gd name="T8" fmla="*/ 0 w 145"/>
                <a:gd name="T9" fmla="*/ 1 h 157"/>
                <a:gd name="T10" fmla="*/ 0 w 145"/>
                <a:gd name="T11" fmla="*/ 1 h 157"/>
                <a:gd name="T12" fmla="*/ 0 w 145"/>
                <a:gd name="T13" fmla="*/ 1 h 157"/>
                <a:gd name="T14" fmla="*/ 0 w 145"/>
                <a:gd name="T15" fmla="*/ 1 h 157"/>
                <a:gd name="T16" fmla="*/ 0 w 145"/>
                <a:gd name="T17" fmla="*/ 1 h 157"/>
                <a:gd name="T18" fmla="*/ 0 w 145"/>
                <a:gd name="T19" fmla="*/ 1 h 157"/>
                <a:gd name="T20" fmla="*/ 0 w 145"/>
                <a:gd name="T21" fmla="*/ 1 h 157"/>
                <a:gd name="T22" fmla="*/ 0 w 145"/>
                <a:gd name="T23" fmla="*/ 1 h 157"/>
                <a:gd name="T24" fmla="*/ 0 w 145"/>
                <a:gd name="T25" fmla="*/ 1 h 157"/>
                <a:gd name="T26" fmla="*/ 0 w 145"/>
                <a:gd name="T27" fmla="*/ 1 h 157"/>
                <a:gd name="T28" fmla="*/ 0 w 145"/>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5"/>
                <a:gd name="T46" fmla="*/ 0 h 157"/>
                <a:gd name="T47" fmla="*/ 145 w 145"/>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5" h="157">
                  <a:moveTo>
                    <a:pt x="0" y="0"/>
                  </a:moveTo>
                  <a:lnTo>
                    <a:pt x="92" y="0"/>
                  </a:lnTo>
                  <a:lnTo>
                    <a:pt x="92" y="12"/>
                  </a:lnTo>
                  <a:lnTo>
                    <a:pt x="68" y="12"/>
                  </a:lnTo>
                  <a:lnTo>
                    <a:pt x="68" y="139"/>
                  </a:lnTo>
                  <a:lnTo>
                    <a:pt x="92" y="139"/>
                  </a:lnTo>
                  <a:lnTo>
                    <a:pt x="130" y="115"/>
                  </a:lnTo>
                  <a:lnTo>
                    <a:pt x="145" y="115"/>
                  </a:lnTo>
                  <a:lnTo>
                    <a:pt x="145" y="157"/>
                  </a:lnTo>
                  <a:lnTo>
                    <a:pt x="3" y="157"/>
                  </a:lnTo>
                  <a:lnTo>
                    <a:pt x="3" y="148"/>
                  </a:lnTo>
                  <a:lnTo>
                    <a:pt x="16" y="148"/>
                  </a:lnTo>
                  <a:lnTo>
                    <a:pt x="16" y="12"/>
                  </a:lnTo>
                  <a:lnTo>
                    <a:pt x="0" y="12"/>
                  </a:lnTo>
                  <a:lnTo>
                    <a:pt x="0"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1082"/>
            <p:cNvSpPr>
              <a:spLocks/>
            </p:cNvSpPr>
            <p:nvPr/>
          </p:nvSpPr>
          <p:spPr bwMode="auto">
            <a:xfrm>
              <a:off x="3103" y="2596"/>
              <a:ext cx="106" cy="79"/>
            </a:xfrm>
            <a:custGeom>
              <a:avLst/>
              <a:gdLst>
                <a:gd name="T0" fmla="*/ 1 w 212"/>
                <a:gd name="T1" fmla="*/ 0 h 158"/>
                <a:gd name="T2" fmla="*/ 1 w 212"/>
                <a:gd name="T3" fmla="*/ 1 h 158"/>
                <a:gd name="T4" fmla="*/ 1 w 212"/>
                <a:gd name="T5" fmla="*/ 1 h 158"/>
                <a:gd name="T6" fmla="*/ 1 w 212"/>
                <a:gd name="T7" fmla="*/ 1 h 158"/>
                <a:gd name="T8" fmla="*/ 1 w 212"/>
                <a:gd name="T9" fmla="*/ 1 h 158"/>
                <a:gd name="T10" fmla="*/ 1 w 212"/>
                <a:gd name="T11" fmla="*/ 1 h 158"/>
                <a:gd name="T12" fmla="*/ 1 w 212"/>
                <a:gd name="T13" fmla="*/ 1 h 158"/>
                <a:gd name="T14" fmla="*/ 1 w 212"/>
                <a:gd name="T15" fmla="*/ 1 h 158"/>
                <a:gd name="T16" fmla="*/ 1 w 212"/>
                <a:gd name="T17" fmla="*/ 1 h 158"/>
                <a:gd name="T18" fmla="*/ 1 w 212"/>
                <a:gd name="T19" fmla="*/ 1 h 158"/>
                <a:gd name="T20" fmla="*/ 1 w 212"/>
                <a:gd name="T21" fmla="*/ 1 h 158"/>
                <a:gd name="T22" fmla="*/ 1 w 212"/>
                <a:gd name="T23" fmla="*/ 1 h 158"/>
                <a:gd name="T24" fmla="*/ 0 w 212"/>
                <a:gd name="T25" fmla="*/ 1 h 158"/>
                <a:gd name="T26" fmla="*/ 0 w 212"/>
                <a:gd name="T27" fmla="*/ 1 h 158"/>
                <a:gd name="T28" fmla="*/ 1 w 212"/>
                <a:gd name="T29" fmla="*/ 1 h 158"/>
                <a:gd name="T30" fmla="*/ 1 w 212"/>
                <a:gd name="T31" fmla="*/ 0 h 158"/>
                <a:gd name="T32" fmla="*/ 1 w 212"/>
                <a:gd name="T33" fmla="*/ 0 h 1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58"/>
                <a:gd name="T53" fmla="*/ 212 w 212"/>
                <a:gd name="T54" fmla="*/ 158 h 1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58">
                  <a:moveTo>
                    <a:pt x="125" y="0"/>
                  </a:moveTo>
                  <a:lnTo>
                    <a:pt x="196" y="145"/>
                  </a:lnTo>
                  <a:lnTo>
                    <a:pt x="212" y="145"/>
                  </a:lnTo>
                  <a:lnTo>
                    <a:pt x="212" y="158"/>
                  </a:lnTo>
                  <a:lnTo>
                    <a:pt x="98" y="158"/>
                  </a:lnTo>
                  <a:lnTo>
                    <a:pt x="98" y="145"/>
                  </a:lnTo>
                  <a:lnTo>
                    <a:pt x="111" y="145"/>
                  </a:lnTo>
                  <a:lnTo>
                    <a:pt x="95" y="101"/>
                  </a:lnTo>
                  <a:lnTo>
                    <a:pt x="54" y="99"/>
                  </a:lnTo>
                  <a:lnTo>
                    <a:pt x="35" y="145"/>
                  </a:lnTo>
                  <a:lnTo>
                    <a:pt x="56" y="145"/>
                  </a:lnTo>
                  <a:lnTo>
                    <a:pt x="56" y="158"/>
                  </a:lnTo>
                  <a:lnTo>
                    <a:pt x="0" y="158"/>
                  </a:lnTo>
                  <a:lnTo>
                    <a:pt x="0" y="145"/>
                  </a:lnTo>
                  <a:lnTo>
                    <a:pt x="15" y="145"/>
                  </a:lnTo>
                  <a:lnTo>
                    <a:pt x="72" y="0"/>
                  </a:lnTo>
                  <a:lnTo>
                    <a:pt x="125"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1083"/>
            <p:cNvSpPr>
              <a:spLocks/>
            </p:cNvSpPr>
            <p:nvPr/>
          </p:nvSpPr>
          <p:spPr bwMode="auto">
            <a:xfrm>
              <a:off x="3133" y="2617"/>
              <a:ext cx="15" cy="21"/>
            </a:xfrm>
            <a:custGeom>
              <a:avLst/>
              <a:gdLst>
                <a:gd name="T0" fmla="*/ 0 w 31"/>
                <a:gd name="T1" fmla="*/ 0 h 42"/>
                <a:gd name="T2" fmla="*/ 0 w 31"/>
                <a:gd name="T3" fmla="*/ 1 h 42"/>
                <a:gd name="T4" fmla="*/ 0 w 31"/>
                <a:gd name="T5" fmla="*/ 1 h 42"/>
                <a:gd name="T6" fmla="*/ 0 w 31"/>
                <a:gd name="T7" fmla="*/ 0 h 42"/>
                <a:gd name="T8" fmla="*/ 0 60000 65536"/>
                <a:gd name="T9" fmla="*/ 0 60000 65536"/>
                <a:gd name="T10" fmla="*/ 0 60000 65536"/>
                <a:gd name="T11" fmla="*/ 0 60000 65536"/>
                <a:gd name="T12" fmla="*/ 0 w 31"/>
                <a:gd name="T13" fmla="*/ 0 h 42"/>
                <a:gd name="T14" fmla="*/ 31 w 31"/>
                <a:gd name="T15" fmla="*/ 42 h 42"/>
              </a:gdLst>
              <a:ahLst/>
              <a:cxnLst>
                <a:cxn ang="T8">
                  <a:pos x="T0" y="T1"/>
                </a:cxn>
                <a:cxn ang="T9">
                  <a:pos x="T2" y="T3"/>
                </a:cxn>
                <a:cxn ang="T10">
                  <a:pos x="T4" y="T5"/>
                </a:cxn>
                <a:cxn ang="T11">
                  <a:pos x="T6" y="T7"/>
                </a:cxn>
              </a:cxnLst>
              <a:rect l="T12" t="T13" r="T14" b="T15"/>
              <a:pathLst>
                <a:path w="31" h="42">
                  <a:moveTo>
                    <a:pt x="16" y="0"/>
                  </a:moveTo>
                  <a:lnTo>
                    <a:pt x="0" y="42"/>
                  </a:lnTo>
                  <a:lnTo>
                    <a:pt x="31" y="42"/>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1084"/>
            <p:cNvSpPr>
              <a:spLocks/>
            </p:cNvSpPr>
            <p:nvPr/>
          </p:nvSpPr>
          <p:spPr bwMode="auto">
            <a:xfrm>
              <a:off x="2780" y="2598"/>
              <a:ext cx="90" cy="78"/>
            </a:xfrm>
            <a:custGeom>
              <a:avLst/>
              <a:gdLst>
                <a:gd name="T0" fmla="*/ 0 w 181"/>
                <a:gd name="T1" fmla="*/ 0 h 156"/>
                <a:gd name="T2" fmla="*/ 0 w 181"/>
                <a:gd name="T3" fmla="*/ 0 h 156"/>
                <a:gd name="T4" fmla="*/ 0 w 181"/>
                <a:gd name="T5" fmla="*/ 1 h 156"/>
                <a:gd name="T6" fmla="*/ 0 w 181"/>
                <a:gd name="T7" fmla="*/ 1 h 156"/>
                <a:gd name="T8" fmla="*/ 0 w 181"/>
                <a:gd name="T9" fmla="*/ 1 h 156"/>
                <a:gd name="T10" fmla="*/ 0 w 181"/>
                <a:gd name="T11" fmla="*/ 1 h 156"/>
                <a:gd name="T12" fmla="*/ 0 w 181"/>
                <a:gd name="T13" fmla="*/ 1 h 156"/>
                <a:gd name="T14" fmla="*/ 0 w 181"/>
                <a:gd name="T15" fmla="*/ 1 h 156"/>
                <a:gd name="T16" fmla="*/ 0 w 181"/>
                <a:gd name="T17" fmla="*/ 1 h 156"/>
                <a:gd name="T18" fmla="*/ 0 w 181"/>
                <a:gd name="T19" fmla="*/ 1 h 156"/>
                <a:gd name="T20" fmla="*/ 0 w 181"/>
                <a:gd name="T21" fmla="*/ 1 h 156"/>
                <a:gd name="T22" fmla="*/ 0 w 181"/>
                <a:gd name="T23" fmla="*/ 1 h 156"/>
                <a:gd name="T24" fmla="*/ 0 w 181"/>
                <a:gd name="T25" fmla="*/ 1 h 156"/>
                <a:gd name="T26" fmla="*/ 0 w 181"/>
                <a:gd name="T27" fmla="*/ 1 h 156"/>
                <a:gd name="T28" fmla="*/ 0 w 181"/>
                <a:gd name="T29" fmla="*/ 1 h 156"/>
                <a:gd name="T30" fmla="*/ 0 w 181"/>
                <a:gd name="T31" fmla="*/ 1 h 156"/>
                <a:gd name="T32" fmla="*/ 0 w 181"/>
                <a:gd name="T33" fmla="*/ 1 h 156"/>
                <a:gd name="T34" fmla="*/ 0 w 181"/>
                <a:gd name="T35" fmla="*/ 1 h 156"/>
                <a:gd name="T36" fmla="*/ 0 w 181"/>
                <a:gd name="T37" fmla="*/ 1 h 156"/>
                <a:gd name="T38" fmla="*/ 0 w 181"/>
                <a:gd name="T39" fmla="*/ 1 h 156"/>
                <a:gd name="T40" fmla="*/ 0 w 181"/>
                <a:gd name="T41" fmla="*/ 0 h 156"/>
                <a:gd name="T42" fmla="*/ 0 w 181"/>
                <a:gd name="T43" fmla="*/ 0 h 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1"/>
                <a:gd name="T67" fmla="*/ 0 h 156"/>
                <a:gd name="T68" fmla="*/ 181 w 181"/>
                <a:gd name="T69" fmla="*/ 156 h 1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1" h="156">
                  <a:moveTo>
                    <a:pt x="71" y="0"/>
                  </a:moveTo>
                  <a:lnTo>
                    <a:pt x="132" y="0"/>
                  </a:lnTo>
                  <a:lnTo>
                    <a:pt x="145" y="7"/>
                  </a:lnTo>
                  <a:lnTo>
                    <a:pt x="168" y="22"/>
                  </a:lnTo>
                  <a:lnTo>
                    <a:pt x="176" y="40"/>
                  </a:lnTo>
                  <a:lnTo>
                    <a:pt x="181" y="64"/>
                  </a:lnTo>
                  <a:lnTo>
                    <a:pt x="181" y="90"/>
                  </a:lnTo>
                  <a:lnTo>
                    <a:pt x="176" y="114"/>
                  </a:lnTo>
                  <a:lnTo>
                    <a:pt x="168" y="132"/>
                  </a:lnTo>
                  <a:lnTo>
                    <a:pt x="141" y="151"/>
                  </a:lnTo>
                  <a:lnTo>
                    <a:pt x="128" y="156"/>
                  </a:lnTo>
                  <a:lnTo>
                    <a:pt x="71" y="156"/>
                  </a:lnTo>
                  <a:lnTo>
                    <a:pt x="0" y="156"/>
                  </a:lnTo>
                  <a:lnTo>
                    <a:pt x="2" y="141"/>
                  </a:lnTo>
                  <a:lnTo>
                    <a:pt x="23" y="141"/>
                  </a:lnTo>
                  <a:lnTo>
                    <a:pt x="23" y="95"/>
                  </a:lnTo>
                  <a:lnTo>
                    <a:pt x="23" y="64"/>
                  </a:lnTo>
                  <a:lnTo>
                    <a:pt x="23" y="40"/>
                  </a:lnTo>
                  <a:lnTo>
                    <a:pt x="23" y="16"/>
                  </a:lnTo>
                  <a:lnTo>
                    <a:pt x="0" y="16"/>
                  </a:lnTo>
                  <a:lnTo>
                    <a:pt x="0" y="0"/>
                  </a:lnTo>
                  <a:lnTo>
                    <a:pt x="71" y="0"/>
                  </a:lnTo>
                  <a:close/>
                </a:path>
              </a:pathLst>
            </a:cu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1085"/>
            <p:cNvSpPr>
              <a:spLocks/>
            </p:cNvSpPr>
            <p:nvPr/>
          </p:nvSpPr>
          <p:spPr bwMode="auto">
            <a:xfrm>
              <a:off x="2820" y="2608"/>
              <a:ext cx="21" cy="61"/>
            </a:xfrm>
            <a:custGeom>
              <a:avLst/>
              <a:gdLst>
                <a:gd name="T0" fmla="*/ 0 w 43"/>
                <a:gd name="T1" fmla="*/ 0 h 121"/>
                <a:gd name="T2" fmla="*/ 0 w 43"/>
                <a:gd name="T3" fmla="*/ 0 h 121"/>
                <a:gd name="T4" fmla="*/ 0 w 43"/>
                <a:gd name="T5" fmla="*/ 1 h 121"/>
                <a:gd name="T6" fmla="*/ 0 w 43"/>
                <a:gd name="T7" fmla="*/ 1 h 121"/>
                <a:gd name="T8" fmla="*/ 0 w 43"/>
                <a:gd name="T9" fmla="*/ 1 h 121"/>
                <a:gd name="T10" fmla="*/ 0 w 43"/>
                <a:gd name="T11" fmla="*/ 1 h 121"/>
                <a:gd name="T12" fmla="*/ 0 w 43"/>
                <a:gd name="T13" fmla="*/ 1 h 121"/>
                <a:gd name="T14" fmla="*/ 0 w 43"/>
                <a:gd name="T15" fmla="*/ 1 h 121"/>
                <a:gd name="T16" fmla="*/ 0 w 43"/>
                <a:gd name="T17" fmla="*/ 1 h 121"/>
                <a:gd name="T18" fmla="*/ 0 w 43"/>
                <a:gd name="T19" fmla="*/ 0 h 121"/>
                <a:gd name="T20" fmla="*/ 0 w 43"/>
                <a:gd name="T21" fmla="*/ 0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121"/>
                <a:gd name="T35" fmla="*/ 43 w 43"/>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121">
                  <a:moveTo>
                    <a:pt x="15" y="0"/>
                  </a:moveTo>
                  <a:lnTo>
                    <a:pt x="0" y="0"/>
                  </a:lnTo>
                  <a:lnTo>
                    <a:pt x="0" y="121"/>
                  </a:lnTo>
                  <a:lnTo>
                    <a:pt x="15" y="121"/>
                  </a:lnTo>
                  <a:lnTo>
                    <a:pt x="30" y="121"/>
                  </a:lnTo>
                  <a:lnTo>
                    <a:pt x="39" y="112"/>
                  </a:lnTo>
                  <a:lnTo>
                    <a:pt x="43" y="102"/>
                  </a:lnTo>
                  <a:lnTo>
                    <a:pt x="43" y="19"/>
                  </a:lnTo>
                  <a:lnTo>
                    <a:pt x="39" y="9"/>
                  </a:lnTo>
                  <a:lnTo>
                    <a:pt x="30" y="0"/>
                  </a:lnTo>
                  <a:lnTo>
                    <a:pt x="1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1086"/>
            <p:cNvSpPr>
              <a:spLocks/>
            </p:cNvSpPr>
            <p:nvPr/>
          </p:nvSpPr>
          <p:spPr bwMode="auto">
            <a:xfrm>
              <a:off x="2267"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60" y="27"/>
                  </a:lnTo>
                  <a:lnTo>
                    <a:pt x="60" y="140"/>
                  </a:lnTo>
                  <a:lnTo>
                    <a:pt x="25" y="140"/>
                  </a:lnTo>
                  <a:lnTo>
                    <a:pt x="25"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1087"/>
            <p:cNvSpPr>
              <a:spLocks/>
            </p:cNvSpPr>
            <p:nvPr/>
          </p:nvSpPr>
          <p:spPr bwMode="auto">
            <a:xfrm>
              <a:off x="2310" y="1954"/>
              <a:ext cx="52" cy="70"/>
            </a:xfrm>
            <a:custGeom>
              <a:avLst/>
              <a:gdLst>
                <a:gd name="T0" fmla="*/ 0 w 105"/>
                <a:gd name="T1" fmla="*/ 0 h 140"/>
                <a:gd name="T2" fmla="*/ 0 w 105"/>
                <a:gd name="T3" fmla="*/ 0 h 140"/>
                <a:gd name="T4" fmla="*/ 0 w 105"/>
                <a:gd name="T5" fmla="*/ 1 h 140"/>
                <a:gd name="T6" fmla="*/ 0 w 105"/>
                <a:gd name="T7" fmla="*/ 1 h 140"/>
                <a:gd name="T8" fmla="*/ 0 w 105"/>
                <a:gd name="T9" fmla="*/ 0 h 140"/>
                <a:gd name="T10" fmla="*/ 0 w 105"/>
                <a:gd name="T11" fmla="*/ 0 h 140"/>
                <a:gd name="T12" fmla="*/ 0 w 105"/>
                <a:gd name="T13" fmla="*/ 1 h 140"/>
                <a:gd name="T14" fmla="*/ 0 w 105"/>
                <a:gd name="T15" fmla="*/ 1 h 140"/>
                <a:gd name="T16" fmla="*/ 0 w 105"/>
                <a:gd name="T17" fmla="*/ 1 h 140"/>
                <a:gd name="T18" fmla="*/ 0 w 105"/>
                <a:gd name="T19" fmla="*/ 1 h 140"/>
                <a:gd name="T20" fmla="*/ 0 w 105"/>
                <a:gd name="T21" fmla="*/ 1 h 140"/>
                <a:gd name="T22" fmla="*/ 0 w 105"/>
                <a:gd name="T23" fmla="*/ 1 h 140"/>
                <a:gd name="T24" fmla="*/ 0 w 105"/>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140"/>
                <a:gd name="T41" fmla="*/ 105 w 105"/>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140">
                  <a:moveTo>
                    <a:pt x="0" y="0"/>
                  </a:moveTo>
                  <a:lnTo>
                    <a:pt x="35" y="0"/>
                  </a:lnTo>
                  <a:lnTo>
                    <a:pt x="35" y="55"/>
                  </a:lnTo>
                  <a:lnTo>
                    <a:pt x="69" y="55"/>
                  </a:lnTo>
                  <a:lnTo>
                    <a:pt x="69" y="0"/>
                  </a:lnTo>
                  <a:lnTo>
                    <a:pt x="105" y="0"/>
                  </a:lnTo>
                  <a:lnTo>
                    <a:pt x="105" y="140"/>
                  </a:lnTo>
                  <a:lnTo>
                    <a:pt x="69" y="140"/>
                  </a:lnTo>
                  <a:lnTo>
                    <a:pt x="69" y="81"/>
                  </a:lnTo>
                  <a:lnTo>
                    <a:pt x="35" y="81"/>
                  </a:lnTo>
                  <a:lnTo>
                    <a:pt x="35"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1088"/>
            <p:cNvSpPr>
              <a:spLocks/>
            </p:cNvSpPr>
            <p:nvPr/>
          </p:nvSpPr>
          <p:spPr bwMode="auto">
            <a:xfrm>
              <a:off x="2367" y="1954"/>
              <a:ext cx="39" cy="70"/>
            </a:xfrm>
            <a:custGeom>
              <a:avLst/>
              <a:gdLst>
                <a:gd name="T0" fmla="*/ 0 w 78"/>
                <a:gd name="T1" fmla="*/ 0 h 140"/>
                <a:gd name="T2" fmla="*/ 1 w 78"/>
                <a:gd name="T3" fmla="*/ 0 h 140"/>
                <a:gd name="T4" fmla="*/ 1 w 78"/>
                <a:gd name="T5" fmla="*/ 1 h 140"/>
                <a:gd name="T6" fmla="*/ 1 w 78"/>
                <a:gd name="T7" fmla="*/ 1 h 140"/>
                <a:gd name="T8" fmla="*/ 1 w 78"/>
                <a:gd name="T9" fmla="*/ 1 h 140"/>
                <a:gd name="T10" fmla="*/ 1 w 78"/>
                <a:gd name="T11" fmla="*/ 1 h 140"/>
                <a:gd name="T12" fmla="*/ 1 w 78"/>
                <a:gd name="T13" fmla="*/ 1 h 140"/>
                <a:gd name="T14" fmla="*/ 1 w 78"/>
                <a:gd name="T15" fmla="*/ 1 h 140"/>
                <a:gd name="T16" fmla="*/ 1 w 78"/>
                <a:gd name="T17" fmla="*/ 1 h 140"/>
                <a:gd name="T18" fmla="*/ 1 w 78"/>
                <a:gd name="T19" fmla="*/ 1 h 140"/>
                <a:gd name="T20" fmla="*/ 1 w 78"/>
                <a:gd name="T21" fmla="*/ 1 h 140"/>
                <a:gd name="T22" fmla="*/ 0 w 78"/>
                <a:gd name="T23" fmla="*/ 1 h 140"/>
                <a:gd name="T24" fmla="*/ 0 w 78"/>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40"/>
                <a:gd name="T41" fmla="*/ 78 w 78"/>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40">
                  <a:moveTo>
                    <a:pt x="0" y="0"/>
                  </a:moveTo>
                  <a:lnTo>
                    <a:pt x="78" y="0"/>
                  </a:lnTo>
                  <a:lnTo>
                    <a:pt x="78" y="26"/>
                  </a:lnTo>
                  <a:lnTo>
                    <a:pt x="39" y="26"/>
                  </a:lnTo>
                  <a:lnTo>
                    <a:pt x="39" y="55"/>
                  </a:lnTo>
                  <a:lnTo>
                    <a:pt x="72" y="55"/>
                  </a:lnTo>
                  <a:lnTo>
                    <a:pt x="72" y="81"/>
                  </a:lnTo>
                  <a:lnTo>
                    <a:pt x="39" y="81"/>
                  </a:lnTo>
                  <a:lnTo>
                    <a:pt x="39" y="113"/>
                  </a:lnTo>
                  <a:lnTo>
                    <a:pt x="78" y="113"/>
                  </a:lnTo>
                  <a:lnTo>
                    <a:pt x="78"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1089"/>
            <p:cNvSpPr>
              <a:spLocks/>
            </p:cNvSpPr>
            <p:nvPr/>
          </p:nvSpPr>
          <p:spPr bwMode="auto">
            <a:xfrm>
              <a:off x="2436" y="1954"/>
              <a:ext cx="47" cy="70"/>
            </a:xfrm>
            <a:custGeom>
              <a:avLst/>
              <a:gdLst>
                <a:gd name="T0" fmla="*/ 0 w 94"/>
                <a:gd name="T1" fmla="*/ 0 h 140"/>
                <a:gd name="T2" fmla="*/ 1 w 94"/>
                <a:gd name="T3" fmla="*/ 0 h 140"/>
                <a:gd name="T4" fmla="*/ 1 w 94"/>
                <a:gd name="T5" fmla="*/ 1 h 140"/>
                <a:gd name="T6" fmla="*/ 1 w 94"/>
                <a:gd name="T7" fmla="*/ 1 h 140"/>
                <a:gd name="T8" fmla="*/ 1 w 94"/>
                <a:gd name="T9" fmla="*/ 0 h 140"/>
                <a:gd name="T10" fmla="*/ 1 w 94"/>
                <a:gd name="T11" fmla="*/ 0 h 140"/>
                <a:gd name="T12" fmla="*/ 1 w 94"/>
                <a:gd name="T13" fmla="*/ 1 h 140"/>
                <a:gd name="T14" fmla="*/ 1 w 94"/>
                <a:gd name="T15" fmla="*/ 1 h 140"/>
                <a:gd name="T16" fmla="*/ 1 w 94"/>
                <a:gd name="T17" fmla="*/ 1 h 140"/>
                <a:gd name="T18" fmla="*/ 0 w 94"/>
                <a:gd name="T19" fmla="*/ 1 h 140"/>
                <a:gd name="T20" fmla="*/ 0 w 94"/>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40"/>
                <a:gd name="T35" fmla="*/ 94 w 94"/>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40">
                  <a:moveTo>
                    <a:pt x="0" y="0"/>
                  </a:moveTo>
                  <a:lnTo>
                    <a:pt x="35" y="0"/>
                  </a:lnTo>
                  <a:lnTo>
                    <a:pt x="35" y="113"/>
                  </a:lnTo>
                  <a:lnTo>
                    <a:pt x="60" y="113"/>
                  </a:lnTo>
                  <a:lnTo>
                    <a:pt x="60" y="0"/>
                  </a:lnTo>
                  <a:lnTo>
                    <a:pt x="94" y="0"/>
                  </a:lnTo>
                  <a:lnTo>
                    <a:pt x="94" y="121"/>
                  </a:lnTo>
                  <a:lnTo>
                    <a:pt x="69" y="140"/>
                  </a:lnTo>
                  <a:lnTo>
                    <a:pt x="26" y="140"/>
                  </a:lnTo>
                  <a:lnTo>
                    <a:pt x="0" y="121"/>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1090"/>
            <p:cNvSpPr>
              <a:spLocks/>
            </p:cNvSpPr>
            <p:nvPr/>
          </p:nvSpPr>
          <p:spPr bwMode="auto">
            <a:xfrm>
              <a:off x="2491" y="1954"/>
              <a:ext cx="51" cy="70"/>
            </a:xfrm>
            <a:custGeom>
              <a:avLst/>
              <a:gdLst>
                <a:gd name="T0" fmla="*/ 0 w 102"/>
                <a:gd name="T1" fmla="*/ 0 h 140"/>
                <a:gd name="T2" fmla="*/ 1 w 102"/>
                <a:gd name="T3" fmla="*/ 0 h 140"/>
                <a:gd name="T4" fmla="*/ 1 w 102"/>
                <a:gd name="T5" fmla="*/ 1 h 140"/>
                <a:gd name="T6" fmla="*/ 1 w 102"/>
                <a:gd name="T7" fmla="*/ 0 h 140"/>
                <a:gd name="T8" fmla="*/ 1 w 102"/>
                <a:gd name="T9" fmla="*/ 0 h 140"/>
                <a:gd name="T10" fmla="*/ 1 w 102"/>
                <a:gd name="T11" fmla="*/ 1 h 140"/>
                <a:gd name="T12" fmla="*/ 1 w 102"/>
                <a:gd name="T13" fmla="*/ 1 h 140"/>
                <a:gd name="T14" fmla="*/ 1 w 102"/>
                <a:gd name="T15" fmla="*/ 1 h 140"/>
                <a:gd name="T16" fmla="*/ 1 w 102"/>
                <a:gd name="T17" fmla="*/ 1 h 140"/>
                <a:gd name="T18" fmla="*/ 0 w 102"/>
                <a:gd name="T19" fmla="*/ 1 h 140"/>
                <a:gd name="T20" fmla="*/ 0 w 102"/>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40"/>
                <a:gd name="T35" fmla="*/ 102 w 102"/>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40">
                  <a:moveTo>
                    <a:pt x="0" y="0"/>
                  </a:moveTo>
                  <a:lnTo>
                    <a:pt x="35" y="0"/>
                  </a:lnTo>
                  <a:lnTo>
                    <a:pt x="64" y="66"/>
                  </a:lnTo>
                  <a:lnTo>
                    <a:pt x="64" y="0"/>
                  </a:lnTo>
                  <a:lnTo>
                    <a:pt x="102" y="0"/>
                  </a:lnTo>
                  <a:lnTo>
                    <a:pt x="102" y="140"/>
                  </a:lnTo>
                  <a:lnTo>
                    <a:pt x="64" y="140"/>
                  </a:lnTo>
                  <a:lnTo>
                    <a:pt x="39" y="73"/>
                  </a:lnTo>
                  <a:lnTo>
                    <a:pt x="39"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Rectangle 1091"/>
            <p:cNvSpPr>
              <a:spLocks noChangeArrowheads="1"/>
            </p:cNvSpPr>
            <p:nvPr/>
          </p:nvSpPr>
          <p:spPr bwMode="auto">
            <a:xfrm>
              <a:off x="2549" y="1954"/>
              <a:ext cx="17" cy="7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72" name="Freeform 1092"/>
            <p:cNvSpPr>
              <a:spLocks/>
            </p:cNvSpPr>
            <p:nvPr/>
          </p:nvSpPr>
          <p:spPr bwMode="auto">
            <a:xfrm>
              <a:off x="2571" y="1954"/>
              <a:ext cx="41" cy="70"/>
            </a:xfrm>
            <a:custGeom>
              <a:avLst/>
              <a:gdLst>
                <a:gd name="T0" fmla="*/ 0 w 81"/>
                <a:gd name="T1" fmla="*/ 0 h 140"/>
                <a:gd name="T2" fmla="*/ 1 w 81"/>
                <a:gd name="T3" fmla="*/ 0 h 140"/>
                <a:gd name="T4" fmla="*/ 1 w 81"/>
                <a:gd name="T5" fmla="*/ 1 h 140"/>
                <a:gd name="T6" fmla="*/ 1 w 81"/>
                <a:gd name="T7" fmla="*/ 1 h 140"/>
                <a:gd name="T8" fmla="*/ 1 w 81"/>
                <a:gd name="T9" fmla="*/ 1 h 140"/>
                <a:gd name="T10" fmla="*/ 1 w 81"/>
                <a:gd name="T11" fmla="*/ 1 h 140"/>
                <a:gd name="T12" fmla="*/ 1 w 81"/>
                <a:gd name="T13" fmla="*/ 1 h 140"/>
                <a:gd name="T14" fmla="*/ 0 w 81"/>
                <a:gd name="T15" fmla="*/ 1 h 140"/>
                <a:gd name="T16" fmla="*/ 0 w 81"/>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40"/>
                <a:gd name="T29" fmla="*/ 81 w 81"/>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40">
                  <a:moveTo>
                    <a:pt x="0" y="0"/>
                  </a:moveTo>
                  <a:lnTo>
                    <a:pt x="81" y="0"/>
                  </a:lnTo>
                  <a:lnTo>
                    <a:pt x="81" y="27"/>
                  </a:lnTo>
                  <a:lnTo>
                    <a:pt x="61" y="27"/>
                  </a:lnTo>
                  <a:lnTo>
                    <a:pt x="61" y="140"/>
                  </a:lnTo>
                  <a:lnTo>
                    <a:pt x="26" y="140"/>
                  </a:lnTo>
                  <a:lnTo>
                    <a:pt x="26"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1093"/>
            <p:cNvSpPr>
              <a:spLocks/>
            </p:cNvSpPr>
            <p:nvPr/>
          </p:nvSpPr>
          <p:spPr bwMode="auto">
            <a:xfrm>
              <a:off x="2617" y="1954"/>
              <a:ext cx="39" cy="70"/>
            </a:xfrm>
            <a:custGeom>
              <a:avLst/>
              <a:gdLst>
                <a:gd name="T0" fmla="*/ 0 w 77"/>
                <a:gd name="T1" fmla="*/ 0 h 140"/>
                <a:gd name="T2" fmla="*/ 1 w 77"/>
                <a:gd name="T3" fmla="*/ 0 h 140"/>
                <a:gd name="T4" fmla="*/ 1 w 77"/>
                <a:gd name="T5" fmla="*/ 1 h 140"/>
                <a:gd name="T6" fmla="*/ 1 w 77"/>
                <a:gd name="T7" fmla="*/ 1 h 140"/>
                <a:gd name="T8" fmla="*/ 1 w 77"/>
                <a:gd name="T9" fmla="*/ 1 h 140"/>
                <a:gd name="T10" fmla="*/ 1 w 77"/>
                <a:gd name="T11" fmla="*/ 1 h 140"/>
                <a:gd name="T12" fmla="*/ 1 w 77"/>
                <a:gd name="T13" fmla="*/ 1 h 140"/>
                <a:gd name="T14" fmla="*/ 1 w 77"/>
                <a:gd name="T15" fmla="*/ 1 h 140"/>
                <a:gd name="T16" fmla="*/ 1 w 77"/>
                <a:gd name="T17" fmla="*/ 1 h 140"/>
                <a:gd name="T18" fmla="*/ 1 w 77"/>
                <a:gd name="T19" fmla="*/ 1 h 140"/>
                <a:gd name="T20" fmla="*/ 1 w 77"/>
                <a:gd name="T21" fmla="*/ 1 h 140"/>
                <a:gd name="T22" fmla="*/ 0 w 77"/>
                <a:gd name="T23" fmla="*/ 1 h 140"/>
                <a:gd name="T24" fmla="*/ 0 w 77"/>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40"/>
                <a:gd name="T41" fmla="*/ 77 w 77"/>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40">
                  <a:moveTo>
                    <a:pt x="0" y="0"/>
                  </a:moveTo>
                  <a:lnTo>
                    <a:pt x="77" y="0"/>
                  </a:lnTo>
                  <a:lnTo>
                    <a:pt x="77" y="26"/>
                  </a:lnTo>
                  <a:lnTo>
                    <a:pt x="38" y="26"/>
                  </a:lnTo>
                  <a:lnTo>
                    <a:pt x="38" y="55"/>
                  </a:lnTo>
                  <a:lnTo>
                    <a:pt x="73" y="55"/>
                  </a:lnTo>
                  <a:lnTo>
                    <a:pt x="73" y="81"/>
                  </a:lnTo>
                  <a:lnTo>
                    <a:pt x="38" y="81"/>
                  </a:lnTo>
                  <a:lnTo>
                    <a:pt x="38" y="113"/>
                  </a:lnTo>
                  <a:lnTo>
                    <a:pt x="77" y="113"/>
                  </a:lnTo>
                  <a:lnTo>
                    <a:pt x="77"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1094"/>
            <p:cNvSpPr>
              <a:spLocks/>
            </p:cNvSpPr>
            <p:nvPr/>
          </p:nvSpPr>
          <p:spPr bwMode="auto">
            <a:xfrm>
              <a:off x="2662" y="1954"/>
              <a:ext cx="47" cy="70"/>
            </a:xfrm>
            <a:custGeom>
              <a:avLst/>
              <a:gdLst>
                <a:gd name="T0" fmla="*/ 0 w 95"/>
                <a:gd name="T1" fmla="*/ 0 h 140"/>
                <a:gd name="T2" fmla="*/ 0 w 95"/>
                <a:gd name="T3" fmla="*/ 0 h 140"/>
                <a:gd name="T4" fmla="*/ 0 w 95"/>
                <a:gd name="T5" fmla="*/ 1 h 140"/>
                <a:gd name="T6" fmla="*/ 0 w 95"/>
                <a:gd name="T7" fmla="*/ 1 h 140"/>
                <a:gd name="T8" fmla="*/ 0 w 95"/>
                <a:gd name="T9" fmla="*/ 1 h 140"/>
                <a:gd name="T10" fmla="*/ 0 w 95"/>
                <a:gd name="T11" fmla="*/ 1 h 140"/>
                <a:gd name="T12" fmla="*/ 0 w 95"/>
                <a:gd name="T13" fmla="*/ 1 h 140"/>
                <a:gd name="T14" fmla="*/ 0 w 95"/>
                <a:gd name="T15" fmla="*/ 1 h 140"/>
                <a:gd name="T16" fmla="*/ 0 w 95"/>
                <a:gd name="T17" fmla="*/ 1 h 140"/>
                <a:gd name="T18" fmla="*/ 0 w 95"/>
                <a:gd name="T19" fmla="*/ 1 h 140"/>
                <a:gd name="T20" fmla="*/ 0 w 95"/>
                <a:gd name="T21" fmla="*/ 1 h 140"/>
                <a:gd name="T22" fmla="*/ 0 w 95"/>
                <a:gd name="T23" fmla="*/ 1 h 140"/>
                <a:gd name="T24" fmla="*/ 0 w 95"/>
                <a:gd name="T25" fmla="*/ 1 h 140"/>
                <a:gd name="T26" fmla="*/ 0 w 9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140"/>
                <a:gd name="T44" fmla="*/ 95 w 9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140">
                  <a:moveTo>
                    <a:pt x="0" y="0"/>
                  </a:moveTo>
                  <a:lnTo>
                    <a:pt x="73" y="0"/>
                  </a:lnTo>
                  <a:lnTo>
                    <a:pt x="95" y="19"/>
                  </a:lnTo>
                  <a:lnTo>
                    <a:pt x="95" y="121"/>
                  </a:lnTo>
                  <a:lnTo>
                    <a:pt x="73" y="140"/>
                  </a:lnTo>
                  <a:lnTo>
                    <a:pt x="0" y="140"/>
                  </a:lnTo>
                  <a:lnTo>
                    <a:pt x="0" y="26"/>
                  </a:lnTo>
                  <a:lnTo>
                    <a:pt x="34" y="26"/>
                  </a:lnTo>
                  <a:lnTo>
                    <a:pt x="34" y="113"/>
                  </a:lnTo>
                  <a:lnTo>
                    <a:pt x="56" y="113"/>
                  </a:lnTo>
                  <a:lnTo>
                    <a:pt x="56" y="26"/>
                  </a:lnTo>
                  <a:lnTo>
                    <a:pt x="34" y="26"/>
                  </a:lnTo>
                  <a:lnTo>
                    <a:pt x="0" y="26"/>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1095"/>
            <p:cNvSpPr>
              <a:spLocks/>
            </p:cNvSpPr>
            <p:nvPr/>
          </p:nvSpPr>
          <p:spPr bwMode="auto">
            <a:xfrm>
              <a:off x="2745" y="1954"/>
              <a:ext cx="45" cy="70"/>
            </a:xfrm>
            <a:custGeom>
              <a:avLst/>
              <a:gdLst>
                <a:gd name="T0" fmla="*/ 1 w 89"/>
                <a:gd name="T1" fmla="*/ 0 h 140"/>
                <a:gd name="T2" fmla="*/ 1 w 89"/>
                <a:gd name="T3" fmla="*/ 0 h 140"/>
                <a:gd name="T4" fmla="*/ 1 w 89"/>
                <a:gd name="T5" fmla="*/ 1 h 140"/>
                <a:gd name="T6" fmla="*/ 1 w 89"/>
                <a:gd name="T7" fmla="*/ 1 h 140"/>
                <a:gd name="T8" fmla="*/ 1 w 89"/>
                <a:gd name="T9" fmla="*/ 1 h 140"/>
                <a:gd name="T10" fmla="*/ 1 w 89"/>
                <a:gd name="T11" fmla="*/ 1 h 140"/>
                <a:gd name="T12" fmla="*/ 1 w 89"/>
                <a:gd name="T13" fmla="*/ 1 h 140"/>
                <a:gd name="T14" fmla="*/ 1 w 89"/>
                <a:gd name="T15" fmla="*/ 1 h 140"/>
                <a:gd name="T16" fmla="*/ 1 w 89"/>
                <a:gd name="T17" fmla="*/ 1 h 140"/>
                <a:gd name="T18" fmla="*/ 1 w 89"/>
                <a:gd name="T19" fmla="*/ 1 h 140"/>
                <a:gd name="T20" fmla="*/ 1 w 89"/>
                <a:gd name="T21" fmla="*/ 1 h 140"/>
                <a:gd name="T22" fmla="*/ 1 w 89"/>
                <a:gd name="T23" fmla="*/ 1 h 140"/>
                <a:gd name="T24" fmla="*/ 1 w 89"/>
                <a:gd name="T25" fmla="*/ 1 h 140"/>
                <a:gd name="T26" fmla="*/ 1 w 89"/>
                <a:gd name="T27" fmla="*/ 1 h 140"/>
                <a:gd name="T28" fmla="*/ 0 w 89"/>
                <a:gd name="T29" fmla="*/ 1 h 140"/>
                <a:gd name="T30" fmla="*/ 0 w 89"/>
                <a:gd name="T31" fmla="*/ 1 h 140"/>
                <a:gd name="T32" fmla="*/ 1 w 89"/>
                <a:gd name="T33" fmla="*/ 1 h 140"/>
                <a:gd name="T34" fmla="*/ 1 w 89"/>
                <a:gd name="T35" fmla="*/ 1 h 140"/>
                <a:gd name="T36" fmla="*/ 1 w 89"/>
                <a:gd name="T37" fmla="*/ 1 h 140"/>
                <a:gd name="T38" fmla="*/ 1 w 89"/>
                <a:gd name="T39" fmla="*/ 1 h 140"/>
                <a:gd name="T40" fmla="*/ 1 w 89"/>
                <a:gd name="T41" fmla="*/ 1 h 140"/>
                <a:gd name="T42" fmla="*/ 0 w 89"/>
                <a:gd name="T43" fmla="*/ 1 h 140"/>
                <a:gd name="T44" fmla="*/ 0 w 89"/>
                <a:gd name="T45" fmla="*/ 1 h 140"/>
                <a:gd name="T46" fmla="*/ 1 w 89"/>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9"/>
                <a:gd name="T73" fmla="*/ 0 h 140"/>
                <a:gd name="T74" fmla="*/ 89 w 89"/>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9" h="140">
                  <a:moveTo>
                    <a:pt x="22" y="0"/>
                  </a:moveTo>
                  <a:lnTo>
                    <a:pt x="69" y="0"/>
                  </a:lnTo>
                  <a:lnTo>
                    <a:pt x="89" y="19"/>
                  </a:lnTo>
                  <a:lnTo>
                    <a:pt x="89" y="47"/>
                  </a:lnTo>
                  <a:lnTo>
                    <a:pt x="56" y="47"/>
                  </a:lnTo>
                  <a:lnTo>
                    <a:pt x="56" y="27"/>
                  </a:lnTo>
                  <a:lnTo>
                    <a:pt x="34" y="27"/>
                  </a:lnTo>
                  <a:lnTo>
                    <a:pt x="34" y="58"/>
                  </a:lnTo>
                  <a:lnTo>
                    <a:pt x="64" y="58"/>
                  </a:lnTo>
                  <a:lnTo>
                    <a:pt x="62" y="58"/>
                  </a:lnTo>
                  <a:lnTo>
                    <a:pt x="89" y="79"/>
                  </a:lnTo>
                  <a:lnTo>
                    <a:pt x="89" y="121"/>
                  </a:lnTo>
                  <a:lnTo>
                    <a:pt x="69" y="140"/>
                  </a:lnTo>
                  <a:lnTo>
                    <a:pt x="22" y="140"/>
                  </a:lnTo>
                  <a:lnTo>
                    <a:pt x="0" y="121"/>
                  </a:lnTo>
                  <a:lnTo>
                    <a:pt x="0" y="97"/>
                  </a:lnTo>
                  <a:lnTo>
                    <a:pt x="30" y="97"/>
                  </a:lnTo>
                  <a:lnTo>
                    <a:pt x="30" y="113"/>
                  </a:lnTo>
                  <a:lnTo>
                    <a:pt x="56" y="113"/>
                  </a:lnTo>
                  <a:lnTo>
                    <a:pt x="56" y="86"/>
                  </a:lnTo>
                  <a:lnTo>
                    <a:pt x="26" y="86"/>
                  </a:lnTo>
                  <a:lnTo>
                    <a:pt x="0" y="66"/>
                  </a:lnTo>
                  <a:lnTo>
                    <a:pt x="0" y="19"/>
                  </a:lnTo>
                  <a:lnTo>
                    <a:pt x="22"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1096"/>
            <p:cNvSpPr>
              <a:spLocks/>
            </p:cNvSpPr>
            <p:nvPr/>
          </p:nvSpPr>
          <p:spPr bwMode="auto">
            <a:xfrm>
              <a:off x="2795"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59" y="27"/>
                  </a:lnTo>
                  <a:lnTo>
                    <a:pt x="59" y="140"/>
                  </a:lnTo>
                  <a:lnTo>
                    <a:pt x="25" y="140"/>
                  </a:lnTo>
                  <a:lnTo>
                    <a:pt x="25"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1097"/>
            <p:cNvSpPr>
              <a:spLocks/>
            </p:cNvSpPr>
            <p:nvPr/>
          </p:nvSpPr>
          <p:spPr bwMode="auto">
            <a:xfrm>
              <a:off x="2830"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30" y="0"/>
                  </a:moveTo>
                  <a:lnTo>
                    <a:pt x="80" y="0"/>
                  </a:lnTo>
                  <a:lnTo>
                    <a:pt x="110" y="140"/>
                  </a:lnTo>
                  <a:lnTo>
                    <a:pt x="72" y="140"/>
                  </a:lnTo>
                  <a:lnTo>
                    <a:pt x="67" y="113"/>
                  </a:lnTo>
                  <a:lnTo>
                    <a:pt x="67" y="89"/>
                  </a:lnTo>
                  <a:lnTo>
                    <a:pt x="55" y="23"/>
                  </a:lnTo>
                  <a:lnTo>
                    <a:pt x="42" y="89"/>
                  </a:lnTo>
                  <a:lnTo>
                    <a:pt x="67" y="89"/>
                  </a:lnTo>
                  <a:lnTo>
                    <a:pt x="67" y="113"/>
                  </a:lnTo>
                  <a:lnTo>
                    <a:pt x="42" y="113"/>
                  </a:lnTo>
                  <a:lnTo>
                    <a:pt x="38" y="140"/>
                  </a:lnTo>
                  <a:lnTo>
                    <a:pt x="0" y="140"/>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1098"/>
            <p:cNvSpPr>
              <a:spLocks/>
            </p:cNvSpPr>
            <p:nvPr/>
          </p:nvSpPr>
          <p:spPr bwMode="auto">
            <a:xfrm>
              <a:off x="2881" y="1954"/>
              <a:ext cx="40" cy="70"/>
            </a:xfrm>
            <a:custGeom>
              <a:avLst/>
              <a:gdLst>
                <a:gd name="T0" fmla="*/ 0 w 80"/>
                <a:gd name="T1" fmla="*/ 0 h 140"/>
                <a:gd name="T2" fmla="*/ 1 w 80"/>
                <a:gd name="T3" fmla="*/ 0 h 140"/>
                <a:gd name="T4" fmla="*/ 1 w 80"/>
                <a:gd name="T5" fmla="*/ 1 h 140"/>
                <a:gd name="T6" fmla="*/ 1 w 80"/>
                <a:gd name="T7" fmla="*/ 1 h 140"/>
                <a:gd name="T8" fmla="*/ 1 w 80"/>
                <a:gd name="T9" fmla="*/ 1 h 140"/>
                <a:gd name="T10" fmla="*/ 1 w 80"/>
                <a:gd name="T11" fmla="*/ 1 h 140"/>
                <a:gd name="T12" fmla="*/ 1 w 80"/>
                <a:gd name="T13" fmla="*/ 1 h 140"/>
                <a:gd name="T14" fmla="*/ 0 w 80"/>
                <a:gd name="T15" fmla="*/ 1 h 140"/>
                <a:gd name="T16" fmla="*/ 0 w 80"/>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40"/>
                <a:gd name="T29" fmla="*/ 80 w 80"/>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40">
                  <a:moveTo>
                    <a:pt x="0" y="0"/>
                  </a:moveTo>
                  <a:lnTo>
                    <a:pt x="80" y="0"/>
                  </a:lnTo>
                  <a:lnTo>
                    <a:pt x="80" y="27"/>
                  </a:lnTo>
                  <a:lnTo>
                    <a:pt x="59" y="27"/>
                  </a:lnTo>
                  <a:lnTo>
                    <a:pt x="59" y="140"/>
                  </a:lnTo>
                  <a:lnTo>
                    <a:pt x="26" y="140"/>
                  </a:lnTo>
                  <a:lnTo>
                    <a:pt x="26" y="27"/>
                  </a:lnTo>
                  <a:lnTo>
                    <a:pt x="0" y="2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1099"/>
            <p:cNvSpPr>
              <a:spLocks/>
            </p:cNvSpPr>
            <p:nvPr/>
          </p:nvSpPr>
          <p:spPr bwMode="auto">
            <a:xfrm>
              <a:off x="2929" y="1954"/>
              <a:ext cx="39" cy="70"/>
            </a:xfrm>
            <a:custGeom>
              <a:avLst/>
              <a:gdLst>
                <a:gd name="T0" fmla="*/ 0 w 78"/>
                <a:gd name="T1" fmla="*/ 0 h 140"/>
                <a:gd name="T2" fmla="*/ 1 w 78"/>
                <a:gd name="T3" fmla="*/ 0 h 140"/>
                <a:gd name="T4" fmla="*/ 1 w 78"/>
                <a:gd name="T5" fmla="*/ 1 h 140"/>
                <a:gd name="T6" fmla="*/ 1 w 78"/>
                <a:gd name="T7" fmla="*/ 1 h 140"/>
                <a:gd name="T8" fmla="*/ 1 w 78"/>
                <a:gd name="T9" fmla="*/ 1 h 140"/>
                <a:gd name="T10" fmla="*/ 1 w 78"/>
                <a:gd name="T11" fmla="*/ 1 h 140"/>
                <a:gd name="T12" fmla="*/ 1 w 78"/>
                <a:gd name="T13" fmla="*/ 1 h 140"/>
                <a:gd name="T14" fmla="*/ 1 w 78"/>
                <a:gd name="T15" fmla="*/ 1 h 140"/>
                <a:gd name="T16" fmla="*/ 1 w 78"/>
                <a:gd name="T17" fmla="*/ 1 h 140"/>
                <a:gd name="T18" fmla="*/ 1 w 78"/>
                <a:gd name="T19" fmla="*/ 1 h 140"/>
                <a:gd name="T20" fmla="*/ 1 w 78"/>
                <a:gd name="T21" fmla="*/ 1 h 140"/>
                <a:gd name="T22" fmla="*/ 0 w 78"/>
                <a:gd name="T23" fmla="*/ 1 h 140"/>
                <a:gd name="T24" fmla="*/ 0 w 78"/>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40"/>
                <a:gd name="T41" fmla="*/ 78 w 78"/>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40">
                  <a:moveTo>
                    <a:pt x="0" y="0"/>
                  </a:moveTo>
                  <a:lnTo>
                    <a:pt x="78" y="0"/>
                  </a:lnTo>
                  <a:lnTo>
                    <a:pt x="78" y="26"/>
                  </a:lnTo>
                  <a:lnTo>
                    <a:pt x="38" y="26"/>
                  </a:lnTo>
                  <a:lnTo>
                    <a:pt x="38" y="55"/>
                  </a:lnTo>
                  <a:lnTo>
                    <a:pt x="72" y="55"/>
                  </a:lnTo>
                  <a:lnTo>
                    <a:pt x="72" y="81"/>
                  </a:lnTo>
                  <a:lnTo>
                    <a:pt x="38" y="81"/>
                  </a:lnTo>
                  <a:lnTo>
                    <a:pt x="38" y="113"/>
                  </a:lnTo>
                  <a:lnTo>
                    <a:pt x="78" y="113"/>
                  </a:lnTo>
                  <a:lnTo>
                    <a:pt x="78"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1100"/>
            <p:cNvSpPr>
              <a:spLocks/>
            </p:cNvSpPr>
            <p:nvPr/>
          </p:nvSpPr>
          <p:spPr bwMode="auto">
            <a:xfrm>
              <a:off x="2975" y="1954"/>
              <a:ext cx="46" cy="70"/>
            </a:xfrm>
            <a:custGeom>
              <a:avLst/>
              <a:gdLst>
                <a:gd name="T0" fmla="*/ 1 w 90"/>
                <a:gd name="T1" fmla="*/ 0 h 140"/>
                <a:gd name="T2" fmla="*/ 1 w 90"/>
                <a:gd name="T3" fmla="*/ 0 h 140"/>
                <a:gd name="T4" fmla="*/ 1 w 90"/>
                <a:gd name="T5" fmla="*/ 1 h 140"/>
                <a:gd name="T6" fmla="*/ 1 w 90"/>
                <a:gd name="T7" fmla="*/ 1 h 140"/>
                <a:gd name="T8" fmla="*/ 1 w 90"/>
                <a:gd name="T9" fmla="*/ 1 h 140"/>
                <a:gd name="T10" fmla="*/ 1 w 90"/>
                <a:gd name="T11" fmla="*/ 1 h 140"/>
                <a:gd name="T12" fmla="*/ 1 w 90"/>
                <a:gd name="T13" fmla="*/ 1 h 140"/>
                <a:gd name="T14" fmla="*/ 1 w 90"/>
                <a:gd name="T15" fmla="*/ 1 h 140"/>
                <a:gd name="T16" fmla="*/ 1 w 90"/>
                <a:gd name="T17" fmla="*/ 1 h 140"/>
                <a:gd name="T18" fmla="*/ 1 w 90"/>
                <a:gd name="T19" fmla="*/ 1 h 140"/>
                <a:gd name="T20" fmla="*/ 1 w 90"/>
                <a:gd name="T21" fmla="*/ 1 h 140"/>
                <a:gd name="T22" fmla="*/ 1 w 90"/>
                <a:gd name="T23" fmla="*/ 1 h 140"/>
                <a:gd name="T24" fmla="*/ 1 w 90"/>
                <a:gd name="T25" fmla="*/ 1 h 140"/>
                <a:gd name="T26" fmla="*/ 1 w 90"/>
                <a:gd name="T27" fmla="*/ 1 h 140"/>
                <a:gd name="T28" fmla="*/ 0 w 90"/>
                <a:gd name="T29" fmla="*/ 1 h 140"/>
                <a:gd name="T30" fmla="*/ 0 w 90"/>
                <a:gd name="T31" fmla="*/ 1 h 140"/>
                <a:gd name="T32" fmla="*/ 1 w 90"/>
                <a:gd name="T33" fmla="*/ 1 h 140"/>
                <a:gd name="T34" fmla="*/ 1 w 90"/>
                <a:gd name="T35" fmla="*/ 1 h 140"/>
                <a:gd name="T36" fmla="*/ 1 w 90"/>
                <a:gd name="T37" fmla="*/ 1 h 140"/>
                <a:gd name="T38" fmla="*/ 1 w 90"/>
                <a:gd name="T39" fmla="*/ 1 h 140"/>
                <a:gd name="T40" fmla="*/ 1 w 90"/>
                <a:gd name="T41" fmla="*/ 1 h 140"/>
                <a:gd name="T42" fmla="*/ 0 w 90"/>
                <a:gd name="T43" fmla="*/ 1 h 140"/>
                <a:gd name="T44" fmla="*/ 0 w 90"/>
                <a:gd name="T45" fmla="*/ 1 h 140"/>
                <a:gd name="T46" fmla="*/ 1 w 90"/>
                <a:gd name="T47" fmla="*/ 0 h 1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140"/>
                <a:gd name="T74" fmla="*/ 90 w 90"/>
                <a:gd name="T75" fmla="*/ 140 h 1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140">
                  <a:moveTo>
                    <a:pt x="21" y="0"/>
                  </a:moveTo>
                  <a:lnTo>
                    <a:pt x="68" y="0"/>
                  </a:lnTo>
                  <a:lnTo>
                    <a:pt x="90" y="19"/>
                  </a:lnTo>
                  <a:lnTo>
                    <a:pt x="90" y="47"/>
                  </a:lnTo>
                  <a:lnTo>
                    <a:pt x="56" y="47"/>
                  </a:lnTo>
                  <a:lnTo>
                    <a:pt x="56" y="27"/>
                  </a:lnTo>
                  <a:lnTo>
                    <a:pt x="34" y="27"/>
                  </a:lnTo>
                  <a:lnTo>
                    <a:pt x="34" y="58"/>
                  </a:lnTo>
                  <a:lnTo>
                    <a:pt x="65" y="58"/>
                  </a:lnTo>
                  <a:lnTo>
                    <a:pt x="62" y="58"/>
                  </a:lnTo>
                  <a:lnTo>
                    <a:pt x="90" y="79"/>
                  </a:lnTo>
                  <a:lnTo>
                    <a:pt x="90" y="121"/>
                  </a:lnTo>
                  <a:lnTo>
                    <a:pt x="68" y="140"/>
                  </a:lnTo>
                  <a:lnTo>
                    <a:pt x="21" y="140"/>
                  </a:lnTo>
                  <a:lnTo>
                    <a:pt x="0" y="121"/>
                  </a:lnTo>
                  <a:lnTo>
                    <a:pt x="0" y="97"/>
                  </a:lnTo>
                  <a:lnTo>
                    <a:pt x="31" y="97"/>
                  </a:lnTo>
                  <a:lnTo>
                    <a:pt x="31" y="113"/>
                  </a:lnTo>
                  <a:lnTo>
                    <a:pt x="56" y="113"/>
                  </a:lnTo>
                  <a:lnTo>
                    <a:pt x="56" y="86"/>
                  </a:lnTo>
                  <a:lnTo>
                    <a:pt x="26" y="86"/>
                  </a:lnTo>
                  <a:lnTo>
                    <a:pt x="0" y="66"/>
                  </a:lnTo>
                  <a:lnTo>
                    <a:pt x="0" y="19"/>
                  </a:lnTo>
                  <a:lnTo>
                    <a:pt x="21"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1101"/>
            <p:cNvSpPr>
              <a:spLocks/>
            </p:cNvSpPr>
            <p:nvPr/>
          </p:nvSpPr>
          <p:spPr bwMode="auto">
            <a:xfrm>
              <a:off x="3050" y="1954"/>
              <a:ext cx="49" cy="70"/>
            </a:xfrm>
            <a:custGeom>
              <a:avLst/>
              <a:gdLst>
                <a:gd name="T0" fmla="*/ 1 w 97"/>
                <a:gd name="T1" fmla="*/ 0 h 140"/>
                <a:gd name="T2" fmla="*/ 1 w 97"/>
                <a:gd name="T3" fmla="*/ 0 h 140"/>
                <a:gd name="T4" fmla="*/ 1 w 97"/>
                <a:gd name="T5" fmla="*/ 1 h 140"/>
                <a:gd name="T6" fmla="*/ 1 w 97"/>
                <a:gd name="T7" fmla="*/ 1 h 140"/>
                <a:gd name="T8" fmla="*/ 1 w 97"/>
                <a:gd name="T9" fmla="*/ 1 h 140"/>
                <a:gd name="T10" fmla="*/ 1 w 97"/>
                <a:gd name="T11" fmla="*/ 1 h 140"/>
                <a:gd name="T12" fmla="*/ 1 w 97"/>
                <a:gd name="T13" fmla="*/ 1 h 140"/>
                <a:gd name="T14" fmla="*/ 1 w 97"/>
                <a:gd name="T15" fmla="*/ 1 h 140"/>
                <a:gd name="T16" fmla="*/ 0 w 97"/>
                <a:gd name="T17" fmla="*/ 1 h 140"/>
                <a:gd name="T18" fmla="*/ 0 w 97"/>
                <a:gd name="T19" fmla="*/ 1 h 140"/>
                <a:gd name="T20" fmla="*/ 1 w 97"/>
                <a:gd name="T21" fmla="*/ 1 h 140"/>
                <a:gd name="T22" fmla="*/ 1 w 97"/>
                <a:gd name="T23" fmla="*/ 1 h 140"/>
                <a:gd name="T24" fmla="*/ 1 w 97"/>
                <a:gd name="T25" fmla="*/ 1 h 140"/>
                <a:gd name="T26" fmla="*/ 1 w 97"/>
                <a:gd name="T27" fmla="*/ 1 h 140"/>
                <a:gd name="T28" fmla="*/ 1 w 97"/>
                <a:gd name="T29" fmla="*/ 1 h 140"/>
                <a:gd name="T30" fmla="*/ 0 w 97"/>
                <a:gd name="T31" fmla="*/ 1 h 140"/>
                <a:gd name="T32" fmla="*/ 0 w 97"/>
                <a:gd name="T33" fmla="*/ 1 h 140"/>
                <a:gd name="T34" fmla="*/ 1 w 97"/>
                <a:gd name="T35" fmla="*/ 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140"/>
                <a:gd name="T56" fmla="*/ 97 w 97"/>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140">
                  <a:moveTo>
                    <a:pt x="25" y="0"/>
                  </a:moveTo>
                  <a:lnTo>
                    <a:pt x="72" y="0"/>
                  </a:lnTo>
                  <a:lnTo>
                    <a:pt x="97" y="23"/>
                  </a:lnTo>
                  <a:lnTo>
                    <a:pt x="97" y="116"/>
                  </a:lnTo>
                  <a:lnTo>
                    <a:pt x="72" y="140"/>
                  </a:lnTo>
                  <a:lnTo>
                    <a:pt x="63" y="140"/>
                  </a:lnTo>
                  <a:lnTo>
                    <a:pt x="34" y="140"/>
                  </a:lnTo>
                  <a:lnTo>
                    <a:pt x="25" y="140"/>
                  </a:lnTo>
                  <a:lnTo>
                    <a:pt x="0" y="116"/>
                  </a:lnTo>
                  <a:lnTo>
                    <a:pt x="0" y="113"/>
                  </a:lnTo>
                  <a:lnTo>
                    <a:pt x="38" y="113"/>
                  </a:lnTo>
                  <a:lnTo>
                    <a:pt x="59" y="113"/>
                  </a:lnTo>
                  <a:lnTo>
                    <a:pt x="59" y="26"/>
                  </a:lnTo>
                  <a:lnTo>
                    <a:pt x="38" y="26"/>
                  </a:lnTo>
                  <a:lnTo>
                    <a:pt x="38" y="113"/>
                  </a:lnTo>
                  <a:lnTo>
                    <a:pt x="0" y="113"/>
                  </a:lnTo>
                  <a:lnTo>
                    <a:pt x="0" y="23"/>
                  </a:lnTo>
                  <a:lnTo>
                    <a:pt x="2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1102"/>
            <p:cNvSpPr>
              <a:spLocks/>
            </p:cNvSpPr>
            <p:nvPr/>
          </p:nvSpPr>
          <p:spPr bwMode="auto">
            <a:xfrm>
              <a:off x="3109" y="1954"/>
              <a:ext cx="38" cy="70"/>
            </a:xfrm>
            <a:custGeom>
              <a:avLst/>
              <a:gdLst>
                <a:gd name="T0" fmla="*/ 0 w 76"/>
                <a:gd name="T1" fmla="*/ 0 h 140"/>
                <a:gd name="T2" fmla="*/ 1 w 76"/>
                <a:gd name="T3" fmla="*/ 0 h 140"/>
                <a:gd name="T4" fmla="*/ 1 w 76"/>
                <a:gd name="T5" fmla="*/ 1 h 140"/>
                <a:gd name="T6" fmla="*/ 1 w 76"/>
                <a:gd name="T7" fmla="*/ 1 h 140"/>
                <a:gd name="T8" fmla="*/ 1 w 76"/>
                <a:gd name="T9" fmla="*/ 1 h 140"/>
                <a:gd name="T10" fmla="*/ 1 w 76"/>
                <a:gd name="T11" fmla="*/ 1 h 140"/>
                <a:gd name="T12" fmla="*/ 1 w 76"/>
                <a:gd name="T13" fmla="*/ 1 h 140"/>
                <a:gd name="T14" fmla="*/ 1 w 76"/>
                <a:gd name="T15" fmla="*/ 1 h 140"/>
                <a:gd name="T16" fmla="*/ 1 w 76"/>
                <a:gd name="T17" fmla="*/ 1 h 140"/>
                <a:gd name="T18" fmla="*/ 0 w 76"/>
                <a:gd name="T19" fmla="*/ 1 h 140"/>
                <a:gd name="T20" fmla="*/ 0 w 76"/>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40"/>
                <a:gd name="T35" fmla="*/ 76 w 76"/>
                <a:gd name="T36" fmla="*/ 140 h 1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40">
                  <a:moveTo>
                    <a:pt x="0" y="0"/>
                  </a:moveTo>
                  <a:lnTo>
                    <a:pt x="76" y="0"/>
                  </a:lnTo>
                  <a:lnTo>
                    <a:pt x="76" y="26"/>
                  </a:lnTo>
                  <a:lnTo>
                    <a:pt x="39" y="26"/>
                  </a:lnTo>
                  <a:lnTo>
                    <a:pt x="39" y="55"/>
                  </a:lnTo>
                  <a:lnTo>
                    <a:pt x="73" y="55"/>
                  </a:lnTo>
                  <a:lnTo>
                    <a:pt x="73" y="81"/>
                  </a:lnTo>
                  <a:lnTo>
                    <a:pt x="39" y="81"/>
                  </a:lnTo>
                  <a:lnTo>
                    <a:pt x="39"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1103"/>
            <p:cNvSpPr>
              <a:spLocks/>
            </p:cNvSpPr>
            <p:nvPr/>
          </p:nvSpPr>
          <p:spPr bwMode="auto">
            <a:xfrm>
              <a:off x="3170"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30" y="0"/>
                  </a:moveTo>
                  <a:lnTo>
                    <a:pt x="81" y="0"/>
                  </a:lnTo>
                  <a:lnTo>
                    <a:pt x="110" y="140"/>
                  </a:lnTo>
                  <a:lnTo>
                    <a:pt x="73" y="140"/>
                  </a:lnTo>
                  <a:lnTo>
                    <a:pt x="68" y="113"/>
                  </a:lnTo>
                  <a:lnTo>
                    <a:pt x="68" y="89"/>
                  </a:lnTo>
                  <a:lnTo>
                    <a:pt x="55" y="23"/>
                  </a:lnTo>
                  <a:lnTo>
                    <a:pt x="43" y="89"/>
                  </a:lnTo>
                  <a:lnTo>
                    <a:pt x="68" y="89"/>
                  </a:lnTo>
                  <a:lnTo>
                    <a:pt x="68" y="113"/>
                  </a:lnTo>
                  <a:lnTo>
                    <a:pt x="43" y="113"/>
                  </a:lnTo>
                  <a:lnTo>
                    <a:pt x="38" y="140"/>
                  </a:lnTo>
                  <a:lnTo>
                    <a:pt x="0" y="140"/>
                  </a:lnTo>
                  <a:lnTo>
                    <a:pt x="3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1104"/>
            <p:cNvSpPr>
              <a:spLocks/>
            </p:cNvSpPr>
            <p:nvPr/>
          </p:nvSpPr>
          <p:spPr bwMode="auto">
            <a:xfrm>
              <a:off x="3228" y="1954"/>
              <a:ext cx="62" cy="70"/>
            </a:xfrm>
            <a:custGeom>
              <a:avLst/>
              <a:gdLst>
                <a:gd name="T0" fmla="*/ 0 w 124"/>
                <a:gd name="T1" fmla="*/ 1 h 140"/>
                <a:gd name="T2" fmla="*/ 1 w 124"/>
                <a:gd name="T3" fmla="*/ 1 h 140"/>
                <a:gd name="T4" fmla="*/ 1 w 124"/>
                <a:gd name="T5" fmla="*/ 1 h 140"/>
                <a:gd name="T6" fmla="*/ 1 w 124"/>
                <a:gd name="T7" fmla="*/ 1 h 140"/>
                <a:gd name="T8" fmla="*/ 1 w 124"/>
                <a:gd name="T9" fmla="*/ 1 h 140"/>
                <a:gd name="T10" fmla="*/ 1 w 124"/>
                <a:gd name="T11" fmla="*/ 1 h 140"/>
                <a:gd name="T12" fmla="*/ 1 w 124"/>
                <a:gd name="T13" fmla="*/ 1 h 140"/>
                <a:gd name="T14" fmla="*/ 1 w 124"/>
                <a:gd name="T15" fmla="*/ 1 h 140"/>
                <a:gd name="T16" fmla="*/ 1 w 124"/>
                <a:gd name="T17" fmla="*/ 0 h 140"/>
                <a:gd name="T18" fmla="*/ 1 w 124"/>
                <a:gd name="T19" fmla="*/ 0 h 140"/>
                <a:gd name="T20" fmla="*/ 1 w 124"/>
                <a:gd name="T21" fmla="*/ 1 h 140"/>
                <a:gd name="T22" fmla="*/ 1 w 124"/>
                <a:gd name="T23" fmla="*/ 0 h 140"/>
                <a:gd name="T24" fmla="*/ 0 w 124"/>
                <a:gd name="T25" fmla="*/ 0 h 140"/>
                <a:gd name="T26" fmla="*/ 0 w 124"/>
                <a:gd name="T27" fmla="*/ 1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0"/>
                <a:gd name="T44" fmla="*/ 124 w 124"/>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0">
                  <a:moveTo>
                    <a:pt x="0" y="140"/>
                  </a:moveTo>
                  <a:lnTo>
                    <a:pt x="36" y="140"/>
                  </a:lnTo>
                  <a:lnTo>
                    <a:pt x="36" y="66"/>
                  </a:lnTo>
                  <a:lnTo>
                    <a:pt x="53" y="140"/>
                  </a:lnTo>
                  <a:lnTo>
                    <a:pt x="71" y="140"/>
                  </a:lnTo>
                  <a:lnTo>
                    <a:pt x="89" y="66"/>
                  </a:lnTo>
                  <a:lnTo>
                    <a:pt x="89" y="140"/>
                  </a:lnTo>
                  <a:lnTo>
                    <a:pt x="124" y="140"/>
                  </a:lnTo>
                  <a:lnTo>
                    <a:pt x="124" y="0"/>
                  </a:lnTo>
                  <a:lnTo>
                    <a:pt x="76" y="0"/>
                  </a:lnTo>
                  <a:lnTo>
                    <a:pt x="62" y="66"/>
                  </a:lnTo>
                  <a:lnTo>
                    <a:pt x="49" y="0"/>
                  </a:lnTo>
                  <a:lnTo>
                    <a:pt x="0" y="0"/>
                  </a:lnTo>
                  <a:lnTo>
                    <a:pt x="0" y="14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1105"/>
            <p:cNvSpPr>
              <a:spLocks/>
            </p:cNvSpPr>
            <p:nvPr/>
          </p:nvSpPr>
          <p:spPr bwMode="auto">
            <a:xfrm>
              <a:off x="3301" y="1954"/>
              <a:ext cx="38" cy="70"/>
            </a:xfrm>
            <a:custGeom>
              <a:avLst/>
              <a:gdLst>
                <a:gd name="T0" fmla="*/ 0 w 76"/>
                <a:gd name="T1" fmla="*/ 0 h 140"/>
                <a:gd name="T2" fmla="*/ 1 w 76"/>
                <a:gd name="T3" fmla="*/ 0 h 140"/>
                <a:gd name="T4" fmla="*/ 1 w 76"/>
                <a:gd name="T5" fmla="*/ 1 h 140"/>
                <a:gd name="T6" fmla="*/ 1 w 76"/>
                <a:gd name="T7" fmla="*/ 1 h 140"/>
                <a:gd name="T8" fmla="*/ 1 w 76"/>
                <a:gd name="T9" fmla="*/ 1 h 140"/>
                <a:gd name="T10" fmla="*/ 1 w 76"/>
                <a:gd name="T11" fmla="*/ 1 h 140"/>
                <a:gd name="T12" fmla="*/ 1 w 76"/>
                <a:gd name="T13" fmla="*/ 1 h 140"/>
                <a:gd name="T14" fmla="*/ 1 w 76"/>
                <a:gd name="T15" fmla="*/ 1 h 140"/>
                <a:gd name="T16" fmla="*/ 1 w 76"/>
                <a:gd name="T17" fmla="*/ 1 h 140"/>
                <a:gd name="T18" fmla="*/ 1 w 76"/>
                <a:gd name="T19" fmla="*/ 1 h 140"/>
                <a:gd name="T20" fmla="*/ 1 w 76"/>
                <a:gd name="T21" fmla="*/ 1 h 140"/>
                <a:gd name="T22" fmla="*/ 0 w 76"/>
                <a:gd name="T23" fmla="*/ 1 h 140"/>
                <a:gd name="T24" fmla="*/ 0 w 7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140"/>
                <a:gd name="T41" fmla="*/ 76 w 7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140">
                  <a:moveTo>
                    <a:pt x="0" y="0"/>
                  </a:moveTo>
                  <a:lnTo>
                    <a:pt x="76" y="0"/>
                  </a:lnTo>
                  <a:lnTo>
                    <a:pt x="76" y="26"/>
                  </a:lnTo>
                  <a:lnTo>
                    <a:pt x="37" y="26"/>
                  </a:lnTo>
                  <a:lnTo>
                    <a:pt x="37" y="55"/>
                  </a:lnTo>
                  <a:lnTo>
                    <a:pt x="72" y="55"/>
                  </a:lnTo>
                  <a:lnTo>
                    <a:pt x="72" y="81"/>
                  </a:lnTo>
                  <a:lnTo>
                    <a:pt x="37" y="81"/>
                  </a:lnTo>
                  <a:lnTo>
                    <a:pt x="37" y="113"/>
                  </a:lnTo>
                  <a:lnTo>
                    <a:pt x="76" y="113"/>
                  </a:lnTo>
                  <a:lnTo>
                    <a:pt x="76"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1106"/>
            <p:cNvSpPr>
              <a:spLocks/>
            </p:cNvSpPr>
            <p:nvPr/>
          </p:nvSpPr>
          <p:spPr bwMode="auto">
            <a:xfrm>
              <a:off x="3347" y="1954"/>
              <a:ext cx="44" cy="70"/>
            </a:xfrm>
            <a:custGeom>
              <a:avLst/>
              <a:gdLst>
                <a:gd name="T0" fmla="*/ 0 w 90"/>
                <a:gd name="T1" fmla="*/ 0 h 140"/>
                <a:gd name="T2" fmla="*/ 0 w 90"/>
                <a:gd name="T3" fmla="*/ 0 h 140"/>
                <a:gd name="T4" fmla="*/ 0 w 90"/>
                <a:gd name="T5" fmla="*/ 1 h 140"/>
                <a:gd name="T6" fmla="*/ 0 w 90"/>
                <a:gd name="T7" fmla="*/ 1 h 140"/>
                <a:gd name="T8" fmla="*/ 0 w 90"/>
                <a:gd name="T9" fmla="*/ 1 h 140"/>
                <a:gd name="T10" fmla="*/ 0 w 90"/>
                <a:gd name="T11" fmla="*/ 1 h 140"/>
                <a:gd name="T12" fmla="*/ 0 w 90"/>
                <a:gd name="T13" fmla="*/ 1 h 140"/>
                <a:gd name="T14" fmla="*/ 0 w 90"/>
                <a:gd name="T15" fmla="*/ 1 h 140"/>
                <a:gd name="T16" fmla="*/ 0 w 90"/>
                <a:gd name="T17" fmla="*/ 1 h 140"/>
                <a:gd name="T18" fmla="*/ 0 w 90"/>
                <a:gd name="T19" fmla="*/ 1 h 140"/>
                <a:gd name="T20" fmla="*/ 0 w 90"/>
                <a:gd name="T21" fmla="*/ 1 h 140"/>
                <a:gd name="T22" fmla="*/ 0 w 90"/>
                <a:gd name="T23" fmla="*/ 1 h 140"/>
                <a:gd name="T24" fmla="*/ 0 w 90"/>
                <a:gd name="T25" fmla="*/ 1 h 140"/>
                <a:gd name="T26" fmla="*/ 0 w 90"/>
                <a:gd name="T27" fmla="*/ 1 h 140"/>
                <a:gd name="T28" fmla="*/ 0 w 90"/>
                <a:gd name="T29" fmla="*/ 1 h 140"/>
                <a:gd name="T30" fmla="*/ 0 w 90"/>
                <a:gd name="T31" fmla="*/ 1 h 140"/>
                <a:gd name="T32" fmla="*/ 0 w 90"/>
                <a:gd name="T33" fmla="*/ 1 h 140"/>
                <a:gd name="T34" fmla="*/ 0 w 90"/>
                <a:gd name="T35" fmla="*/ 1 h 140"/>
                <a:gd name="T36" fmla="*/ 0 w 90"/>
                <a:gd name="T37" fmla="*/ 0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140"/>
                <a:gd name="T59" fmla="*/ 90 w 90"/>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140">
                  <a:moveTo>
                    <a:pt x="0" y="0"/>
                  </a:moveTo>
                  <a:lnTo>
                    <a:pt x="69" y="0"/>
                  </a:lnTo>
                  <a:lnTo>
                    <a:pt x="90" y="15"/>
                  </a:lnTo>
                  <a:lnTo>
                    <a:pt x="90" y="55"/>
                  </a:lnTo>
                  <a:lnTo>
                    <a:pt x="69" y="70"/>
                  </a:lnTo>
                  <a:lnTo>
                    <a:pt x="90" y="86"/>
                  </a:lnTo>
                  <a:lnTo>
                    <a:pt x="90" y="140"/>
                  </a:lnTo>
                  <a:lnTo>
                    <a:pt x="56" y="140"/>
                  </a:lnTo>
                  <a:lnTo>
                    <a:pt x="56" y="86"/>
                  </a:lnTo>
                  <a:lnTo>
                    <a:pt x="56" y="58"/>
                  </a:lnTo>
                  <a:lnTo>
                    <a:pt x="35" y="58"/>
                  </a:lnTo>
                  <a:lnTo>
                    <a:pt x="35" y="23"/>
                  </a:lnTo>
                  <a:lnTo>
                    <a:pt x="56" y="23"/>
                  </a:lnTo>
                  <a:lnTo>
                    <a:pt x="56" y="58"/>
                  </a:lnTo>
                  <a:lnTo>
                    <a:pt x="56" y="86"/>
                  </a:lnTo>
                  <a:lnTo>
                    <a:pt x="35" y="86"/>
                  </a:lnTo>
                  <a:lnTo>
                    <a:pt x="35" y="140"/>
                  </a:lnTo>
                  <a:lnTo>
                    <a:pt x="0" y="140"/>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Rectangle 1107"/>
            <p:cNvSpPr>
              <a:spLocks noChangeArrowheads="1"/>
            </p:cNvSpPr>
            <p:nvPr/>
          </p:nvSpPr>
          <p:spPr bwMode="auto">
            <a:xfrm>
              <a:off x="3400" y="1954"/>
              <a:ext cx="17" cy="7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8288" name="Freeform 1108"/>
            <p:cNvSpPr>
              <a:spLocks/>
            </p:cNvSpPr>
            <p:nvPr/>
          </p:nvSpPr>
          <p:spPr bwMode="auto">
            <a:xfrm>
              <a:off x="3425" y="1954"/>
              <a:ext cx="48" cy="70"/>
            </a:xfrm>
            <a:custGeom>
              <a:avLst/>
              <a:gdLst>
                <a:gd name="T0" fmla="*/ 1 w 96"/>
                <a:gd name="T1" fmla="*/ 0 h 140"/>
                <a:gd name="T2" fmla="*/ 1 w 96"/>
                <a:gd name="T3" fmla="*/ 0 h 140"/>
                <a:gd name="T4" fmla="*/ 1 w 96"/>
                <a:gd name="T5" fmla="*/ 1 h 140"/>
                <a:gd name="T6" fmla="*/ 1 w 96"/>
                <a:gd name="T7" fmla="*/ 1 h 140"/>
                <a:gd name="T8" fmla="*/ 1 w 96"/>
                <a:gd name="T9" fmla="*/ 1 h 140"/>
                <a:gd name="T10" fmla="*/ 1 w 96"/>
                <a:gd name="T11" fmla="*/ 1 h 140"/>
                <a:gd name="T12" fmla="*/ 1 w 96"/>
                <a:gd name="T13" fmla="*/ 1 h 140"/>
                <a:gd name="T14" fmla="*/ 1 w 96"/>
                <a:gd name="T15" fmla="*/ 1 h 140"/>
                <a:gd name="T16" fmla="*/ 1 w 96"/>
                <a:gd name="T17" fmla="*/ 1 h 140"/>
                <a:gd name="T18" fmla="*/ 1 w 96"/>
                <a:gd name="T19" fmla="*/ 1 h 140"/>
                <a:gd name="T20" fmla="*/ 1 w 96"/>
                <a:gd name="T21" fmla="*/ 1 h 140"/>
                <a:gd name="T22" fmla="*/ 1 w 96"/>
                <a:gd name="T23" fmla="*/ 1 h 140"/>
                <a:gd name="T24" fmla="*/ 1 w 96"/>
                <a:gd name="T25" fmla="*/ 1 h 140"/>
                <a:gd name="T26" fmla="*/ 1 w 96"/>
                <a:gd name="T27" fmla="*/ 1 h 140"/>
                <a:gd name="T28" fmla="*/ 0 w 96"/>
                <a:gd name="T29" fmla="*/ 1 h 140"/>
                <a:gd name="T30" fmla="*/ 0 w 96"/>
                <a:gd name="T31" fmla="*/ 1 h 140"/>
                <a:gd name="T32" fmla="*/ 1 w 96"/>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40"/>
                <a:gd name="T53" fmla="*/ 96 w 96"/>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40">
                  <a:moveTo>
                    <a:pt x="26" y="0"/>
                  </a:moveTo>
                  <a:lnTo>
                    <a:pt x="70" y="0"/>
                  </a:lnTo>
                  <a:lnTo>
                    <a:pt x="96" y="19"/>
                  </a:lnTo>
                  <a:lnTo>
                    <a:pt x="96" y="55"/>
                  </a:lnTo>
                  <a:lnTo>
                    <a:pt x="62" y="55"/>
                  </a:lnTo>
                  <a:lnTo>
                    <a:pt x="62" y="26"/>
                  </a:lnTo>
                  <a:lnTo>
                    <a:pt x="34" y="26"/>
                  </a:lnTo>
                  <a:lnTo>
                    <a:pt x="34" y="113"/>
                  </a:lnTo>
                  <a:lnTo>
                    <a:pt x="62" y="113"/>
                  </a:lnTo>
                  <a:lnTo>
                    <a:pt x="62" y="81"/>
                  </a:lnTo>
                  <a:lnTo>
                    <a:pt x="96" y="81"/>
                  </a:lnTo>
                  <a:lnTo>
                    <a:pt x="96" y="121"/>
                  </a:lnTo>
                  <a:lnTo>
                    <a:pt x="70" y="140"/>
                  </a:lnTo>
                  <a:lnTo>
                    <a:pt x="26" y="140"/>
                  </a:lnTo>
                  <a:lnTo>
                    <a:pt x="0" y="121"/>
                  </a:lnTo>
                  <a:lnTo>
                    <a:pt x="0" y="19"/>
                  </a:lnTo>
                  <a:lnTo>
                    <a:pt x="2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1109"/>
            <p:cNvSpPr>
              <a:spLocks/>
            </p:cNvSpPr>
            <p:nvPr/>
          </p:nvSpPr>
          <p:spPr bwMode="auto">
            <a:xfrm>
              <a:off x="3477" y="1954"/>
              <a:ext cx="55" cy="70"/>
            </a:xfrm>
            <a:custGeom>
              <a:avLst/>
              <a:gdLst>
                <a:gd name="T0" fmla="*/ 1 w 110"/>
                <a:gd name="T1" fmla="*/ 0 h 140"/>
                <a:gd name="T2" fmla="*/ 1 w 110"/>
                <a:gd name="T3" fmla="*/ 0 h 140"/>
                <a:gd name="T4" fmla="*/ 1 w 110"/>
                <a:gd name="T5" fmla="*/ 1 h 140"/>
                <a:gd name="T6" fmla="*/ 1 w 110"/>
                <a:gd name="T7" fmla="*/ 1 h 140"/>
                <a:gd name="T8" fmla="*/ 1 w 110"/>
                <a:gd name="T9" fmla="*/ 1 h 140"/>
                <a:gd name="T10" fmla="*/ 1 w 110"/>
                <a:gd name="T11" fmla="*/ 1 h 140"/>
                <a:gd name="T12" fmla="*/ 1 w 110"/>
                <a:gd name="T13" fmla="*/ 1 h 140"/>
                <a:gd name="T14" fmla="*/ 1 w 110"/>
                <a:gd name="T15" fmla="*/ 1 h 140"/>
                <a:gd name="T16" fmla="*/ 1 w 110"/>
                <a:gd name="T17" fmla="*/ 1 h 140"/>
                <a:gd name="T18" fmla="*/ 1 w 110"/>
                <a:gd name="T19" fmla="*/ 1 h 140"/>
                <a:gd name="T20" fmla="*/ 1 w 110"/>
                <a:gd name="T21" fmla="*/ 1 h 140"/>
                <a:gd name="T22" fmla="*/ 1 w 110"/>
                <a:gd name="T23" fmla="*/ 1 h 140"/>
                <a:gd name="T24" fmla="*/ 0 w 110"/>
                <a:gd name="T25" fmla="*/ 1 h 140"/>
                <a:gd name="T26" fmla="*/ 1 w 110"/>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40"/>
                <a:gd name="T44" fmla="*/ 110 w 110"/>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40">
                  <a:moveTo>
                    <a:pt x="29" y="0"/>
                  </a:moveTo>
                  <a:lnTo>
                    <a:pt x="80" y="0"/>
                  </a:lnTo>
                  <a:lnTo>
                    <a:pt x="110" y="140"/>
                  </a:lnTo>
                  <a:lnTo>
                    <a:pt x="71" y="140"/>
                  </a:lnTo>
                  <a:lnTo>
                    <a:pt x="67" y="113"/>
                  </a:lnTo>
                  <a:lnTo>
                    <a:pt x="67" y="89"/>
                  </a:lnTo>
                  <a:lnTo>
                    <a:pt x="55" y="23"/>
                  </a:lnTo>
                  <a:lnTo>
                    <a:pt x="42" y="89"/>
                  </a:lnTo>
                  <a:lnTo>
                    <a:pt x="67" y="89"/>
                  </a:lnTo>
                  <a:lnTo>
                    <a:pt x="67" y="113"/>
                  </a:lnTo>
                  <a:lnTo>
                    <a:pt x="42" y="113"/>
                  </a:lnTo>
                  <a:lnTo>
                    <a:pt x="37" y="140"/>
                  </a:lnTo>
                  <a:lnTo>
                    <a:pt x="0" y="140"/>
                  </a:lnTo>
                  <a:lnTo>
                    <a:pt x="2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6" name="Group 1110"/>
          <p:cNvGrpSpPr>
            <a:grpSpLocks/>
          </p:cNvGrpSpPr>
          <p:nvPr/>
        </p:nvGrpSpPr>
        <p:grpSpPr bwMode="auto">
          <a:xfrm>
            <a:off x="6367463" y="3636963"/>
            <a:ext cx="2289175" cy="828675"/>
            <a:chOff x="4011" y="2042"/>
            <a:chExt cx="1442" cy="522"/>
          </a:xfrm>
        </p:grpSpPr>
        <p:sp>
          <p:nvSpPr>
            <p:cNvPr id="321623" name="Rectangle 1111"/>
            <p:cNvSpPr>
              <a:spLocks noChangeArrowheads="1"/>
            </p:cNvSpPr>
            <p:nvPr/>
          </p:nvSpPr>
          <p:spPr bwMode="auto">
            <a:xfrm>
              <a:off x="4391" y="2042"/>
              <a:ext cx="1062"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Reduction</a:t>
              </a:r>
            </a:p>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of costs</a:t>
              </a:r>
            </a:p>
          </p:txBody>
        </p:sp>
        <p:sp>
          <p:nvSpPr>
            <p:cNvPr id="321624" name="Line 1112"/>
            <p:cNvSpPr>
              <a:spLocks noChangeShapeType="1"/>
            </p:cNvSpPr>
            <p:nvPr/>
          </p:nvSpPr>
          <p:spPr bwMode="auto">
            <a:xfrm>
              <a:off x="4011" y="2304"/>
              <a:ext cx="464" cy="0"/>
            </a:xfrm>
            <a:prstGeom prst="line">
              <a:avLst/>
            </a:prstGeom>
            <a:noFill/>
            <a:ln w="28575">
              <a:solidFill>
                <a:srgbClr val="008000"/>
              </a:solidFill>
              <a:round/>
              <a:headEnd type="triangle" w="med" len="med"/>
              <a:tailEn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8197" name="Group 1113"/>
          <p:cNvGrpSpPr>
            <a:grpSpLocks/>
          </p:cNvGrpSpPr>
          <p:nvPr/>
        </p:nvGrpSpPr>
        <p:grpSpPr bwMode="auto">
          <a:xfrm>
            <a:off x="3941763" y="1905000"/>
            <a:ext cx="1346200" cy="1370013"/>
            <a:chOff x="2483" y="951"/>
            <a:chExt cx="848" cy="863"/>
          </a:xfrm>
        </p:grpSpPr>
        <p:sp>
          <p:nvSpPr>
            <p:cNvPr id="321626" name="Rectangle 1114"/>
            <p:cNvSpPr>
              <a:spLocks noChangeArrowheads="1"/>
            </p:cNvSpPr>
            <p:nvPr/>
          </p:nvSpPr>
          <p:spPr bwMode="auto">
            <a:xfrm>
              <a:off x="2483" y="951"/>
              <a:ext cx="848"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Salvage</a:t>
              </a:r>
            </a:p>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value</a:t>
              </a:r>
            </a:p>
          </p:txBody>
        </p:sp>
        <p:sp>
          <p:nvSpPr>
            <p:cNvPr id="321627" name="Line 1115"/>
            <p:cNvSpPr>
              <a:spLocks noChangeShapeType="1"/>
            </p:cNvSpPr>
            <p:nvPr/>
          </p:nvSpPr>
          <p:spPr bwMode="auto">
            <a:xfrm flipV="1">
              <a:off x="2875" y="1462"/>
              <a:ext cx="0" cy="352"/>
            </a:xfrm>
            <a:prstGeom prst="line">
              <a:avLst/>
            </a:prstGeom>
            <a:noFill/>
            <a:ln w="28575">
              <a:solidFill>
                <a:srgbClr val="008000"/>
              </a:solidFill>
              <a:round/>
              <a:headEnd type="triangle" w="med" len="med"/>
              <a:tailEn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8198" name="Group 1116"/>
          <p:cNvGrpSpPr>
            <a:grpSpLocks/>
          </p:cNvGrpSpPr>
          <p:nvPr/>
        </p:nvGrpSpPr>
        <p:grpSpPr bwMode="auto">
          <a:xfrm>
            <a:off x="3662363" y="4738688"/>
            <a:ext cx="1911350" cy="1260475"/>
            <a:chOff x="2307" y="2736"/>
            <a:chExt cx="1204" cy="794"/>
          </a:xfrm>
        </p:grpSpPr>
        <p:sp>
          <p:nvSpPr>
            <p:cNvPr id="321629" name="Rectangle 1117"/>
            <p:cNvSpPr>
              <a:spLocks noChangeArrowheads="1"/>
            </p:cNvSpPr>
            <p:nvPr/>
          </p:nvSpPr>
          <p:spPr bwMode="auto">
            <a:xfrm>
              <a:off x="2307" y="3008"/>
              <a:ext cx="1204" cy="522"/>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Incremental</a:t>
              </a:r>
            </a:p>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revenues</a:t>
              </a:r>
            </a:p>
          </p:txBody>
        </p:sp>
        <p:sp>
          <p:nvSpPr>
            <p:cNvPr id="321630" name="Line 1118"/>
            <p:cNvSpPr>
              <a:spLocks noChangeShapeType="1"/>
            </p:cNvSpPr>
            <p:nvPr/>
          </p:nvSpPr>
          <p:spPr bwMode="auto">
            <a:xfrm>
              <a:off x="2875" y="2736"/>
              <a:ext cx="0" cy="320"/>
            </a:xfrm>
            <a:prstGeom prst="line">
              <a:avLst/>
            </a:prstGeom>
            <a:noFill/>
            <a:ln w="28575">
              <a:solidFill>
                <a:srgbClr val="008000"/>
              </a:solidFill>
              <a:round/>
              <a:headEnd type="triangle" w="med" len="med"/>
              <a:tailEn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grpSp>
        <p:nvGrpSpPr>
          <p:cNvPr id="8199" name="Group 1119"/>
          <p:cNvGrpSpPr>
            <a:grpSpLocks/>
          </p:cNvGrpSpPr>
          <p:nvPr/>
        </p:nvGrpSpPr>
        <p:grpSpPr bwMode="auto">
          <a:xfrm>
            <a:off x="650875" y="3454400"/>
            <a:ext cx="2211388" cy="1196975"/>
            <a:chOff x="410" y="1927"/>
            <a:chExt cx="1393" cy="754"/>
          </a:xfrm>
        </p:grpSpPr>
        <p:sp>
          <p:nvSpPr>
            <p:cNvPr id="321632" name="Rectangle 1120"/>
            <p:cNvSpPr>
              <a:spLocks noChangeArrowheads="1"/>
            </p:cNvSpPr>
            <p:nvPr/>
          </p:nvSpPr>
          <p:spPr bwMode="auto">
            <a:xfrm>
              <a:off x="410" y="1927"/>
              <a:ext cx="1085" cy="754"/>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Release of</a:t>
              </a:r>
            </a:p>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working</a:t>
              </a:r>
            </a:p>
            <a:p>
              <a:pPr algn="ctr">
                <a:defRPr/>
              </a:pPr>
              <a:r>
                <a:rPr lang="en-US" sz="2400" b="1" dirty="0">
                  <a:solidFill>
                    <a:srgbClr val="008000"/>
                  </a:solidFill>
                  <a:effectLst>
                    <a:outerShdw blurRad="38100" dist="38100" dir="2700000" algn="tl">
                      <a:srgbClr val="000000">
                        <a:alpha val="43137"/>
                      </a:srgbClr>
                    </a:outerShdw>
                  </a:effectLst>
                  <a:latin typeface="Arial" charset="0"/>
                  <a:ea typeface="ＭＳ Ｐゴシック" pitchFamily="34" charset="-128"/>
                </a:rPr>
                <a:t>capital</a:t>
              </a:r>
            </a:p>
          </p:txBody>
        </p:sp>
        <p:sp>
          <p:nvSpPr>
            <p:cNvPr id="321633" name="Line 1121"/>
            <p:cNvSpPr>
              <a:spLocks noChangeShapeType="1"/>
            </p:cNvSpPr>
            <p:nvPr/>
          </p:nvSpPr>
          <p:spPr bwMode="auto">
            <a:xfrm flipH="1">
              <a:off x="1355" y="2304"/>
              <a:ext cx="448" cy="0"/>
            </a:xfrm>
            <a:prstGeom prst="line">
              <a:avLst/>
            </a:prstGeom>
            <a:noFill/>
            <a:ln w="28575">
              <a:solidFill>
                <a:srgbClr val="008000"/>
              </a:solidFill>
              <a:round/>
              <a:headEnd type="triangle" w="med" len="med"/>
              <a:tailEnd/>
            </a:ln>
            <a:effectLst/>
          </p:spPr>
          <p:txBody>
            <a:bodyPr wrap="none" anchor="ctr"/>
            <a:lstStyle/>
            <a:p>
              <a:pPr>
                <a:defRPr/>
              </a:pPr>
              <a:endParaRPr lang="en-US" b="1" dirty="0">
                <a:effectLst>
                  <a:outerShdw blurRad="38100" dist="38100" dir="2700000" algn="tl">
                    <a:srgbClr val="000000">
                      <a:alpha val="43137"/>
                    </a:srgbClr>
                  </a:outerShdw>
                </a:effectLst>
                <a:latin typeface="Arial" charset="0"/>
                <a:ea typeface="ＭＳ Ｐゴシック" pitchFamily="34" charset="-128"/>
              </a:endParaRPr>
            </a:p>
          </p:txBody>
        </p:sp>
      </p:gr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smtClean="0"/>
              <a:t>The Total-Cost Approach</a:t>
            </a:r>
          </a:p>
        </p:txBody>
      </p:sp>
      <p:sp>
        <p:nvSpPr>
          <p:cNvPr id="63491" name="Rectangle 3"/>
          <p:cNvSpPr>
            <a:spLocks noGrp="1" noChangeArrowheads="1"/>
          </p:cNvSpPr>
          <p:nvPr>
            <p:ph type="body" idx="1"/>
          </p:nvPr>
        </p:nvSpPr>
        <p:spPr/>
        <p:txBody>
          <a:bodyPr/>
          <a:lstStyle/>
          <a:p>
            <a:pPr>
              <a:buFont typeface="Georgia" panose="02040502050405020303" pitchFamily="18" charset="0"/>
              <a:buNone/>
            </a:pPr>
            <a:r>
              <a:rPr lang="en-US" altLang="en-US" smtClean="0">
                <a:cs typeface="Arial" panose="020B0604020202020204" pitchFamily="34" charset="0"/>
              </a:rPr>
              <a:t>White Company has two alternatives:</a:t>
            </a:r>
          </a:p>
          <a:p>
            <a:pPr marL="923925" lvl="1" indent="-514350">
              <a:buFont typeface="Trebuchet MS" panose="020B0603020202020204" pitchFamily="34" charset="0"/>
              <a:buAutoNum type="arabicPeriod"/>
            </a:pPr>
            <a:r>
              <a:rPr lang="en-US" altLang="en-US" smtClean="0">
                <a:cs typeface="Arial" panose="020B0604020202020204" pitchFamily="34" charset="0"/>
              </a:rPr>
              <a:t>remodel an old car wash or, </a:t>
            </a:r>
          </a:p>
          <a:p>
            <a:pPr marL="923925" lvl="1" indent="-514350">
              <a:buFont typeface="Trebuchet MS" panose="020B0603020202020204" pitchFamily="34" charset="0"/>
              <a:buAutoNum type="arabicPeriod"/>
            </a:pPr>
            <a:r>
              <a:rPr lang="en-US" altLang="en-US" smtClean="0">
                <a:cs typeface="Arial" panose="020B0604020202020204" pitchFamily="34" charset="0"/>
              </a:rPr>
              <a:t>remove the old car wash and install a new one.</a:t>
            </a:r>
          </a:p>
          <a:p>
            <a:pPr>
              <a:buFont typeface="Georgia" panose="02040502050405020303" pitchFamily="18" charset="0"/>
              <a:buNone/>
            </a:pPr>
            <a:r>
              <a:rPr lang="en-US" altLang="en-US" smtClean="0">
                <a:cs typeface="Arial" panose="020B0604020202020204" pitchFamily="34" charset="0"/>
              </a:rPr>
              <a:t>The company uses a discount rate of 10%.</a:t>
            </a:r>
          </a:p>
        </p:txBody>
      </p:sp>
      <p:graphicFrame>
        <p:nvGraphicFramePr>
          <p:cNvPr id="63492" name="Object 2"/>
          <p:cNvGraphicFramePr>
            <a:graphicFrameLocks/>
          </p:cNvGraphicFramePr>
          <p:nvPr/>
        </p:nvGraphicFramePr>
        <p:xfrm>
          <a:off x="525463" y="3589338"/>
          <a:ext cx="8389937" cy="2468562"/>
        </p:xfrm>
        <a:graphic>
          <a:graphicData uri="http://schemas.openxmlformats.org/presentationml/2006/ole">
            <mc:AlternateContent xmlns:mc="http://schemas.openxmlformats.org/markup-compatibility/2006">
              <mc:Choice xmlns:v="urn:schemas-microsoft-com:vml" Requires="v">
                <p:oleObj spid="_x0000_s63493" name="Worksheet" r:id="rId4" imgW="3448055" imgH="1028581" progId="Excel.Sheet.8">
                  <p:embed/>
                </p:oleObj>
              </mc:Choice>
              <mc:Fallback>
                <p:oleObj name="Worksheet" r:id="rId4" imgW="3448055" imgH="1028581"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589338"/>
                        <a:ext cx="8389937" cy="24685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mtClean="0"/>
              <a:t>The Total-Cost Approach</a:t>
            </a:r>
          </a:p>
        </p:txBody>
      </p:sp>
      <p:sp>
        <p:nvSpPr>
          <p:cNvPr id="64515" name="Rectangle 3"/>
          <p:cNvSpPr>
            <a:spLocks noGrp="1" noChangeArrowheads="1"/>
          </p:cNvSpPr>
          <p:nvPr>
            <p:ph type="body" idx="1"/>
          </p:nvPr>
        </p:nvSpPr>
        <p:spPr/>
        <p:txBody>
          <a:bodyPr/>
          <a:lstStyle/>
          <a:p>
            <a:pPr algn="ctr">
              <a:buFont typeface="Georgia" panose="02040502050405020303" pitchFamily="18" charset="0"/>
              <a:buNone/>
            </a:pPr>
            <a:r>
              <a:rPr lang="en-US" altLang="en-US" sz="3200" smtClean="0">
                <a:cs typeface="Arial" panose="020B0604020202020204" pitchFamily="34" charset="0"/>
              </a:rPr>
              <a:t>If White installs a new washer . . .</a:t>
            </a:r>
          </a:p>
          <a:p>
            <a:endParaRPr lang="en-US" altLang="en-US" sz="3200" smtClean="0">
              <a:cs typeface="Arial" panose="020B0604020202020204" pitchFamily="34" charset="0"/>
            </a:endParaRPr>
          </a:p>
        </p:txBody>
      </p:sp>
      <p:sp>
        <p:nvSpPr>
          <p:cNvPr id="385029" name="Text Box 5"/>
          <p:cNvSpPr txBox="1">
            <a:spLocks noChangeArrowheads="1"/>
          </p:cNvSpPr>
          <p:nvPr/>
        </p:nvSpPr>
        <p:spPr bwMode="auto">
          <a:xfrm>
            <a:off x="1524000" y="5226050"/>
            <a:ext cx="6019800" cy="1066800"/>
          </a:xfrm>
          <a:prstGeom prst="rect">
            <a:avLst/>
          </a:prstGeom>
          <a:noFill/>
          <a:ln w="9525">
            <a:noFill/>
            <a:miter lim="800000"/>
            <a:headEnd/>
            <a:tailEnd/>
          </a:ln>
          <a:effectLst/>
        </p:spPr>
        <p:txBody>
          <a:bodyPr>
            <a:spAutoFit/>
          </a:bodyPr>
          <a:lstStyle/>
          <a:p>
            <a:pPr algn="ctr">
              <a:spcBef>
                <a:spcPct val="50000"/>
              </a:spcBef>
              <a:defRPr/>
            </a:pPr>
            <a:r>
              <a:rPr lang="en-US" sz="3200" dirty="0">
                <a:effectLst>
                  <a:outerShdw blurRad="38100" dist="38100" dir="2700000" algn="tl">
                    <a:srgbClr val="FFFFFF"/>
                  </a:outerShdw>
                </a:effectLst>
                <a:latin typeface="Arial" charset="0"/>
                <a:ea typeface="ＭＳ Ｐゴシック" pitchFamily="34" charset="-128"/>
              </a:rPr>
              <a:t>Let’s look at the present value</a:t>
            </a:r>
            <a:br>
              <a:rPr lang="en-US" sz="3200" dirty="0">
                <a:effectLst>
                  <a:outerShdw blurRad="38100" dist="38100" dir="2700000" algn="tl">
                    <a:srgbClr val="FFFFFF"/>
                  </a:outerShdw>
                </a:effectLst>
                <a:latin typeface="Arial" charset="0"/>
                <a:ea typeface="ＭＳ Ｐゴシック" pitchFamily="34" charset="-128"/>
              </a:rPr>
            </a:br>
            <a:r>
              <a:rPr lang="en-US" sz="3200" dirty="0">
                <a:effectLst>
                  <a:outerShdw blurRad="38100" dist="38100" dir="2700000" algn="tl">
                    <a:srgbClr val="FFFFFF"/>
                  </a:outerShdw>
                </a:effectLst>
                <a:latin typeface="Arial" charset="0"/>
                <a:ea typeface="ＭＳ Ｐゴシック" pitchFamily="34" charset="-128"/>
              </a:rPr>
              <a:t>of this alternative.</a:t>
            </a:r>
          </a:p>
        </p:txBody>
      </p:sp>
      <p:graphicFrame>
        <p:nvGraphicFramePr>
          <p:cNvPr id="64517" name="Object 7"/>
          <p:cNvGraphicFramePr>
            <a:graphicFrameLocks noChangeAspect="1"/>
          </p:cNvGraphicFramePr>
          <p:nvPr/>
        </p:nvGraphicFramePr>
        <p:xfrm>
          <a:off x="1828800" y="2286000"/>
          <a:ext cx="5405438" cy="2667000"/>
        </p:xfrm>
        <a:graphic>
          <a:graphicData uri="http://schemas.openxmlformats.org/presentationml/2006/ole">
            <mc:AlternateContent xmlns:mc="http://schemas.openxmlformats.org/markup-compatibility/2006">
              <mc:Choice xmlns:v="urn:schemas-microsoft-com:vml" Requires="v">
                <p:oleObj spid="_x0000_s64518" name="Worksheet" r:id="rId4" imgW="2057380" imgH="1095372" progId="Excel.Sheet.12">
                  <p:embed/>
                </p:oleObj>
              </mc:Choice>
              <mc:Fallback>
                <p:oleObj name="Worksheet" r:id="rId4" imgW="2057380" imgH="1095372" progId="Excel.Sheet.1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286000"/>
                        <a:ext cx="540543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0611C"/>
                              </a:outerShdw>
                            </a:effectLst>
                          </a14:hiddenEffects>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5029"/>
                                        </p:tgtEl>
                                        <p:attrNameLst>
                                          <p:attrName>style.visibility</p:attrName>
                                        </p:attrNameLst>
                                      </p:cBhvr>
                                      <p:to>
                                        <p:strVal val="visible"/>
                                      </p:to>
                                    </p:set>
                                    <p:animEffect transition="in" filter="dissolve">
                                      <p:cBhvr>
                                        <p:cTn id="7" dur="500"/>
                                        <p:tgtEl>
                                          <p:spTgt spid="38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The Total-Cost Approach</a:t>
            </a:r>
          </a:p>
        </p:txBody>
      </p:sp>
      <p:sp>
        <p:nvSpPr>
          <p:cNvPr id="65539" name="Rectangle 3"/>
          <p:cNvSpPr>
            <a:spLocks noChangeArrowheads="1"/>
          </p:cNvSpPr>
          <p:nvPr/>
        </p:nvSpPr>
        <p:spPr bwMode="auto">
          <a:xfrm>
            <a:off x="1371600" y="4572000"/>
            <a:ext cx="6781800" cy="1389063"/>
          </a:xfrm>
          <a:prstGeom prst="rect">
            <a:avLst/>
          </a:prstGeom>
          <a:solidFill>
            <a:srgbClr val="FFFFCC"/>
          </a:solidFill>
          <a:ln w="1905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800" b="1">
                <a:solidFill>
                  <a:srgbClr val="0000CC"/>
                </a:solidFill>
              </a:rPr>
              <a:t>If we install the new washer, the investment will yield a positive net present value of $83,202.</a:t>
            </a:r>
          </a:p>
        </p:txBody>
      </p:sp>
      <p:graphicFrame>
        <p:nvGraphicFramePr>
          <p:cNvPr id="65540" name="Object 2"/>
          <p:cNvGraphicFramePr>
            <a:graphicFrameLocks/>
          </p:cNvGraphicFramePr>
          <p:nvPr/>
        </p:nvGraphicFramePr>
        <p:xfrm>
          <a:off x="381000" y="1600200"/>
          <a:ext cx="8502650" cy="2819400"/>
        </p:xfrm>
        <a:graphic>
          <a:graphicData uri="http://schemas.openxmlformats.org/presentationml/2006/ole">
            <mc:AlternateContent xmlns:mc="http://schemas.openxmlformats.org/markup-compatibility/2006">
              <mc:Choice xmlns:v="urn:schemas-microsoft-com:vml" Requires="v">
                <p:oleObj spid="_x0000_s65541" name="Worksheet" r:id="rId4" imgW="4648062" imgH="1552731" progId="Excel.Sheet.8">
                  <p:embed/>
                </p:oleObj>
              </mc:Choice>
              <mc:Fallback>
                <p:oleObj name="Worksheet" r:id="rId4" imgW="4648062" imgH="1552731"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00200"/>
                        <a:ext cx="8502650" cy="2819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mtClean="0"/>
              <a:t>The Total-Cost Approach</a:t>
            </a:r>
          </a:p>
        </p:txBody>
      </p:sp>
      <p:sp>
        <p:nvSpPr>
          <p:cNvPr id="66563" name="Rectangle 3"/>
          <p:cNvSpPr>
            <a:spLocks noGrp="1" noChangeArrowheads="1"/>
          </p:cNvSpPr>
          <p:nvPr>
            <p:ph type="body" idx="1"/>
          </p:nvPr>
        </p:nvSpPr>
        <p:spPr/>
        <p:txBody>
          <a:bodyPr/>
          <a:lstStyle/>
          <a:p>
            <a:pPr algn="ctr">
              <a:buFont typeface="Georgia" panose="02040502050405020303" pitchFamily="18" charset="0"/>
              <a:buNone/>
            </a:pPr>
            <a:r>
              <a:rPr lang="en-US" altLang="en-US" sz="3200" b="1" smtClean="0">
                <a:cs typeface="Arial" panose="020B0604020202020204" pitchFamily="34" charset="0"/>
              </a:rPr>
              <a:t>If White remodels the existing washer . . .</a:t>
            </a:r>
          </a:p>
        </p:txBody>
      </p:sp>
      <p:graphicFrame>
        <p:nvGraphicFramePr>
          <p:cNvPr id="66564" name="Object 2"/>
          <p:cNvGraphicFramePr>
            <a:graphicFrameLocks noChangeAspect="1"/>
          </p:cNvGraphicFramePr>
          <p:nvPr/>
        </p:nvGraphicFramePr>
        <p:xfrm>
          <a:off x="1752600" y="2514600"/>
          <a:ext cx="6019800" cy="2241550"/>
        </p:xfrm>
        <a:graphic>
          <a:graphicData uri="http://schemas.openxmlformats.org/presentationml/2006/ole">
            <mc:AlternateContent xmlns:mc="http://schemas.openxmlformats.org/markup-compatibility/2006">
              <mc:Choice xmlns:v="urn:schemas-microsoft-com:vml" Requires="v">
                <p:oleObj spid="_x0000_s66566" name="Worksheet" r:id="rId4" imgW="2391205" imgH="886093" progId="Excel.Sheet.8">
                  <p:embed/>
                </p:oleObj>
              </mc:Choice>
              <mc:Fallback>
                <p:oleObj name="Worksheet" r:id="rId4" imgW="2391205" imgH="88609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514600"/>
                        <a:ext cx="6019800"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25" name="Text Box 5"/>
          <p:cNvSpPr txBox="1">
            <a:spLocks noChangeArrowheads="1"/>
          </p:cNvSpPr>
          <p:nvPr/>
        </p:nvSpPr>
        <p:spPr bwMode="auto">
          <a:xfrm>
            <a:off x="1752600" y="4724400"/>
            <a:ext cx="6019800" cy="1066800"/>
          </a:xfrm>
          <a:prstGeom prst="rect">
            <a:avLst/>
          </a:prstGeom>
          <a:noFill/>
          <a:ln w="9525">
            <a:noFill/>
            <a:miter lim="800000"/>
            <a:headEnd/>
            <a:tailEnd/>
          </a:ln>
          <a:effectLst/>
        </p:spPr>
        <p:txBody>
          <a:bodyPr>
            <a:spAutoFit/>
          </a:bodyPr>
          <a:lstStyle/>
          <a:p>
            <a:pPr algn="ctr">
              <a:spcBef>
                <a:spcPct val="50000"/>
              </a:spcBef>
              <a:defRPr/>
            </a:pPr>
            <a:r>
              <a:rPr lang="en-US" sz="3200" b="1" dirty="0">
                <a:effectLst>
                  <a:outerShdw blurRad="38100" dist="38100" dir="2700000" algn="tl">
                    <a:srgbClr val="FFFFFF"/>
                  </a:outerShdw>
                </a:effectLst>
                <a:latin typeface="Arial" charset="0"/>
                <a:ea typeface="ＭＳ Ｐゴシック" pitchFamily="34" charset="-128"/>
              </a:rPr>
              <a:t>Let’s look at the present value</a:t>
            </a:r>
            <a:br>
              <a:rPr lang="en-US" sz="3200" b="1" dirty="0">
                <a:effectLst>
                  <a:outerShdw blurRad="38100" dist="38100" dir="2700000" algn="tl">
                    <a:srgbClr val="FFFFFF"/>
                  </a:outerShdw>
                </a:effectLst>
                <a:latin typeface="Arial" charset="0"/>
                <a:ea typeface="ＭＳ Ｐゴシック" pitchFamily="34" charset="-128"/>
              </a:rPr>
            </a:br>
            <a:r>
              <a:rPr lang="en-US" sz="3200" b="1" dirty="0">
                <a:effectLst>
                  <a:outerShdw blurRad="38100" dist="38100" dir="2700000" algn="tl">
                    <a:srgbClr val="FFFFFF"/>
                  </a:outerShdw>
                </a:effectLst>
                <a:latin typeface="Arial" charset="0"/>
                <a:ea typeface="ＭＳ Ｐゴシック" pitchFamily="34" charset="-128"/>
              </a:rPr>
              <a:t>of this second alternative.</a:t>
            </a:r>
          </a:p>
        </p:txBody>
      </p:sp>
    </p:spTree>
  </p:cSld>
  <p:clrMapOvr>
    <a:masterClrMapping/>
  </p:clrMapOvr>
  <p:transition>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The Total-Cost Approach</a:t>
            </a:r>
          </a:p>
        </p:txBody>
      </p:sp>
      <p:sp>
        <p:nvSpPr>
          <p:cNvPr id="67587" name="Rectangle 3"/>
          <p:cNvSpPr>
            <a:spLocks noChangeArrowheads="1"/>
          </p:cNvSpPr>
          <p:nvPr/>
        </p:nvSpPr>
        <p:spPr bwMode="auto">
          <a:xfrm>
            <a:off x="1049338" y="4059238"/>
            <a:ext cx="6986587" cy="1382712"/>
          </a:xfrm>
          <a:prstGeom prst="rect">
            <a:avLst/>
          </a:prstGeom>
          <a:solidFill>
            <a:srgbClr val="FFFFCC"/>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800" b="1">
                <a:solidFill>
                  <a:srgbClr val="0000CC"/>
                </a:solidFill>
              </a:rPr>
              <a:t>If we remodel the existing washer, we will produce a positive net present value of $56,405.</a:t>
            </a:r>
          </a:p>
        </p:txBody>
      </p:sp>
      <p:graphicFrame>
        <p:nvGraphicFramePr>
          <p:cNvPr id="67588" name="Object 2"/>
          <p:cNvGraphicFramePr>
            <a:graphicFrameLocks/>
          </p:cNvGraphicFramePr>
          <p:nvPr/>
        </p:nvGraphicFramePr>
        <p:xfrm>
          <a:off x="304800" y="1582738"/>
          <a:ext cx="8534400" cy="2303462"/>
        </p:xfrm>
        <a:graphic>
          <a:graphicData uri="http://schemas.openxmlformats.org/presentationml/2006/ole">
            <mc:AlternateContent xmlns:mc="http://schemas.openxmlformats.org/markup-compatibility/2006">
              <mc:Choice xmlns:v="urn:schemas-microsoft-com:vml" Requires="v">
                <p:oleObj spid="_x0000_s67589" name="Worksheet" r:id="rId4" imgW="4429078" imgH="1228636" progId="Excel.Sheet.8">
                  <p:embed/>
                </p:oleObj>
              </mc:Choice>
              <mc:Fallback>
                <p:oleObj name="Worksheet" r:id="rId4" imgW="4429078" imgH="122863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82738"/>
                        <a:ext cx="8534400" cy="230346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524000" y="2362200"/>
            <a:ext cx="6172200" cy="2362200"/>
          </a:xfrm>
          <a:prstGeom prst="rect">
            <a:avLst/>
          </a:prstGeom>
          <a:solidFill>
            <a:srgbClr val="FFFFCC"/>
          </a:solidFill>
          <a:ln w="9525">
            <a:solidFill>
              <a:schemeClr val="tx1"/>
            </a:solidFill>
            <a:miter lim="800000"/>
            <a:headEnd/>
            <a:tailEnd/>
          </a:ln>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sp>
        <p:nvSpPr>
          <p:cNvPr id="68611" name="Rectangle 3"/>
          <p:cNvSpPr>
            <a:spLocks noGrp="1" noChangeArrowheads="1"/>
          </p:cNvSpPr>
          <p:nvPr>
            <p:ph type="title"/>
          </p:nvPr>
        </p:nvSpPr>
        <p:spPr/>
        <p:txBody>
          <a:bodyPr/>
          <a:lstStyle/>
          <a:p>
            <a:r>
              <a:rPr lang="en-US" altLang="en-US" smtClean="0"/>
              <a:t>The Total-Cost Approach</a:t>
            </a:r>
          </a:p>
        </p:txBody>
      </p:sp>
      <p:sp>
        <p:nvSpPr>
          <p:cNvPr id="68612" name="Rectangle 4"/>
          <p:cNvSpPr>
            <a:spLocks noChangeArrowheads="1"/>
          </p:cNvSpPr>
          <p:nvPr/>
        </p:nvSpPr>
        <p:spPr bwMode="auto">
          <a:xfrm>
            <a:off x="1219200" y="1295400"/>
            <a:ext cx="6477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3200" b="1">
                <a:solidFill>
                  <a:srgbClr val="0000CC"/>
                </a:solidFill>
              </a:rPr>
              <a:t>Both projects yield a positive net present value.</a:t>
            </a:r>
            <a:endParaRPr lang="en-US" altLang="en-US" sz="3200" b="1">
              <a:solidFill>
                <a:schemeClr val="accent2"/>
              </a:solidFill>
            </a:endParaRPr>
          </a:p>
        </p:txBody>
      </p:sp>
      <p:graphicFrame>
        <p:nvGraphicFramePr>
          <p:cNvPr id="68613" name="Object 2"/>
          <p:cNvGraphicFramePr>
            <a:graphicFrameLocks/>
          </p:cNvGraphicFramePr>
          <p:nvPr/>
        </p:nvGraphicFramePr>
        <p:xfrm>
          <a:off x="1676400" y="2514600"/>
          <a:ext cx="5638800" cy="2209800"/>
        </p:xfrm>
        <a:graphic>
          <a:graphicData uri="http://schemas.openxmlformats.org/presentationml/2006/ole">
            <mc:AlternateContent xmlns:mc="http://schemas.openxmlformats.org/markup-compatibility/2006">
              <mc:Choice xmlns:v="urn:schemas-microsoft-com:vml" Requires="v">
                <p:oleObj spid="_x0000_s68615" name="Worksheet" r:id="rId4" imgW="2267170" imgH="933679" progId="Excel.Sheet.8">
                  <p:embed/>
                </p:oleObj>
              </mc:Choice>
              <mc:Fallback>
                <p:oleObj name="Worksheet" r:id="rId4" imgW="2267170" imgH="933679"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1396" t="455" r="-1920" b="3319"/>
                      <a:stretch>
                        <a:fillRect/>
                      </a:stretch>
                    </p:blipFill>
                    <p:spPr bwMode="auto">
                      <a:xfrm>
                        <a:off x="1676400" y="2514600"/>
                        <a:ext cx="5638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3222" name="Rectangle 6"/>
          <p:cNvSpPr>
            <a:spLocks noChangeArrowheads="1"/>
          </p:cNvSpPr>
          <p:nvPr/>
        </p:nvSpPr>
        <p:spPr bwMode="auto">
          <a:xfrm>
            <a:off x="914400" y="4800600"/>
            <a:ext cx="7462838" cy="1382713"/>
          </a:xfrm>
          <a:prstGeom prst="rect">
            <a:avLst/>
          </a:prstGeom>
          <a:solidFill>
            <a:srgbClr val="663300"/>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a:defRPr/>
            </a:pPr>
            <a:r>
              <a:rPr lang="en-US" sz="2800" dirty="0">
                <a:solidFill>
                  <a:schemeClr val="bg1"/>
                </a:solidFill>
                <a:effectLst>
                  <a:outerShdw blurRad="38100" dist="38100" dir="2700000" algn="tl">
                    <a:srgbClr val="000000"/>
                  </a:outerShdw>
                </a:effectLst>
                <a:latin typeface="Arial" charset="0"/>
                <a:ea typeface="ＭＳ Ｐゴシック" pitchFamily="34" charset="-128"/>
              </a:rPr>
              <a:t>However, investing in the new washer will produce a higher net present value than remodeling the old washer.</a:t>
            </a:r>
          </a:p>
        </p:txBody>
      </p:sp>
    </p:spTree>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Least Cost Decisions</a:t>
            </a:r>
          </a:p>
        </p:txBody>
      </p:sp>
      <p:sp>
        <p:nvSpPr>
          <p:cNvPr id="7" name="TextBox 6"/>
          <p:cNvSpPr txBox="1"/>
          <p:nvPr/>
        </p:nvSpPr>
        <p:spPr>
          <a:xfrm>
            <a:off x="609600" y="1752600"/>
            <a:ext cx="3810000" cy="4524375"/>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3200" dirty="0">
                <a:latin typeface="Arial" charset="0"/>
                <a:ea typeface="ＭＳ Ｐゴシック" pitchFamily="34" charset="-128"/>
              </a:rPr>
              <a:t>In decisions where revenues are not directly involved, managers should choose the alternative that has the least total cost from a present value perspective.</a:t>
            </a:r>
          </a:p>
        </p:txBody>
      </p:sp>
      <p:pic>
        <p:nvPicPr>
          <p:cNvPr id="69636" name="Picture 1" descr="C:\Users\DoddandSusan\AppData\Local\Microsoft\Windows\Temporary Internet Files\Content.IE5\OW5COF4B\MP9003878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mtClean="0"/>
              <a:t>Least Cost Decisions</a:t>
            </a:r>
          </a:p>
        </p:txBody>
      </p:sp>
      <p:pic>
        <p:nvPicPr>
          <p:cNvPr id="70659" name="Picture 4" descr="bd0657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267200"/>
            <a:ext cx="2895600" cy="16954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1905000"/>
            <a:ext cx="8001000" cy="2246313"/>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2800" dirty="0">
                <a:latin typeface="Arial" charset="0"/>
                <a:ea typeface="ＭＳ Ｐゴシック" pitchFamily="34" charset="-128"/>
              </a:rPr>
              <a:t>Home Furniture Company is trying to decide whether to overhaul an old delivery truck now or purchase a new one.</a:t>
            </a:r>
          </a:p>
          <a:p>
            <a:pPr algn="ctr">
              <a:defRPr/>
            </a:pPr>
            <a:endParaRPr lang="en-US" sz="2800" dirty="0">
              <a:latin typeface="Arial" charset="0"/>
              <a:ea typeface="ＭＳ Ｐゴシック" pitchFamily="34" charset="-128"/>
            </a:endParaRPr>
          </a:p>
          <a:p>
            <a:pPr algn="ctr">
              <a:defRPr/>
            </a:pPr>
            <a:r>
              <a:rPr lang="en-US" sz="2800" dirty="0">
                <a:latin typeface="Arial" charset="0"/>
                <a:ea typeface="ＭＳ Ｐゴシック" pitchFamily="34" charset="-128"/>
              </a:rPr>
              <a:t>The company uses a discount rate of 10%.</a:t>
            </a:r>
          </a:p>
        </p:txBody>
      </p:sp>
    </p:spTree>
  </p:cSld>
  <p:clrMapOvr>
    <a:masterClrMapping/>
  </p:clrMapOvr>
  <p:transition>
    <p:blinds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lstStyle/>
          <a:p>
            <a:r>
              <a:rPr lang="en-US" altLang="en-US" smtClean="0"/>
              <a:t>Least Cost Decisions</a:t>
            </a:r>
          </a:p>
        </p:txBody>
      </p:sp>
      <p:graphicFrame>
        <p:nvGraphicFramePr>
          <p:cNvPr id="71683" name="Object 2"/>
          <p:cNvGraphicFramePr>
            <a:graphicFrameLocks/>
          </p:cNvGraphicFramePr>
          <p:nvPr/>
        </p:nvGraphicFramePr>
        <p:xfrm>
          <a:off x="3200400" y="4457700"/>
          <a:ext cx="5805488" cy="1866900"/>
        </p:xfrm>
        <a:graphic>
          <a:graphicData uri="http://schemas.openxmlformats.org/presentationml/2006/ole">
            <mc:AlternateContent xmlns:mc="http://schemas.openxmlformats.org/markup-compatibility/2006">
              <mc:Choice xmlns:v="urn:schemas-microsoft-com:vml" Requires="v">
                <p:oleObj spid="_x0000_s71686" name="Worksheet" r:id="rId4" imgW="2171802" imgH="847554" progId="Excel.Sheet.8">
                  <p:embed/>
                </p:oleObj>
              </mc:Choice>
              <mc:Fallback>
                <p:oleObj name="Worksheet" r:id="rId4" imgW="2171802" imgH="847554"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b="17763"/>
                      <a:stretch>
                        <a:fillRect/>
                      </a:stretch>
                    </p:blipFill>
                    <p:spPr bwMode="auto">
                      <a:xfrm>
                        <a:off x="3200400" y="4457700"/>
                        <a:ext cx="5805488" cy="1866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3"/>
          <p:cNvGraphicFramePr>
            <a:graphicFrameLocks/>
          </p:cNvGraphicFramePr>
          <p:nvPr/>
        </p:nvGraphicFramePr>
        <p:xfrm>
          <a:off x="598488" y="2057400"/>
          <a:ext cx="5802312" cy="2095500"/>
        </p:xfrm>
        <a:graphic>
          <a:graphicData uri="http://schemas.openxmlformats.org/presentationml/2006/ole">
            <mc:AlternateContent xmlns:mc="http://schemas.openxmlformats.org/markup-compatibility/2006">
              <mc:Choice xmlns:v="urn:schemas-microsoft-com:vml" Requires="v">
                <p:oleObj spid="_x0000_s71687" name="Worksheet" r:id="rId6" imgW="2217645" imgH="853920" progId="Excel.Sheet.8">
                  <p:embed/>
                </p:oleObj>
              </mc:Choice>
              <mc:Fallback>
                <p:oleObj name="Worksheet" r:id="rId6" imgW="2217645" imgH="853920" progId="Excel.Shee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488" y="2057400"/>
                        <a:ext cx="5802312" cy="2095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Rectangle 1029"/>
          <p:cNvSpPr>
            <a:spLocks noChangeArrowheads="1"/>
          </p:cNvSpPr>
          <p:nvPr/>
        </p:nvSpPr>
        <p:spPr bwMode="auto">
          <a:xfrm>
            <a:off x="671513" y="1295400"/>
            <a:ext cx="7899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3200" b="1">
                <a:solidFill>
                  <a:srgbClr val="0000CC"/>
                </a:solidFill>
              </a:rPr>
              <a:t>Here is information about the trucks . . .</a:t>
            </a:r>
          </a:p>
        </p:txBody>
      </p:sp>
    </p:spTree>
  </p:cSld>
  <p:clrMapOvr>
    <a:masterClrMapping/>
  </p:clrMapOvr>
  <p:transition>
    <p:check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C:\Users\jonbooker\AppData\Local\Microsoft\Windows\Temporary Internet Files\Content.IE5\6LRH0ZL4\MCj043482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343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2"/>
          <p:cNvSpPr>
            <a:spLocks noGrp="1" noChangeArrowheads="1"/>
          </p:cNvSpPr>
          <p:nvPr>
            <p:ph type="title"/>
          </p:nvPr>
        </p:nvSpPr>
        <p:spPr/>
        <p:txBody>
          <a:bodyPr/>
          <a:lstStyle/>
          <a:p>
            <a:r>
              <a:rPr lang="en-US" altLang="en-US" smtClean="0"/>
              <a:t>Least Cost Decisions</a:t>
            </a:r>
          </a:p>
        </p:txBody>
      </p:sp>
      <p:graphicFrame>
        <p:nvGraphicFramePr>
          <p:cNvPr id="72708" name="Object 2"/>
          <p:cNvGraphicFramePr>
            <a:graphicFrameLocks/>
          </p:cNvGraphicFramePr>
          <p:nvPr/>
        </p:nvGraphicFramePr>
        <p:xfrm>
          <a:off x="381000" y="1371600"/>
          <a:ext cx="8502650" cy="2667000"/>
        </p:xfrm>
        <a:graphic>
          <a:graphicData uri="http://schemas.openxmlformats.org/presentationml/2006/ole">
            <mc:AlternateContent xmlns:mc="http://schemas.openxmlformats.org/markup-compatibility/2006">
              <mc:Choice xmlns:v="urn:schemas-microsoft-com:vml" Requires="v">
                <p:oleObj spid="_x0000_s72710" name="Worksheet" r:id="rId5" imgW="4057859" imgH="1419437" progId="Excel.Sheet.8">
                  <p:embed/>
                </p:oleObj>
              </mc:Choice>
              <mc:Fallback>
                <p:oleObj name="Worksheet" r:id="rId5" imgW="4057859" imgH="1419437" progId="Excel.Sheet.8">
                  <p:embed/>
                  <p:pic>
                    <p:nvPicPr>
                      <p:cNvPr id="0" name="Objec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371600"/>
                        <a:ext cx="8502650" cy="2667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p:cNvGraphicFramePr>
          <p:nvPr/>
        </p:nvGraphicFramePr>
        <p:xfrm>
          <a:off x="381000" y="4191000"/>
          <a:ext cx="8520113" cy="2362200"/>
        </p:xfrm>
        <a:graphic>
          <a:graphicData uri="http://schemas.openxmlformats.org/presentationml/2006/ole">
            <mc:AlternateContent xmlns:mc="http://schemas.openxmlformats.org/markup-compatibility/2006">
              <mc:Choice xmlns:v="urn:schemas-microsoft-com:vml" Requires="v">
                <p:oleObj spid="_x0000_s72711" name="Worksheet" r:id="rId7" imgW="4105543" imgH="1267007" progId="Excel.Sheet.8">
                  <p:embed/>
                </p:oleObj>
              </mc:Choice>
              <mc:Fallback>
                <p:oleObj name="Worksheet" r:id="rId7" imgW="4105543" imgH="1267007" progId="Excel.Sheet.8">
                  <p:embed/>
                  <p:pic>
                    <p:nvPicPr>
                      <p:cNvPr id="0" name="Object 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191000"/>
                        <a:ext cx="8520113" cy="2362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up)">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Time Value of Money</a:t>
            </a:r>
          </a:p>
        </p:txBody>
      </p:sp>
      <p:grpSp>
        <p:nvGrpSpPr>
          <p:cNvPr id="2" name="Group 4"/>
          <p:cNvGrpSpPr>
            <a:grpSpLocks/>
          </p:cNvGrpSpPr>
          <p:nvPr/>
        </p:nvGrpSpPr>
        <p:grpSpPr bwMode="auto">
          <a:xfrm>
            <a:off x="5334000" y="1858963"/>
            <a:ext cx="3187700" cy="3779837"/>
            <a:chOff x="3460" y="1054"/>
            <a:chExt cx="2008" cy="2381"/>
          </a:xfrm>
          <a:effectLst>
            <a:outerShdw blurRad="50800" dist="38100" dir="2700000" algn="tl" rotWithShape="0">
              <a:prstClr val="black">
                <a:alpha val="40000"/>
              </a:prstClr>
            </a:outerShdw>
          </a:effectLst>
        </p:grpSpPr>
        <p:sp>
          <p:nvSpPr>
            <p:cNvPr id="66565" name="Freeform 5"/>
            <p:cNvSpPr>
              <a:spLocks/>
            </p:cNvSpPr>
            <p:nvPr/>
          </p:nvSpPr>
          <p:spPr bwMode="auto">
            <a:xfrm>
              <a:off x="4381" y="1054"/>
              <a:ext cx="167" cy="304"/>
            </a:xfrm>
            <a:custGeom>
              <a:avLst/>
              <a:gdLst>
                <a:gd name="T0" fmla="*/ 500 w 500"/>
                <a:gd name="T1" fmla="*/ 0 h 910"/>
                <a:gd name="T2" fmla="*/ 500 w 500"/>
                <a:gd name="T3" fmla="*/ 910 h 910"/>
                <a:gd name="T4" fmla="*/ 391 w 500"/>
                <a:gd name="T5" fmla="*/ 895 h 910"/>
                <a:gd name="T6" fmla="*/ 278 w 500"/>
                <a:gd name="T7" fmla="*/ 885 h 910"/>
                <a:gd name="T8" fmla="*/ 163 w 500"/>
                <a:gd name="T9" fmla="*/ 885 h 910"/>
                <a:gd name="T10" fmla="*/ 50 w 500"/>
                <a:gd name="T11" fmla="*/ 892 h 910"/>
                <a:gd name="T12" fmla="*/ 0 w 500"/>
                <a:gd name="T13" fmla="*/ 900 h 910"/>
                <a:gd name="T14" fmla="*/ 0 w 500"/>
                <a:gd name="T15" fmla="*/ 0 h 910"/>
                <a:gd name="T16" fmla="*/ 500 w 500"/>
                <a:gd name="T17" fmla="*/ 0 h 9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0"/>
                <a:gd name="T28" fmla="*/ 0 h 910"/>
                <a:gd name="T29" fmla="*/ 500 w 500"/>
                <a:gd name="T30" fmla="*/ 910 h 9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0" h="910">
                  <a:moveTo>
                    <a:pt x="500" y="0"/>
                  </a:moveTo>
                  <a:lnTo>
                    <a:pt x="500" y="910"/>
                  </a:lnTo>
                  <a:lnTo>
                    <a:pt x="391" y="895"/>
                  </a:lnTo>
                  <a:lnTo>
                    <a:pt x="278" y="885"/>
                  </a:lnTo>
                  <a:lnTo>
                    <a:pt x="163" y="885"/>
                  </a:lnTo>
                  <a:lnTo>
                    <a:pt x="50" y="892"/>
                  </a:lnTo>
                  <a:lnTo>
                    <a:pt x="0" y="900"/>
                  </a:lnTo>
                  <a:lnTo>
                    <a:pt x="0" y="0"/>
                  </a:lnTo>
                  <a:lnTo>
                    <a:pt x="500" y="0"/>
                  </a:lnTo>
                  <a:close/>
                </a:path>
              </a:pathLst>
            </a:custGeom>
            <a:solidFill>
              <a:srgbClr val="00A000"/>
            </a:solidFill>
            <a:ln w="0">
              <a:solidFill>
                <a:srgbClr val="00A000"/>
              </a:solidFill>
              <a:round/>
              <a:headEnd/>
              <a:tailEnd/>
            </a:ln>
          </p:spPr>
          <p:txBody>
            <a:bodyPr/>
            <a:lstStyle/>
            <a:p>
              <a:pPr>
                <a:defRPr/>
              </a:pPr>
              <a:endParaRPr lang="en-US" dirty="0">
                <a:ea typeface="ＭＳ Ｐゴシック" pitchFamily="34" charset="-128"/>
              </a:endParaRPr>
            </a:p>
          </p:txBody>
        </p:sp>
        <p:sp>
          <p:nvSpPr>
            <p:cNvPr id="66566" name="Freeform 6"/>
            <p:cNvSpPr>
              <a:spLocks/>
            </p:cNvSpPr>
            <p:nvPr/>
          </p:nvSpPr>
          <p:spPr bwMode="auto">
            <a:xfrm>
              <a:off x="4236" y="1054"/>
              <a:ext cx="1232" cy="2381"/>
            </a:xfrm>
            <a:custGeom>
              <a:avLst/>
              <a:gdLst>
                <a:gd name="T0" fmla="*/ 1558 w 3696"/>
                <a:gd name="T1" fmla="*/ 7141 h 7141"/>
                <a:gd name="T2" fmla="*/ 1676 w 3696"/>
                <a:gd name="T3" fmla="*/ 5853 h 7141"/>
                <a:gd name="T4" fmla="*/ 1897 w 3696"/>
                <a:gd name="T5" fmla="*/ 5684 h 7141"/>
                <a:gd name="T6" fmla="*/ 2090 w 3696"/>
                <a:gd name="T7" fmla="*/ 5483 h 7141"/>
                <a:gd name="T8" fmla="*/ 2249 w 3696"/>
                <a:gd name="T9" fmla="*/ 5254 h 7141"/>
                <a:gd name="T10" fmla="*/ 2374 w 3696"/>
                <a:gd name="T11" fmla="*/ 5006 h 7141"/>
                <a:gd name="T12" fmla="*/ 2459 w 3696"/>
                <a:gd name="T13" fmla="*/ 4739 h 7141"/>
                <a:gd name="T14" fmla="*/ 2499 w 3696"/>
                <a:gd name="T15" fmla="*/ 4466 h 7141"/>
                <a:gd name="T16" fmla="*/ 2499 w 3696"/>
                <a:gd name="T17" fmla="*/ 4183 h 7141"/>
                <a:gd name="T18" fmla="*/ 2459 w 3696"/>
                <a:gd name="T19" fmla="*/ 3908 h 7141"/>
                <a:gd name="T20" fmla="*/ 2374 w 3696"/>
                <a:gd name="T21" fmla="*/ 3640 h 7141"/>
                <a:gd name="T22" fmla="*/ 2251 w 3696"/>
                <a:gd name="T23" fmla="*/ 3393 h 7141"/>
                <a:gd name="T24" fmla="*/ 2090 w 3696"/>
                <a:gd name="T25" fmla="*/ 3165 h 7141"/>
                <a:gd name="T26" fmla="*/ 1899 w 3696"/>
                <a:gd name="T27" fmla="*/ 2963 h 7141"/>
                <a:gd name="T28" fmla="*/ 1678 w 3696"/>
                <a:gd name="T29" fmla="*/ 2792 h 7141"/>
                <a:gd name="T30" fmla="*/ 1421 w 3696"/>
                <a:gd name="T31" fmla="*/ 2662 h 7141"/>
                <a:gd name="T32" fmla="*/ 1154 w 3696"/>
                <a:gd name="T33" fmla="*/ 2593 h 7141"/>
                <a:gd name="T34" fmla="*/ 899 w 3696"/>
                <a:gd name="T35" fmla="*/ 2558 h 7141"/>
                <a:gd name="T36" fmla="*/ 567 w 3696"/>
                <a:gd name="T37" fmla="*/ 2514 h 7141"/>
                <a:gd name="T38" fmla="*/ 455 w 3696"/>
                <a:gd name="T39" fmla="*/ 2494 h 7141"/>
                <a:gd name="T40" fmla="*/ 351 w 3696"/>
                <a:gd name="T41" fmla="*/ 2465 h 7141"/>
                <a:gd name="T42" fmla="*/ 257 w 3696"/>
                <a:gd name="T43" fmla="*/ 2421 h 7141"/>
                <a:gd name="T44" fmla="*/ 175 w 3696"/>
                <a:gd name="T45" fmla="*/ 2362 h 7141"/>
                <a:gd name="T46" fmla="*/ 104 w 3696"/>
                <a:gd name="T47" fmla="*/ 2297 h 7141"/>
                <a:gd name="T48" fmla="*/ 52 w 3696"/>
                <a:gd name="T49" fmla="*/ 2224 h 7141"/>
                <a:gd name="T50" fmla="*/ 16 w 3696"/>
                <a:gd name="T51" fmla="*/ 2144 h 7141"/>
                <a:gd name="T52" fmla="*/ 0 w 3696"/>
                <a:gd name="T53" fmla="*/ 2062 h 7141"/>
                <a:gd name="T54" fmla="*/ 2 w 3696"/>
                <a:gd name="T55" fmla="*/ 1979 h 7141"/>
                <a:gd name="T56" fmla="*/ 23 w 3696"/>
                <a:gd name="T57" fmla="*/ 1899 h 7141"/>
                <a:gd name="T58" fmla="*/ 62 w 3696"/>
                <a:gd name="T59" fmla="*/ 1819 h 7141"/>
                <a:gd name="T60" fmla="*/ 120 w 3696"/>
                <a:gd name="T61" fmla="*/ 1748 h 7141"/>
                <a:gd name="T62" fmla="*/ 192 w 3696"/>
                <a:gd name="T63" fmla="*/ 1685 h 7141"/>
                <a:gd name="T64" fmla="*/ 277 w 3696"/>
                <a:gd name="T65" fmla="*/ 1631 h 7141"/>
                <a:gd name="T66" fmla="*/ 374 w 3696"/>
                <a:gd name="T67" fmla="*/ 1589 h 7141"/>
                <a:gd name="T68" fmla="*/ 482 w 3696"/>
                <a:gd name="T69" fmla="*/ 1555 h 7141"/>
                <a:gd name="T70" fmla="*/ 591 w 3696"/>
                <a:gd name="T71" fmla="*/ 1540 h 7141"/>
                <a:gd name="T72" fmla="*/ 707 w 3696"/>
                <a:gd name="T73" fmla="*/ 1535 h 7141"/>
                <a:gd name="T74" fmla="*/ 816 w 3696"/>
                <a:gd name="T75" fmla="*/ 1549 h 7141"/>
                <a:gd name="T76" fmla="*/ 925 w 3696"/>
                <a:gd name="T77" fmla="*/ 1576 h 7141"/>
                <a:gd name="T78" fmla="*/ 1026 w 3696"/>
                <a:gd name="T79" fmla="*/ 1612 h 7141"/>
                <a:gd name="T80" fmla="*/ 1116 w 3696"/>
                <a:gd name="T81" fmla="*/ 1662 h 7141"/>
                <a:gd name="T82" fmla="*/ 1195 w 3696"/>
                <a:gd name="T83" fmla="*/ 1722 h 7141"/>
                <a:gd name="T84" fmla="*/ 1255 w 3696"/>
                <a:gd name="T85" fmla="*/ 1792 h 7141"/>
                <a:gd name="T86" fmla="*/ 1302 w 3696"/>
                <a:gd name="T87" fmla="*/ 1865 h 7141"/>
                <a:gd name="T88" fmla="*/ 1332 w 3696"/>
                <a:gd name="T89" fmla="*/ 1949 h 7141"/>
                <a:gd name="T90" fmla="*/ 1993 w 3696"/>
                <a:gd name="T91" fmla="*/ 1970 h 7141"/>
                <a:gd name="T92" fmla="*/ 1974 w 3696"/>
                <a:gd name="T93" fmla="*/ 1838 h 7141"/>
                <a:gd name="T94" fmla="*/ 1919 w 3696"/>
                <a:gd name="T95" fmla="*/ 1651 h 7141"/>
                <a:gd name="T96" fmla="*/ 1826 w 3696"/>
                <a:gd name="T97" fmla="*/ 1474 h 7141"/>
                <a:gd name="T98" fmla="*/ 1699 w 3696"/>
                <a:gd name="T99" fmla="*/ 1313 h 7141"/>
                <a:gd name="T100" fmla="*/ 1566 w 3696"/>
                <a:gd name="T101" fmla="*/ 1195 h 7141"/>
                <a:gd name="T102" fmla="*/ 3696 w 3696"/>
                <a:gd name="T103" fmla="*/ 0 h 71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96"/>
                <a:gd name="T157" fmla="*/ 0 h 7141"/>
                <a:gd name="T158" fmla="*/ 3696 w 3696"/>
                <a:gd name="T159" fmla="*/ 7141 h 71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96" h="7141">
                  <a:moveTo>
                    <a:pt x="3696" y="7141"/>
                  </a:moveTo>
                  <a:lnTo>
                    <a:pt x="1558" y="7141"/>
                  </a:lnTo>
                  <a:lnTo>
                    <a:pt x="1558" y="5925"/>
                  </a:lnTo>
                  <a:lnTo>
                    <a:pt x="1676" y="5853"/>
                  </a:lnTo>
                  <a:lnTo>
                    <a:pt x="1788" y="5774"/>
                  </a:lnTo>
                  <a:lnTo>
                    <a:pt x="1897" y="5684"/>
                  </a:lnTo>
                  <a:lnTo>
                    <a:pt x="1997" y="5588"/>
                  </a:lnTo>
                  <a:lnTo>
                    <a:pt x="2090" y="5483"/>
                  </a:lnTo>
                  <a:lnTo>
                    <a:pt x="2175" y="5373"/>
                  </a:lnTo>
                  <a:lnTo>
                    <a:pt x="2249" y="5254"/>
                  </a:lnTo>
                  <a:lnTo>
                    <a:pt x="2314" y="5133"/>
                  </a:lnTo>
                  <a:lnTo>
                    <a:pt x="2374" y="5006"/>
                  </a:lnTo>
                  <a:lnTo>
                    <a:pt x="2423" y="4874"/>
                  </a:lnTo>
                  <a:lnTo>
                    <a:pt x="2459" y="4739"/>
                  </a:lnTo>
                  <a:lnTo>
                    <a:pt x="2484" y="4602"/>
                  </a:lnTo>
                  <a:lnTo>
                    <a:pt x="2499" y="4466"/>
                  </a:lnTo>
                  <a:lnTo>
                    <a:pt x="2505" y="4323"/>
                  </a:lnTo>
                  <a:lnTo>
                    <a:pt x="2499" y="4183"/>
                  </a:lnTo>
                  <a:lnTo>
                    <a:pt x="2484" y="4045"/>
                  </a:lnTo>
                  <a:lnTo>
                    <a:pt x="2459" y="3908"/>
                  </a:lnTo>
                  <a:lnTo>
                    <a:pt x="2423" y="3775"/>
                  </a:lnTo>
                  <a:lnTo>
                    <a:pt x="2374" y="3640"/>
                  </a:lnTo>
                  <a:lnTo>
                    <a:pt x="2316" y="3517"/>
                  </a:lnTo>
                  <a:lnTo>
                    <a:pt x="2251" y="3393"/>
                  </a:lnTo>
                  <a:lnTo>
                    <a:pt x="2176" y="3273"/>
                  </a:lnTo>
                  <a:lnTo>
                    <a:pt x="2090" y="3165"/>
                  </a:lnTo>
                  <a:lnTo>
                    <a:pt x="1998" y="3060"/>
                  </a:lnTo>
                  <a:lnTo>
                    <a:pt x="1899" y="2963"/>
                  </a:lnTo>
                  <a:lnTo>
                    <a:pt x="1791" y="2873"/>
                  </a:lnTo>
                  <a:lnTo>
                    <a:pt x="1678" y="2792"/>
                  </a:lnTo>
                  <a:lnTo>
                    <a:pt x="1559" y="2725"/>
                  </a:lnTo>
                  <a:lnTo>
                    <a:pt x="1421" y="2662"/>
                  </a:lnTo>
                  <a:lnTo>
                    <a:pt x="1298" y="2621"/>
                  </a:lnTo>
                  <a:lnTo>
                    <a:pt x="1154" y="2593"/>
                  </a:lnTo>
                  <a:lnTo>
                    <a:pt x="1031" y="2576"/>
                  </a:lnTo>
                  <a:lnTo>
                    <a:pt x="899" y="2558"/>
                  </a:lnTo>
                  <a:lnTo>
                    <a:pt x="759" y="2539"/>
                  </a:lnTo>
                  <a:lnTo>
                    <a:pt x="567" y="2514"/>
                  </a:lnTo>
                  <a:lnTo>
                    <a:pt x="510" y="2503"/>
                  </a:lnTo>
                  <a:lnTo>
                    <a:pt x="455" y="2494"/>
                  </a:lnTo>
                  <a:lnTo>
                    <a:pt x="404" y="2480"/>
                  </a:lnTo>
                  <a:lnTo>
                    <a:pt x="351" y="2465"/>
                  </a:lnTo>
                  <a:lnTo>
                    <a:pt x="304" y="2442"/>
                  </a:lnTo>
                  <a:lnTo>
                    <a:pt x="257" y="2421"/>
                  </a:lnTo>
                  <a:lnTo>
                    <a:pt x="214" y="2390"/>
                  </a:lnTo>
                  <a:lnTo>
                    <a:pt x="175" y="2362"/>
                  </a:lnTo>
                  <a:lnTo>
                    <a:pt x="140" y="2331"/>
                  </a:lnTo>
                  <a:lnTo>
                    <a:pt x="104" y="2297"/>
                  </a:lnTo>
                  <a:lnTo>
                    <a:pt x="77" y="2261"/>
                  </a:lnTo>
                  <a:lnTo>
                    <a:pt x="52" y="2224"/>
                  </a:lnTo>
                  <a:lnTo>
                    <a:pt x="31" y="2184"/>
                  </a:lnTo>
                  <a:lnTo>
                    <a:pt x="16" y="2144"/>
                  </a:lnTo>
                  <a:lnTo>
                    <a:pt x="5" y="2103"/>
                  </a:lnTo>
                  <a:lnTo>
                    <a:pt x="0" y="2062"/>
                  </a:lnTo>
                  <a:lnTo>
                    <a:pt x="0" y="2022"/>
                  </a:lnTo>
                  <a:lnTo>
                    <a:pt x="2" y="1979"/>
                  </a:lnTo>
                  <a:lnTo>
                    <a:pt x="9" y="1940"/>
                  </a:lnTo>
                  <a:lnTo>
                    <a:pt x="23" y="1899"/>
                  </a:lnTo>
                  <a:lnTo>
                    <a:pt x="39" y="1858"/>
                  </a:lnTo>
                  <a:lnTo>
                    <a:pt x="62" y="1819"/>
                  </a:lnTo>
                  <a:lnTo>
                    <a:pt x="90" y="1784"/>
                  </a:lnTo>
                  <a:lnTo>
                    <a:pt x="120" y="1748"/>
                  </a:lnTo>
                  <a:lnTo>
                    <a:pt x="154" y="1715"/>
                  </a:lnTo>
                  <a:lnTo>
                    <a:pt x="192" y="1685"/>
                  </a:lnTo>
                  <a:lnTo>
                    <a:pt x="233" y="1658"/>
                  </a:lnTo>
                  <a:lnTo>
                    <a:pt x="277" y="1631"/>
                  </a:lnTo>
                  <a:lnTo>
                    <a:pt x="324" y="1608"/>
                  </a:lnTo>
                  <a:lnTo>
                    <a:pt x="374" y="1589"/>
                  </a:lnTo>
                  <a:lnTo>
                    <a:pt x="428" y="1573"/>
                  </a:lnTo>
                  <a:lnTo>
                    <a:pt x="482" y="1555"/>
                  </a:lnTo>
                  <a:lnTo>
                    <a:pt x="535" y="1546"/>
                  </a:lnTo>
                  <a:lnTo>
                    <a:pt x="591" y="1540"/>
                  </a:lnTo>
                  <a:lnTo>
                    <a:pt x="649" y="1535"/>
                  </a:lnTo>
                  <a:lnTo>
                    <a:pt x="707" y="1535"/>
                  </a:lnTo>
                  <a:lnTo>
                    <a:pt x="759" y="1542"/>
                  </a:lnTo>
                  <a:lnTo>
                    <a:pt x="816" y="1549"/>
                  </a:lnTo>
                  <a:lnTo>
                    <a:pt x="873" y="1560"/>
                  </a:lnTo>
                  <a:lnTo>
                    <a:pt x="925" y="1576"/>
                  </a:lnTo>
                  <a:lnTo>
                    <a:pt x="976" y="1592"/>
                  </a:lnTo>
                  <a:lnTo>
                    <a:pt x="1026" y="1612"/>
                  </a:lnTo>
                  <a:lnTo>
                    <a:pt x="1072" y="1636"/>
                  </a:lnTo>
                  <a:lnTo>
                    <a:pt x="1116" y="1662"/>
                  </a:lnTo>
                  <a:lnTo>
                    <a:pt x="1155" y="1691"/>
                  </a:lnTo>
                  <a:lnTo>
                    <a:pt x="1195" y="1722"/>
                  </a:lnTo>
                  <a:lnTo>
                    <a:pt x="1225" y="1757"/>
                  </a:lnTo>
                  <a:lnTo>
                    <a:pt x="1255" y="1792"/>
                  </a:lnTo>
                  <a:lnTo>
                    <a:pt x="1282" y="1827"/>
                  </a:lnTo>
                  <a:lnTo>
                    <a:pt x="1302" y="1865"/>
                  </a:lnTo>
                  <a:lnTo>
                    <a:pt x="1318" y="1907"/>
                  </a:lnTo>
                  <a:lnTo>
                    <a:pt x="1332" y="1949"/>
                  </a:lnTo>
                  <a:lnTo>
                    <a:pt x="1334" y="1970"/>
                  </a:lnTo>
                  <a:lnTo>
                    <a:pt x="1993" y="1970"/>
                  </a:lnTo>
                  <a:lnTo>
                    <a:pt x="1990" y="1935"/>
                  </a:lnTo>
                  <a:lnTo>
                    <a:pt x="1974" y="1838"/>
                  </a:lnTo>
                  <a:lnTo>
                    <a:pt x="1948" y="1741"/>
                  </a:lnTo>
                  <a:lnTo>
                    <a:pt x="1919" y="1651"/>
                  </a:lnTo>
                  <a:lnTo>
                    <a:pt x="1874" y="1562"/>
                  </a:lnTo>
                  <a:lnTo>
                    <a:pt x="1826" y="1474"/>
                  </a:lnTo>
                  <a:lnTo>
                    <a:pt x="1764" y="1391"/>
                  </a:lnTo>
                  <a:lnTo>
                    <a:pt x="1699" y="1313"/>
                  </a:lnTo>
                  <a:lnTo>
                    <a:pt x="1622" y="1239"/>
                  </a:lnTo>
                  <a:lnTo>
                    <a:pt x="1566" y="1195"/>
                  </a:lnTo>
                  <a:lnTo>
                    <a:pt x="1566" y="0"/>
                  </a:lnTo>
                  <a:lnTo>
                    <a:pt x="3696" y="0"/>
                  </a:lnTo>
                  <a:lnTo>
                    <a:pt x="3696" y="7141"/>
                  </a:lnTo>
                  <a:close/>
                </a:path>
              </a:pathLst>
            </a:custGeom>
            <a:solidFill>
              <a:srgbClr val="00A000"/>
            </a:solidFill>
            <a:ln w="0">
              <a:solidFill>
                <a:srgbClr val="00A000"/>
              </a:solidFill>
              <a:round/>
              <a:headEnd/>
              <a:tailEnd/>
            </a:ln>
          </p:spPr>
          <p:txBody>
            <a:bodyPr/>
            <a:lstStyle/>
            <a:p>
              <a:pPr>
                <a:defRPr/>
              </a:pPr>
              <a:endParaRPr lang="en-US" dirty="0">
                <a:ea typeface="ＭＳ Ｐゴシック" pitchFamily="34" charset="-128"/>
              </a:endParaRPr>
            </a:p>
          </p:txBody>
        </p:sp>
        <p:sp>
          <p:nvSpPr>
            <p:cNvPr id="66567" name="Freeform 7"/>
            <p:cNvSpPr>
              <a:spLocks/>
            </p:cNvSpPr>
            <p:nvPr/>
          </p:nvSpPr>
          <p:spPr bwMode="auto">
            <a:xfrm>
              <a:off x="4379" y="3098"/>
              <a:ext cx="167" cy="337"/>
            </a:xfrm>
            <a:custGeom>
              <a:avLst/>
              <a:gdLst>
                <a:gd name="T0" fmla="*/ 0 w 501"/>
                <a:gd name="T1" fmla="*/ 1011 h 1011"/>
                <a:gd name="T2" fmla="*/ 0 w 501"/>
                <a:gd name="T3" fmla="*/ 0 h 1011"/>
                <a:gd name="T4" fmla="*/ 53 w 501"/>
                <a:gd name="T5" fmla="*/ 8 h 1011"/>
                <a:gd name="T6" fmla="*/ 190 w 501"/>
                <a:gd name="T7" fmla="*/ 18 h 1011"/>
                <a:gd name="T8" fmla="*/ 330 w 501"/>
                <a:gd name="T9" fmla="*/ 16 h 1011"/>
                <a:gd name="T10" fmla="*/ 467 w 501"/>
                <a:gd name="T11" fmla="*/ 6 h 1011"/>
                <a:gd name="T12" fmla="*/ 501 w 501"/>
                <a:gd name="T13" fmla="*/ 2 h 1011"/>
                <a:gd name="T14" fmla="*/ 501 w 501"/>
                <a:gd name="T15" fmla="*/ 1011 h 1011"/>
                <a:gd name="T16" fmla="*/ 0 w 501"/>
                <a:gd name="T17" fmla="*/ 1011 h 10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1"/>
                <a:gd name="T28" fmla="*/ 0 h 1011"/>
                <a:gd name="T29" fmla="*/ 501 w 501"/>
                <a:gd name="T30" fmla="*/ 1011 h 10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1" h="1011">
                  <a:moveTo>
                    <a:pt x="0" y="1011"/>
                  </a:moveTo>
                  <a:lnTo>
                    <a:pt x="0" y="0"/>
                  </a:lnTo>
                  <a:lnTo>
                    <a:pt x="53" y="8"/>
                  </a:lnTo>
                  <a:lnTo>
                    <a:pt x="190" y="18"/>
                  </a:lnTo>
                  <a:lnTo>
                    <a:pt x="330" y="16"/>
                  </a:lnTo>
                  <a:lnTo>
                    <a:pt x="467" y="6"/>
                  </a:lnTo>
                  <a:lnTo>
                    <a:pt x="501" y="2"/>
                  </a:lnTo>
                  <a:lnTo>
                    <a:pt x="501" y="1011"/>
                  </a:lnTo>
                  <a:lnTo>
                    <a:pt x="0" y="1011"/>
                  </a:lnTo>
                  <a:close/>
                </a:path>
              </a:pathLst>
            </a:custGeom>
            <a:solidFill>
              <a:srgbClr val="00A000"/>
            </a:solidFill>
            <a:ln w="0">
              <a:solidFill>
                <a:srgbClr val="00A000"/>
              </a:solidFill>
              <a:round/>
              <a:headEnd/>
              <a:tailEnd/>
            </a:ln>
          </p:spPr>
          <p:txBody>
            <a:bodyPr/>
            <a:lstStyle/>
            <a:p>
              <a:pPr>
                <a:defRPr/>
              </a:pPr>
              <a:endParaRPr lang="en-US" dirty="0">
                <a:ea typeface="ＭＳ Ｐゴシック" pitchFamily="34" charset="-128"/>
              </a:endParaRPr>
            </a:p>
          </p:txBody>
        </p:sp>
        <p:sp>
          <p:nvSpPr>
            <p:cNvPr id="66568" name="Freeform 8"/>
            <p:cNvSpPr>
              <a:spLocks/>
            </p:cNvSpPr>
            <p:nvPr/>
          </p:nvSpPr>
          <p:spPr bwMode="auto">
            <a:xfrm>
              <a:off x="3460" y="1054"/>
              <a:ext cx="1004" cy="2381"/>
            </a:xfrm>
            <a:custGeom>
              <a:avLst/>
              <a:gdLst>
                <a:gd name="T0" fmla="*/ 2134 w 3012"/>
                <a:gd name="T1" fmla="*/ 5 h 7141"/>
                <a:gd name="T2" fmla="*/ 2092 w 3012"/>
                <a:gd name="T3" fmla="*/ 1160 h 7141"/>
                <a:gd name="T4" fmla="*/ 1932 w 3012"/>
                <a:gd name="T5" fmla="*/ 1297 h 7141"/>
                <a:gd name="T6" fmla="*/ 1801 w 3012"/>
                <a:gd name="T7" fmla="*/ 1454 h 7141"/>
                <a:gd name="T8" fmla="*/ 1706 w 3012"/>
                <a:gd name="T9" fmla="*/ 1631 h 7141"/>
                <a:gd name="T10" fmla="*/ 1644 w 3012"/>
                <a:gd name="T11" fmla="*/ 1817 h 7141"/>
                <a:gd name="T12" fmla="*/ 1621 w 3012"/>
                <a:gd name="T13" fmla="*/ 2009 h 7141"/>
                <a:gd name="T14" fmla="*/ 1637 w 3012"/>
                <a:gd name="T15" fmla="*/ 2200 h 7141"/>
                <a:gd name="T16" fmla="*/ 1688 w 3012"/>
                <a:gd name="T17" fmla="*/ 2387 h 7141"/>
                <a:gd name="T18" fmla="*/ 1776 w 3012"/>
                <a:gd name="T19" fmla="*/ 2565 h 7141"/>
                <a:gd name="T20" fmla="*/ 1902 w 3012"/>
                <a:gd name="T21" fmla="*/ 2728 h 7141"/>
                <a:gd name="T22" fmla="*/ 2052 w 3012"/>
                <a:gd name="T23" fmla="*/ 2869 h 7141"/>
                <a:gd name="T24" fmla="*/ 2228 w 3012"/>
                <a:gd name="T25" fmla="*/ 2985 h 7141"/>
                <a:gd name="T26" fmla="*/ 2438 w 3012"/>
                <a:gd name="T27" fmla="*/ 3072 h 7141"/>
                <a:gd name="T28" fmla="*/ 2651 w 3012"/>
                <a:gd name="T29" fmla="*/ 3126 h 7141"/>
                <a:gd name="T30" fmla="*/ 2873 w 3012"/>
                <a:gd name="T31" fmla="*/ 3154 h 7141"/>
                <a:gd name="T32" fmla="*/ 3012 w 3012"/>
                <a:gd name="T33" fmla="*/ 3295 h 7141"/>
                <a:gd name="T34" fmla="*/ 2845 w 3012"/>
                <a:gd name="T35" fmla="*/ 3307 h 7141"/>
                <a:gd name="T36" fmla="*/ 2642 w 3012"/>
                <a:gd name="T37" fmla="*/ 3361 h 7141"/>
                <a:gd name="T38" fmla="*/ 2456 w 3012"/>
                <a:gd name="T39" fmla="*/ 3457 h 7141"/>
                <a:gd name="T40" fmla="*/ 2292 w 3012"/>
                <a:gd name="T41" fmla="*/ 3588 h 7141"/>
                <a:gd name="T42" fmla="*/ 2157 w 3012"/>
                <a:gd name="T43" fmla="*/ 3747 h 7141"/>
                <a:gd name="T44" fmla="*/ 2071 w 3012"/>
                <a:gd name="T45" fmla="*/ 3906 h 7141"/>
                <a:gd name="T46" fmla="*/ 1342 w 3012"/>
                <a:gd name="T47" fmla="*/ 3588 h 7141"/>
                <a:gd name="T48" fmla="*/ 1269 w 3012"/>
                <a:gd name="T49" fmla="*/ 3787 h 7141"/>
                <a:gd name="T50" fmla="*/ 1206 w 3012"/>
                <a:gd name="T51" fmla="*/ 4058 h 7141"/>
                <a:gd name="T52" fmla="*/ 1186 w 3012"/>
                <a:gd name="T53" fmla="*/ 4338 h 7141"/>
                <a:gd name="T54" fmla="*/ 1210 w 3012"/>
                <a:gd name="T55" fmla="*/ 4616 h 7141"/>
                <a:gd name="T56" fmla="*/ 1275 w 3012"/>
                <a:gd name="T57" fmla="*/ 4887 h 7141"/>
                <a:gd name="T58" fmla="*/ 1382 w 3012"/>
                <a:gd name="T59" fmla="*/ 5144 h 7141"/>
                <a:gd name="T60" fmla="*/ 1524 w 3012"/>
                <a:gd name="T61" fmla="*/ 5381 h 7141"/>
                <a:gd name="T62" fmla="*/ 1703 w 3012"/>
                <a:gd name="T63" fmla="*/ 5595 h 7141"/>
                <a:gd name="T64" fmla="*/ 1913 w 3012"/>
                <a:gd name="T65" fmla="*/ 5780 h 7141"/>
                <a:gd name="T66" fmla="*/ 2126 w 3012"/>
                <a:gd name="T67" fmla="*/ 5920 h 7141"/>
                <a:gd name="T68" fmla="*/ 0 w 3012"/>
                <a:gd name="T69" fmla="*/ 7141 h 71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2"/>
                <a:gd name="T106" fmla="*/ 0 h 7141"/>
                <a:gd name="T107" fmla="*/ 3012 w 3012"/>
                <a:gd name="T108" fmla="*/ 7141 h 71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2" h="7141">
                  <a:moveTo>
                    <a:pt x="0" y="0"/>
                  </a:moveTo>
                  <a:lnTo>
                    <a:pt x="2134" y="5"/>
                  </a:lnTo>
                  <a:lnTo>
                    <a:pt x="2134" y="1131"/>
                  </a:lnTo>
                  <a:lnTo>
                    <a:pt x="2092" y="1160"/>
                  </a:lnTo>
                  <a:lnTo>
                    <a:pt x="2010" y="1226"/>
                  </a:lnTo>
                  <a:lnTo>
                    <a:pt x="1932" y="1297"/>
                  </a:lnTo>
                  <a:lnTo>
                    <a:pt x="1863" y="1372"/>
                  </a:lnTo>
                  <a:lnTo>
                    <a:pt x="1801" y="1454"/>
                  </a:lnTo>
                  <a:lnTo>
                    <a:pt x="1749" y="1542"/>
                  </a:lnTo>
                  <a:lnTo>
                    <a:pt x="1706" y="1631"/>
                  </a:lnTo>
                  <a:lnTo>
                    <a:pt x="1672" y="1722"/>
                  </a:lnTo>
                  <a:lnTo>
                    <a:pt x="1644" y="1817"/>
                  </a:lnTo>
                  <a:lnTo>
                    <a:pt x="1624" y="1908"/>
                  </a:lnTo>
                  <a:lnTo>
                    <a:pt x="1621" y="2009"/>
                  </a:lnTo>
                  <a:lnTo>
                    <a:pt x="1624" y="2103"/>
                  </a:lnTo>
                  <a:lnTo>
                    <a:pt x="1637" y="2200"/>
                  </a:lnTo>
                  <a:lnTo>
                    <a:pt x="1657" y="2294"/>
                  </a:lnTo>
                  <a:lnTo>
                    <a:pt x="1688" y="2387"/>
                  </a:lnTo>
                  <a:lnTo>
                    <a:pt x="1729" y="2476"/>
                  </a:lnTo>
                  <a:lnTo>
                    <a:pt x="1776" y="2565"/>
                  </a:lnTo>
                  <a:lnTo>
                    <a:pt x="1838" y="2647"/>
                  </a:lnTo>
                  <a:lnTo>
                    <a:pt x="1902" y="2728"/>
                  </a:lnTo>
                  <a:lnTo>
                    <a:pt x="1975" y="2800"/>
                  </a:lnTo>
                  <a:lnTo>
                    <a:pt x="2052" y="2869"/>
                  </a:lnTo>
                  <a:lnTo>
                    <a:pt x="2141" y="2932"/>
                  </a:lnTo>
                  <a:lnTo>
                    <a:pt x="2228" y="2985"/>
                  </a:lnTo>
                  <a:lnTo>
                    <a:pt x="2326" y="3033"/>
                  </a:lnTo>
                  <a:lnTo>
                    <a:pt x="2438" y="3072"/>
                  </a:lnTo>
                  <a:lnTo>
                    <a:pt x="2541" y="3102"/>
                  </a:lnTo>
                  <a:lnTo>
                    <a:pt x="2651" y="3126"/>
                  </a:lnTo>
                  <a:lnTo>
                    <a:pt x="2763" y="3141"/>
                  </a:lnTo>
                  <a:lnTo>
                    <a:pt x="2873" y="3154"/>
                  </a:lnTo>
                  <a:lnTo>
                    <a:pt x="3012" y="3167"/>
                  </a:lnTo>
                  <a:lnTo>
                    <a:pt x="3012" y="3295"/>
                  </a:lnTo>
                  <a:lnTo>
                    <a:pt x="2947" y="3297"/>
                  </a:lnTo>
                  <a:lnTo>
                    <a:pt x="2845" y="3307"/>
                  </a:lnTo>
                  <a:lnTo>
                    <a:pt x="2741" y="3330"/>
                  </a:lnTo>
                  <a:lnTo>
                    <a:pt x="2642" y="3361"/>
                  </a:lnTo>
                  <a:lnTo>
                    <a:pt x="2546" y="3405"/>
                  </a:lnTo>
                  <a:lnTo>
                    <a:pt x="2456" y="3457"/>
                  </a:lnTo>
                  <a:lnTo>
                    <a:pt x="2371" y="3518"/>
                  </a:lnTo>
                  <a:lnTo>
                    <a:pt x="2292" y="3588"/>
                  </a:lnTo>
                  <a:lnTo>
                    <a:pt x="2219" y="3663"/>
                  </a:lnTo>
                  <a:lnTo>
                    <a:pt x="2157" y="3747"/>
                  </a:lnTo>
                  <a:lnTo>
                    <a:pt x="2104" y="3837"/>
                  </a:lnTo>
                  <a:lnTo>
                    <a:pt x="2071" y="3906"/>
                  </a:lnTo>
                  <a:lnTo>
                    <a:pt x="1939" y="3852"/>
                  </a:lnTo>
                  <a:lnTo>
                    <a:pt x="1342" y="3588"/>
                  </a:lnTo>
                  <a:lnTo>
                    <a:pt x="1315" y="3655"/>
                  </a:lnTo>
                  <a:lnTo>
                    <a:pt x="1269" y="3787"/>
                  </a:lnTo>
                  <a:lnTo>
                    <a:pt x="1232" y="3921"/>
                  </a:lnTo>
                  <a:lnTo>
                    <a:pt x="1206" y="4058"/>
                  </a:lnTo>
                  <a:lnTo>
                    <a:pt x="1191" y="4195"/>
                  </a:lnTo>
                  <a:lnTo>
                    <a:pt x="1186" y="4338"/>
                  </a:lnTo>
                  <a:lnTo>
                    <a:pt x="1191" y="4476"/>
                  </a:lnTo>
                  <a:lnTo>
                    <a:pt x="1210" y="4616"/>
                  </a:lnTo>
                  <a:lnTo>
                    <a:pt x="1237" y="4752"/>
                  </a:lnTo>
                  <a:lnTo>
                    <a:pt x="1275" y="4887"/>
                  </a:lnTo>
                  <a:lnTo>
                    <a:pt x="1325" y="5016"/>
                  </a:lnTo>
                  <a:lnTo>
                    <a:pt x="1382" y="5144"/>
                  </a:lnTo>
                  <a:lnTo>
                    <a:pt x="1450" y="5264"/>
                  </a:lnTo>
                  <a:lnTo>
                    <a:pt x="1524" y="5381"/>
                  </a:lnTo>
                  <a:lnTo>
                    <a:pt x="1611" y="5492"/>
                  </a:lnTo>
                  <a:lnTo>
                    <a:pt x="1703" y="5595"/>
                  </a:lnTo>
                  <a:lnTo>
                    <a:pt x="1804" y="5692"/>
                  </a:lnTo>
                  <a:lnTo>
                    <a:pt x="1913" y="5780"/>
                  </a:lnTo>
                  <a:lnTo>
                    <a:pt x="2025" y="5860"/>
                  </a:lnTo>
                  <a:lnTo>
                    <a:pt x="2126" y="5920"/>
                  </a:lnTo>
                  <a:lnTo>
                    <a:pt x="2126" y="7141"/>
                  </a:lnTo>
                  <a:lnTo>
                    <a:pt x="0" y="7141"/>
                  </a:lnTo>
                  <a:lnTo>
                    <a:pt x="0" y="0"/>
                  </a:lnTo>
                  <a:close/>
                </a:path>
              </a:pathLst>
            </a:custGeom>
            <a:solidFill>
              <a:srgbClr val="00A000"/>
            </a:solidFill>
            <a:ln w="0">
              <a:solidFill>
                <a:srgbClr val="00A000"/>
              </a:solidFill>
              <a:round/>
              <a:headEnd/>
              <a:tailEnd/>
            </a:ln>
          </p:spPr>
          <p:txBody>
            <a:bodyPr/>
            <a:lstStyle/>
            <a:p>
              <a:pPr>
                <a:defRPr/>
              </a:pPr>
              <a:endParaRPr lang="en-US" dirty="0">
                <a:ea typeface="ＭＳ Ｐゴシック" pitchFamily="34" charset="-128"/>
              </a:endParaRPr>
            </a:p>
          </p:txBody>
        </p:sp>
        <p:sp>
          <p:nvSpPr>
            <p:cNvPr id="66569" name="Freeform 9"/>
            <p:cNvSpPr>
              <a:spLocks/>
            </p:cNvSpPr>
            <p:nvPr/>
          </p:nvSpPr>
          <p:spPr bwMode="auto">
            <a:xfrm>
              <a:off x="4073" y="2110"/>
              <a:ext cx="781" cy="777"/>
            </a:xfrm>
            <a:custGeom>
              <a:avLst/>
              <a:gdLst>
                <a:gd name="T0" fmla="*/ 196 w 2343"/>
                <a:gd name="T1" fmla="*/ 836 h 2330"/>
                <a:gd name="T2" fmla="*/ 152 w 2343"/>
                <a:gd name="T3" fmla="*/ 1039 h 2330"/>
                <a:gd name="T4" fmla="*/ 148 w 2343"/>
                <a:gd name="T5" fmla="*/ 1249 h 2330"/>
                <a:gd name="T6" fmla="*/ 187 w 2343"/>
                <a:gd name="T7" fmla="*/ 1455 h 2330"/>
                <a:gd name="T8" fmla="*/ 269 w 2343"/>
                <a:gd name="T9" fmla="*/ 1649 h 2330"/>
                <a:gd name="T10" fmla="*/ 386 w 2343"/>
                <a:gd name="T11" fmla="*/ 1821 h 2330"/>
                <a:gd name="T12" fmla="*/ 538 w 2343"/>
                <a:gd name="T13" fmla="*/ 1966 h 2330"/>
                <a:gd name="T14" fmla="*/ 713 w 2343"/>
                <a:gd name="T15" fmla="*/ 2077 h 2330"/>
                <a:gd name="T16" fmla="*/ 907 w 2343"/>
                <a:gd name="T17" fmla="*/ 2151 h 2330"/>
                <a:gd name="T18" fmla="*/ 1115 w 2343"/>
                <a:gd name="T19" fmla="*/ 2183 h 2330"/>
                <a:gd name="T20" fmla="*/ 1325 w 2343"/>
                <a:gd name="T21" fmla="*/ 2175 h 2330"/>
                <a:gd name="T22" fmla="*/ 1527 w 2343"/>
                <a:gd name="T23" fmla="*/ 2122 h 2330"/>
                <a:gd name="T24" fmla="*/ 1712 w 2343"/>
                <a:gd name="T25" fmla="*/ 2031 h 2330"/>
                <a:gd name="T26" fmla="*/ 1877 w 2343"/>
                <a:gd name="T27" fmla="*/ 1902 h 2330"/>
                <a:gd name="T28" fmla="*/ 2014 w 2343"/>
                <a:gd name="T29" fmla="*/ 1744 h 2330"/>
                <a:gd name="T30" fmla="*/ 2116 w 2343"/>
                <a:gd name="T31" fmla="*/ 1561 h 2330"/>
                <a:gd name="T32" fmla="*/ 2179 w 2343"/>
                <a:gd name="T33" fmla="*/ 1362 h 2330"/>
                <a:gd name="T34" fmla="*/ 2200 w 2343"/>
                <a:gd name="T35" fmla="*/ 1153 h 2330"/>
                <a:gd name="T36" fmla="*/ 2179 w 2343"/>
                <a:gd name="T37" fmla="*/ 945 h 2330"/>
                <a:gd name="T38" fmla="*/ 2114 w 2343"/>
                <a:gd name="T39" fmla="*/ 747 h 2330"/>
                <a:gd name="T40" fmla="*/ 2012 w 2343"/>
                <a:gd name="T41" fmla="*/ 564 h 2330"/>
                <a:gd name="T42" fmla="*/ 1874 w 2343"/>
                <a:gd name="T43" fmla="*/ 406 h 2330"/>
                <a:gd name="T44" fmla="*/ 1708 w 2343"/>
                <a:gd name="T45" fmla="*/ 278 h 2330"/>
                <a:gd name="T46" fmla="*/ 1519 w 2343"/>
                <a:gd name="T47" fmla="*/ 188 h 2330"/>
                <a:gd name="T48" fmla="*/ 1317 w 2343"/>
                <a:gd name="T49" fmla="*/ 137 h 2330"/>
                <a:gd name="T50" fmla="*/ 1174 w 2343"/>
                <a:gd name="T51" fmla="*/ 128 h 2330"/>
                <a:gd name="T52" fmla="*/ 1267 w 2343"/>
                <a:gd name="T53" fmla="*/ 5 h 2330"/>
                <a:gd name="T54" fmla="*/ 1497 w 2343"/>
                <a:gd name="T55" fmla="*/ 39 h 2330"/>
                <a:gd name="T56" fmla="*/ 1707 w 2343"/>
                <a:gd name="T57" fmla="*/ 114 h 2330"/>
                <a:gd name="T58" fmla="*/ 1898 w 2343"/>
                <a:gd name="T59" fmla="*/ 237 h 2330"/>
                <a:gd name="T60" fmla="*/ 2060 w 2343"/>
                <a:gd name="T61" fmla="*/ 391 h 2330"/>
                <a:gd name="T62" fmla="*/ 2189 w 2343"/>
                <a:gd name="T63" fmla="*/ 574 h 2330"/>
                <a:gd name="T64" fmla="*/ 2280 w 2343"/>
                <a:gd name="T65" fmla="*/ 776 h 2330"/>
                <a:gd name="T66" fmla="*/ 2331 w 2343"/>
                <a:gd name="T67" fmla="*/ 994 h 2330"/>
                <a:gd name="T68" fmla="*/ 2342 w 2343"/>
                <a:gd name="T69" fmla="*/ 1217 h 2330"/>
                <a:gd name="T70" fmla="*/ 2309 w 2343"/>
                <a:gd name="T71" fmla="*/ 1437 h 2330"/>
                <a:gd name="T72" fmla="*/ 2235 w 2343"/>
                <a:gd name="T73" fmla="*/ 1650 h 2330"/>
                <a:gd name="T74" fmla="*/ 2122 w 2343"/>
                <a:gd name="T75" fmla="*/ 1841 h 2330"/>
                <a:gd name="T76" fmla="*/ 1976 w 2343"/>
                <a:gd name="T77" fmla="*/ 2009 h 2330"/>
                <a:gd name="T78" fmla="*/ 1799 w 2343"/>
                <a:gd name="T79" fmla="*/ 2147 h 2330"/>
                <a:gd name="T80" fmla="*/ 1599 w 2343"/>
                <a:gd name="T81" fmla="*/ 2248 h 2330"/>
                <a:gd name="T82" fmla="*/ 1385 w 2343"/>
                <a:gd name="T83" fmla="*/ 2309 h 2330"/>
                <a:gd name="T84" fmla="*/ 1166 w 2343"/>
                <a:gd name="T85" fmla="*/ 2330 h 2330"/>
                <a:gd name="T86" fmla="*/ 944 w 2343"/>
                <a:gd name="T87" fmla="*/ 2307 h 2330"/>
                <a:gd name="T88" fmla="*/ 728 w 2343"/>
                <a:gd name="T89" fmla="*/ 2242 h 2330"/>
                <a:gd name="T90" fmla="*/ 529 w 2343"/>
                <a:gd name="T91" fmla="*/ 2139 h 2330"/>
                <a:gd name="T92" fmla="*/ 356 w 2343"/>
                <a:gd name="T93" fmla="*/ 1996 h 2330"/>
                <a:gd name="T94" fmla="*/ 213 w 2343"/>
                <a:gd name="T95" fmla="*/ 1829 h 2330"/>
                <a:gd name="T96" fmla="*/ 101 w 2343"/>
                <a:gd name="T97" fmla="*/ 1635 h 2330"/>
                <a:gd name="T98" fmla="*/ 31 w 2343"/>
                <a:gd name="T99" fmla="*/ 1423 h 2330"/>
                <a:gd name="T100" fmla="*/ 0 w 2343"/>
                <a:gd name="T101" fmla="*/ 1202 h 2330"/>
                <a:gd name="T102" fmla="*/ 16 w 2343"/>
                <a:gd name="T103" fmla="*/ 977 h 2330"/>
                <a:gd name="T104" fmla="*/ 70 w 2343"/>
                <a:gd name="T105" fmla="*/ 762 h 2330"/>
                <a:gd name="T106" fmla="*/ 233 w 2343"/>
                <a:gd name="T107" fmla="*/ 739 h 23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43"/>
                <a:gd name="T163" fmla="*/ 0 h 2330"/>
                <a:gd name="T164" fmla="*/ 2343 w 2343"/>
                <a:gd name="T165" fmla="*/ 2330 h 23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43" h="2330">
                  <a:moveTo>
                    <a:pt x="233" y="739"/>
                  </a:moveTo>
                  <a:lnTo>
                    <a:pt x="196" y="836"/>
                  </a:lnTo>
                  <a:lnTo>
                    <a:pt x="169" y="935"/>
                  </a:lnTo>
                  <a:lnTo>
                    <a:pt x="152" y="1039"/>
                  </a:lnTo>
                  <a:lnTo>
                    <a:pt x="144" y="1145"/>
                  </a:lnTo>
                  <a:lnTo>
                    <a:pt x="148" y="1249"/>
                  </a:lnTo>
                  <a:lnTo>
                    <a:pt x="164" y="1351"/>
                  </a:lnTo>
                  <a:lnTo>
                    <a:pt x="187" y="1455"/>
                  </a:lnTo>
                  <a:lnTo>
                    <a:pt x="223" y="1552"/>
                  </a:lnTo>
                  <a:lnTo>
                    <a:pt x="269" y="1649"/>
                  </a:lnTo>
                  <a:lnTo>
                    <a:pt x="323" y="1737"/>
                  </a:lnTo>
                  <a:lnTo>
                    <a:pt x="386" y="1821"/>
                  </a:lnTo>
                  <a:lnTo>
                    <a:pt x="458" y="1895"/>
                  </a:lnTo>
                  <a:lnTo>
                    <a:pt x="538" y="1966"/>
                  </a:lnTo>
                  <a:lnTo>
                    <a:pt x="623" y="2026"/>
                  </a:lnTo>
                  <a:lnTo>
                    <a:pt x="713" y="2077"/>
                  </a:lnTo>
                  <a:lnTo>
                    <a:pt x="809" y="2118"/>
                  </a:lnTo>
                  <a:lnTo>
                    <a:pt x="907" y="2151"/>
                  </a:lnTo>
                  <a:lnTo>
                    <a:pt x="1012" y="2172"/>
                  </a:lnTo>
                  <a:lnTo>
                    <a:pt x="1115" y="2183"/>
                  </a:lnTo>
                  <a:lnTo>
                    <a:pt x="1220" y="2183"/>
                  </a:lnTo>
                  <a:lnTo>
                    <a:pt x="1325" y="2175"/>
                  </a:lnTo>
                  <a:lnTo>
                    <a:pt x="1427" y="2153"/>
                  </a:lnTo>
                  <a:lnTo>
                    <a:pt x="1527" y="2122"/>
                  </a:lnTo>
                  <a:lnTo>
                    <a:pt x="1621" y="2082"/>
                  </a:lnTo>
                  <a:lnTo>
                    <a:pt x="1712" y="2031"/>
                  </a:lnTo>
                  <a:lnTo>
                    <a:pt x="1799" y="1971"/>
                  </a:lnTo>
                  <a:lnTo>
                    <a:pt x="1877" y="1902"/>
                  </a:lnTo>
                  <a:lnTo>
                    <a:pt x="1952" y="1829"/>
                  </a:lnTo>
                  <a:lnTo>
                    <a:pt x="2014" y="1744"/>
                  </a:lnTo>
                  <a:lnTo>
                    <a:pt x="2071" y="1655"/>
                  </a:lnTo>
                  <a:lnTo>
                    <a:pt x="2116" y="1561"/>
                  </a:lnTo>
                  <a:lnTo>
                    <a:pt x="2152" y="1463"/>
                  </a:lnTo>
                  <a:lnTo>
                    <a:pt x="2179" y="1362"/>
                  </a:lnTo>
                  <a:lnTo>
                    <a:pt x="2193" y="1258"/>
                  </a:lnTo>
                  <a:lnTo>
                    <a:pt x="2200" y="1153"/>
                  </a:lnTo>
                  <a:lnTo>
                    <a:pt x="2193" y="1049"/>
                  </a:lnTo>
                  <a:lnTo>
                    <a:pt x="2179" y="945"/>
                  </a:lnTo>
                  <a:lnTo>
                    <a:pt x="2151" y="844"/>
                  </a:lnTo>
                  <a:lnTo>
                    <a:pt x="2114" y="747"/>
                  </a:lnTo>
                  <a:lnTo>
                    <a:pt x="2068" y="651"/>
                  </a:lnTo>
                  <a:lnTo>
                    <a:pt x="2012" y="564"/>
                  </a:lnTo>
                  <a:lnTo>
                    <a:pt x="1947" y="483"/>
                  </a:lnTo>
                  <a:lnTo>
                    <a:pt x="1874" y="406"/>
                  </a:lnTo>
                  <a:lnTo>
                    <a:pt x="1796" y="339"/>
                  </a:lnTo>
                  <a:lnTo>
                    <a:pt x="1708" y="278"/>
                  </a:lnTo>
                  <a:lnTo>
                    <a:pt x="1617" y="230"/>
                  </a:lnTo>
                  <a:lnTo>
                    <a:pt x="1519" y="188"/>
                  </a:lnTo>
                  <a:lnTo>
                    <a:pt x="1419" y="159"/>
                  </a:lnTo>
                  <a:lnTo>
                    <a:pt x="1317" y="137"/>
                  </a:lnTo>
                  <a:lnTo>
                    <a:pt x="1214" y="128"/>
                  </a:lnTo>
                  <a:lnTo>
                    <a:pt x="1174" y="128"/>
                  </a:lnTo>
                  <a:lnTo>
                    <a:pt x="1174" y="0"/>
                  </a:lnTo>
                  <a:lnTo>
                    <a:pt x="1267" y="5"/>
                  </a:lnTo>
                  <a:lnTo>
                    <a:pt x="1393" y="23"/>
                  </a:lnTo>
                  <a:lnTo>
                    <a:pt x="1497" y="39"/>
                  </a:lnTo>
                  <a:lnTo>
                    <a:pt x="1599" y="68"/>
                  </a:lnTo>
                  <a:lnTo>
                    <a:pt x="1707" y="114"/>
                  </a:lnTo>
                  <a:lnTo>
                    <a:pt x="1807" y="171"/>
                  </a:lnTo>
                  <a:lnTo>
                    <a:pt x="1898" y="237"/>
                  </a:lnTo>
                  <a:lnTo>
                    <a:pt x="1983" y="310"/>
                  </a:lnTo>
                  <a:lnTo>
                    <a:pt x="2060" y="391"/>
                  </a:lnTo>
                  <a:lnTo>
                    <a:pt x="2130" y="479"/>
                  </a:lnTo>
                  <a:lnTo>
                    <a:pt x="2189" y="574"/>
                  </a:lnTo>
                  <a:lnTo>
                    <a:pt x="2238" y="674"/>
                  </a:lnTo>
                  <a:lnTo>
                    <a:pt x="2280" y="776"/>
                  </a:lnTo>
                  <a:lnTo>
                    <a:pt x="2311" y="883"/>
                  </a:lnTo>
                  <a:lnTo>
                    <a:pt x="2331" y="994"/>
                  </a:lnTo>
                  <a:lnTo>
                    <a:pt x="2343" y="1105"/>
                  </a:lnTo>
                  <a:lnTo>
                    <a:pt x="2342" y="1217"/>
                  </a:lnTo>
                  <a:lnTo>
                    <a:pt x="2329" y="1328"/>
                  </a:lnTo>
                  <a:lnTo>
                    <a:pt x="2309" y="1437"/>
                  </a:lnTo>
                  <a:lnTo>
                    <a:pt x="2277" y="1546"/>
                  </a:lnTo>
                  <a:lnTo>
                    <a:pt x="2235" y="1650"/>
                  </a:lnTo>
                  <a:lnTo>
                    <a:pt x="2184" y="1750"/>
                  </a:lnTo>
                  <a:lnTo>
                    <a:pt x="2122" y="1841"/>
                  </a:lnTo>
                  <a:lnTo>
                    <a:pt x="2052" y="1930"/>
                  </a:lnTo>
                  <a:lnTo>
                    <a:pt x="1976" y="2009"/>
                  </a:lnTo>
                  <a:lnTo>
                    <a:pt x="1890" y="2082"/>
                  </a:lnTo>
                  <a:lnTo>
                    <a:pt x="1799" y="2147"/>
                  </a:lnTo>
                  <a:lnTo>
                    <a:pt x="1702" y="2202"/>
                  </a:lnTo>
                  <a:lnTo>
                    <a:pt x="1599" y="2248"/>
                  </a:lnTo>
                  <a:lnTo>
                    <a:pt x="1493" y="2283"/>
                  </a:lnTo>
                  <a:lnTo>
                    <a:pt x="1385" y="2309"/>
                  </a:lnTo>
                  <a:lnTo>
                    <a:pt x="1276" y="2325"/>
                  </a:lnTo>
                  <a:lnTo>
                    <a:pt x="1166" y="2330"/>
                  </a:lnTo>
                  <a:lnTo>
                    <a:pt x="1053" y="2322"/>
                  </a:lnTo>
                  <a:lnTo>
                    <a:pt x="944" y="2307"/>
                  </a:lnTo>
                  <a:lnTo>
                    <a:pt x="833" y="2279"/>
                  </a:lnTo>
                  <a:lnTo>
                    <a:pt x="728" y="2242"/>
                  </a:lnTo>
                  <a:lnTo>
                    <a:pt x="628" y="2195"/>
                  </a:lnTo>
                  <a:lnTo>
                    <a:pt x="529" y="2139"/>
                  </a:lnTo>
                  <a:lnTo>
                    <a:pt x="439" y="2076"/>
                  </a:lnTo>
                  <a:lnTo>
                    <a:pt x="356" y="1996"/>
                  </a:lnTo>
                  <a:lnTo>
                    <a:pt x="280" y="1918"/>
                  </a:lnTo>
                  <a:lnTo>
                    <a:pt x="213" y="1829"/>
                  </a:lnTo>
                  <a:lnTo>
                    <a:pt x="152" y="1735"/>
                  </a:lnTo>
                  <a:lnTo>
                    <a:pt x="101" y="1635"/>
                  </a:lnTo>
                  <a:lnTo>
                    <a:pt x="61" y="1530"/>
                  </a:lnTo>
                  <a:lnTo>
                    <a:pt x="31" y="1423"/>
                  </a:lnTo>
                  <a:lnTo>
                    <a:pt x="10" y="1311"/>
                  </a:lnTo>
                  <a:lnTo>
                    <a:pt x="0" y="1202"/>
                  </a:lnTo>
                  <a:lnTo>
                    <a:pt x="2" y="1089"/>
                  </a:lnTo>
                  <a:lnTo>
                    <a:pt x="16" y="977"/>
                  </a:lnTo>
                  <a:lnTo>
                    <a:pt x="37" y="867"/>
                  </a:lnTo>
                  <a:lnTo>
                    <a:pt x="70" y="762"/>
                  </a:lnTo>
                  <a:lnTo>
                    <a:pt x="101" y="685"/>
                  </a:lnTo>
                  <a:lnTo>
                    <a:pt x="233" y="739"/>
                  </a:lnTo>
                  <a:close/>
                </a:path>
              </a:pathLst>
            </a:custGeom>
            <a:solidFill>
              <a:srgbClr val="00A000"/>
            </a:solidFill>
            <a:ln w="0">
              <a:solidFill>
                <a:srgbClr val="00A000"/>
              </a:solidFill>
              <a:round/>
              <a:headEnd/>
              <a:tailEnd/>
            </a:ln>
          </p:spPr>
          <p:txBody>
            <a:bodyPr/>
            <a:lstStyle/>
            <a:p>
              <a:pPr>
                <a:defRPr/>
              </a:pPr>
              <a:endParaRPr lang="en-US" dirty="0">
                <a:ea typeface="ＭＳ Ｐゴシック" pitchFamily="34" charset="-128"/>
              </a:endParaRPr>
            </a:p>
          </p:txBody>
        </p:sp>
        <p:sp>
          <p:nvSpPr>
            <p:cNvPr id="66570" name="Freeform 10"/>
            <p:cNvSpPr>
              <a:spLocks/>
            </p:cNvSpPr>
            <p:nvPr/>
          </p:nvSpPr>
          <p:spPr bwMode="auto">
            <a:xfrm>
              <a:off x="4121" y="2153"/>
              <a:ext cx="685" cy="685"/>
            </a:xfrm>
            <a:custGeom>
              <a:avLst/>
              <a:gdLst>
                <a:gd name="T0" fmla="*/ 52 w 2056"/>
                <a:gd name="T1" fmla="*/ 708 h 2055"/>
                <a:gd name="T2" fmla="*/ 8 w 2056"/>
                <a:gd name="T3" fmla="*/ 911 h 2055"/>
                <a:gd name="T4" fmla="*/ 4 w 2056"/>
                <a:gd name="T5" fmla="*/ 1121 h 2055"/>
                <a:gd name="T6" fmla="*/ 43 w 2056"/>
                <a:gd name="T7" fmla="*/ 1327 h 2055"/>
                <a:gd name="T8" fmla="*/ 125 w 2056"/>
                <a:gd name="T9" fmla="*/ 1521 h 2055"/>
                <a:gd name="T10" fmla="*/ 242 w 2056"/>
                <a:gd name="T11" fmla="*/ 1693 h 2055"/>
                <a:gd name="T12" fmla="*/ 394 w 2056"/>
                <a:gd name="T13" fmla="*/ 1838 h 2055"/>
                <a:gd name="T14" fmla="*/ 569 w 2056"/>
                <a:gd name="T15" fmla="*/ 1949 h 2055"/>
                <a:gd name="T16" fmla="*/ 763 w 2056"/>
                <a:gd name="T17" fmla="*/ 2023 h 2055"/>
                <a:gd name="T18" fmla="*/ 971 w 2056"/>
                <a:gd name="T19" fmla="*/ 2055 h 2055"/>
                <a:gd name="T20" fmla="*/ 1181 w 2056"/>
                <a:gd name="T21" fmla="*/ 2047 h 2055"/>
                <a:gd name="T22" fmla="*/ 1383 w 2056"/>
                <a:gd name="T23" fmla="*/ 1994 h 2055"/>
                <a:gd name="T24" fmla="*/ 1568 w 2056"/>
                <a:gd name="T25" fmla="*/ 1903 h 2055"/>
                <a:gd name="T26" fmla="*/ 1733 w 2056"/>
                <a:gd name="T27" fmla="*/ 1774 h 2055"/>
                <a:gd name="T28" fmla="*/ 1870 w 2056"/>
                <a:gd name="T29" fmla="*/ 1616 h 2055"/>
                <a:gd name="T30" fmla="*/ 1972 w 2056"/>
                <a:gd name="T31" fmla="*/ 1433 h 2055"/>
                <a:gd name="T32" fmla="*/ 2035 w 2056"/>
                <a:gd name="T33" fmla="*/ 1234 h 2055"/>
                <a:gd name="T34" fmla="*/ 2056 w 2056"/>
                <a:gd name="T35" fmla="*/ 1025 h 2055"/>
                <a:gd name="T36" fmla="*/ 2035 w 2056"/>
                <a:gd name="T37" fmla="*/ 817 h 2055"/>
                <a:gd name="T38" fmla="*/ 1970 w 2056"/>
                <a:gd name="T39" fmla="*/ 619 h 2055"/>
                <a:gd name="T40" fmla="*/ 1868 w 2056"/>
                <a:gd name="T41" fmla="*/ 436 h 2055"/>
                <a:gd name="T42" fmla="*/ 1730 w 2056"/>
                <a:gd name="T43" fmla="*/ 278 h 2055"/>
                <a:gd name="T44" fmla="*/ 1564 w 2056"/>
                <a:gd name="T45" fmla="*/ 150 h 2055"/>
                <a:gd name="T46" fmla="*/ 1375 w 2056"/>
                <a:gd name="T47" fmla="*/ 60 h 2055"/>
                <a:gd name="T48" fmla="*/ 1173 w 2056"/>
                <a:gd name="T49" fmla="*/ 9 h 2055"/>
                <a:gd name="T50" fmla="*/ 1030 w 2056"/>
                <a:gd name="T51" fmla="*/ 0 h 2055"/>
                <a:gd name="T52" fmla="*/ 863 w 2056"/>
                <a:gd name="T53" fmla="*/ 12 h 2055"/>
                <a:gd name="T54" fmla="*/ 660 w 2056"/>
                <a:gd name="T55" fmla="*/ 66 h 2055"/>
                <a:gd name="T56" fmla="*/ 474 w 2056"/>
                <a:gd name="T57" fmla="*/ 162 h 2055"/>
                <a:gd name="T58" fmla="*/ 310 w 2056"/>
                <a:gd name="T59" fmla="*/ 293 h 2055"/>
                <a:gd name="T60" fmla="*/ 175 w 2056"/>
                <a:gd name="T61" fmla="*/ 452 h 2055"/>
                <a:gd name="T62" fmla="*/ 89 w 2056"/>
                <a:gd name="T63" fmla="*/ 611 h 20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6"/>
                <a:gd name="T97" fmla="*/ 0 h 2055"/>
                <a:gd name="T98" fmla="*/ 2056 w 2056"/>
                <a:gd name="T99" fmla="*/ 2055 h 20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6" h="2055">
                  <a:moveTo>
                    <a:pt x="89" y="611"/>
                  </a:moveTo>
                  <a:lnTo>
                    <a:pt x="52" y="708"/>
                  </a:lnTo>
                  <a:lnTo>
                    <a:pt x="25" y="807"/>
                  </a:lnTo>
                  <a:lnTo>
                    <a:pt x="8" y="911"/>
                  </a:lnTo>
                  <a:lnTo>
                    <a:pt x="0" y="1017"/>
                  </a:lnTo>
                  <a:lnTo>
                    <a:pt x="4" y="1121"/>
                  </a:lnTo>
                  <a:lnTo>
                    <a:pt x="20" y="1223"/>
                  </a:lnTo>
                  <a:lnTo>
                    <a:pt x="43" y="1327"/>
                  </a:lnTo>
                  <a:lnTo>
                    <a:pt x="79" y="1424"/>
                  </a:lnTo>
                  <a:lnTo>
                    <a:pt x="125" y="1521"/>
                  </a:lnTo>
                  <a:lnTo>
                    <a:pt x="179" y="1609"/>
                  </a:lnTo>
                  <a:lnTo>
                    <a:pt x="242" y="1693"/>
                  </a:lnTo>
                  <a:lnTo>
                    <a:pt x="314" y="1767"/>
                  </a:lnTo>
                  <a:lnTo>
                    <a:pt x="394" y="1838"/>
                  </a:lnTo>
                  <a:lnTo>
                    <a:pt x="479" y="1898"/>
                  </a:lnTo>
                  <a:lnTo>
                    <a:pt x="569" y="1949"/>
                  </a:lnTo>
                  <a:lnTo>
                    <a:pt x="665" y="1990"/>
                  </a:lnTo>
                  <a:lnTo>
                    <a:pt x="763" y="2023"/>
                  </a:lnTo>
                  <a:lnTo>
                    <a:pt x="868" y="2044"/>
                  </a:lnTo>
                  <a:lnTo>
                    <a:pt x="971" y="2055"/>
                  </a:lnTo>
                  <a:lnTo>
                    <a:pt x="1076" y="2055"/>
                  </a:lnTo>
                  <a:lnTo>
                    <a:pt x="1181" y="2047"/>
                  </a:lnTo>
                  <a:lnTo>
                    <a:pt x="1283" y="2025"/>
                  </a:lnTo>
                  <a:lnTo>
                    <a:pt x="1383" y="1994"/>
                  </a:lnTo>
                  <a:lnTo>
                    <a:pt x="1477" y="1954"/>
                  </a:lnTo>
                  <a:lnTo>
                    <a:pt x="1568" y="1903"/>
                  </a:lnTo>
                  <a:lnTo>
                    <a:pt x="1655" y="1843"/>
                  </a:lnTo>
                  <a:lnTo>
                    <a:pt x="1733" y="1774"/>
                  </a:lnTo>
                  <a:lnTo>
                    <a:pt x="1808" y="1701"/>
                  </a:lnTo>
                  <a:lnTo>
                    <a:pt x="1870" y="1616"/>
                  </a:lnTo>
                  <a:lnTo>
                    <a:pt x="1927" y="1527"/>
                  </a:lnTo>
                  <a:lnTo>
                    <a:pt x="1972" y="1433"/>
                  </a:lnTo>
                  <a:lnTo>
                    <a:pt x="2008" y="1335"/>
                  </a:lnTo>
                  <a:lnTo>
                    <a:pt x="2035" y="1234"/>
                  </a:lnTo>
                  <a:lnTo>
                    <a:pt x="2049" y="1130"/>
                  </a:lnTo>
                  <a:lnTo>
                    <a:pt x="2056" y="1025"/>
                  </a:lnTo>
                  <a:lnTo>
                    <a:pt x="2049" y="921"/>
                  </a:lnTo>
                  <a:lnTo>
                    <a:pt x="2035" y="817"/>
                  </a:lnTo>
                  <a:lnTo>
                    <a:pt x="2007" y="716"/>
                  </a:lnTo>
                  <a:lnTo>
                    <a:pt x="1970" y="619"/>
                  </a:lnTo>
                  <a:lnTo>
                    <a:pt x="1924" y="523"/>
                  </a:lnTo>
                  <a:lnTo>
                    <a:pt x="1868" y="436"/>
                  </a:lnTo>
                  <a:lnTo>
                    <a:pt x="1803" y="355"/>
                  </a:lnTo>
                  <a:lnTo>
                    <a:pt x="1730" y="278"/>
                  </a:lnTo>
                  <a:lnTo>
                    <a:pt x="1652" y="211"/>
                  </a:lnTo>
                  <a:lnTo>
                    <a:pt x="1564" y="150"/>
                  </a:lnTo>
                  <a:lnTo>
                    <a:pt x="1473" y="102"/>
                  </a:lnTo>
                  <a:lnTo>
                    <a:pt x="1375" y="60"/>
                  </a:lnTo>
                  <a:lnTo>
                    <a:pt x="1275" y="31"/>
                  </a:lnTo>
                  <a:lnTo>
                    <a:pt x="1173" y="9"/>
                  </a:lnTo>
                  <a:lnTo>
                    <a:pt x="1070" y="0"/>
                  </a:lnTo>
                  <a:lnTo>
                    <a:pt x="1030" y="0"/>
                  </a:lnTo>
                  <a:lnTo>
                    <a:pt x="965" y="2"/>
                  </a:lnTo>
                  <a:lnTo>
                    <a:pt x="863" y="12"/>
                  </a:lnTo>
                  <a:lnTo>
                    <a:pt x="759" y="35"/>
                  </a:lnTo>
                  <a:lnTo>
                    <a:pt x="660" y="66"/>
                  </a:lnTo>
                  <a:lnTo>
                    <a:pt x="564" y="110"/>
                  </a:lnTo>
                  <a:lnTo>
                    <a:pt x="474" y="162"/>
                  </a:lnTo>
                  <a:lnTo>
                    <a:pt x="389" y="223"/>
                  </a:lnTo>
                  <a:lnTo>
                    <a:pt x="310" y="293"/>
                  </a:lnTo>
                  <a:lnTo>
                    <a:pt x="237" y="368"/>
                  </a:lnTo>
                  <a:lnTo>
                    <a:pt x="175" y="452"/>
                  </a:lnTo>
                  <a:lnTo>
                    <a:pt x="122" y="542"/>
                  </a:lnTo>
                  <a:lnTo>
                    <a:pt x="89" y="611"/>
                  </a:lnTo>
                  <a:close/>
                </a:path>
              </a:pathLst>
            </a:custGeom>
            <a:solidFill>
              <a:srgbClr val="FFFFFF"/>
            </a:solidFill>
            <a:ln w="0">
              <a:solidFill>
                <a:srgbClr val="FFFFFF"/>
              </a:solidFill>
              <a:round/>
              <a:headEnd/>
              <a:tailEnd/>
            </a:ln>
          </p:spPr>
          <p:txBody>
            <a:bodyPr/>
            <a:lstStyle/>
            <a:p>
              <a:pPr>
                <a:defRPr/>
              </a:pPr>
              <a:endParaRPr lang="en-US" dirty="0">
                <a:ea typeface="ＭＳ Ｐゴシック" pitchFamily="34" charset="-128"/>
              </a:endParaRPr>
            </a:p>
          </p:txBody>
        </p:sp>
        <p:sp>
          <p:nvSpPr>
            <p:cNvPr id="66571" name="Freeform 11"/>
            <p:cNvSpPr>
              <a:spLocks/>
            </p:cNvSpPr>
            <p:nvPr/>
          </p:nvSpPr>
          <p:spPr bwMode="auto">
            <a:xfrm>
              <a:off x="4431" y="2195"/>
              <a:ext cx="240" cy="365"/>
            </a:xfrm>
            <a:custGeom>
              <a:avLst/>
              <a:gdLst>
                <a:gd name="T0" fmla="*/ 196 w 720"/>
                <a:gd name="T1" fmla="*/ 855 h 1095"/>
                <a:gd name="T2" fmla="*/ 81 w 720"/>
                <a:gd name="T3" fmla="*/ 0 h 1095"/>
                <a:gd name="T4" fmla="*/ 0 w 720"/>
                <a:gd name="T5" fmla="*/ 1095 h 1095"/>
                <a:gd name="T6" fmla="*/ 720 w 720"/>
                <a:gd name="T7" fmla="*/ 925 h 1095"/>
                <a:gd name="T8" fmla="*/ 196 w 720"/>
                <a:gd name="T9" fmla="*/ 855 h 1095"/>
                <a:gd name="T10" fmla="*/ 0 60000 65536"/>
                <a:gd name="T11" fmla="*/ 0 60000 65536"/>
                <a:gd name="T12" fmla="*/ 0 60000 65536"/>
                <a:gd name="T13" fmla="*/ 0 60000 65536"/>
                <a:gd name="T14" fmla="*/ 0 60000 65536"/>
                <a:gd name="T15" fmla="*/ 0 w 720"/>
                <a:gd name="T16" fmla="*/ 0 h 1095"/>
                <a:gd name="T17" fmla="*/ 720 w 720"/>
                <a:gd name="T18" fmla="*/ 1095 h 1095"/>
              </a:gdLst>
              <a:ahLst/>
              <a:cxnLst>
                <a:cxn ang="T10">
                  <a:pos x="T0" y="T1"/>
                </a:cxn>
                <a:cxn ang="T11">
                  <a:pos x="T2" y="T3"/>
                </a:cxn>
                <a:cxn ang="T12">
                  <a:pos x="T4" y="T5"/>
                </a:cxn>
                <a:cxn ang="T13">
                  <a:pos x="T6" y="T7"/>
                </a:cxn>
                <a:cxn ang="T14">
                  <a:pos x="T8" y="T9"/>
                </a:cxn>
              </a:cxnLst>
              <a:rect l="T15" t="T16" r="T17" b="T18"/>
              <a:pathLst>
                <a:path w="720" h="1095">
                  <a:moveTo>
                    <a:pt x="196" y="855"/>
                  </a:moveTo>
                  <a:lnTo>
                    <a:pt x="81" y="0"/>
                  </a:lnTo>
                  <a:lnTo>
                    <a:pt x="0" y="1095"/>
                  </a:lnTo>
                  <a:lnTo>
                    <a:pt x="720" y="925"/>
                  </a:lnTo>
                  <a:lnTo>
                    <a:pt x="196" y="855"/>
                  </a:lnTo>
                  <a:close/>
                </a:path>
              </a:pathLst>
            </a:custGeom>
            <a:solidFill>
              <a:srgbClr val="000000"/>
            </a:solidFill>
            <a:ln w="0">
              <a:solidFill>
                <a:srgbClr val="000000"/>
              </a:solidFill>
              <a:round/>
              <a:headEnd/>
              <a:tailEnd/>
            </a:ln>
          </p:spPr>
          <p:txBody>
            <a:bodyPr/>
            <a:lstStyle/>
            <a:p>
              <a:pPr>
                <a:defRPr/>
              </a:pPr>
              <a:endParaRPr lang="en-US" dirty="0">
                <a:ea typeface="ＭＳ Ｐゴシック" pitchFamily="34" charset="-128"/>
              </a:endParaRPr>
            </a:p>
          </p:txBody>
        </p:sp>
      </p:grpSp>
      <p:sp>
        <p:nvSpPr>
          <p:cNvPr id="15" name="TextBox 14"/>
          <p:cNvSpPr txBox="1"/>
          <p:nvPr/>
        </p:nvSpPr>
        <p:spPr>
          <a:xfrm>
            <a:off x="609600" y="1905000"/>
            <a:ext cx="3962400" cy="3970338"/>
          </a:xfrm>
          <a:prstGeom prst="rect">
            <a:avLst/>
          </a:prstGeom>
          <a:solidFill>
            <a:schemeClr val="accent5">
              <a:lumMod val="20000"/>
              <a:lumOff val="80000"/>
            </a:schemeClr>
          </a:solidFill>
          <a:ln>
            <a:solidFill>
              <a:schemeClr val="accent6">
                <a:lumMod val="50000"/>
              </a:schemeClr>
            </a:solidFill>
          </a:ln>
        </p:spPr>
        <p:txBody>
          <a:bodyPr>
            <a:spAutoFit/>
          </a:bodyPr>
          <a:lstStyle/>
          <a:p>
            <a:pPr algn="ctr">
              <a:defRPr/>
            </a:pPr>
            <a:r>
              <a:rPr lang="en-US" sz="2800" dirty="0">
                <a:solidFill>
                  <a:srgbClr val="00B050"/>
                </a:solidFill>
                <a:latin typeface="Arial" charset="0"/>
                <a:ea typeface="ＭＳ Ｐゴシック" pitchFamily="34" charset="-128"/>
              </a:rPr>
              <a:t>A dollar today is worth more than a dollar a year from now.  </a:t>
            </a:r>
          </a:p>
          <a:p>
            <a:pPr algn="ctr">
              <a:defRPr/>
            </a:pPr>
            <a:endParaRPr lang="en-US" sz="2800" dirty="0">
              <a:solidFill>
                <a:srgbClr val="00B050"/>
              </a:solidFill>
              <a:latin typeface="Arial" charset="0"/>
              <a:ea typeface="ＭＳ Ｐゴシック" pitchFamily="34" charset="-128"/>
            </a:endParaRPr>
          </a:p>
          <a:p>
            <a:pPr algn="ctr">
              <a:defRPr/>
            </a:pPr>
            <a:r>
              <a:rPr lang="en-US" sz="2800" dirty="0">
                <a:solidFill>
                  <a:srgbClr val="00B050"/>
                </a:solidFill>
                <a:latin typeface="Arial" charset="0"/>
                <a:ea typeface="ＭＳ Ｐゴシック" pitchFamily="34" charset="-128"/>
              </a:rPr>
              <a:t>Therefore, projects that promise earlier returns are preferable to those that promise later returns.</a:t>
            </a:r>
          </a:p>
        </p:txBody>
      </p:sp>
    </p:spTree>
  </p:cSld>
  <p:clrMapOvr>
    <a:masterClrMapping/>
  </p:clrMapOvr>
  <p:transition>
    <p:check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mtClean="0"/>
              <a:t>Least Cost Decisions</a:t>
            </a:r>
          </a:p>
        </p:txBody>
      </p:sp>
      <p:sp>
        <p:nvSpPr>
          <p:cNvPr id="73731" name="Rectangle 3"/>
          <p:cNvSpPr>
            <a:spLocks noGrp="1" noChangeArrowheads="1"/>
          </p:cNvSpPr>
          <p:nvPr>
            <p:ph type="body" idx="1"/>
          </p:nvPr>
        </p:nvSpPr>
        <p:spPr/>
        <p:txBody>
          <a:bodyPr/>
          <a:lstStyle/>
          <a:p>
            <a:pPr algn="ctr">
              <a:buFont typeface="Georgia" panose="02040502050405020303" pitchFamily="18" charset="0"/>
              <a:buNone/>
            </a:pPr>
            <a:r>
              <a:rPr lang="en-US" altLang="en-US" smtClean="0">
                <a:cs typeface="Arial" panose="020B0604020202020204" pitchFamily="34" charset="0"/>
              </a:rPr>
              <a:t>Home Furniture should purchase the new truck.</a:t>
            </a:r>
          </a:p>
        </p:txBody>
      </p:sp>
      <p:graphicFrame>
        <p:nvGraphicFramePr>
          <p:cNvPr id="411652" name="Object 2"/>
          <p:cNvGraphicFramePr>
            <a:graphicFrameLocks/>
          </p:cNvGraphicFramePr>
          <p:nvPr/>
        </p:nvGraphicFramePr>
        <p:xfrm>
          <a:off x="1371600" y="2286000"/>
          <a:ext cx="6491288" cy="3533775"/>
        </p:xfrm>
        <a:graphic>
          <a:graphicData uri="http://schemas.openxmlformats.org/presentationml/2006/ole">
            <mc:AlternateContent xmlns:mc="http://schemas.openxmlformats.org/markup-compatibility/2006">
              <mc:Choice xmlns:v="urn:schemas-microsoft-com:vml" Requires="v">
                <p:oleObj spid="_x0000_s73733" name="Worksheet" r:id="rId4" imgW="2590845" imgH="1523940" progId="Excel.Sheet.8">
                  <p:embed/>
                </p:oleObj>
              </mc:Choice>
              <mc:Fallback>
                <p:oleObj name="Worksheet" r:id="rId4" imgW="2590845" imgH="152394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286000"/>
                        <a:ext cx="6491288" cy="3533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11652"/>
                                        </p:tgtEl>
                                        <p:attrNameLst>
                                          <p:attrName>style.visibility</p:attrName>
                                        </p:attrNameLst>
                                      </p:cBhvr>
                                      <p:to>
                                        <p:strVal val="visible"/>
                                      </p:to>
                                    </p:set>
                                    <p:animEffect transition="in" filter="wipe(up)">
                                      <p:cBhvr>
                                        <p:cTn id="7" dur="500"/>
                                        <p:tgtEl>
                                          <p:spTgt spid="41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pPr eaLnBrk="1" hangingPunct="1"/>
            <a:r>
              <a:rPr lang="en-US" altLang="en-US" smtClean="0"/>
              <a:t>Learning Objective 4</a:t>
            </a:r>
          </a:p>
        </p:txBody>
      </p:sp>
      <p:sp>
        <p:nvSpPr>
          <p:cNvPr id="6" name="Text Box 13"/>
          <p:cNvSpPr txBox="1">
            <a:spLocks noChangeArrowheads="1"/>
          </p:cNvSpPr>
          <p:nvPr/>
        </p:nvSpPr>
        <p:spPr bwMode="auto">
          <a:xfrm>
            <a:off x="1905000" y="2605088"/>
            <a:ext cx="5334000" cy="1662112"/>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Evaluate an investment project that has uncertain cash flows.</a:t>
            </a:r>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Uncertain Cash Flows – An Example</a:t>
            </a:r>
          </a:p>
        </p:txBody>
      </p:sp>
      <p:sp>
        <p:nvSpPr>
          <p:cNvPr id="417795" name="Rectangle 3"/>
          <p:cNvSpPr>
            <a:spLocks noChangeArrowheads="1"/>
          </p:cNvSpPr>
          <p:nvPr/>
        </p:nvSpPr>
        <p:spPr bwMode="auto">
          <a:xfrm>
            <a:off x="228600" y="1371600"/>
            <a:ext cx="8686800" cy="3886200"/>
          </a:xfrm>
          <a:prstGeom prst="rect">
            <a:avLst/>
          </a:prstGeom>
          <a:solidFill>
            <a:schemeClr val="accent2">
              <a:lumMod val="75000"/>
            </a:schemeClr>
          </a:solidFill>
          <a:ln w="12700">
            <a:solidFill>
              <a:srgbClr val="000000"/>
            </a:solidFill>
            <a:miter lim="800000"/>
            <a:headEnd/>
            <a:tailEnd/>
          </a:ln>
          <a:effectLst>
            <a:outerShdw dist="35921" dir="2700000" algn="ctr" rotWithShape="0">
              <a:srgbClr val="000000"/>
            </a:outerShdw>
          </a:effectLst>
        </p:spPr>
        <p:txBody>
          <a:bodyPr lIns="90488" tIns="44450" rIns="90488" bIns="44450"/>
          <a:lstStyle/>
          <a:p>
            <a:pPr marL="342900" indent="-342900">
              <a:spcBef>
                <a:spcPct val="20000"/>
              </a:spcBef>
              <a:buFont typeface="Arial" pitchFamily="34" charset="0"/>
              <a:buChar char="•"/>
              <a:defRPr/>
            </a:pPr>
            <a:r>
              <a:rPr lang="en-US" sz="2800" b="1" dirty="0">
                <a:solidFill>
                  <a:schemeClr val="accent3">
                    <a:lumMod val="20000"/>
                    <a:lumOff val="80000"/>
                  </a:schemeClr>
                </a:solidFill>
                <a:effectLst>
                  <a:outerShdw blurRad="38100" dist="38100" dir="2700000" algn="tl">
                    <a:srgbClr val="000000">
                      <a:alpha val="43137"/>
                    </a:srgbClr>
                  </a:outerShdw>
                </a:effectLst>
                <a:latin typeface="Arial" charset="0"/>
                <a:ea typeface="ＭＳ Ｐゴシック" pitchFamily="34" charset="-128"/>
              </a:rPr>
              <a:t>Assume that all of the cash flows related to an investment in a supertanker have been estimated, except for its salvage value in 20 years.</a:t>
            </a:r>
          </a:p>
          <a:p>
            <a:pPr marL="342900" indent="-342900">
              <a:spcBef>
                <a:spcPct val="20000"/>
              </a:spcBef>
              <a:buFont typeface="Arial" pitchFamily="34" charset="0"/>
              <a:buChar char="•"/>
              <a:defRPr/>
            </a:pPr>
            <a:r>
              <a:rPr lang="en-US" sz="2800" b="1" dirty="0">
                <a:solidFill>
                  <a:schemeClr val="accent3">
                    <a:lumMod val="20000"/>
                    <a:lumOff val="80000"/>
                  </a:schemeClr>
                </a:solidFill>
                <a:effectLst>
                  <a:outerShdw blurRad="38100" dist="38100" dir="2700000" algn="tl">
                    <a:srgbClr val="000000">
                      <a:alpha val="43137"/>
                    </a:srgbClr>
                  </a:outerShdw>
                </a:effectLst>
                <a:latin typeface="Arial" charset="0"/>
                <a:ea typeface="ＭＳ Ｐゴシック" pitchFamily="34" charset="-128"/>
              </a:rPr>
              <a:t>Using a discount rate of 12%, management has determined that the net present value of all the cash flows, except the salvage value is a negative $1.04 million.</a:t>
            </a:r>
          </a:p>
        </p:txBody>
      </p:sp>
      <p:sp>
        <p:nvSpPr>
          <p:cNvPr id="75780" name="Text Box 4"/>
          <p:cNvSpPr txBox="1">
            <a:spLocks noChangeArrowheads="1"/>
          </p:cNvSpPr>
          <p:nvPr/>
        </p:nvSpPr>
        <p:spPr bwMode="auto">
          <a:xfrm>
            <a:off x="228600" y="5410200"/>
            <a:ext cx="8686800" cy="955675"/>
          </a:xfrm>
          <a:prstGeom prst="rect">
            <a:avLst/>
          </a:prstGeom>
          <a:solidFill>
            <a:srgbClr val="FFFF5D"/>
          </a:solidFill>
          <a:ln w="9525">
            <a:solidFill>
              <a:schemeClr val="tx2"/>
            </a:solidFill>
            <a:miter lim="800000"/>
            <a:headEnd/>
            <a:tailEnd/>
          </a:ln>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b="1">
                <a:solidFill>
                  <a:schemeClr val="tx2"/>
                </a:solidFill>
              </a:rPr>
              <a:t>How large would the salvage value need to be to make this investment attractive?</a:t>
            </a:r>
          </a:p>
        </p:txBody>
      </p:sp>
    </p:spTree>
  </p:cSld>
  <p:clrMapOvr>
    <a:masterClrMapping/>
  </p:clrMapOvr>
  <p:transition>
    <p:blinds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Uncertain Cash Flows – An Example</a:t>
            </a:r>
          </a:p>
        </p:txBody>
      </p:sp>
      <p:graphicFrame>
        <p:nvGraphicFramePr>
          <p:cNvPr id="76803" name="Object 2"/>
          <p:cNvGraphicFramePr>
            <a:graphicFrameLocks noChangeAspect="1"/>
          </p:cNvGraphicFramePr>
          <p:nvPr/>
        </p:nvGraphicFramePr>
        <p:xfrm>
          <a:off x="20638" y="1763713"/>
          <a:ext cx="9078912" cy="827087"/>
        </p:xfrm>
        <a:graphic>
          <a:graphicData uri="http://schemas.openxmlformats.org/presentationml/2006/ole">
            <mc:AlternateContent xmlns:mc="http://schemas.openxmlformats.org/markup-compatibility/2006">
              <mc:Choice xmlns:v="urn:schemas-microsoft-com:vml" Requires="v">
                <p:oleObj spid="_x0000_s76805" name="Worksheet" r:id="rId4" imgW="3867127" imgH="342816" progId="Excel.Sheet.8">
                  <p:embed/>
                </p:oleObj>
              </mc:Choice>
              <mc:Fallback>
                <p:oleObj name="Worksheet" r:id="rId4" imgW="3867127" imgH="34281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1763713"/>
                        <a:ext cx="9078912" cy="82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44" name="Text Box 4"/>
          <p:cNvSpPr txBox="1">
            <a:spLocks noChangeArrowheads="1"/>
          </p:cNvSpPr>
          <p:nvPr/>
        </p:nvSpPr>
        <p:spPr bwMode="auto">
          <a:xfrm>
            <a:off x="76200" y="3200400"/>
            <a:ext cx="8991600" cy="2538413"/>
          </a:xfrm>
          <a:prstGeom prst="rect">
            <a:avLst/>
          </a:prstGeom>
          <a:solidFill>
            <a:schemeClr val="accent1">
              <a:lumMod val="20000"/>
              <a:lumOff val="80000"/>
            </a:schemeClr>
          </a:solidFill>
          <a:ln w="9525">
            <a:solidFill>
              <a:schemeClr val="tx2"/>
            </a:solidFill>
            <a:miter lim="800000"/>
            <a:headEnd/>
            <a:tailEnd/>
          </a:ln>
          <a:effectLst/>
        </p:spPr>
        <p:txBody>
          <a:bodyPr>
            <a:spAutoFit/>
          </a:bodyPr>
          <a:lstStyle/>
          <a:p>
            <a:pPr algn="ctr">
              <a:spcBef>
                <a:spcPct val="50000"/>
              </a:spcBef>
              <a:defRPr/>
            </a:pPr>
            <a:r>
              <a:rPr lang="en-US" sz="3200" b="1" dirty="0">
                <a:solidFill>
                  <a:schemeClr val="tx2"/>
                </a:solidFill>
                <a:latin typeface="Arial" charset="0"/>
                <a:ea typeface="ＭＳ Ｐゴシック" pitchFamily="34" charset="-128"/>
              </a:rPr>
              <a:t>This equation can be used to determine that if the salvage value of the supertanker is </a:t>
            </a:r>
            <a:r>
              <a:rPr lang="en-US" sz="3200" b="1" dirty="0">
                <a:solidFill>
                  <a:srgbClr val="FF3300"/>
                </a:solidFill>
                <a:latin typeface="Arial" charset="0"/>
                <a:ea typeface="ＭＳ Ｐゴシック" pitchFamily="34" charset="-128"/>
              </a:rPr>
              <a:t>at least $10,000,000</a:t>
            </a:r>
            <a:r>
              <a:rPr lang="en-US" sz="3200" b="1" dirty="0">
                <a:solidFill>
                  <a:schemeClr val="tx2"/>
                </a:solidFill>
                <a:latin typeface="Arial" charset="0"/>
                <a:ea typeface="ＭＳ Ｐゴシック" pitchFamily="34" charset="-128"/>
              </a:rPr>
              <a:t>, the net present value of the investment would be positive and therefore acceptable.</a:t>
            </a:r>
          </a:p>
        </p:txBody>
      </p:sp>
    </p:spTree>
  </p:cSld>
  <p:clrMapOvr>
    <a:masterClrMapping/>
  </p:clrMapOvr>
  <p:transition>
    <p:blind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413699" name="Rectangle 3"/>
          <p:cNvSpPr>
            <a:spLocks noGrp="1" noChangeArrowheads="1"/>
          </p:cNvSpPr>
          <p:nvPr>
            <p:ph type="body" idx="4294967295"/>
          </p:nvPr>
        </p:nvSpPr>
        <p:spPr>
          <a:xfrm>
            <a:off x="533400" y="1371600"/>
            <a:ext cx="8153400" cy="5257800"/>
          </a:xfrm>
          <a:solidFill>
            <a:schemeClr val="accent3">
              <a:lumMod val="40000"/>
              <a:lumOff val="60000"/>
            </a:schemeClr>
          </a:solidFill>
          <a:ln w="12699">
            <a:solidFill>
              <a:srgbClr val="000000"/>
            </a:solidFill>
          </a:ln>
          <a:effectLst>
            <a:outerShdw dist="35921" dir="2700000" algn="ctr" rotWithShape="0">
              <a:srgbClr val="000000"/>
            </a:outerShdw>
          </a:effectLst>
        </p:spPr>
        <p:txBody>
          <a:bodyPr lIns="90488" tIns="44450" rIns="90488" bIns="44450"/>
          <a:lstStyle/>
          <a:p>
            <a:pPr>
              <a:buFont typeface="Times" pitchFamily="34" charset="0"/>
              <a:buNone/>
              <a:tabLst>
                <a:tab pos="5487988" algn="r"/>
                <a:tab pos="7656513" algn="r"/>
              </a:tabLst>
              <a:defRPr/>
            </a:pPr>
            <a:r>
              <a:rPr lang="en-US" dirty="0">
                <a:effectLst>
                  <a:outerShdw blurRad="38100" dist="38100" dir="2700000" algn="tl">
                    <a:srgbClr val="FFFFFF"/>
                  </a:outerShdw>
                </a:effectLst>
                <a:ea typeface="ＭＳ Ｐゴシック" charset="-128"/>
              </a:rPr>
              <a:t> </a:t>
            </a:r>
            <a:r>
              <a:rPr lang="en-US" sz="2200" b="1" dirty="0">
                <a:ea typeface="ＭＳ Ｐゴシック" charset="-128"/>
              </a:rPr>
              <a:t>	</a:t>
            </a:r>
            <a:r>
              <a:rPr lang="en-US" b="1" dirty="0">
                <a:ea typeface="ＭＳ Ｐゴシック" charset="-128"/>
              </a:rPr>
              <a:t>Bay Architects is considering a drafting machine that would cost $100,000, last four years, </a:t>
            </a:r>
            <a:r>
              <a:rPr lang="en-US" b="1" dirty="0" smtClean="0">
                <a:ea typeface="ＭＳ Ｐゴシック" charset="-128"/>
              </a:rPr>
              <a:t>provide </a:t>
            </a:r>
            <a:r>
              <a:rPr lang="en-US" b="1" dirty="0">
                <a:ea typeface="ＭＳ Ｐゴシック" charset="-128"/>
              </a:rPr>
              <a:t>annual cash savings of $</a:t>
            </a:r>
            <a:r>
              <a:rPr lang="en-US" b="1" dirty="0" smtClean="0">
                <a:ea typeface="ＭＳ Ｐゴシック" charset="-128"/>
              </a:rPr>
              <a:t>10,000, </a:t>
            </a:r>
            <a:r>
              <a:rPr lang="en-US" b="1" dirty="0">
                <a:ea typeface="ＭＳ Ｐゴシック" charset="-128"/>
              </a:rPr>
              <a:t>and considerable intangible benefits each year. How large (in cash terms) would the intangible benefits have to be per year to justify investing in the machine if the discount rate is 14%?</a:t>
            </a:r>
          </a:p>
          <a:p>
            <a:pPr lvl="1">
              <a:buFont typeface="Wingdings" pitchFamily="2" charset="2"/>
              <a:buNone/>
              <a:tabLst>
                <a:tab pos="5487988" algn="r"/>
                <a:tab pos="7656513" algn="r"/>
              </a:tabLst>
              <a:defRPr/>
            </a:pPr>
            <a:r>
              <a:rPr lang="en-US" b="1" dirty="0">
                <a:solidFill>
                  <a:schemeClr val="tx1"/>
                </a:solidFill>
                <a:ea typeface="ＭＳ Ｐゴシック" charset="-128"/>
              </a:rPr>
              <a:t>a. $15,000</a:t>
            </a:r>
          </a:p>
          <a:p>
            <a:pPr lvl="1">
              <a:buFont typeface="Wingdings" pitchFamily="2" charset="2"/>
              <a:buNone/>
              <a:tabLst>
                <a:tab pos="5487988" algn="r"/>
                <a:tab pos="7656513" algn="r"/>
              </a:tabLst>
              <a:defRPr/>
            </a:pPr>
            <a:r>
              <a:rPr lang="en-US" b="1" dirty="0">
                <a:solidFill>
                  <a:schemeClr val="tx1"/>
                </a:solidFill>
                <a:ea typeface="ＭＳ Ｐゴシック" charset="-128"/>
              </a:rPr>
              <a:t>b. $90,000</a:t>
            </a:r>
          </a:p>
          <a:p>
            <a:pPr lvl="1">
              <a:buFont typeface="Wingdings" pitchFamily="2" charset="2"/>
              <a:buNone/>
              <a:tabLst>
                <a:tab pos="5487988" algn="r"/>
                <a:tab pos="7656513" algn="r"/>
              </a:tabLst>
              <a:defRPr/>
            </a:pPr>
            <a:r>
              <a:rPr lang="en-US" b="1" dirty="0">
                <a:solidFill>
                  <a:schemeClr val="tx1"/>
                </a:solidFill>
                <a:ea typeface="ＭＳ Ｐゴシック" charset="-128"/>
              </a:rPr>
              <a:t>c. $24,317</a:t>
            </a:r>
          </a:p>
          <a:p>
            <a:pPr lvl="1">
              <a:buFont typeface="Wingdings" pitchFamily="2" charset="2"/>
              <a:buNone/>
              <a:tabLst>
                <a:tab pos="5487988" algn="r"/>
                <a:tab pos="7656513" algn="r"/>
              </a:tabLst>
              <a:defRPr/>
            </a:pPr>
            <a:r>
              <a:rPr lang="en-US" b="1" dirty="0">
                <a:solidFill>
                  <a:schemeClr val="tx1"/>
                </a:solidFill>
                <a:ea typeface="ＭＳ Ｐゴシック" charset="-128"/>
              </a:rPr>
              <a:t>d. $60,000</a:t>
            </a:r>
          </a:p>
        </p:txBody>
      </p:sp>
    </p:spTree>
  </p:cSld>
  <p:clrMapOvr>
    <a:masterClrMapping/>
  </p:clrMapOvr>
  <p:transition spd="med">
    <p:blinds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533400" y="1371600"/>
            <a:ext cx="8153400" cy="5257800"/>
          </a:xfrm>
          <a:prstGeom prst="rect">
            <a:avLst/>
          </a:prstGeom>
          <a:solidFill>
            <a:schemeClr val="accent3">
              <a:lumMod val="40000"/>
              <a:lumOff val="60000"/>
            </a:schemeClr>
          </a:solidFill>
          <a:ln w="12699">
            <a:solidFill>
              <a:srgbClr val="000000"/>
            </a:solidFill>
            <a:miter lim="800000"/>
            <a:headEnd/>
            <a:tailEnd/>
          </a:ln>
          <a:effectLst>
            <a:outerShdw dist="35921" dir="2700000" algn="ctr" rotWithShape="0">
              <a:srgbClr val="000000"/>
            </a:outerShdw>
          </a:effectLst>
        </p:spPr>
        <p:txBody>
          <a:bodyPr lIns="90488" tIns="44450" rIns="90488" bIns="44450"/>
          <a:lstStyle/>
          <a:p>
            <a:pPr marL="365125" indent="-255588" eaLnBrk="0" hangingPunct="0">
              <a:spcBef>
                <a:spcPts val="300"/>
              </a:spcBef>
              <a:buClr>
                <a:srgbClr val="A04DA3"/>
              </a:buClr>
              <a:buFont typeface="Times" pitchFamily="34" charset="0"/>
              <a:buNone/>
              <a:tabLst>
                <a:tab pos="5487988" algn="r"/>
                <a:tab pos="7656513" algn="r"/>
              </a:tabLst>
              <a:defRPr/>
            </a:pPr>
            <a:r>
              <a:rPr lang="en-US" sz="2800" dirty="0">
                <a:effectLst>
                  <a:outerShdw blurRad="38100" dist="38100" dir="2700000" algn="tl">
                    <a:srgbClr val="FFFFFF"/>
                  </a:outerShdw>
                </a:effectLst>
                <a:ea typeface="ＭＳ Ｐゴシック" pitchFamily="34" charset="-128"/>
                <a:cs typeface="Arial" pitchFamily="34" charset="0"/>
              </a:rPr>
              <a:t> </a:t>
            </a:r>
            <a:r>
              <a:rPr lang="en-US" sz="2200" b="1" dirty="0">
                <a:ea typeface="ＭＳ Ｐゴシック" pitchFamily="34" charset="-128"/>
                <a:cs typeface="Arial" pitchFamily="34" charset="0"/>
              </a:rPr>
              <a:t>	</a:t>
            </a:r>
            <a:r>
              <a:rPr lang="en-US" sz="2800" b="1" dirty="0">
                <a:ea typeface="ＭＳ Ｐゴシック" pitchFamily="34" charset="-128"/>
                <a:cs typeface="Arial" pitchFamily="34" charset="0"/>
              </a:rPr>
              <a:t>Bay Architects is considering a drafting machine that would cost $100,000, last four years, provide annual cash savings of $10,000, and considerable intangible benefits each year. How large (in cash terms) would the intangible benefits have to be per year to justify investing in the machine if the discount rate is 14%?</a:t>
            </a:r>
          </a:p>
          <a:p>
            <a:pPr marL="657225" lvl="1" indent="-246063" eaLnBrk="0" hangingPunct="0">
              <a:spcBef>
                <a:spcPts val="300"/>
              </a:spcBef>
              <a:buClr>
                <a:schemeClr val="accent2"/>
              </a:buClr>
              <a:buFont typeface="Wingdings" pitchFamily="2" charset="2"/>
              <a:buNone/>
              <a:tabLst>
                <a:tab pos="5487988" algn="r"/>
                <a:tab pos="7656513" algn="r"/>
              </a:tabLst>
              <a:defRPr/>
            </a:pPr>
            <a:r>
              <a:rPr lang="en-US" sz="2600" b="1" dirty="0">
                <a:solidFill>
                  <a:schemeClr val="accent6">
                    <a:lumMod val="60000"/>
                    <a:lumOff val="40000"/>
                  </a:schemeClr>
                </a:solidFill>
                <a:ea typeface="ＭＳ Ｐゴシック" pitchFamily="34" charset="-128"/>
                <a:cs typeface="Arial" pitchFamily="34" charset="0"/>
              </a:rPr>
              <a:t>a. $15,000</a:t>
            </a:r>
          </a:p>
          <a:p>
            <a:pPr marL="657225" lvl="1" indent="-246063" eaLnBrk="0" hangingPunct="0">
              <a:spcBef>
                <a:spcPts val="300"/>
              </a:spcBef>
              <a:buClr>
                <a:schemeClr val="accent2"/>
              </a:buClr>
              <a:buFont typeface="Wingdings" pitchFamily="2" charset="2"/>
              <a:buNone/>
              <a:tabLst>
                <a:tab pos="5487988" algn="r"/>
                <a:tab pos="7656513" algn="r"/>
              </a:tabLst>
              <a:defRPr/>
            </a:pPr>
            <a:r>
              <a:rPr lang="en-US" sz="2600" b="1" dirty="0">
                <a:solidFill>
                  <a:schemeClr val="accent6">
                    <a:lumMod val="60000"/>
                    <a:lumOff val="40000"/>
                  </a:schemeClr>
                </a:solidFill>
                <a:ea typeface="ＭＳ Ｐゴシック" pitchFamily="34" charset="-128"/>
                <a:cs typeface="Arial" pitchFamily="34" charset="0"/>
              </a:rPr>
              <a:t>b. $90,000</a:t>
            </a:r>
          </a:p>
          <a:p>
            <a:pPr marL="657225" lvl="1" indent="-246063" eaLnBrk="0" hangingPunct="0">
              <a:spcBef>
                <a:spcPts val="300"/>
              </a:spcBef>
              <a:buClr>
                <a:schemeClr val="accent2"/>
              </a:buClr>
              <a:buFont typeface="Wingdings" pitchFamily="2" charset="2"/>
              <a:buNone/>
              <a:tabLst>
                <a:tab pos="5487988" algn="r"/>
                <a:tab pos="7656513" algn="r"/>
              </a:tabLst>
              <a:defRPr/>
            </a:pPr>
            <a:r>
              <a:rPr lang="en-US" sz="2600" b="1" dirty="0">
                <a:ea typeface="ＭＳ Ｐゴシック" pitchFamily="34" charset="-128"/>
                <a:cs typeface="Arial" pitchFamily="34" charset="0"/>
              </a:rPr>
              <a:t>c. $24,317</a:t>
            </a:r>
          </a:p>
          <a:p>
            <a:pPr marL="657225" lvl="1" indent="-246063" eaLnBrk="0" hangingPunct="0">
              <a:spcBef>
                <a:spcPts val="300"/>
              </a:spcBef>
              <a:buClr>
                <a:schemeClr val="accent2"/>
              </a:buClr>
              <a:buFont typeface="Wingdings" pitchFamily="2" charset="2"/>
              <a:buNone/>
              <a:tabLst>
                <a:tab pos="5487988" algn="r"/>
                <a:tab pos="7656513" algn="r"/>
              </a:tabLst>
              <a:defRPr/>
            </a:pPr>
            <a:r>
              <a:rPr lang="en-US" sz="2600" b="1" dirty="0">
                <a:solidFill>
                  <a:schemeClr val="accent6">
                    <a:lumMod val="60000"/>
                    <a:lumOff val="40000"/>
                  </a:schemeClr>
                </a:solidFill>
                <a:ea typeface="ＭＳ Ｐゴシック" pitchFamily="34" charset="-128"/>
                <a:cs typeface="Arial" pitchFamily="34" charset="0"/>
              </a:rPr>
              <a:t>d. $60,000</a:t>
            </a:r>
          </a:p>
        </p:txBody>
      </p:sp>
      <p:sp>
        <p:nvSpPr>
          <p:cNvPr id="78851" name="Rectangle 2"/>
          <p:cNvSpPr>
            <a:spLocks noGrp="1" noChangeArrowheads="1"/>
          </p:cNvSpPr>
          <p:nvPr>
            <p:ph type="title"/>
          </p:nvPr>
        </p:nvSpPr>
        <p:spPr/>
        <p:txBody>
          <a:bodyPr/>
          <a:lstStyle/>
          <a:p>
            <a:r>
              <a:rPr lang="en-US" altLang="en-US" smtClean="0"/>
              <a:t>Quick Check </a:t>
            </a:r>
            <a:r>
              <a:rPr lang="en-US" altLang="en-US" smtClean="0">
                <a:sym typeface="Wingdings" panose="05000000000000000000" pitchFamily="2" charset="2"/>
              </a:rPr>
              <a:t></a:t>
            </a:r>
          </a:p>
        </p:txBody>
      </p:sp>
      <p:sp>
        <p:nvSpPr>
          <p:cNvPr id="634884" name="Oval 4"/>
          <p:cNvSpPr>
            <a:spLocks noChangeArrowheads="1"/>
          </p:cNvSpPr>
          <p:nvPr/>
        </p:nvSpPr>
        <p:spPr bwMode="auto">
          <a:xfrm>
            <a:off x="838200" y="5715000"/>
            <a:ext cx="533400" cy="457200"/>
          </a:xfrm>
          <a:prstGeom prst="ellipse">
            <a:avLst/>
          </a:prstGeom>
          <a:noFill/>
          <a:ln w="50799">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endParaRPr lang="en-US" altLang="en-US" sz="1800"/>
          </a:p>
        </p:txBody>
      </p:sp>
      <p:graphicFrame>
        <p:nvGraphicFramePr>
          <p:cNvPr id="10" name="Object 2"/>
          <p:cNvGraphicFramePr>
            <a:graphicFrameLocks/>
          </p:cNvGraphicFramePr>
          <p:nvPr/>
        </p:nvGraphicFramePr>
        <p:xfrm>
          <a:off x="101600" y="1325563"/>
          <a:ext cx="8926513" cy="2103437"/>
        </p:xfrm>
        <a:graphic>
          <a:graphicData uri="http://schemas.openxmlformats.org/presentationml/2006/ole">
            <mc:AlternateContent xmlns:mc="http://schemas.openxmlformats.org/markup-compatibility/2006">
              <mc:Choice xmlns:v="urn:schemas-microsoft-com:vml" Requires="v">
                <p:oleObj spid="_x0000_s78855" name="Worksheet" r:id="rId4" imgW="4562982" imgH="1124193" progId="Excel.Sheet.8">
                  <p:embed/>
                </p:oleObj>
              </mc:Choice>
              <mc:Fallback>
                <p:oleObj name="Worksheet" r:id="rId4" imgW="4562982" imgH="1124193"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l="2007" t="2475" r="1689" b="1355"/>
                      <a:stretch>
                        <a:fillRect/>
                      </a:stretch>
                    </p:blipFill>
                    <p:spPr bwMode="auto">
                      <a:xfrm>
                        <a:off x="101600" y="1325563"/>
                        <a:ext cx="8926513" cy="2103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6"/>
          <p:cNvSpPr txBox="1">
            <a:spLocks noChangeArrowheads="1"/>
          </p:cNvSpPr>
          <p:nvPr/>
        </p:nvSpPr>
        <p:spPr bwMode="auto">
          <a:xfrm>
            <a:off x="1752600" y="3429000"/>
            <a:ext cx="5562600" cy="646113"/>
          </a:xfrm>
          <a:prstGeom prst="rect">
            <a:avLst/>
          </a:prstGeom>
          <a:solidFill>
            <a:schemeClr val="accent4">
              <a:lumMod val="60000"/>
              <a:lumOff val="40000"/>
            </a:schemeClr>
          </a:solidFill>
          <a:ln w="12700">
            <a:solidFill>
              <a:srgbClr val="000000"/>
            </a:solidFill>
            <a:miter lim="800000"/>
            <a:headEnd/>
            <a:tailEnd/>
          </a:ln>
          <a:effectLst>
            <a:prstShdw prst="shdw17" dist="17961" dir="2700000">
              <a:srgbClr val="000000"/>
            </a:prstShdw>
          </a:effectLst>
        </p:spPr>
        <p:txBody>
          <a:bodyPr>
            <a:spAutoFit/>
          </a:bodyPr>
          <a:lstStyle/>
          <a:p>
            <a:pPr algn="ctr">
              <a:spcBef>
                <a:spcPct val="50000"/>
              </a:spcBef>
              <a:defRPr/>
            </a:pPr>
            <a:r>
              <a:rPr lang="en-US" sz="3600" b="1" dirty="0">
                <a:solidFill>
                  <a:srgbClr val="663300"/>
                </a:solidFill>
                <a:latin typeface="Arial" charset="0"/>
                <a:ea typeface="ＭＳ Ｐゴシック" pitchFamily="34" charset="-128"/>
              </a:rPr>
              <a:t>$70,860</a:t>
            </a:r>
            <a:r>
              <a:rPr lang="en-US" sz="3600" b="1" dirty="0">
                <a:solidFill>
                  <a:srgbClr val="663300"/>
                </a:solidFill>
                <a:latin typeface="Arial" charset="0"/>
                <a:ea typeface="ＭＳ Ｐゴシック" pitchFamily="34" charset="-128"/>
                <a:cs typeface="Arial" charset="0"/>
              </a:rPr>
              <a:t>/</a:t>
            </a:r>
            <a:r>
              <a:rPr lang="en-US" sz="3600" b="1" dirty="0">
                <a:solidFill>
                  <a:srgbClr val="663300"/>
                </a:solidFill>
                <a:latin typeface="Arial" charset="0"/>
                <a:ea typeface="ＭＳ Ｐゴシック" pitchFamily="34" charset="-128"/>
              </a:rPr>
              <a:t>2.914 = $24,317</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884"/>
                                        </p:tgtEl>
                                        <p:attrNameLst>
                                          <p:attrName>style.visibility</p:attrName>
                                        </p:attrNameLst>
                                      </p:cBhvr>
                                      <p:to>
                                        <p:strVal val="visible"/>
                                      </p:to>
                                    </p:set>
                                    <p:anim calcmode="lin" valueType="num">
                                      <p:cBhvr additive="base">
                                        <p:cTn id="7" dur="500" fill="hold"/>
                                        <p:tgtEl>
                                          <p:spTgt spid="634884"/>
                                        </p:tgtEl>
                                        <p:attrNameLst>
                                          <p:attrName>ppt_x</p:attrName>
                                        </p:attrNameLst>
                                      </p:cBhvr>
                                      <p:tavLst>
                                        <p:tav tm="0">
                                          <p:val>
                                            <p:strVal val="0-#ppt_w/2"/>
                                          </p:val>
                                        </p:tav>
                                        <p:tav tm="100000">
                                          <p:val>
                                            <p:strVal val="#ppt_x"/>
                                          </p:val>
                                        </p:tav>
                                      </p:tavLst>
                                    </p:anim>
                                    <p:anim calcmode="lin" valueType="num">
                                      <p:cBhvr additive="base">
                                        <p:cTn id="8" dur="500" fill="hold"/>
                                        <p:tgtEl>
                                          <p:spTgt spid="6348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nodeType="afterGroup">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P spid="11"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title"/>
          </p:nvPr>
        </p:nvSpPr>
        <p:spPr/>
        <p:txBody>
          <a:bodyPr/>
          <a:lstStyle/>
          <a:p>
            <a:pPr eaLnBrk="1" hangingPunct="1"/>
            <a:r>
              <a:rPr lang="en-US" altLang="en-US" smtClean="0"/>
              <a:t>Learning Objective 5</a:t>
            </a:r>
          </a:p>
        </p:txBody>
      </p:sp>
      <p:sp>
        <p:nvSpPr>
          <p:cNvPr id="6" name="Text Box 13"/>
          <p:cNvSpPr txBox="1">
            <a:spLocks noChangeArrowheads="1"/>
          </p:cNvSpPr>
          <p:nvPr/>
        </p:nvSpPr>
        <p:spPr bwMode="auto">
          <a:xfrm>
            <a:off x="1905000" y="2605088"/>
            <a:ext cx="5334000" cy="1662112"/>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Rank investment projects in order of preference.</a:t>
            </a:r>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Preference Decision – The Ranking of Investment Projects</a:t>
            </a:r>
          </a:p>
        </p:txBody>
      </p:sp>
      <p:sp>
        <p:nvSpPr>
          <p:cNvPr id="423939" name="Text Box 3"/>
          <p:cNvSpPr txBox="1">
            <a:spLocks noChangeArrowheads="1"/>
          </p:cNvSpPr>
          <p:nvPr/>
        </p:nvSpPr>
        <p:spPr bwMode="auto">
          <a:xfrm>
            <a:off x="533400" y="1828800"/>
            <a:ext cx="3352800" cy="466725"/>
          </a:xfrm>
          <a:prstGeom prst="rect">
            <a:avLst/>
          </a:prstGeom>
          <a:solidFill>
            <a:schemeClr val="accent2">
              <a:lumMod val="20000"/>
              <a:lumOff val="80000"/>
            </a:schemeClr>
          </a:solidFill>
          <a:ln w="9525">
            <a:solidFill>
              <a:schemeClr val="tx2"/>
            </a:solidFill>
            <a:miter lim="800000"/>
            <a:headEnd/>
            <a:tailEnd/>
          </a:ln>
          <a:effectLst/>
        </p:spPr>
        <p:txBody>
          <a:bodyPr>
            <a:spAutoFit/>
          </a:bodyPr>
          <a:lstStyle/>
          <a:p>
            <a:pPr algn="ctr">
              <a:spcBef>
                <a:spcPct val="50000"/>
              </a:spcBef>
              <a:defRPr/>
            </a:pPr>
            <a:r>
              <a:rPr lang="en-US" sz="2400" b="1" dirty="0">
                <a:solidFill>
                  <a:schemeClr val="tx2"/>
                </a:solidFill>
                <a:latin typeface="Arial" charset="0"/>
                <a:ea typeface="ＭＳ Ｐゴシック" pitchFamily="34" charset="-128"/>
              </a:rPr>
              <a:t>Screening Decisions</a:t>
            </a:r>
          </a:p>
        </p:txBody>
      </p:sp>
      <p:sp>
        <p:nvSpPr>
          <p:cNvPr id="423940" name="Text Box 4"/>
          <p:cNvSpPr txBox="1">
            <a:spLocks noChangeArrowheads="1"/>
          </p:cNvSpPr>
          <p:nvPr/>
        </p:nvSpPr>
        <p:spPr bwMode="auto">
          <a:xfrm>
            <a:off x="533400" y="2962275"/>
            <a:ext cx="3352800" cy="1927225"/>
          </a:xfrm>
          <a:prstGeom prst="rect">
            <a:avLst/>
          </a:prstGeom>
          <a:solidFill>
            <a:schemeClr val="accent2">
              <a:lumMod val="20000"/>
              <a:lumOff val="80000"/>
            </a:schemeClr>
          </a:solidFill>
          <a:ln w="9525">
            <a:solidFill>
              <a:schemeClr val="tx2"/>
            </a:solidFill>
            <a:miter lim="800000"/>
            <a:headEnd/>
            <a:tailEnd/>
          </a:ln>
          <a:effectLst/>
        </p:spPr>
        <p:txBody>
          <a:bodyPr>
            <a:spAutoFit/>
          </a:bodyPr>
          <a:lstStyle/>
          <a:p>
            <a:pPr algn="ctr">
              <a:spcBef>
                <a:spcPct val="50000"/>
              </a:spcBef>
              <a:defRPr/>
            </a:pPr>
            <a:r>
              <a:rPr lang="en-US" sz="2400" b="1" dirty="0">
                <a:solidFill>
                  <a:schemeClr val="tx2"/>
                </a:solidFill>
                <a:latin typeface="Arial" charset="0"/>
                <a:ea typeface="ＭＳ Ｐゴシック" pitchFamily="34" charset="-128"/>
              </a:rPr>
              <a:t>Pertain to whether or not some proposed investment is acceptable; these decisions come first.</a:t>
            </a:r>
          </a:p>
        </p:txBody>
      </p:sp>
      <p:sp>
        <p:nvSpPr>
          <p:cNvPr id="80901" name="Text Box 5"/>
          <p:cNvSpPr txBox="1">
            <a:spLocks noChangeArrowheads="1"/>
          </p:cNvSpPr>
          <p:nvPr/>
        </p:nvSpPr>
        <p:spPr bwMode="auto">
          <a:xfrm>
            <a:off x="5029200" y="1828800"/>
            <a:ext cx="3352800" cy="466725"/>
          </a:xfrm>
          <a:prstGeom prst="rect">
            <a:avLst/>
          </a:prstGeom>
          <a:solidFill>
            <a:srgbClr val="FFFFCC"/>
          </a:solidFill>
          <a:ln w="9525">
            <a:solidFill>
              <a:schemeClr val="tx2"/>
            </a:solidFill>
            <a:miter lim="800000"/>
            <a:headEnd/>
            <a:tailEnd/>
          </a:ln>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sz="2400" b="1">
                <a:solidFill>
                  <a:schemeClr val="tx2"/>
                </a:solidFill>
              </a:rPr>
              <a:t>Preference Decisions</a:t>
            </a:r>
          </a:p>
        </p:txBody>
      </p:sp>
      <p:sp>
        <p:nvSpPr>
          <p:cNvPr id="80902" name="Text Box 6"/>
          <p:cNvSpPr txBox="1">
            <a:spLocks noChangeArrowheads="1"/>
          </p:cNvSpPr>
          <p:nvPr/>
        </p:nvSpPr>
        <p:spPr bwMode="auto">
          <a:xfrm>
            <a:off x="5029200" y="2962275"/>
            <a:ext cx="3352800" cy="1927225"/>
          </a:xfrm>
          <a:prstGeom prst="rect">
            <a:avLst/>
          </a:prstGeom>
          <a:solidFill>
            <a:srgbClr val="FFFFCC"/>
          </a:solidFill>
          <a:ln w="9525">
            <a:solidFill>
              <a:schemeClr val="tx2"/>
            </a:solidFill>
            <a:miter lim="800000"/>
            <a:headEnd/>
            <a:tailEnd/>
          </a:ln>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sz="2400" b="1">
                <a:solidFill>
                  <a:schemeClr val="tx2"/>
                </a:solidFill>
              </a:rPr>
              <a:t>Attempt to rank acceptable alternatives from the most to least appealing.</a:t>
            </a:r>
          </a:p>
        </p:txBody>
      </p:sp>
      <p:cxnSp>
        <p:nvCxnSpPr>
          <p:cNvPr id="80903" name="AutoShape 7"/>
          <p:cNvCxnSpPr>
            <a:cxnSpLocks noChangeShapeType="1"/>
            <a:stCxn id="423939" idx="2"/>
            <a:endCxn id="423940" idx="0"/>
          </p:cNvCxnSpPr>
          <p:nvPr/>
        </p:nvCxnSpPr>
        <p:spPr bwMode="auto">
          <a:xfrm>
            <a:off x="2209800" y="2295525"/>
            <a:ext cx="0" cy="666750"/>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80904" name="AutoShape 8"/>
          <p:cNvCxnSpPr>
            <a:cxnSpLocks noChangeShapeType="1"/>
            <a:stCxn id="80901" idx="2"/>
            <a:endCxn id="80902" idx="0"/>
          </p:cNvCxnSpPr>
          <p:nvPr/>
        </p:nvCxnSpPr>
        <p:spPr bwMode="auto">
          <a:xfrm>
            <a:off x="6705600" y="2295525"/>
            <a:ext cx="0" cy="666750"/>
          </a:xfrm>
          <a:prstGeom prst="straightConnector1">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809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008563"/>
            <a:ext cx="24288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Internal Rate of Return Method</a:t>
            </a:r>
          </a:p>
        </p:txBody>
      </p:sp>
      <p:sp>
        <p:nvSpPr>
          <p:cNvPr id="81923" name="Oval 3"/>
          <p:cNvSpPr>
            <a:spLocks noChangeArrowheads="1"/>
          </p:cNvSpPr>
          <p:nvPr/>
        </p:nvSpPr>
        <p:spPr bwMode="auto">
          <a:xfrm>
            <a:off x="1143000" y="3276600"/>
            <a:ext cx="6477000" cy="2667000"/>
          </a:xfrm>
          <a:prstGeom prst="ellipse">
            <a:avLst/>
          </a:prstGeom>
          <a:solidFill>
            <a:schemeClr val="accent1"/>
          </a:solidFill>
          <a:ln w="9525">
            <a:solidFill>
              <a:schemeClr val="tx1"/>
            </a:solidFill>
            <a:round/>
            <a:headEnd/>
            <a:tailEnd/>
          </a:ln>
        </p:spPr>
        <p:txBody>
          <a:bodyPr anchor="ct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3200" b="1">
                <a:solidFill>
                  <a:srgbClr val="FFFFCC"/>
                </a:solidFill>
              </a:rPr>
              <a:t>The higher the internal rate of return, the more desirable the project.</a:t>
            </a:r>
          </a:p>
        </p:txBody>
      </p:sp>
      <p:sp>
        <p:nvSpPr>
          <p:cNvPr id="81924" name="Text Box 4"/>
          <p:cNvSpPr txBox="1">
            <a:spLocks noChangeArrowheads="1"/>
          </p:cNvSpPr>
          <p:nvPr/>
        </p:nvSpPr>
        <p:spPr bwMode="auto">
          <a:xfrm>
            <a:off x="609600" y="1600200"/>
            <a:ext cx="7696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b="1">
                <a:solidFill>
                  <a:schemeClr val="tx2"/>
                </a:solidFill>
              </a:rPr>
              <a:t>When using the internal rate of return method to rank competing investment projects, the preference rule is:</a:t>
            </a:r>
          </a:p>
        </p:txBody>
      </p:sp>
    </p:spTree>
  </p:cSld>
  <p:clrMapOvr>
    <a:masterClrMapping/>
  </p:clrMapOvr>
  <p:transition>
    <p:blind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098"/>
          <p:cNvSpPr>
            <a:spLocks noGrp="1" noChangeArrowheads="1"/>
          </p:cNvSpPr>
          <p:nvPr>
            <p:ph type="title"/>
          </p:nvPr>
        </p:nvSpPr>
        <p:spPr/>
        <p:txBody>
          <a:bodyPr/>
          <a:lstStyle/>
          <a:p>
            <a:r>
              <a:rPr lang="en-US" altLang="en-US" smtClean="0"/>
              <a:t>Net Present Value Method</a:t>
            </a:r>
          </a:p>
        </p:txBody>
      </p:sp>
      <p:sp>
        <p:nvSpPr>
          <p:cNvPr id="82947" name="Text Box 4099"/>
          <p:cNvSpPr txBox="1">
            <a:spLocks noChangeArrowheads="1"/>
          </p:cNvSpPr>
          <p:nvPr/>
        </p:nvSpPr>
        <p:spPr bwMode="auto">
          <a:xfrm>
            <a:off x="609600" y="1447800"/>
            <a:ext cx="7696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b="1">
                <a:solidFill>
                  <a:schemeClr val="tx2"/>
                </a:solidFill>
              </a:rPr>
              <a:t>The net present value of one project </a:t>
            </a:r>
            <a:r>
              <a:rPr lang="en-US" altLang="en-US" b="1">
                <a:solidFill>
                  <a:srgbClr val="FF3300"/>
                </a:solidFill>
              </a:rPr>
              <a:t>cannot be directly compared</a:t>
            </a:r>
            <a:r>
              <a:rPr lang="en-US" altLang="en-US" b="1">
                <a:solidFill>
                  <a:schemeClr val="tx2"/>
                </a:solidFill>
              </a:rPr>
              <a:t> to the net present value of another project </a:t>
            </a:r>
            <a:r>
              <a:rPr lang="en-US" altLang="en-US" b="1">
                <a:solidFill>
                  <a:srgbClr val="FF3300"/>
                </a:solidFill>
              </a:rPr>
              <a:t>unless the investments are equal</a:t>
            </a:r>
            <a:r>
              <a:rPr lang="en-US" altLang="en-US" b="1">
                <a:solidFill>
                  <a:schemeClr val="tx2"/>
                </a:solidFill>
              </a:rPr>
              <a:t>. </a:t>
            </a:r>
          </a:p>
        </p:txBody>
      </p:sp>
      <p:pic>
        <p:nvPicPr>
          <p:cNvPr id="82948" name="Picture 4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950" y="3602038"/>
            <a:ext cx="37465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Time Value of Money</a:t>
            </a:r>
          </a:p>
        </p:txBody>
      </p:sp>
      <p:sp>
        <p:nvSpPr>
          <p:cNvPr id="10243" name="Text Box 3"/>
          <p:cNvSpPr txBox="1">
            <a:spLocks noChangeArrowheads="1"/>
          </p:cNvSpPr>
          <p:nvPr/>
        </p:nvSpPr>
        <p:spPr bwMode="auto">
          <a:xfrm>
            <a:off x="4343400" y="1609725"/>
            <a:ext cx="44196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50000"/>
              </a:spcBef>
              <a:buClrTx/>
              <a:buFontTx/>
              <a:buNone/>
            </a:pPr>
            <a:r>
              <a:rPr lang="en-US" altLang="en-US" sz="3600"/>
              <a:t>The capital budgeting techniques that best recognize the time value of money are those that involve </a:t>
            </a:r>
            <a:r>
              <a:rPr lang="en-US" altLang="en-US" sz="3600">
                <a:solidFill>
                  <a:srgbClr val="C00000"/>
                </a:solidFill>
              </a:rPr>
              <a:t>discounted cash flows</a:t>
            </a:r>
            <a:r>
              <a:rPr lang="en-US" altLang="en-US" sz="3600"/>
              <a:t>.</a:t>
            </a:r>
          </a:p>
        </p:txBody>
      </p:sp>
      <p:pic>
        <p:nvPicPr>
          <p:cNvPr id="10244" name="Picture 6" descr="MCj037120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84657">
            <a:off x="417513" y="2008188"/>
            <a:ext cx="40386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smtClean="0"/>
              <a:t>Ranking Investment Projects</a:t>
            </a:r>
          </a:p>
        </p:txBody>
      </p:sp>
      <p:grpSp>
        <p:nvGrpSpPr>
          <p:cNvPr id="83971" name="Group 3"/>
          <p:cNvGrpSpPr>
            <a:grpSpLocks/>
          </p:cNvGrpSpPr>
          <p:nvPr/>
        </p:nvGrpSpPr>
        <p:grpSpPr bwMode="auto">
          <a:xfrm>
            <a:off x="1066800" y="1447800"/>
            <a:ext cx="7543800" cy="1200150"/>
            <a:chOff x="624" y="864"/>
            <a:chExt cx="4752" cy="756"/>
          </a:xfrm>
        </p:grpSpPr>
        <p:sp>
          <p:nvSpPr>
            <p:cNvPr id="83974" name="Text Box 4"/>
            <p:cNvSpPr txBox="1">
              <a:spLocks noChangeArrowheads="1"/>
            </p:cNvSpPr>
            <p:nvPr/>
          </p:nvSpPr>
          <p:spPr bwMode="auto">
            <a:xfrm>
              <a:off x="624" y="864"/>
              <a:ext cx="475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50000"/>
                </a:spcBef>
                <a:buClrTx/>
                <a:buFontTx/>
                <a:buNone/>
              </a:pPr>
              <a:r>
                <a:rPr lang="en-US" altLang="en-US" sz="2400" b="1"/>
                <a:t>  Project 	      Net present value of the project </a:t>
              </a:r>
              <a:br>
                <a:rPr lang="en-US" altLang="en-US" sz="2400" b="1"/>
              </a:br>
              <a:r>
                <a:rPr lang="en-US" altLang="en-US" sz="2400" b="1"/>
                <a:t>profitability		    Investment required        </a:t>
              </a:r>
              <a:br>
                <a:rPr lang="en-US" altLang="en-US" sz="2400" b="1"/>
              </a:br>
              <a:r>
                <a:rPr lang="en-US" altLang="en-US" sz="2400" b="1"/>
                <a:t>   index</a:t>
              </a:r>
            </a:p>
          </p:txBody>
        </p:sp>
        <p:sp>
          <p:nvSpPr>
            <p:cNvPr id="83975" name="Line 5"/>
            <p:cNvSpPr>
              <a:spLocks noChangeShapeType="1"/>
            </p:cNvSpPr>
            <p:nvPr/>
          </p:nvSpPr>
          <p:spPr bwMode="auto">
            <a:xfrm>
              <a:off x="2088" y="1136"/>
              <a:ext cx="2952" cy="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6" name="Text Box 6"/>
            <p:cNvSpPr txBox="1">
              <a:spLocks noChangeArrowheads="1"/>
            </p:cNvSpPr>
            <p:nvPr/>
          </p:nvSpPr>
          <p:spPr bwMode="auto">
            <a:xfrm>
              <a:off x="1776" y="992"/>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t>=</a:t>
              </a:r>
            </a:p>
          </p:txBody>
        </p:sp>
      </p:grpSp>
      <p:graphicFrame>
        <p:nvGraphicFramePr>
          <p:cNvPr id="664576" name="Object 2"/>
          <p:cNvGraphicFramePr>
            <a:graphicFrameLocks noChangeAspect="1"/>
          </p:cNvGraphicFramePr>
          <p:nvPr/>
        </p:nvGraphicFramePr>
        <p:xfrm>
          <a:off x="990600" y="2720975"/>
          <a:ext cx="7315200" cy="1758950"/>
        </p:xfrm>
        <a:graphic>
          <a:graphicData uri="http://schemas.openxmlformats.org/presentationml/2006/ole">
            <mc:AlternateContent xmlns:mc="http://schemas.openxmlformats.org/markup-compatibility/2006">
              <mc:Choice xmlns:v="urn:schemas-microsoft-com:vml" Requires="v">
                <p:oleObj spid="_x0000_s83977" name="Worksheet" r:id="rId4" imgW="3962501" imgH="942878" progId="Excel.Sheet.8">
                  <p:embed/>
                </p:oleObj>
              </mc:Choice>
              <mc:Fallback>
                <p:oleObj name="Worksheet" r:id="rId4" imgW="3962501" imgH="942878"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720975"/>
                        <a:ext cx="7315200" cy="1758950"/>
                      </a:xfrm>
                      <a:prstGeom prst="rect">
                        <a:avLst/>
                      </a:prstGeom>
                      <a:noFill/>
                      <a:ln w="952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088" name="Rectangle 8"/>
          <p:cNvSpPr>
            <a:spLocks noChangeArrowheads="1"/>
          </p:cNvSpPr>
          <p:nvPr/>
        </p:nvSpPr>
        <p:spPr bwMode="auto">
          <a:xfrm>
            <a:off x="1295400" y="4724400"/>
            <a:ext cx="6781800" cy="1219200"/>
          </a:xfrm>
          <a:prstGeom prst="rect">
            <a:avLst/>
          </a:prstGeom>
          <a:solidFill>
            <a:srgbClr val="663300"/>
          </a:solidFill>
          <a:ln w="12700">
            <a:solidFill>
              <a:srgbClr val="000000"/>
            </a:solidFill>
            <a:miter lim="800000"/>
            <a:headEnd/>
            <a:tailEnd/>
          </a:ln>
          <a:effectLst>
            <a:outerShdw dist="53882" dir="2700000" algn="ctr" rotWithShape="0">
              <a:srgbClr val="000000"/>
            </a:outerShdw>
          </a:effectLst>
        </p:spPr>
        <p:txBody>
          <a:bodyPr wrap="none" anchor="ctr"/>
          <a:lstStyle>
            <a:lvl1pPr eaLnBrk="0" hangingPunct="0">
              <a:defRPr>
                <a:solidFill>
                  <a:schemeClr val="tx1"/>
                </a:solidFill>
                <a:latin typeface="Arial" panose="020B0604020202020204" pitchFamily="34" charset="0"/>
                <a:ea typeface="MS PGothic" pitchFamily="34" charset="-128"/>
              </a:defRPr>
            </a:lvl1pPr>
            <a:lvl2pPr marL="742950" indent="-285750" eaLnBrk="0" hangingPunct="0">
              <a:defRPr>
                <a:solidFill>
                  <a:schemeClr val="tx1"/>
                </a:solidFill>
                <a:latin typeface="Arial" panose="020B0604020202020204" pitchFamily="34" charset="0"/>
                <a:ea typeface="MS PGothic" pitchFamily="34" charset="-128"/>
              </a:defRPr>
            </a:lvl2pPr>
            <a:lvl3pPr marL="1143000" indent="-228600" eaLnBrk="0" hangingPunct="0">
              <a:defRPr>
                <a:solidFill>
                  <a:schemeClr val="tx1"/>
                </a:solidFill>
                <a:latin typeface="Arial" panose="020B0604020202020204" pitchFamily="34" charset="0"/>
                <a:ea typeface="MS PGothic" pitchFamily="34" charset="-128"/>
              </a:defRPr>
            </a:lvl3pPr>
            <a:lvl4pPr marL="1600200" indent="-228600" eaLnBrk="0" hangingPunct="0">
              <a:defRPr>
                <a:solidFill>
                  <a:schemeClr val="tx1"/>
                </a:solidFill>
                <a:latin typeface="Arial" panose="020B0604020202020204" pitchFamily="34" charset="0"/>
                <a:ea typeface="MS PGothic" pitchFamily="34" charset="-128"/>
              </a:defRPr>
            </a:lvl4pPr>
            <a:lvl5pPr marL="2057400" indent="-228600" eaLnBrk="0" hangingPunct="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lgn="ctr" eaLnBrk="1" hangingPunct="1"/>
            <a:r>
              <a:rPr lang="en-US" altLang="en-US" sz="2800" b="1">
                <a:solidFill>
                  <a:schemeClr val="bg1"/>
                </a:solidFill>
              </a:rPr>
              <a:t>The higher the profitability index, the</a:t>
            </a:r>
          </a:p>
          <a:p>
            <a:pPr algn="ctr" eaLnBrk="1" hangingPunct="1"/>
            <a:r>
              <a:rPr lang="en-US" altLang="en-US" sz="2800" b="1">
                <a:solidFill>
                  <a:schemeClr val="bg1"/>
                </a:solidFill>
              </a:rPr>
              <a:t>more desirable the project.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64576"/>
                                        </p:tgtEl>
                                        <p:attrNameLst>
                                          <p:attrName>style.visibility</p:attrName>
                                        </p:attrNameLst>
                                      </p:cBhvr>
                                      <p:to>
                                        <p:strVal val="visible"/>
                                      </p:to>
                                    </p:set>
                                    <p:animEffect transition="in" filter="wipe(up)">
                                      <p:cBhvr>
                                        <p:cTn id="7" dur="500"/>
                                        <p:tgtEl>
                                          <p:spTgt spid="66457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0088"/>
                                        </p:tgtEl>
                                        <p:attrNameLst>
                                          <p:attrName>style.visibility</p:attrName>
                                        </p:attrNameLst>
                                      </p:cBhvr>
                                      <p:to>
                                        <p:strVal val="visible"/>
                                      </p:to>
                                    </p:set>
                                    <p:animEffect transition="in" filter="wipe(up)">
                                      <p:cBhvr>
                                        <p:cTn id="11" dur="500"/>
                                        <p:tgtEl>
                                          <p:spTgt spid="4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8"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p:txBody>
          <a:bodyPr/>
          <a:lstStyle/>
          <a:p>
            <a:pPr eaLnBrk="1" hangingPunct="1"/>
            <a:r>
              <a:rPr lang="en-US" altLang="en-US" smtClean="0"/>
              <a:t>Learning Objective 6</a:t>
            </a:r>
          </a:p>
        </p:txBody>
      </p:sp>
      <p:sp>
        <p:nvSpPr>
          <p:cNvPr id="6" name="Text Box 13"/>
          <p:cNvSpPr txBox="1">
            <a:spLocks noChangeArrowheads="1"/>
          </p:cNvSpPr>
          <p:nvPr/>
        </p:nvSpPr>
        <p:spPr bwMode="auto">
          <a:xfrm>
            <a:off x="1905000" y="2605088"/>
            <a:ext cx="5334000" cy="1662112"/>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Compute the simple rate of return for an investment.</a:t>
            </a:r>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47800"/>
            <a:ext cx="9144000" cy="4267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6019" name="Rectangle 2"/>
          <p:cNvSpPr>
            <a:spLocks noGrp="1" noChangeArrowheads="1"/>
          </p:cNvSpPr>
          <p:nvPr>
            <p:ph type="title"/>
          </p:nvPr>
        </p:nvSpPr>
        <p:spPr/>
        <p:txBody>
          <a:bodyPr/>
          <a:lstStyle/>
          <a:p>
            <a:r>
              <a:rPr lang="en-US" altLang="en-US" smtClean="0"/>
              <a:t>Simple Rate of Return Method</a:t>
            </a:r>
          </a:p>
        </p:txBody>
      </p:sp>
      <p:sp>
        <p:nvSpPr>
          <p:cNvPr id="648196" name="Rectangle 4"/>
          <p:cNvSpPr>
            <a:spLocks noChangeArrowheads="1"/>
          </p:cNvSpPr>
          <p:nvPr/>
        </p:nvSpPr>
        <p:spPr bwMode="auto">
          <a:xfrm>
            <a:off x="609600" y="3813175"/>
            <a:ext cx="1824038" cy="819150"/>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Simple rate</a:t>
            </a:r>
          </a:p>
          <a:p>
            <a:pPr>
              <a:defRPr/>
            </a:pPr>
            <a:r>
              <a:rPr lang="en-US" sz="2400" b="1" dirty="0">
                <a:effectLst>
                  <a:outerShdw blurRad="38100" dist="38100" dir="2700000" algn="tl">
                    <a:srgbClr val="FFFFFF"/>
                  </a:outerShdw>
                </a:effectLst>
                <a:latin typeface="Arial" charset="0"/>
                <a:ea typeface="ＭＳ Ｐゴシック" pitchFamily="34" charset="-128"/>
              </a:rPr>
              <a:t>of return</a:t>
            </a:r>
          </a:p>
        </p:txBody>
      </p:sp>
      <p:sp>
        <p:nvSpPr>
          <p:cNvPr id="648197" name="Rectangle 5"/>
          <p:cNvSpPr>
            <a:spLocks noChangeArrowheads="1"/>
          </p:cNvSpPr>
          <p:nvPr/>
        </p:nvSpPr>
        <p:spPr bwMode="auto">
          <a:xfrm>
            <a:off x="2438400" y="4094163"/>
            <a:ext cx="358775" cy="454025"/>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a:t>
            </a:r>
          </a:p>
        </p:txBody>
      </p:sp>
      <p:sp>
        <p:nvSpPr>
          <p:cNvPr id="648198" name="Rectangle 6"/>
          <p:cNvSpPr>
            <a:spLocks noChangeArrowheads="1"/>
          </p:cNvSpPr>
          <p:nvPr/>
        </p:nvSpPr>
        <p:spPr bwMode="auto">
          <a:xfrm>
            <a:off x="2627313" y="3660775"/>
            <a:ext cx="6211887" cy="454025"/>
          </a:xfrm>
          <a:prstGeom prst="rect">
            <a:avLst/>
          </a:prstGeom>
          <a:noFill/>
          <a:ln w="12700">
            <a:noFill/>
            <a:miter lim="800000"/>
            <a:headEnd/>
            <a:tailEnd/>
          </a:ln>
          <a:effectLst/>
        </p:spPr>
        <p:txBody>
          <a:bodyPr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Annual incremental net operating income     </a:t>
            </a:r>
          </a:p>
        </p:txBody>
      </p:sp>
      <p:sp>
        <p:nvSpPr>
          <p:cNvPr id="648199" name="Rectangle 7"/>
          <p:cNvSpPr>
            <a:spLocks noChangeArrowheads="1"/>
          </p:cNvSpPr>
          <p:nvPr/>
        </p:nvSpPr>
        <p:spPr bwMode="auto">
          <a:xfrm>
            <a:off x="4800600" y="3636963"/>
            <a:ext cx="282575" cy="454025"/>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a:t>
            </a:r>
          </a:p>
        </p:txBody>
      </p:sp>
      <p:sp>
        <p:nvSpPr>
          <p:cNvPr id="648200" name="Rectangle 8"/>
          <p:cNvSpPr>
            <a:spLocks noChangeArrowheads="1"/>
          </p:cNvSpPr>
          <p:nvPr/>
        </p:nvSpPr>
        <p:spPr bwMode="auto">
          <a:xfrm>
            <a:off x="4276725" y="4346575"/>
            <a:ext cx="2787650" cy="454025"/>
          </a:xfrm>
          <a:prstGeom prst="rect">
            <a:avLst/>
          </a:prstGeom>
          <a:noFill/>
          <a:ln w="12700">
            <a:noFill/>
            <a:miter lim="800000"/>
            <a:headEnd/>
            <a:tailEnd/>
          </a:ln>
          <a:effectLst/>
        </p:spPr>
        <p:txBody>
          <a:bodyPr wrap="none" lIns="90488" tIns="44450" rIns="90488" bIns="44450">
            <a:spAutoFit/>
          </a:bodyPr>
          <a:lstStyle/>
          <a:p>
            <a:pPr>
              <a:defRPr/>
            </a:pPr>
            <a:r>
              <a:rPr lang="en-US" sz="2400" b="1" dirty="0">
                <a:effectLst>
                  <a:outerShdw blurRad="38100" dist="38100" dir="2700000" algn="tl">
                    <a:srgbClr val="FFFFFF"/>
                  </a:outerShdw>
                </a:effectLst>
                <a:latin typeface="Arial" charset="0"/>
                <a:ea typeface="ＭＳ Ｐゴシック" pitchFamily="34" charset="-128"/>
              </a:rPr>
              <a:t>Initial investment</a:t>
            </a:r>
            <a:r>
              <a:rPr lang="en-US" sz="2400" b="1" dirty="0">
                <a:solidFill>
                  <a:srgbClr val="FF0000"/>
                </a:solidFill>
                <a:effectLst>
                  <a:outerShdw blurRad="38100" dist="38100" dir="2700000" algn="tl">
                    <a:srgbClr val="000000"/>
                  </a:outerShdw>
                </a:effectLst>
                <a:latin typeface="Arial" charset="0"/>
                <a:ea typeface="ＭＳ Ｐゴシック" pitchFamily="34" charset="-128"/>
              </a:rPr>
              <a:t>*</a:t>
            </a:r>
          </a:p>
        </p:txBody>
      </p:sp>
      <p:sp>
        <p:nvSpPr>
          <p:cNvPr id="86025" name="Line 9"/>
          <p:cNvSpPr>
            <a:spLocks noChangeShapeType="1"/>
          </p:cNvSpPr>
          <p:nvPr/>
        </p:nvSpPr>
        <p:spPr bwMode="auto">
          <a:xfrm>
            <a:off x="2992438" y="4284663"/>
            <a:ext cx="5321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8202" name="Text Box 10"/>
          <p:cNvSpPr txBox="1">
            <a:spLocks noChangeArrowheads="1"/>
          </p:cNvSpPr>
          <p:nvPr/>
        </p:nvSpPr>
        <p:spPr bwMode="auto">
          <a:xfrm>
            <a:off x="381000" y="4824413"/>
            <a:ext cx="8153400" cy="579437"/>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FF0000"/>
                </a:solidFill>
                <a:effectLst>
                  <a:outerShdw blurRad="38100" dist="38100" dir="2700000" algn="tl">
                    <a:srgbClr val="000000"/>
                  </a:outerShdw>
                </a:effectLst>
                <a:latin typeface="Times New Roman" pitchFamily="18" charset="0"/>
                <a:ea typeface="ＭＳ Ｐゴシック" pitchFamily="34" charset="-128"/>
              </a:rPr>
              <a:t>*</a:t>
            </a:r>
            <a:r>
              <a:rPr lang="en-US" b="1" dirty="0">
                <a:latin typeface="Arial" charset="0"/>
                <a:ea typeface="ＭＳ Ｐゴシック" pitchFamily="34" charset="-128"/>
              </a:rPr>
              <a:t>Should be reduced by any salvage from the sale of the old equipment</a:t>
            </a:r>
          </a:p>
        </p:txBody>
      </p:sp>
      <p:sp>
        <p:nvSpPr>
          <p:cNvPr id="86027" name="TextBox 13"/>
          <p:cNvSpPr txBox="1">
            <a:spLocks noChangeArrowheads="1"/>
          </p:cNvSpPr>
          <p:nvPr/>
        </p:nvSpPr>
        <p:spPr bwMode="auto">
          <a:xfrm>
            <a:off x="228600" y="1447800"/>
            <a:ext cx="8763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a:t>Does not focus on cash flows -- rather it focuses on accounting net operating income.</a:t>
            </a:r>
          </a:p>
          <a:p>
            <a:pPr eaLnBrk="1" hangingPunct="1">
              <a:spcBef>
                <a:spcPct val="0"/>
              </a:spcBef>
              <a:buClrTx/>
              <a:buFontTx/>
              <a:buNone/>
            </a:pPr>
            <a:endParaRPr lang="en-US" altLang="en-US"/>
          </a:p>
          <a:p>
            <a:pPr eaLnBrk="1" hangingPunct="1">
              <a:spcBef>
                <a:spcPct val="0"/>
              </a:spcBef>
              <a:buClrTx/>
              <a:buFontTx/>
              <a:buNone/>
            </a:pPr>
            <a:r>
              <a:rPr lang="en-US" altLang="en-US"/>
              <a:t>The following formula is used to calculate the simple rate of return:</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Simple Rate of Return Method</a:t>
            </a:r>
          </a:p>
        </p:txBody>
      </p:sp>
      <p:sp>
        <p:nvSpPr>
          <p:cNvPr id="9" name="TextBox 8"/>
          <p:cNvSpPr txBox="1"/>
          <p:nvPr/>
        </p:nvSpPr>
        <p:spPr>
          <a:xfrm>
            <a:off x="381000" y="1752600"/>
            <a:ext cx="8458200" cy="3970338"/>
          </a:xfrm>
          <a:prstGeom prst="rect">
            <a:avLst/>
          </a:prstGeom>
          <a:solidFill>
            <a:schemeClr val="accent1">
              <a:lumMod val="20000"/>
              <a:lumOff val="80000"/>
            </a:schemeClr>
          </a:solidFill>
          <a:ln>
            <a:solidFill>
              <a:schemeClr val="accent6">
                <a:lumMod val="50000"/>
              </a:schemeClr>
            </a:solidFill>
          </a:ln>
        </p:spPr>
        <p:txBody>
          <a:bodyPr>
            <a:spAutoFit/>
          </a:bodyPr>
          <a:lstStyle/>
          <a:p>
            <a:pPr>
              <a:defRPr/>
            </a:pPr>
            <a:r>
              <a:rPr lang="en-US" sz="2800" dirty="0">
                <a:latin typeface="Arial" charset="0"/>
                <a:ea typeface="ＭＳ Ｐゴシック" pitchFamily="34" charset="-128"/>
              </a:rPr>
              <a:t>Management of the Daily Grind wants to install an espresso bar in its restaurant that:</a:t>
            </a:r>
          </a:p>
          <a:p>
            <a:pPr marL="800100" lvl="1" indent="-342900">
              <a:buFont typeface="+mj-lt"/>
              <a:buAutoNum type="arabicPeriod"/>
              <a:defRPr/>
            </a:pPr>
            <a:r>
              <a:rPr lang="en-US" sz="2800" dirty="0">
                <a:latin typeface="Arial" charset="0"/>
                <a:ea typeface="ＭＳ Ｐゴシック" pitchFamily="34" charset="-128"/>
              </a:rPr>
              <a:t>Cost $140,000 and has a 10-year life.</a:t>
            </a:r>
          </a:p>
          <a:p>
            <a:pPr marL="800100" lvl="1" indent="-342900">
              <a:buFont typeface="+mj-lt"/>
              <a:buAutoNum type="arabicPeriod"/>
              <a:defRPr/>
            </a:pPr>
            <a:r>
              <a:rPr lang="en-US" sz="2800" dirty="0">
                <a:latin typeface="Arial" charset="0"/>
                <a:ea typeface="ＭＳ Ｐゴシック" pitchFamily="34" charset="-128"/>
              </a:rPr>
              <a:t>Will generate incremental revenues of $100,000 and incremental expenses of $65,000 including depreciation.</a:t>
            </a:r>
          </a:p>
          <a:p>
            <a:pPr>
              <a:defRPr/>
            </a:pPr>
            <a:endParaRPr lang="en-US" sz="2800" dirty="0">
              <a:latin typeface="Arial" charset="0"/>
              <a:ea typeface="ＭＳ Ｐゴシック" pitchFamily="34" charset="-128"/>
            </a:endParaRPr>
          </a:p>
          <a:p>
            <a:pPr>
              <a:defRPr/>
            </a:pPr>
            <a:r>
              <a:rPr lang="en-US" sz="2800" dirty="0">
                <a:latin typeface="Arial" charset="0"/>
                <a:ea typeface="ＭＳ Ｐゴシック" pitchFamily="34" charset="-128"/>
              </a:rPr>
              <a:t>What is the simple rate of return on the investment project?</a:t>
            </a:r>
          </a:p>
        </p:txBody>
      </p:sp>
      <p:graphicFrame>
        <p:nvGraphicFramePr>
          <p:cNvPr id="87044" name="Object 2"/>
          <p:cNvGraphicFramePr>
            <a:graphicFrameLocks/>
          </p:cNvGraphicFramePr>
          <p:nvPr/>
        </p:nvGraphicFramePr>
        <p:xfrm>
          <a:off x="4041775" y="5229225"/>
          <a:ext cx="1063625" cy="1400175"/>
        </p:xfrm>
        <a:graphic>
          <a:graphicData uri="http://schemas.openxmlformats.org/presentationml/2006/ole">
            <mc:AlternateContent xmlns:mc="http://schemas.openxmlformats.org/markup-compatibility/2006">
              <mc:Choice xmlns:v="urn:schemas-microsoft-com:vml" Requires="v">
                <p:oleObj spid="_x0000_s87045" name="Clip" r:id="rId4" imgW="2835275" imgH="3695700" progId="MS_ClipArt_Gallery.2">
                  <p:embed/>
                </p:oleObj>
              </mc:Choice>
              <mc:Fallback>
                <p:oleObj name="Clip" r:id="rId4" imgW="2835275" imgH="36957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775" y="5229225"/>
                        <a:ext cx="1063625" cy="1400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heck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2438400"/>
            <a:ext cx="7239000" cy="1981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8067" name="Rectangle 2"/>
          <p:cNvSpPr>
            <a:spLocks noGrp="1" noChangeArrowheads="1"/>
          </p:cNvSpPr>
          <p:nvPr>
            <p:ph type="title"/>
          </p:nvPr>
        </p:nvSpPr>
        <p:spPr/>
        <p:txBody>
          <a:bodyPr/>
          <a:lstStyle/>
          <a:p>
            <a:r>
              <a:rPr lang="en-US" altLang="en-US" smtClean="0"/>
              <a:t>Simple Rate of Return Method</a:t>
            </a:r>
          </a:p>
        </p:txBody>
      </p:sp>
      <p:sp>
        <p:nvSpPr>
          <p:cNvPr id="88068" name="Rectangle 3"/>
          <p:cNvSpPr>
            <a:spLocks noChangeArrowheads="1"/>
          </p:cNvSpPr>
          <p:nvPr/>
        </p:nvSpPr>
        <p:spPr bwMode="auto">
          <a:xfrm>
            <a:off x="1219200" y="2895600"/>
            <a:ext cx="2286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b="1">
                <a:solidFill>
                  <a:srgbClr val="0000FF"/>
                </a:solidFill>
              </a:rPr>
              <a:t>Simple rate</a:t>
            </a:r>
          </a:p>
          <a:p>
            <a:pPr eaLnBrk="1" hangingPunct="1">
              <a:spcBef>
                <a:spcPct val="0"/>
              </a:spcBef>
              <a:buClrTx/>
              <a:buFontTx/>
              <a:buNone/>
            </a:pPr>
            <a:r>
              <a:rPr lang="en-US" altLang="en-US" b="1">
                <a:solidFill>
                  <a:srgbClr val="0000FF"/>
                </a:solidFill>
              </a:rPr>
              <a:t>of return</a:t>
            </a:r>
          </a:p>
        </p:txBody>
      </p:sp>
      <p:sp>
        <p:nvSpPr>
          <p:cNvPr id="88069" name="Rectangle 4"/>
          <p:cNvSpPr>
            <a:spLocks noChangeArrowheads="1"/>
          </p:cNvSpPr>
          <p:nvPr/>
        </p:nvSpPr>
        <p:spPr bwMode="auto">
          <a:xfrm>
            <a:off x="4267200" y="2895600"/>
            <a:ext cx="1828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u="sng">
                <a:solidFill>
                  <a:srgbClr val="0000FF"/>
                </a:solidFill>
              </a:rPr>
              <a:t> </a:t>
            </a:r>
            <a:r>
              <a:rPr lang="en-US" altLang="en-US" b="1" u="sng">
                <a:solidFill>
                  <a:srgbClr val="0000FF"/>
                </a:solidFill>
              </a:rPr>
              <a:t>$35,000   </a:t>
            </a:r>
          </a:p>
          <a:p>
            <a:pPr eaLnBrk="1" hangingPunct="1">
              <a:spcBef>
                <a:spcPct val="0"/>
              </a:spcBef>
              <a:buClrTx/>
              <a:buFontTx/>
              <a:buNone/>
            </a:pPr>
            <a:r>
              <a:rPr lang="en-US" altLang="en-US" b="1">
                <a:solidFill>
                  <a:srgbClr val="0000FF"/>
                </a:solidFill>
              </a:rPr>
              <a:t>$140,000</a:t>
            </a:r>
          </a:p>
        </p:txBody>
      </p:sp>
      <p:sp>
        <p:nvSpPr>
          <p:cNvPr id="88070" name="Rectangle 5"/>
          <p:cNvSpPr>
            <a:spLocks noChangeArrowheads="1"/>
          </p:cNvSpPr>
          <p:nvPr/>
        </p:nvSpPr>
        <p:spPr bwMode="auto">
          <a:xfrm>
            <a:off x="6172200" y="3124200"/>
            <a:ext cx="14811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sz="2400" b="1">
                <a:solidFill>
                  <a:srgbClr val="800000"/>
                </a:solidFill>
              </a:rPr>
              <a:t>  </a:t>
            </a:r>
            <a:r>
              <a:rPr lang="en-US" altLang="en-US" b="1">
                <a:solidFill>
                  <a:srgbClr val="800000"/>
                </a:solidFill>
              </a:rPr>
              <a:t>=  25%</a:t>
            </a:r>
          </a:p>
        </p:txBody>
      </p:sp>
      <p:sp>
        <p:nvSpPr>
          <p:cNvPr id="88071" name="Rectangle 6"/>
          <p:cNvSpPr>
            <a:spLocks noChangeArrowheads="1"/>
          </p:cNvSpPr>
          <p:nvPr/>
        </p:nvSpPr>
        <p:spPr bwMode="auto">
          <a:xfrm>
            <a:off x="3657600" y="3124200"/>
            <a:ext cx="3921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eaLnBrk="1" hangingPunct="1">
              <a:spcBef>
                <a:spcPct val="0"/>
              </a:spcBef>
              <a:buClrTx/>
              <a:buFontTx/>
              <a:buNone/>
            </a:pPr>
            <a:r>
              <a:rPr lang="en-US" altLang="en-US" b="1">
                <a:solidFill>
                  <a:srgbClr val="0000FF"/>
                </a:solidFill>
              </a:rPr>
              <a:t>=</a:t>
            </a:r>
          </a:p>
        </p:txBody>
      </p:sp>
      <p:graphicFrame>
        <p:nvGraphicFramePr>
          <p:cNvPr id="88072" name="Object 2"/>
          <p:cNvGraphicFramePr>
            <a:graphicFrameLocks/>
          </p:cNvGraphicFramePr>
          <p:nvPr/>
        </p:nvGraphicFramePr>
        <p:xfrm>
          <a:off x="4041775" y="5229225"/>
          <a:ext cx="1063625" cy="1400175"/>
        </p:xfrm>
        <a:graphic>
          <a:graphicData uri="http://schemas.openxmlformats.org/presentationml/2006/ole">
            <mc:AlternateContent xmlns:mc="http://schemas.openxmlformats.org/markup-compatibility/2006">
              <mc:Choice xmlns:v="urn:schemas-microsoft-com:vml" Requires="v">
                <p:oleObj spid="_x0000_s88073" name="Clip" r:id="rId4" imgW="2835275" imgH="3695700" progId="MS_ClipArt_Gallery.2">
                  <p:embed/>
                </p:oleObj>
              </mc:Choice>
              <mc:Fallback>
                <p:oleObj name="Clip" r:id="rId4" imgW="2835275" imgH="3695700"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775" y="5229225"/>
                        <a:ext cx="1063625" cy="1400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Criticism of the Simple Rate of Return</a:t>
            </a:r>
          </a:p>
        </p:txBody>
      </p:sp>
      <p:grpSp>
        <p:nvGrpSpPr>
          <p:cNvPr id="89091" name="Group 3"/>
          <p:cNvGrpSpPr>
            <a:grpSpLocks/>
          </p:cNvGrpSpPr>
          <p:nvPr/>
        </p:nvGrpSpPr>
        <p:grpSpPr bwMode="auto">
          <a:xfrm>
            <a:off x="4724400" y="1371600"/>
            <a:ext cx="3581400" cy="2133600"/>
            <a:chOff x="2976" y="864"/>
            <a:chExt cx="2256" cy="1344"/>
          </a:xfrm>
        </p:grpSpPr>
        <p:graphicFrame>
          <p:nvGraphicFramePr>
            <p:cNvPr id="89097" name="Object 4"/>
            <p:cNvGraphicFramePr>
              <a:graphicFrameLocks/>
            </p:cNvGraphicFramePr>
            <p:nvPr/>
          </p:nvGraphicFramePr>
          <p:xfrm>
            <a:off x="2976" y="864"/>
            <a:ext cx="2256" cy="1344"/>
          </p:xfrm>
          <a:graphic>
            <a:graphicData uri="http://schemas.openxmlformats.org/presentationml/2006/ole">
              <mc:AlternateContent xmlns:mc="http://schemas.openxmlformats.org/markup-compatibility/2006">
                <mc:Choice xmlns:v="urn:schemas-microsoft-com:vml" Requires="v">
                  <p:oleObj spid="_x0000_s89099" name="Clip" r:id="rId4" imgW="5761038" imgH="3224213" progId="MS_ClipArt_Gallery.2">
                    <p:embed/>
                  </p:oleObj>
                </mc:Choice>
                <mc:Fallback>
                  <p:oleObj name="Clip" r:id="rId4" imgW="5761038" imgH="3224213" progId="MS_ClipArt_Gallery.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864"/>
                          <a:ext cx="2256" cy="13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2901" name="Rectangle 5"/>
            <p:cNvSpPr>
              <a:spLocks noChangeArrowheads="1"/>
            </p:cNvSpPr>
            <p:nvPr/>
          </p:nvSpPr>
          <p:spPr bwMode="auto">
            <a:xfrm>
              <a:off x="3456" y="1104"/>
              <a:ext cx="1213" cy="754"/>
            </a:xfrm>
            <a:prstGeom prst="rect">
              <a:avLst/>
            </a:prstGeom>
            <a:noFill/>
            <a:ln w="12700">
              <a:noFill/>
              <a:miter lim="800000"/>
              <a:headEnd/>
              <a:tailEnd/>
            </a:ln>
            <a:effectLst/>
          </p:spPr>
          <p:txBody>
            <a:bodyPr wrap="none" lIns="90488" tIns="44450" rIns="90488" bIns="44450">
              <a:spAutoFit/>
            </a:bodyPr>
            <a:lstStyle/>
            <a:p>
              <a:pPr algn="ctr">
                <a:defRPr/>
              </a:pPr>
              <a:r>
                <a:rPr lang="en-US" sz="2400" b="1" dirty="0">
                  <a:latin typeface="Arial" charset="0"/>
                  <a:ea typeface="ＭＳ Ｐゴシック" pitchFamily="34" charset="-128"/>
                </a:rPr>
                <a:t>Ignores</a:t>
              </a:r>
              <a:r>
                <a:rPr lang="en-US" sz="2400" b="1" dirty="0">
                  <a:effectLst>
                    <a:outerShdw blurRad="38100" dist="38100" dir="2700000" algn="tl">
                      <a:srgbClr val="FFFFFF"/>
                    </a:outerShdw>
                  </a:effectLst>
                  <a:latin typeface="Arial" charset="0"/>
                  <a:ea typeface="ＭＳ Ｐゴシック" pitchFamily="34" charset="-128"/>
                </a:rPr>
                <a:t> the </a:t>
              </a:r>
            </a:p>
            <a:p>
              <a:pPr algn="ctr">
                <a:defRPr/>
              </a:pPr>
              <a:r>
                <a:rPr lang="en-US" sz="2400" b="1" dirty="0">
                  <a:effectLst>
                    <a:outerShdw blurRad="38100" dist="38100" dir="2700000" algn="tl">
                      <a:srgbClr val="FFFFFF"/>
                    </a:outerShdw>
                  </a:effectLst>
                  <a:latin typeface="Arial" charset="0"/>
                  <a:ea typeface="ＭＳ Ｐゴシック" pitchFamily="34" charset="-128"/>
                </a:rPr>
                <a:t>time value</a:t>
              </a:r>
            </a:p>
            <a:p>
              <a:pPr algn="ctr">
                <a:defRPr/>
              </a:pPr>
              <a:r>
                <a:rPr lang="en-US" sz="2400" b="1" dirty="0">
                  <a:effectLst>
                    <a:outerShdw blurRad="38100" dist="38100" dir="2700000" algn="tl">
                      <a:srgbClr val="FFFFFF"/>
                    </a:outerShdw>
                  </a:effectLst>
                  <a:latin typeface="Arial" charset="0"/>
                  <a:ea typeface="ＭＳ Ｐゴシック" pitchFamily="34" charset="-128"/>
                </a:rPr>
                <a:t>of money.</a:t>
              </a:r>
            </a:p>
          </p:txBody>
        </p:sp>
      </p:grpSp>
      <p:grpSp>
        <p:nvGrpSpPr>
          <p:cNvPr id="89092" name="Group 11"/>
          <p:cNvGrpSpPr>
            <a:grpSpLocks/>
          </p:cNvGrpSpPr>
          <p:nvPr/>
        </p:nvGrpSpPr>
        <p:grpSpPr bwMode="auto">
          <a:xfrm>
            <a:off x="4953000" y="3525838"/>
            <a:ext cx="3733800" cy="2620962"/>
            <a:chOff x="3120" y="2221"/>
            <a:chExt cx="2352" cy="1651"/>
          </a:xfrm>
        </p:grpSpPr>
        <p:graphicFrame>
          <p:nvGraphicFramePr>
            <p:cNvPr id="89095" name="Object 3"/>
            <p:cNvGraphicFramePr>
              <a:graphicFrameLocks/>
            </p:cNvGraphicFramePr>
            <p:nvPr/>
          </p:nvGraphicFramePr>
          <p:xfrm>
            <a:off x="3120" y="2221"/>
            <a:ext cx="2352" cy="1651"/>
          </p:xfrm>
          <a:graphic>
            <a:graphicData uri="http://schemas.openxmlformats.org/presentationml/2006/ole">
              <mc:AlternateContent xmlns:mc="http://schemas.openxmlformats.org/markup-compatibility/2006">
                <mc:Choice xmlns:v="urn:schemas-microsoft-com:vml" Requires="v">
                  <p:oleObj spid="_x0000_s89100" name="Clip" r:id="rId6" imgW="5761038" imgH="3224213" progId="MS_ClipArt_Gallery.2">
                    <p:embed/>
                  </p:oleObj>
                </mc:Choice>
                <mc:Fallback>
                  <p:oleObj name="Clip" r:id="rId6" imgW="5761038" imgH="3224213"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221"/>
                          <a:ext cx="2352" cy="1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6" name="Rectangle 8"/>
            <p:cNvSpPr>
              <a:spLocks noChangeArrowheads="1"/>
            </p:cNvSpPr>
            <p:nvPr/>
          </p:nvSpPr>
          <p:spPr bwMode="auto">
            <a:xfrm>
              <a:off x="3552" y="2428"/>
              <a:ext cx="1523"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000" b="1"/>
                <a:t>The same project </a:t>
              </a:r>
              <a:br>
                <a:rPr lang="en-US" altLang="en-US" sz="2000" b="1"/>
              </a:br>
              <a:r>
                <a:rPr lang="en-US" altLang="en-US" sz="2000" b="1"/>
                <a:t>may appear </a:t>
              </a:r>
              <a:br>
                <a:rPr lang="en-US" altLang="en-US" sz="2000" b="1"/>
              </a:br>
              <a:r>
                <a:rPr lang="en-US" altLang="en-US" sz="2000" b="1"/>
                <a:t>desirable in some </a:t>
              </a:r>
              <a:br>
                <a:rPr lang="en-US" altLang="en-US" sz="2000" b="1"/>
              </a:br>
              <a:r>
                <a:rPr lang="en-US" altLang="en-US" sz="2000" b="1"/>
                <a:t>years and </a:t>
              </a:r>
              <a:br>
                <a:rPr lang="en-US" altLang="en-US" sz="2000" b="1"/>
              </a:br>
              <a:r>
                <a:rPr lang="en-US" altLang="en-US" sz="2000" b="1"/>
                <a:t>undesirable </a:t>
              </a:r>
              <a:br>
                <a:rPr lang="en-US" altLang="en-US" sz="2000" b="1"/>
              </a:br>
              <a:r>
                <a:rPr lang="en-US" altLang="en-US" sz="2000" b="1"/>
                <a:t>in other years.</a:t>
              </a:r>
            </a:p>
          </p:txBody>
        </p:sp>
      </p:grpSp>
      <p:graphicFrame>
        <p:nvGraphicFramePr>
          <p:cNvPr id="89093" name="Object 2"/>
          <p:cNvGraphicFramePr>
            <a:graphicFrameLocks/>
          </p:cNvGraphicFramePr>
          <p:nvPr/>
        </p:nvGraphicFramePr>
        <p:xfrm>
          <a:off x="439738" y="1471613"/>
          <a:ext cx="4598987" cy="4552950"/>
        </p:xfrm>
        <a:graphic>
          <a:graphicData uri="http://schemas.openxmlformats.org/presentationml/2006/ole">
            <mc:AlternateContent xmlns:mc="http://schemas.openxmlformats.org/markup-compatibility/2006">
              <mc:Choice xmlns:v="urn:schemas-microsoft-com:vml" Requires="v">
                <p:oleObj spid="_x0000_s89101" name="Clip" r:id="rId7" imgW="4610100" imgH="4564063" progId="MS_ClipArt_Gallery.2">
                  <p:embed/>
                </p:oleObj>
              </mc:Choice>
              <mc:Fallback>
                <p:oleObj name="Clip" r:id="rId7" imgW="4610100" imgH="4564063" progId="MS_ClipArt_Gallery.2">
                  <p:embed/>
                  <p:pic>
                    <p:nvPicPr>
                      <p:cNvPr id="0" name="Object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738" y="1471613"/>
                        <a:ext cx="4598987" cy="4552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4" name="Rectangle 10"/>
          <p:cNvSpPr>
            <a:spLocks noChangeArrowheads="1"/>
          </p:cNvSpPr>
          <p:nvPr/>
        </p:nvSpPr>
        <p:spPr bwMode="auto">
          <a:xfrm>
            <a:off x="1577975" y="3201988"/>
            <a:ext cx="23526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ts val="300"/>
              </a:spcBef>
              <a:buClr>
                <a:srgbClr val="A04DA3"/>
              </a:buClr>
              <a:buFont typeface="Georgia" panose="02040502050405020303" pitchFamily="18" charset="0"/>
              <a:buChar char="•"/>
              <a:defRPr sz="2800">
                <a:solidFill>
                  <a:schemeClr val="tx1"/>
                </a:solidFill>
                <a:latin typeface="Arial" panose="020B0604020202020204" pitchFamily="34" charset="0"/>
                <a:ea typeface="MS PGothic" pitchFamily="34" charset="-128"/>
              </a:defRPr>
            </a:lvl1pPr>
            <a:lvl2pPr marL="742950" indent="-285750" eaLnBrk="0" hangingPunct="0">
              <a:spcBef>
                <a:spcPts val="300"/>
              </a:spcBef>
              <a:buClr>
                <a:schemeClr val="accent2"/>
              </a:buClr>
              <a:buFont typeface="Georgia" panose="02040502050405020303" pitchFamily="18" charset="0"/>
              <a:buChar char="▫"/>
              <a:defRPr sz="2600">
                <a:solidFill>
                  <a:schemeClr val="accent2"/>
                </a:solidFill>
                <a:latin typeface="Arial" panose="020B0604020202020204" pitchFamily="34" charset="0"/>
                <a:ea typeface="MS PGothic" pitchFamily="34" charset="-128"/>
              </a:defRPr>
            </a:lvl2pPr>
            <a:lvl3pPr marL="1143000" indent="-228600" eaLnBrk="0" hangingPunct="0">
              <a:spcBef>
                <a:spcPts val="300"/>
              </a:spcBef>
              <a:buClr>
                <a:schemeClr val="accent1"/>
              </a:buClr>
              <a:buFont typeface="Wingdings 2" panose="05020102010507070707" pitchFamily="18" charset="2"/>
              <a:buChar char=""/>
              <a:defRPr sz="2400">
                <a:solidFill>
                  <a:schemeClr val="accent1"/>
                </a:solidFill>
                <a:latin typeface="Arial" panose="020B0604020202020204" pitchFamily="34" charset="0"/>
                <a:ea typeface="MS PGothic" pitchFamily="34" charset="-128"/>
              </a:defRPr>
            </a:lvl3pPr>
            <a:lvl4pPr marL="1600200" indent="-228600" eaLnBrk="0" hangingPunct="0">
              <a:spcBef>
                <a:spcPts val="300"/>
              </a:spcBef>
              <a:buClr>
                <a:schemeClr val="accent1"/>
              </a:buClr>
              <a:buFont typeface="Wingdings 2" panose="05020102010507070707" pitchFamily="18" charset="2"/>
              <a:buChar char=""/>
              <a:defRPr sz="2200">
                <a:solidFill>
                  <a:schemeClr val="accent1"/>
                </a:solidFill>
                <a:latin typeface="Arial" panose="020B0604020202020204" pitchFamily="34" charset="0"/>
                <a:ea typeface="MS PGothic" pitchFamily="34" charset="-128"/>
              </a:defRPr>
            </a:lvl4pPr>
            <a:lvl5pPr marL="2057400" indent="-228600" eaLnBrk="0" hangingPunct="0">
              <a:spcBef>
                <a:spcPts val="300"/>
              </a:spcBef>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Arial" panose="020B0604020202020204" pitchFamily="34" charset="0"/>
                <a:ea typeface="MS PGothic" pitchFamily="34" charset="-128"/>
              </a:defRPr>
            </a:lvl9pPr>
          </a:lstStyle>
          <a:p>
            <a:pPr algn="ctr" eaLnBrk="1" hangingPunct="1">
              <a:spcBef>
                <a:spcPct val="0"/>
              </a:spcBef>
              <a:buClrTx/>
              <a:buFontTx/>
              <a:buNone/>
            </a:pPr>
            <a:r>
              <a:rPr lang="en-US" altLang="en-US" sz="2400" b="1">
                <a:solidFill>
                  <a:srgbClr val="FC0128"/>
                </a:solidFill>
              </a:rPr>
              <a:t>Short-comings</a:t>
            </a:r>
          </a:p>
          <a:p>
            <a:pPr algn="ctr" eaLnBrk="1" hangingPunct="1">
              <a:spcBef>
                <a:spcPct val="0"/>
              </a:spcBef>
              <a:buClrTx/>
              <a:buFontTx/>
              <a:buNone/>
            </a:pPr>
            <a:r>
              <a:rPr lang="en-US" altLang="en-US" sz="2400" b="1">
                <a:solidFill>
                  <a:srgbClr val="FC0128"/>
                </a:solidFill>
              </a:rPr>
              <a:t>of the simple </a:t>
            </a:r>
            <a:br>
              <a:rPr lang="en-US" altLang="en-US" sz="2400" b="1">
                <a:solidFill>
                  <a:srgbClr val="FC0128"/>
                </a:solidFill>
              </a:rPr>
            </a:br>
            <a:r>
              <a:rPr lang="en-US" altLang="en-US" sz="2400" b="1">
                <a:solidFill>
                  <a:srgbClr val="FC0128"/>
                </a:solidFill>
              </a:rPr>
              <a:t>rate of return.</a:t>
            </a:r>
          </a:p>
        </p:txBody>
      </p:sp>
    </p:spTree>
  </p:cSld>
  <p:clrMapOvr>
    <a:masterClrMapping/>
  </p:clrMapOvr>
  <p:transition>
    <p:checke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a:defRPr/>
            </a:pPr>
            <a:r>
              <a:rPr lang="en-US" dirty="0" smtClean="0">
                <a:ea typeface="ＭＳ Ｐゴシック" charset="-128"/>
              </a:rPr>
              <a:t>Behavioral Implications of the Simple Rate of Return</a:t>
            </a:r>
          </a:p>
        </p:txBody>
      </p:sp>
      <p:sp>
        <p:nvSpPr>
          <p:cNvPr id="5" name="Rectangle 4"/>
          <p:cNvSpPr/>
          <p:nvPr/>
        </p:nvSpPr>
        <p:spPr>
          <a:xfrm>
            <a:off x="381000" y="1981200"/>
            <a:ext cx="4419600" cy="3970338"/>
          </a:xfrm>
          <a:prstGeom prst="rect">
            <a:avLst/>
          </a:prstGeom>
          <a:solidFill>
            <a:schemeClr val="bg1">
              <a:lumMod val="85000"/>
            </a:schemeClr>
          </a:solidFill>
          <a:ln>
            <a:solidFill>
              <a:schemeClr val="tx1"/>
            </a:solidFill>
          </a:ln>
        </p:spPr>
        <p:txBody>
          <a:bodyPr>
            <a:spAutoFit/>
          </a:bodyPr>
          <a:lstStyle/>
          <a:p>
            <a:pPr algn="ctr">
              <a:defRPr/>
            </a:pPr>
            <a:r>
              <a:rPr lang="en-US" sz="2800" dirty="0">
                <a:latin typeface="Arial" charset="0"/>
                <a:ea typeface="ＭＳ Ｐゴシック" pitchFamily="34" charset="-128"/>
              </a:rPr>
              <a:t>When investment center managers are evaluated using return on investment (ROI), a project’s simple rate of return may motivate them to bypass investment opportunities that earn positive net present values.</a:t>
            </a:r>
          </a:p>
        </p:txBody>
      </p:sp>
      <p:pic>
        <p:nvPicPr>
          <p:cNvPr id="90116" name="Picture 1" descr="C:\Users\DoddandSusan\AppData\Local\Microsoft\Windows\Temporary Internet Files\Content.IE5\0O2E4X0N\MP9003211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t>Postaudit of Investment Projects</a:t>
            </a:r>
          </a:p>
        </p:txBody>
      </p:sp>
      <p:pic>
        <p:nvPicPr>
          <p:cNvPr id="91139" name="Picture 4" descr="pe01561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6600"/>
            <a:ext cx="458311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1676400"/>
            <a:ext cx="8229600" cy="1570038"/>
          </a:xfrm>
          <a:prstGeom prst="rect">
            <a:avLst/>
          </a:prstGeom>
          <a:solidFill>
            <a:schemeClr val="accent1">
              <a:lumMod val="20000"/>
              <a:lumOff val="80000"/>
            </a:schemeClr>
          </a:solidFill>
          <a:ln>
            <a:solidFill>
              <a:schemeClr val="accent6">
                <a:lumMod val="50000"/>
              </a:schemeClr>
            </a:solidFill>
          </a:ln>
        </p:spPr>
        <p:txBody>
          <a:bodyPr>
            <a:spAutoFit/>
          </a:bodyPr>
          <a:lstStyle/>
          <a:p>
            <a:pPr algn="ctr">
              <a:defRPr/>
            </a:pPr>
            <a:r>
              <a:rPr lang="en-US" sz="3200" dirty="0">
                <a:latin typeface="Arial" charset="0"/>
                <a:ea typeface="ＭＳ Ｐゴシック" pitchFamily="34" charset="-128"/>
              </a:rPr>
              <a:t>A </a:t>
            </a:r>
            <a:r>
              <a:rPr lang="en-US" sz="3200" dirty="0">
                <a:solidFill>
                  <a:srgbClr val="FF0000"/>
                </a:solidFill>
                <a:latin typeface="Arial" charset="0"/>
                <a:ea typeface="ＭＳ Ｐゴシック" pitchFamily="34" charset="-128"/>
              </a:rPr>
              <a:t>postaudit</a:t>
            </a:r>
            <a:r>
              <a:rPr lang="en-US" sz="3200" dirty="0">
                <a:latin typeface="Arial" charset="0"/>
                <a:ea typeface="ＭＳ Ｐゴシック" pitchFamily="34" charset="-128"/>
              </a:rPr>
              <a:t> is a follow-up after the project has been completed to see whether or not expected results were actually realized.</a:t>
            </a:r>
          </a:p>
        </p:txBody>
      </p:sp>
    </p:spTree>
  </p:cSld>
  <p:clrMapOvr>
    <a:masterClrMapping/>
  </p:clrMapOvr>
  <p:transition>
    <p:checke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lIns="90488" tIns="44450" rIns="90488" bIns="44450"/>
          <a:lstStyle/>
          <a:p>
            <a:pPr eaLnBrk="1" hangingPunct="1"/>
            <a:r>
              <a:rPr lang="en-US" altLang="en-US" smtClean="0"/>
              <a:t>End of Chapter 13</a:t>
            </a:r>
          </a:p>
        </p:txBody>
      </p:sp>
      <p:pic>
        <p:nvPicPr>
          <p:cNvPr id="92163" name="Picture 9" descr="C:\Users\DoddandSusan\AppData\Local\Microsoft\Windows\Temporary Internet Files\Content.IE5\0O2E4X0N\MP90044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600200"/>
            <a:ext cx="3251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smtClean="0"/>
              <a:t>Learning Objective 1</a:t>
            </a:r>
          </a:p>
        </p:txBody>
      </p:sp>
      <p:sp>
        <p:nvSpPr>
          <p:cNvPr id="6" name="Text Box 13"/>
          <p:cNvSpPr txBox="1">
            <a:spLocks noChangeArrowheads="1"/>
          </p:cNvSpPr>
          <p:nvPr/>
        </p:nvSpPr>
        <p:spPr bwMode="auto">
          <a:xfrm>
            <a:off x="1905000" y="2605088"/>
            <a:ext cx="5334000" cy="1662112"/>
          </a:xfrm>
          <a:prstGeom prst="rect">
            <a:avLst/>
          </a:prstGeom>
          <a:solidFill>
            <a:schemeClr val="bg1"/>
          </a:solidFill>
          <a:ln w="76200">
            <a:solidFill>
              <a:schemeClr val="accent6">
                <a:lumMod val="50000"/>
              </a:schemeClr>
            </a:solidFill>
            <a:miter lim="800000"/>
            <a:headEnd/>
            <a:tailEnd/>
          </a:ln>
          <a:effectLst/>
        </p:spPr>
        <p:txBody>
          <a:bodyPr>
            <a:spAutoFit/>
          </a:bodyPr>
          <a:lstStyle/>
          <a:p>
            <a:pPr algn="ctr">
              <a:spcBef>
                <a:spcPct val="50000"/>
              </a:spcBef>
              <a:defRPr/>
            </a:pPr>
            <a:r>
              <a:rPr lang="en-US" sz="3400" b="1" dirty="0">
                <a:solidFill>
                  <a:schemeClr val="accent6">
                    <a:lumMod val="75000"/>
                  </a:schemeClr>
                </a:solidFill>
                <a:latin typeface="+mj-lt"/>
                <a:ea typeface="ＭＳ Ｐゴシック" pitchFamily="34" charset="-128"/>
              </a:rPr>
              <a:t>Determine the payback period for an investment.</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2138</TotalTime>
  <Words>2532</Words>
  <Application>Microsoft Office PowerPoint</Application>
  <PresentationFormat>On-screen Show (4:3)</PresentationFormat>
  <Paragraphs>381</Paragraphs>
  <Slides>88</Slides>
  <Notes>88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88</vt:i4>
      </vt:variant>
    </vt:vector>
  </HeadingPairs>
  <TitlesOfParts>
    <vt:vector size="104" baseType="lpstr">
      <vt:lpstr>Arial</vt:lpstr>
      <vt:lpstr>MS PGothic</vt:lpstr>
      <vt:lpstr>Georgia</vt:lpstr>
      <vt:lpstr>Wingdings 2</vt:lpstr>
      <vt:lpstr>Calibri</vt:lpstr>
      <vt:lpstr>Times</vt:lpstr>
      <vt:lpstr>Wingdings 3</vt:lpstr>
      <vt:lpstr>Times New Roman</vt:lpstr>
      <vt:lpstr>Wingdings</vt:lpstr>
      <vt:lpstr>Symbol</vt:lpstr>
      <vt:lpstr>Trebuchet MS</vt:lpstr>
      <vt:lpstr>Urban</vt:lpstr>
      <vt:lpstr>Microsoft Clip Gallery</vt:lpstr>
      <vt:lpstr>Microsoft Excel Worksheet</vt:lpstr>
      <vt:lpstr>Microsoft Office Excel 97-2003 Worksheet</vt:lpstr>
      <vt:lpstr>Microsoft Office Excel Worksheet</vt:lpstr>
      <vt:lpstr>Capital Budgeting Decisions</vt:lpstr>
      <vt:lpstr>Typical Capital Budgeting Decisions</vt:lpstr>
      <vt:lpstr>Typical Capital Budgeting Decisions</vt:lpstr>
      <vt:lpstr>Cash Flows versus Operating Income</vt:lpstr>
      <vt:lpstr>Typical Cash Outflows</vt:lpstr>
      <vt:lpstr>Typical Cash Inflows</vt:lpstr>
      <vt:lpstr>Time Value of Money</vt:lpstr>
      <vt:lpstr>Time Value of Money</vt:lpstr>
      <vt:lpstr>Learning Objective 1</vt:lpstr>
      <vt:lpstr>The Payback Method</vt:lpstr>
      <vt:lpstr>The Payback Method</vt:lpstr>
      <vt:lpstr>The Payback Method</vt:lpstr>
      <vt:lpstr>The Payback Method</vt:lpstr>
      <vt:lpstr>Quick Check </vt:lpstr>
      <vt:lpstr>Quick Check </vt:lpstr>
      <vt:lpstr>Evaluation of the Payback Method</vt:lpstr>
      <vt:lpstr>Evaluation of the Payback Method</vt:lpstr>
      <vt:lpstr>Payback and Uneven Cash Flows</vt:lpstr>
      <vt:lpstr>Payback and Uneven Cash Flows</vt:lpstr>
      <vt:lpstr>Learning Objective 2</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Quick Check </vt:lpstr>
      <vt:lpstr>Quick Check </vt:lpstr>
      <vt:lpstr>Quick Check </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The Net Present Value Method</vt:lpstr>
      <vt:lpstr>Choosing a Discount Rate</vt:lpstr>
      <vt:lpstr>Recovery of the Original Investment</vt:lpstr>
      <vt:lpstr>Recovery of the Original Investment</vt:lpstr>
      <vt:lpstr>Recovery of the Original Investment</vt:lpstr>
      <vt:lpstr>Recovery of the Original Investment</vt:lpstr>
      <vt:lpstr>Learning Objective 3</vt:lpstr>
      <vt:lpstr>Internal Rate of Return Method</vt:lpstr>
      <vt:lpstr>Internal Rate of Return Method</vt:lpstr>
      <vt:lpstr>Internal Rate of Return Method</vt:lpstr>
      <vt:lpstr>Internal Rate of Return Method</vt:lpstr>
      <vt:lpstr>Internal Rate of Return Method</vt:lpstr>
      <vt:lpstr>Internal Rate of Return Method</vt:lpstr>
      <vt:lpstr>Quick Check </vt:lpstr>
      <vt:lpstr>Quick Check </vt:lpstr>
      <vt:lpstr>Comparing the Net Present Value and Internal Rate of Return Methods</vt:lpstr>
      <vt:lpstr>Comparing the Net Present Value and Internal Rate of Return Methods</vt:lpstr>
      <vt:lpstr>Expanding the Net Present Value Method</vt:lpstr>
      <vt:lpstr>The Total-Cost Approach</vt:lpstr>
      <vt:lpstr>The Total-Cost Approach</vt:lpstr>
      <vt:lpstr>The Total-Cost Approach</vt:lpstr>
      <vt:lpstr>The Total-Cost Approach</vt:lpstr>
      <vt:lpstr>The Total-Cost Approach</vt:lpstr>
      <vt:lpstr>The Total-Cost Approach</vt:lpstr>
      <vt:lpstr>Least Cost Decisions</vt:lpstr>
      <vt:lpstr>Least Cost Decisions</vt:lpstr>
      <vt:lpstr>Least Cost Decisions</vt:lpstr>
      <vt:lpstr>Least Cost Decisions</vt:lpstr>
      <vt:lpstr>Least Cost Decisions</vt:lpstr>
      <vt:lpstr>Learning Objective 4</vt:lpstr>
      <vt:lpstr>Uncertain Cash Flows – An Example</vt:lpstr>
      <vt:lpstr>Uncertain Cash Flows – An Example</vt:lpstr>
      <vt:lpstr>Quick Check </vt:lpstr>
      <vt:lpstr>Quick Check </vt:lpstr>
      <vt:lpstr>Learning Objective 5</vt:lpstr>
      <vt:lpstr>Preference Decision – The Ranking of Investment Projects</vt:lpstr>
      <vt:lpstr>Internal Rate of Return Method</vt:lpstr>
      <vt:lpstr>Net Present Value Method</vt:lpstr>
      <vt:lpstr>Ranking Investment Projects</vt:lpstr>
      <vt:lpstr>Learning Objective 6</vt:lpstr>
      <vt:lpstr>Simple Rate of Return Method</vt:lpstr>
      <vt:lpstr>Simple Rate of Return Method</vt:lpstr>
      <vt:lpstr>Simple Rate of Return Method</vt:lpstr>
      <vt:lpstr>Criticism of the Simple Rate of Return</vt:lpstr>
      <vt:lpstr>Behavioral Implications of the Simple Rate of Return</vt:lpstr>
      <vt:lpstr>Postaudit of Investment Projects</vt:lpstr>
      <vt:lpstr>End of Chapter 13</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Title</dc:title>
  <dc:creator>Jon A. Booker</dc:creator>
  <cp:lastModifiedBy>HowardGodfrey</cp:lastModifiedBy>
  <cp:revision>178</cp:revision>
  <dcterms:created xsi:type="dcterms:W3CDTF">2008-08-28T13:55:57Z</dcterms:created>
  <dcterms:modified xsi:type="dcterms:W3CDTF">2016-02-15T15:48:45Z</dcterms:modified>
</cp:coreProperties>
</file>