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79" r:id="rId3"/>
    <p:sldId id="259" r:id="rId4"/>
    <p:sldId id="274" r:id="rId5"/>
    <p:sldId id="272" r:id="rId6"/>
    <p:sldId id="276" r:id="rId7"/>
    <p:sldId id="273" r:id="rId8"/>
    <p:sldId id="277" r:id="rId9"/>
    <p:sldId id="275" r:id="rId10"/>
    <p:sldId id="280" r:id="rId11"/>
    <p:sldId id="266" r:id="rId12"/>
    <p:sldId id="281" r:id="rId13"/>
    <p:sldId id="282" r:id="rId14"/>
    <p:sldId id="271" r:id="rId15"/>
    <p:sldId id="269" r:id="rId16"/>
    <p:sldId id="267" r:id="rId17"/>
    <p:sldId id="268" r:id="rId18"/>
    <p:sldId id="263" r:id="rId19"/>
    <p:sldId id="258" r:id="rId20"/>
    <p:sldId id="283" r:id="rId21"/>
    <p:sldId id="270" r:id="rId22"/>
    <p:sldId id="262" r:id="rId23"/>
    <p:sldId id="260" r:id="rId24"/>
    <p:sldId id="261" r:id="rId25"/>
    <p:sldId id="257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2F4A9C"/>
    <a:srgbClr val="364B97"/>
    <a:srgbClr val="F05A28"/>
    <a:srgbClr val="201B4F"/>
    <a:srgbClr val="6E4F9A"/>
    <a:srgbClr val="BCB2D1"/>
    <a:srgbClr val="E74422"/>
    <a:srgbClr val="514747"/>
    <a:srgbClr val="339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83377" autoAdjust="0"/>
  </p:normalViewPr>
  <p:slideViewPr>
    <p:cSldViewPr snapToGrid="0">
      <p:cViewPr varScale="1">
        <p:scale>
          <a:sx n="80" d="100"/>
          <a:sy n="80" d="100"/>
        </p:scale>
        <p:origin x="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39F7-2C41-491E-A4D8-44F2D617BC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9204-4D40-4FEB-8512-34CD58F9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14A6-2F02-4841-898F-1C2A9271B3D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2A64-C84B-41C2-BA2A-98197923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92A64-C84B-41C2-BA2A-98197923D9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84617-07BE-E44C-991F-C9D078341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4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683D-DDEF-4CE9-AD3B-A0BBEE11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63" y="1709739"/>
            <a:ext cx="10515600" cy="963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70CC-571E-4572-9B86-9740146B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63" y="27606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6273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4CBBD-85F8-564D-A456-35BF8AC8F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E117-AEFA-4C25-B338-D7FE4AF4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27D5-4147-494B-8930-AC987C5E4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8D0E9-291D-4A99-A8EF-619F9CD3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58" y="1462088"/>
            <a:ext cx="9370142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364B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B12084-0687-465B-9CBF-C51D4552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258" y="4041417"/>
            <a:ext cx="9370142" cy="8894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8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9B9-9BB1-4DF7-9736-893261F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F006-2C46-481F-A703-78759454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71246-ED54-3E49-806B-1A12361E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B7C0-E190-4A24-9107-CD9F1261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420777"/>
            <a:ext cx="10515600" cy="8421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1B68-50F6-443D-BEBD-BAE226A4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BF201-9652-40F1-86B0-60DC5745F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1A294-86AE-C748-8FCD-629417BE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8193-15A4-4F56-98A2-6A8984CF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CF4F-6D38-4108-BEED-17A0B715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55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D26E-FDE8-473A-AD3F-EE8FF86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19462"/>
            <a:ext cx="5157787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952E7-2B16-4AA4-83A9-B2438E43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55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EB4CC-714A-45F6-859A-4A8FEAAB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9462"/>
            <a:ext cx="5183188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5CD114-9063-C040-9310-B06C0179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172-3A85-4C0D-BB4C-F293172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00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5511-D1F4-4E9E-B529-1D3EC35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317"/>
            <a:ext cx="6172200" cy="3923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65F5-4482-4E73-A251-6276492F2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0291"/>
            <a:ext cx="3932237" cy="2853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3DA5F5-C5FD-0F44-BD64-5B3F9B73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3046-D069-48EE-8F7A-53B7097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23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79933-0A14-42A4-81A7-0F35CCDD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52549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4AA8-491D-4E15-B4FC-5F6CD019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2523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54713-5E6A-864E-9C3A-AD9F3F24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8FC21-697B-4415-815C-37D25AC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309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3F32-70D4-4305-B0DE-E5D6E516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634" y="2769843"/>
            <a:ext cx="10515600" cy="186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530A-3B67-4B2D-AA91-3CD01D38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769" y="101840"/>
            <a:ext cx="1009205" cy="10092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78974" y="101840"/>
            <a:ext cx="45850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ASME</a:t>
            </a:r>
            <a:r>
              <a:rPr lang="en-US" sz="3400" b="1" baseline="30000" dirty="0">
                <a:solidFill>
                  <a:schemeClr val="bg1"/>
                </a:solidFill>
              </a:rPr>
              <a:t>®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0" dirty="0">
                <a:solidFill>
                  <a:srgbClr val="2F4A9C"/>
                </a:solidFill>
                <a:effectLst/>
                <a:latin typeface="-apple-system"/>
              </a:rPr>
              <a:t>POWER </a:t>
            </a:r>
            <a:r>
              <a:rPr lang="en-US" sz="4000" b="1" dirty="0">
                <a:solidFill>
                  <a:schemeClr val="bg1"/>
                </a:solidFill>
              </a:rPr>
              <a:t>2021 </a:t>
            </a:r>
            <a:endParaRPr lang="en-US" sz="4000" b="1" i="0" dirty="0">
              <a:solidFill>
                <a:srgbClr val="2F4A9C"/>
              </a:solidFill>
              <a:effectLst/>
              <a:latin typeface="-apple-system"/>
            </a:endParaRPr>
          </a:p>
          <a:p>
            <a:endParaRPr lang="en-US" sz="4000" b="1" dirty="0">
              <a:solidFill>
                <a:srgbClr val="BCB2D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8974" y="609671"/>
            <a:ext cx="2093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solidFill>
                  <a:srgbClr val="FFFFFF"/>
                </a:solidFill>
                <a:effectLst/>
                <a:latin typeface="-apple-system"/>
              </a:rPr>
              <a:t>Power Conference</a:t>
            </a:r>
            <a:endParaRPr lang="en-US" sz="2000" b="0" i="0" dirty="0">
              <a:solidFill>
                <a:srgbClr val="C1C3D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341693" y="339965"/>
            <a:ext cx="23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F4A9C"/>
                </a:solidFill>
              </a:rPr>
              <a:t>VIRTUAL CONFERENCE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341693" y="606442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July 20–22, 2021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72588" y="409575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226" y="6358219"/>
            <a:ext cx="733644" cy="415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" y="6448425"/>
            <a:ext cx="2380936" cy="2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4" r:id="rId3"/>
    <p:sldLayoutId id="2147483658" r:id="rId4"/>
    <p:sldLayoutId id="2147483650" r:id="rId5"/>
    <p:sldLayoutId id="2147483652" r:id="rId6"/>
    <p:sldLayoutId id="2147483653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364B9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data-and-statistics/charts/levelised-cost-of-co2-capture-by-sector-and-initial-co2-concentration-201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nergyexplained/coal/imports-and-exports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a.org/data-and-statistics/data-browser?country=USA&amp;fuel=Coal&amp;indicator=CoalConsBySector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methane-tracker-2020/methane-from-oil-ga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39" y="1501541"/>
            <a:ext cx="10515600" cy="167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Electric Power Generation Changes and Retirements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39" y="3569185"/>
            <a:ext cx="10515600" cy="1500187"/>
          </a:xfrm>
        </p:spPr>
        <p:txBody>
          <a:bodyPr/>
          <a:lstStyle/>
          <a:p>
            <a:r>
              <a:rPr lang="de-DE" dirty="0">
                <a:solidFill>
                  <a:srgbClr val="339966"/>
                </a:solidFill>
              </a:rPr>
              <a:t>Dr. Peter Schwarz</a:t>
            </a:r>
          </a:p>
          <a:p>
            <a:r>
              <a:rPr lang="en-US" dirty="0">
                <a:solidFill>
                  <a:srgbClr val="339966"/>
                </a:solidFill>
              </a:rPr>
              <a:t>Professor of </a:t>
            </a:r>
            <a:r>
              <a:rPr lang="en-US" dirty="0" smtClean="0">
                <a:solidFill>
                  <a:srgbClr val="339966"/>
                </a:solidFill>
              </a:rPr>
              <a:t>Economics and Associate, Energy Production and Infrastructure Center, </a:t>
            </a:r>
            <a:r>
              <a:rPr lang="en-US" dirty="0">
                <a:solidFill>
                  <a:srgbClr val="339966"/>
                </a:solidFill>
              </a:rPr>
              <a:t>University </a:t>
            </a:r>
            <a:r>
              <a:rPr lang="en-US" dirty="0" smtClean="0">
                <a:solidFill>
                  <a:srgbClr val="339966"/>
                </a:solidFill>
              </a:rPr>
              <a:t>of North </a:t>
            </a:r>
            <a:r>
              <a:rPr lang="en-US" dirty="0">
                <a:solidFill>
                  <a:srgbClr val="339966"/>
                </a:solidFill>
              </a:rPr>
              <a:t>Carolina Charlotte</a:t>
            </a:r>
            <a:endParaRPr lang="de-DE" dirty="0">
              <a:solidFill>
                <a:srgbClr val="339966"/>
              </a:solidFill>
            </a:endParaRPr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153" y="5464416"/>
            <a:ext cx="3457475" cy="7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74" y="1261873"/>
            <a:ext cx="10515600" cy="963888"/>
          </a:xfrm>
        </p:spPr>
        <p:txBody>
          <a:bodyPr/>
          <a:lstStyle/>
          <a:p>
            <a:r>
              <a:rPr lang="en-US" dirty="0" err="1" smtClean="0"/>
              <a:t>Levelized</a:t>
            </a:r>
            <a:r>
              <a:rPr lang="en-US" dirty="0" smtClean="0"/>
              <a:t> Cost of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71" y="3567367"/>
            <a:ext cx="6553200" cy="1123950"/>
          </a:xfrm>
          <a:prstGeom prst="rect">
            <a:avLst/>
          </a:prstGeom>
        </p:spPr>
      </p:pic>
      <p:pic>
        <p:nvPicPr>
          <p:cNvPr id="3080" name="Picture 8" descr="Levelized Cost of Electricity (LCOE) Calculati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3" y="2421122"/>
            <a:ext cx="8454528" cy="12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3579" y="3931223"/>
            <a:ext cx="97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LCOE/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2551671" y="48866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757575"/>
                </a:solidFill>
                <a:latin typeface="Roboto"/>
              </a:rPr>
              <a:t>sLCOE</a:t>
            </a:r>
            <a:r>
              <a:rPr lang="en-US" dirty="0">
                <a:solidFill>
                  <a:srgbClr val="757575"/>
                </a:solidFill>
                <a:latin typeface="Roboto"/>
              </a:rPr>
              <a:t> = {(overnight capital cost * capital recovery factor + fixed O&amp;M cost )/(8760 * capacity factor)} + (fuel cost * heat rate) + variable O&amp;M cost.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8844" y="2936281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price at which energy must be sold to break even.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73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4" y="1704975"/>
            <a:ext cx="9329740" cy="454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3" y="1293537"/>
            <a:ext cx="10515600" cy="592413"/>
          </a:xfrm>
        </p:spPr>
        <p:txBody>
          <a:bodyPr>
            <a:normAutofit/>
          </a:bodyPr>
          <a:lstStyle/>
          <a:p>
            <a:r>
              <a:rPr lang="en-US" sz="3200" dirty="0"/>
              <a:t>Levelized Cost</a:t>
            </a:r>
          </a:p>
        </p:txBody>
      </p:sp>
    </p:spTree>
    <p:extLst>
      <p:ext uri="{BB962C8B-B14F-4D97-AF65-F5344CB8AC3E}">
        <p14:creationId xmlns:p14="http://schemas.microsoft.com/office/powerpoint/2010/main" val="200544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c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" y="0"/>
            <a:ext cx="12299619" cy="88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7" y="-2272"/>
            <a:ext cx="11140094" cy="70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0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1" y="142504"/>
            <a:ext cx="11810826" cy="6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8" y="-24374"/>
            <a:ext cx="10107578" cy="6869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5616" y="3532042"/>
            <a:ext cx="13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Build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2956" y="2257366"/>
            <a:ext cx="144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10-Year Extension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6249" y="4862271"/>
            <a:ext cx="144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20-Year Extension</a:t>
            </a:r>
          </a:p>
        </p:txBody>
      </p:sp>
    </p:spTree>
    <p:extLst>
      <p:ext uri="{BB962C8B-B14F-4D97-AF65-F5344CB8AC3E}">
        <p14:creationId xmlns:p14="http://schemas.microsoft.com/office/powerpoint/2010/main" val="4023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13" y="1252539"/>
            <a:ext cx="10515600" cy="585786"/>
          </a:xfrm>
        </p:spPr>
        <p:txBody>
          <a:bodyPr>
            <a:normAutofit/>
          </a:bodyPr>
          <a:lstStyle/>
          <a:p>
            <a:r>
              <a:rPr lang="en-US" sz="3200" dirty="0"/>
              <a:t>LCOE and LACE Forecast to 2050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3" y="1905000"/>
            <a:ext cx="9703258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" y="101461"/>
            <a:ext cx="10580913" cy="6697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1413" y="629392"/>
            <a:ext cx="266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LCAE/LCOE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94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6" y="1285100"/>
            <a:ext cx="6277154" cy="621981"/>
          </a:xfrm>
        </p:spPr>
        <p:txBody>
          <a:bodyPr>
            <a:normAutofit/>
          </a:bodyPr>
          <a:lstStyle/>
          <a:p>
            <a:r>
              <a:rPr lang="en-US" sz="2800" dirty="0"/>
              <a:t>Carbon price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D37CB-743A-4810-965C-DDF502CBBC98}"/>
              </a:ext>
            </a:extLst>
          </p:cNvPr>
          <p:cNvSpPr txBox="1"/>
          <p:nvPr/>
        </p:nvSpPr>
        <p:spPr>
          <a:xfrm>
            <a:off x="174306" y="1907081"/>
            <a:ext cx="935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Could be efficient if adopted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Economically better than command-and-control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Promotes </a:t>
            </a:r>
            <a:r>
              <a:rPr lang="en-US" sz="2400" dirty="0" smtClean="0"/>
              <a:t>innovative </a:t>
            </a:r>
            <a:r>
              <a:rPr lang="en-US" sz="2400" dirty="0"/>
              <a:t>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Challenge: Can it work if not adopted by most of the global emitters?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Challenge: Possible volatility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44D49-FE3F-49E5-9801-59C673592FDC}"/>
              </a:ext>
            </a:extLst>
          </p:cNvPr>
          <p:cNvSpPr txBox="1"/>
          <p:nvPr/>
        </p:nvSpPr>
        <p:spPr>
          <a:xfrm>
            <a:off x="174307" y="6009202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https://www.eia.gov/todayinenergy/detail.php?id=48616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EDA1A-5043-4280-9668-FAB5C6604C68}"/>
              </a:ext>
            </a:extLst>
          </p:cNvPr>
          <p:cNvSpPr txBox="1"/>
          <p:nvPr/>
        </p:nvSpPr>
        <p:spPr>
          <a:xfrm>
            <a:off x="438149" y="4070210"/>
            <a:ext cx="113442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Around 60% of carbon emissions from energy use in OECD and G20 countries remained entirely unpriced in 2018.”  </a:t>
            </a:r>
          </a:p>
          <a:p>
            <a:pPr algn="l"/>
            <a:endParaRPr lang="en-US" sz="2400" b="1" i="1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l"/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OECD , Effective Carbon Rates 2021: Pricing Carbon Emissions through Taxes and Emissions Trading</a:t>
            </a:r>
          </a:p>
        </p:txBody>
      </p:sp>
    </p:spTree>
    <p:extLst>
      <p:ext uri="{BB962C8B-B14F-4D97-AF65-F5344CB8AC3E}">
        <p14:creationId xmlns:p14="http://schemas.microsoft.com/office/powerpoint/2010/main" val="6174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199F0-5A80-47DB-A294-DBFCD891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95003"/>
            <a:ext cx="12388771" cy="6702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2AB3F-BB1B-49B8-ADC6-2F157B12CEAF}"/>
              </a:ext>
            </a:extLst>
          </p:cNvPr>
          <p:cNvSpPr txBox="1"/>
          <p:nvPr/>
        </p:nvSpPr>
        <p:spPr>
          <a:xfrm>
            <a:off x="4334494" y="5640780"/>
            <a:ext cx="7742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hlinkClick r:id="rId3"/>
              </a:rPr>
              <a:t>Levelised</a:t>
            </a:r>
            <a:r>
              <a:rPr lang="en-US" sz="2400" dirty="0">
                <a:hlinkClick r:id="rId3"/>
              </a:rPr>
              <a:t> cost of CO2 capture by sector and initial CO2 concentration, 2019 – Charts – Data &amp; Statistics - IEA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0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75" y="1295399"/>
            <a:ext cx="3249529" cy="4912895"/>
          </a:xfrm>
          <a:prstGeom prst="rect">
            <a:avLst/>
          </a:prstGeom>
        </p:spPr>
      </p:pic>
      <p:pic>
        <p:nvPicPr>
          <p:cNvPr id="2050" name="Picture 2" descr="https://ci6.googleusercontent.com/proxy/OkOaziIqjskmXUmi25HYbZTftfOZP6pfrtZ6dXBad4-7wOfpK9EgOrYXtGcIhDx69qNsROxZA9pL-RrA-89MCIldPMm5Qjt3--IFWcJ8QqY3nyrRuQN7FMTw88_QYVbMZgRNqEWvtBOGPc-e2x2b4Ho1E948kBp3VhVAcfbD4kDJoz51TOuNaj56SjGiRKC9GwrRg0Ox_ij_-SwUIxiH3Q=s0-d-e1-ft#https://docs.google.com/uc?export=download&amp;id=14l6PmuK49xmEeqfzHW9hP2pnbi05Z0pq&amp;revid=0B_penVsqLsH1Nk1FOHc5VGUwcG5VRWp5dUxRdzB1akhEMFdN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004"/>
            <a:ext cx="4606202" cy="7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7303" y="5368004"/>
            <a:ext cx="445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https://www.routledge.com/Energy-Economics/Schwarz/p/book/9780415676786</a:t>
            </a:r>
          </a:p>
        </p:txBody>
      </p:sp>
    </p:spTree>
    <p:extLst>
      <p:ext uri="{BB962C8B-B14F-4D97-AF65-F5344CB8AC3E}">
        <p14:creationId xmlns:p14="http://schemas.microsoft.com/office/powerpoint/2010/main" val="406690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15" y="0"/>
            <a:ext cx="868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5" y="0"/>
            <a:ext cx="11487503" cy="63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6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4E4B8A-6696-4B41-AF5E-1BD55D80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5" y="1762125"/>
            <a:ext cx="8955491" cy="446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31" y="1285100"/>
            <a:ext cx="8133600" cy="4770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Coal – if US doesn’t use, will </a:t>
            </a:r>
            <a:r>
              <a:rPr lang="en-US" sz="2800" dirty="0" smtClean="0"/>
              <a:t>another country use it instead?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545C9-18F2-4B33-A072-EFD4CA3DD246}"/>
              </a:ext>
            </a:extLst>
          </p:cNvPr>
          <p:cNvSpPr txBox="1"/>
          <p:nvPr/>
        </p:nvSpPr>
        <p:spPr>
          <a:xfrm rot="10800000" flipH="1" flipV="1">
            <a:off x="9074467" y="5506520"/>
            <a:ext cx="2850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</a:rPr>
              <a:t>Will export be restricted?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1D693-627C-48C1-931E-3E2DABD5A59B}"/>
              </a:ext>
            </a:extLst>
          </p:cNvPr>
          <p:cNvSpPr txBox="1"/>
          <p:nvPr/>
        </p:nvSpPr>
        <p:spPr>
          <a:xfrm>
            <a:off x="-21908" y="6110461"/>
            <a:ext cx="4352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Coal imports and exports - U.S. Energy Information Administration (EIA)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76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A88E4F-EB9F-4714-9706-876B6152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6" y="1509326"/>
            <a:ext cx="5429250" cy="2560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6" y="1140031"/>
            <a:ext cx="6414140" cy="593520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Coal – if US doesn’t use, will somebody </a:t>
            </a:r>
            <a:r>
              <a:rPr lang="en-US" sz="2600" dirty="0" smtClean="0"/>
              <a:t>else use it?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DE1BE-B115-4DEC-B5F8-9B28F85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6" y="4069471"/>
            <a:ext cx="5429250" cy="2350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D8278-B99D-4D23-AAB5-FBCEFBEEA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446" y="1622231"/>
            <a:ext cx="4983794" cy="244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2F2C1-20BD-45C6-97AF-69EF87F9C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46" y="4069471"/>
            <a:ext cx="4983794" cy="2350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A6044C-D772-491D-8692-2DD02C7B1B7D}"/>
              </a:ext>
            </a:extLst>
          </p:cNvPr>
          <p:cNvSpPr txBox="1"/>
          <p:nvPr/>
        </p:nvSpPr>
        <p:spPr>
          <a:xfrm>
            <a:off x="619760" y="177311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F6F65-42D3-4F68-B5E3-5FE89B296C94}"/>
              </a:ext>
            </a:extLst>
          </p:cNvPr>
          <p:cNvSpPr txBox="1"/>
          <p:nvPr/>
        </p:nvSpPr>
        <p:spPr>
          <a:xfrm>
            <a:off x="619760" y="429369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India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74840-B1B6-481C-B2E9-DFD9F0E6BFC4}"/>
              </a:ext>
            </a:extLst>
          </p:cNvPr>
          <p:cNvSpPr txBox="1"/>
          <p:nvPr/>
        </p:nvSpPr>
        <p:spPr>
          <a:xfrm>
            <a:off x="7022564" y="181636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EU-28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E9ED1-D5A1-47B7-94B6-6ADDFE28B15A}"/>
              </a:ext>
            </a:extLst>
          </p:cNvPr>
          <p:cNvSpPr txBox="1"/>
          <p:nvPr/>
        </p:nvSpPr>
        <p:spPr>
          <a:xfrm>
            <a:off x="7192010" y="42636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2C59DD-E21B-47BC-8E84-7CB9477ECBC5}"/>
              </a:ext>
            </a:extLst>
          </p:cNvPr>
          <p:cNvSpPr txBox="1"/>
          <p:nvPr/>
        </p:nvSpPr>
        <p:spPr>
          <a:xfrm>
            <a:off x="8543925" y="1285101"/>
            <a:ext cx="3278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0" i="1" dirty="0">
                <a:solidFill>
                  <a:srgbClr val="000000"/>
                </a:solidFill>
                <a:effectLst/>
                <a:latin typeface="Graphik"/>
              </a:rPr>
              <a:t>Coal final consumption by sector, IEA, </a:t>
            </a:r>
            <a:r>
              <a:rPr lang="en-US" sz="1600" dirty="0">
                <a:hlinkClick r:id="rId6"/>
              </a:rPr>
              <a:t>Data &amp; Statistics - IEA</a:t>
            </a:r>
            <a:endParaRPr lang="en-US" sz="1600" b="0" i="1" dirty="0">
              <a:solidFill>
                <a:srgbClr val="000000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0675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744" y="654540"/>
            <a:ext cx="6277154" cy="42178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Natural gas – Methane emissions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A0C744-7D42-479A-A7A7-45ABED86C64A}"/>
              </a:ext>
            </a:extLst>
          </p:cNvPr>
          <p:cNvSpPr txBox="1">
            <a:spLocks/>
          </p:cNvSpPr>
          <p:nvPr/>
        </p:nvSpPr>
        <p:spPr>
          <a:xfrm>
            <a:off x="215551" y="2110154"/>
            <a:ext cx="3358922" cy="3316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62733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Lower </a:t>
            </a:r>
            <a:r>
              <a:rPr lang="en-US" dirty="0">
                <a:solidFill>
                  <a:schemeClr val="tx1"/>
                </a:solidFill>
              </a:rPr>
              <a:t>CO2 emissions (coal and oil emits more CO2)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However, a discussion about methane emissions continues.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Uncertainty in the calculation of methane emissions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88713-B803-4314-9587-FA35E3A4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02" y="1278635"/>
            <a:ext cx="8902198" cy="5579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2EA7E8-F147-4F5D-A329-D33BB77FE80A}"/>
              </a:ext>
            </a:extLst>
          </p:cNvPr>
          <p:cNvSpPr txBox="1"/>
          <p:nvPr/>
        </p:nvSpPr>
        <p:spPr>
          <a:xfrm>
            <a:off x="82866" y="586727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Methane from oil &amp; gas – Methane Tracker 2020 – Analysis - IEA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6" y="1285100"/>
            <a:ext cx="6277154" cy="621981"/>
          </a:xfrm>
        </p:spPr>
        <p:txBody>
          <a:bodyPr>
            <a:normAutofit/>
          </a:bodyPr>
          <a:lstStyle/>
          <a:p>
            <a:r>
              <a:rPr lang="en-US" sz="2800" dirty="0"/>
              <a:t>Rapidly Changing Conditions - </a:t>
            </a:r>
            <a:r>
              <a:rPr lang="en-US" sz="2800" dirty="0" smtClean="0"/>
              <a:t>Hydro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9AD3D7-D487-45AE-9946-4EDFF4F1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18" y="1477326"/>
            <a:ext cx="5286375" cy="441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DEC89-19F8-4009-BEA6-D1136DBF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5807"/>
            <a:ext cx="6969760" cy="22040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0D37CB-743A-4810-965C-DDF502CBBC98}"/>
              </a:ext>
            </a:extLst>
          </p:cNvPr>
          <p:cNvSpPr txBox="1"/>
          <p:nvPr/>
        </p:nvSpPr>
        <p:spPr>
          <a:xfrm>
            <a:off x="174306" y="4524355"/>
            <a:ext cx="65570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“In the first four months of 2021, hydroelectric generation in California was 37% less than in the same four months in 2020 and 71% less than during those months in 2019.”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EIA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44D49-FE3F-49E5-9801-59C673592FDC}"/>
              </a:ext>
            </a:extLst>
          </p:cNvPr>
          <p:cNvSpPr txBox="1"/>
          <p:nvPr/>
        </p:nvSpPr>
        <p:spPr>
          <a:xfrm>
            <a:off x="174307" y="6009202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https://www.eia.gov/todayinenergy/detail.php?id=48616</a:t>
            </a:r>
          </a:p>
        </p:txBody>
      </p:sp>
    </p:spTree>
    <p:extLst>
      <p:ext uri="{BB962C8B-B14F-4D97-AF65-F5344CB8AC3E}">
        <p14:creationId xmlns:p14="http://schemas.microsoft.com/office/powerpoint/2010/main" val="4012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6" y="1285100"/>
            <a:ext cx="6277154" cy="621981"/>
          </a:xfrm>
        </p:spPr>
        <p:txBody>
          <a:bodyPr>
            <a:normAutofit/>
          </a:bodyPr>
          <a:lstStyle/>
          <a:p>
            <a:r>
              <a:rPr lang="en-US" sz="2800" dirty="0"/>
              <a:t>Texas crisis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D37CB-743A-4810-965C-DDF502CBBC98}"/>
              </a:ext>
            </a:extLst>
          </p:cNvPr>
          <p:cNvSpPr txBox="1"/>
          <p:nvPr/>
        </p:nvSpPr>
        <p:spPr>
          <a:xfrm>
            <a:off x="174305" y="1907081"/>
            <a:ext cx="115700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Letter of the governor that demand actions;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“Incentives within ERCOT to foster the development and maintenance of adequate and reliable sources of power, like NATURAL GAS, COAL AND NUCLEAR”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“Allocate reliability costs to generation resources that cannot  guarantee their own availability, such as WIND AND SOLAR POWER”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“Instruct ERCOT to establish a maintenance schedule for NATURAL GAS, COAL NUCLEAR and other NON-RENEWABLE electricity generators to ensure that there is always an adequate supply of power…”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“Order ERCOT to accelerate the development of transmission projects that increases connectivity between existing or new dispatchable generation plants and areas of need.”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44D49-FE3F-49E5-9801-59C673592FDC}"/>
              </a:ext>
            </a:extLst>
          </p:cNvPr>
          <p:cNvSpPr txBox="1"/>
          <p:nvPr/>
        </p:nvSpPr>
        <p:spPr>
          <a:xfrm>
            <a:off x="7641906" y="6075877"/>
            <a:ext cx="5083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https://gov.texas.gov/uploads/files/press/SCAN_20210706130409.pdf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376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31" y="1285100"/>
            <a:ext cx="8607744" cy="477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Factors Affecting Generation Changes and Retirements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A7DC5C-F439-42AA-91E6-2264264207EA}"/>
              </a:ext>
            </a:extLst>
          </p:cNvPr>
          <p:cNvSpPr txBox="1">
            <a:spLocks/>
          </p:cNvSpPr>
          <p:nvPr/>
        </p:nvSpPr>
        <p:spPr>
          <a:xfrm>
            <a:off x="215551" y="2110154"/>
            <a:ext cx="10515600" cy="42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62733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Change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Change in Supply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Private </a:t>
            </a:r>
            <a:r>
              <a:rPr lang="en-US" dirty="0" smtClean="0">
                <a:solidFill>
                  <a:schemeClr val="tx1"/>
                </a:solidFill>
              </a:rPr>
              <a:t>cost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Social cost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Environmental policies, especially greenhouse gas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Carbon, capture, use, and storage (CCUS)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Climate change (hydropower challenge)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3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544437"/>
            <a:ext cx="8143875" cy="4716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63" y="1328286"/>
            <a:ext cx="10515600" cy="4433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Growth in electricity  demand</a:t>
            </a:r>
          </a:p>
        </p:txBody>
      </p:sp>
    </p:spTree>
    <p:extLst>
      <p:ext uri="{BB962C8B-B14F-4D97-AF65-F5344CB8AC3E}">
        <p14:creationId xmlns:p14="http://schemas.microsoft.com/office/powerpoint/2010/main" val="39316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63" y="1266919"/>
            <a:ext cx="10515600" cy="58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Energy Efficiency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1912369"/>
            <a:ext cx="6421672" cy="43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651274"/>
            <a:ext cx="7181850" cy="4697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38" y="1271589"/>
            <a:ext cx="10515600" cy="46196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Rapidly increasing renewable 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259063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1" y="0"/>
            <a:ext cx="10295992" cy="6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88" y="1262064"/>
            <a:ext cx="10515600" cy="538161"/>
          </a:xfrm>
        </p:spPr>
        <p:txBody>
          <a:bodyPr>
            <a:normAutofit/>
          </a:bodyPr>
          <a:lstStyle/>
          <a:p>
            <a:r>
              <a:rPr lang="en-US" sz="3200" dirty="0"/>
              <a:t>The future of batteries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662280"/>
            <a:ext cx="7696201" cy="45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8" y="1271589"/>
            <a:ext cx="10515600" cy="5286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share of onsite electricity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728939"/>
            <a:ext cx="8013434" cy="46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526</Words>
  <Application>Microsoft Office PowerPoint</Application>
  <PresentationFormat>Widescreen</PresentationFormat>
  <Paragraphs>64</Paragraphs>
  <Slides>26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Graphik</vt:lpstr>
      <vt:lpstr>Proxima Nova</vt:lpstr>
      <vt:lpstr>Roboto</vt:lpstr>
      <vt:lpstr>Office Theme</vt:lpstr>
      <vt:lpstr>Electric Power Generation Changes and Retirements</vt:lpstr>
      <vt:lpstr>PowerPoint Presentation</vt:lpstr>
      <vt:lpstr>Factors Affecting Generation Changes and Retirements</vt:lpstr>
      <vt:lpstr>Growth in electricity  demand</vt:lpstr>
      <vt:lpstr>Energy Efficiency</vt:lpstr>
      <vt:lpstr>Rapidly increasing renewable electricity generation</vt:lpstr>
      <vt:lpstr>PowerPoint Presentation</vt:lpstr>
      <vt:lpstr>The future of batteries</vt:lpstr>
      <vt:lpstr>The share of onsite electricity generation</vt:lpstr>
      <vt:lpstr>Levelized Cost of Energy</vt:lpstr>
      <vt:lpstr>Levelized Cost</vt:lpstr>
      <vt:lpstr>PowerPoint Presentation</vt:lpstr>
      <vt:lpstr>PowerPoint Presentation</vt:lpstr>
      <vt:lpstr>PowerPoint Presentation</vt:lpstr>
      <vt:lpstr>PowerPoint Presentation</vt:lpstr>
      <vt:lpstr>LCOE and LACE Forecast to 2050</vt:lpstr>
      <vt:lpstr>PowerPoint Presentation</vt:lpstr>
      <vt:lpstr>Carbon price</vt:lpstr>
      <vt:lpstr>PowerPoint Presentation</vt:lpstr>
      <vt:lpstr>PowerPoint Presentation</vt:lpstr>
      <vt:lpstr>PowerPoint Presentation</vt:lpstr>
      <vt:lpstr>Coal – if US doesn’t use, will another country use it instead?</vt:lpstr>
      <vt:lpstr>Coal – if US doesn’t use, will somebody else use it?</vt:lpstr>
      <vt:lpstr>Natural gas – Methane emissions</vt:lpstr>
      <vt:lpstr>Rapidly Changing Conditions - Hydro</vt:lpstr>
      <vt:lpstr>Texas crisis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Meehan</dc:creator>
  <cp:lastModifiedBy>Schwarz, Peter</cp:lastModifiedBy>
  <cp:revision>82</cp:revision>
  <dcterms:created xsi:type="dcterms:W3CDTF">2020-05-05T18:14:27Z</dcterms:created>
  <dcterms:modified xsi:type="dcterms:W3CDTF">2021-07-24T13:24:14Z</dcterms:modified>
</cp:coreProperties>
</file>